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72" r:id="rId6"/>
    <p:sldId id="266" r:id="rId7"/>
    <p:sldId id="273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6" autoAdjust="0"/>
    <p:restoredTop sz="94660"/>
  </p:normalViewPr>
  <p:slideViewPr>
    <p:cSldViewPr snapToGrid="0">
      <p:cViewPr>
        <p:scale>
          <a:sx n="126" d="100"/>
          <a:sy n="126" d="100"/>
        </p:scale>
        <p:origin x="129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E4118C8D-EE57-BF8C-96CF-E70D7D15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E5F8BA3-3D0D-4E12-BD9A-EF876CF37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British Airways</a:t>
            </a:r>
            <a:br>
              <a:rPr lang="en-US" sz="5200"/>
            </a:br>
            <a:r>
              <a:rPr lang="en-US" sz="5200"/>
              <a:t>Data Science Virtual Internship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60760C4-7254-4AF1-A9A6-32CC69EF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300" dirty="0"/>
              <a:t>Task 1:</a:t>
            </a:r>
          </a:p>
          <a:p>
            <a:pPr lvl="1" algn="l"/>
            <a:r>
              <a:rPr lang="en-US" sz="900" dirty="0"/>
              <a:t>The Analysis of Scraped Data</a:t>
            </a:r>
          </a:p>
          <a:p>
            <a:pPr lvl="1" algn="l"/>
            <a:r>
              <a:rPr lang="en-US" sz="900" dirty="0"/>
              <a:t>The Results of Sentiment Analysis and Topic Modeling</a:t>
            </a:r>
          </a:p>
          <a:p>
            <a:pPr algn="l"/>
            <a:r>
              <a:rPr lang="en-US" sz="1300" dirty="0"/>
              <a:t>Written By Aydan </a:t>
            </a:r>
            <a:r>
              <a:rPr lang="en-US" sz="1300" dirty="0" err="1"/>
              <a:t>Gadirzada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3BAF-58E9-6963-7CB3-6222D800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Number of Distinct Authors per Country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8A02-94CF-4546-F193-8CF4D7E91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As observed from map, most of the commenters are from United Kingdom (1657 Authors), then USA (333 Authors).</a:t>
            </a:r>
          </a:p>
        </p:txBody>
      </p:sp>
      <p:pic>
        <p:nvPicPr>
          <p:cNvPr id="4" name="slide13" descr="1. map">
            <a:extLst>
              <a:ext uri="{FF2B5EF4-FFF2-40B4-BE49-F238E27FC236}">
                <a16:creationId xmlns:a16="http://schemas.microsoft.com/office/drawing/2014/main" id="{9271F1D3-F85B-805E-A7CC-DE5423DF9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" r="9358" b="5942"/>
          <a:stretch/>
        </p:blipFill>
        <p:spPr>
          <a:xfrm>
            <a:off x="4654296" y="1457323"/>
            <a:ext cx="6903720" cy="39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1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3BAF-58E9-6963-7CB3-6222D800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Number of Comments Over the Date Flown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8A02-94CF-4546-F193-8CF4D7E91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The Most Number of Comments were written in August 2015.</a:t>
            </a:r>
          </a:p>
          <a:p>
            <a:r>
              <a:rPr lang="en-US" sz="2200" dirty="0"/>
              <a:t>The Comment Count got decreased in 2020 due to the pandemic.</a:t>
            </a:r>
          </a:p>
        </p:txBody>
      </p:sp>
      <p:pic>
        <p:nvPicPr>
          <p:cNvPr id="5" name="slide2" descr="2. # of coms over date">
            <a:extLst>
              <a:ext uri="{FF2B5EF4-FFF2-40B4-BE49-F238E27FC236}">
                <a16:creationId xmlns:a16="http://schemas.microsoft.com/office/drawing/2014/main" id="{2A4F246A-76F8-99FE-1529-2406CB29D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" b="4335"/>
          <a:stretch/>
        </p:blipFill>
        <p:spPr>
          <a:xfrm>
            <a:off x="2151956" y="2290936"/>
            <a:ext cx="787589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8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3BAF-58E9-6963-7CB3-6222D800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Monthly Trend of The Number of Comments Over the Date Flown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8A02-94CF-4546-F193-8CF4D7E91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As seen from the monthly trend, most of the passengers commented about the September flights, least is on February month.</a:t>
            </a:r>
          </a:p>
        </p:txBody>
      </p:sp>
      <p:pic>
        <p:nvPicPr>
          <p:cNvPr id="8" name="slide3" descr="2.2 # of coms monthly">
            <a:extLst>
              <a:ext uri="{FF2B5EF4-FFF2-40B4-BE49-F238E27FC236}">
                <a16:creationId xmlns:a16="http://schemas.microsoft.com/office/drawing/2014/main" id="{01AFB77B-40D0-C641-6F58-E936FBDB4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" b="3896"/>
          <a:stretch/>
        </p:blipFill>
        <p:spPr>
          <a:xfrm>
            <a:off x="2249911" y="2290936"/>
            <a:ext cx="767998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4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A716-1570-D3DA-3761-914A3843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915" y="1007831"/>
            <a:ext cx="5157787" cy="823912"/>
          </a:xfrm>
        </p:spPr>
        <p:txBody>
          <a:bodyPr/>
          <a:lstStyle/>
          <a:p>
            <a:r>
              <a:rPr lang="en-AZ" dirty="0"/>
              <a:t>The Number of People Whether They Would Recomment British Airways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70DB4-F1BE-98B3-6353-B8FBCA763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5327" y="1007831"/>
            <a:ext cx="5183188" cy="823912"/>
          </a:xfrm>
        </p:spPr>
        <p:txBody>
          <a:bodyPr/>
          <a:lstStyle/>
          <a:p>
            <a:r>
              <a:rPr lang="en-AZ" dirty="0"/>
              <a:t>The Sentiment Analysis Results (RoBERTa Model) of The Comments</a:t>
            </a:r>
          </a:p>
        </p:txBody>
      </p:sp>
      <p:pic>
        <p:nvPicPr>
          <p:cNvPr id="7" name="slide5" descr="4. Recommended">
            <a:extLst>
              <a:ext uri="{FF2B5EF4-FFF2-40B4-BE49-F238E27FC236}">
                <a16:creationId xmlns:a16="http://schemas.microsoft.com/office/drawing/2014/main" id="{0609F7AF-1CD9-65EE-736D-5AE30CF543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8" t="26281" r="43750" b="25803"/>
          <a:stretch/>
        </p:blipFill>
        <p:spPr>
          <a:xfrm>
            <a:off x="1279197" y="1831743"/>
            <a:ext cx="4445222" cy="3684588"/>
          </a:xfrm>
          <a:prstGeom prst="rect">
            <a:avLst/>
          </a:prstGeom>
        </p:spPr>
      </p:pic>
      <p:pic>
        <p:nvPicPr>
          <p:cNvPr id="8" name="slide9" descr="8. Sentiment">
            <a:extLst>
              <a:ext uri="{FF2B5EF4-FFF2-40B4-BE49-F238E27FC236}">
                <a16:creationId xmlns:a16="http://schemas.microsoft.com/office/drawing/2014/main" id="{73020475-0515-8B5D-2335-D8A66FCDCE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3" t="24768" r="43750" b="22790"/>
          <a:stretch/>
        </p:blipFill>
        <p:spPr>
          <a:xfrm>
            <a:off x="6651195" y="1831743"/>
            <a:ext cx="4391451" cy="3684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F83817-A39A-4251-D18F-E852AED89FEA}"/>
              </a:ext>
            </a:extLst>
          </p:cNvPr>
          <p:cNvSpPr txBox="1"/>
          <p:nvPr/>
        </p:nvSpPr>
        <p:spPr>
          <a:xfrm>
            <a:off x="0" y="5527003"/>
            <a:ext cx="1217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dirty="0"/>
              <a:t>The overall opinion on Biritish Airways got more negative score and more than half of the people would not recommend it</a:t>
            </a:r>
          </a:p>
        </p:txBody>
      </p:sp>
    </p:spTree>
    <p:extLst>
      <p:ext uri="{BB962C8B-B14F-4D97-AF65-F5344CB8AC3E}">
        <p14:creationId xmlns:p14="http://schemas.microsoft.com/office/powerpoint/2010/main" val="110383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D1F7A1-728B-726A-35E3-3CD535F29101}"/>
              </a:ext>
            </a:extLst>
          </p:cNvPr>
          <p:cNvGrpSpPr/>
          <p:nvPr/>
        </p:nvGrpSpPr>
        <p:grpSpPr>
          <a:xfrm>
            <a:off x="831903" y="148902"/>
            <a:ext cx="10528193" cy="5616403"/>
            <a:chOff x="831903" y="148902"/>
            <a:chExt cx="10528193" cy="5616403"/>
          </a:xfrm>
        </p:grpSpPr>
        <p:pic>
          <p:nvPicPr>
            <p:cNvPr id="11" name="slide11" descr="10. Most Commenters">
              <a:extLst>
                <a:ext uri="{FF2B5EF4-FFF2-40B4-BE49-F238E27FC236}">
                  <a16:creationId xmlns:a16="http://schemas.microsoft.com/office/drawing/2014/main" id="{C30694D1-E16F-4C23-988C-86FBB7AEB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29"/>
            <a:stretch/>
          </p:blipFill>
          <p:spPr>
            <a:xfrm>
              <a:off x="831903" y="148902"/>
              <a:ext cx="10528193" cy="561640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0B5529-110D-38EA-446E-63FBE6C81E35}"/>
                </a:ext>
              </a:extLst>
            </p:cNvPr>
            <p:cNvSpPr/>
            <p:nvPr/>
          </p:nvSpPr>
          <p:spPr>
            <a:xfrm>
              <a:off x="3486150" y="148902"/>
              <a:ext cx="247650" cy="222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Z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4A4C0E-F958-FD5F-DAD3-2C7BE0AAF487}"/>
              </a:ext>
            </a:extLst>
          </p:cNvPr>
          <p:cNvSpPr txBox="1"/>
          <p:nvPr/>
        </p:nvSpPr>
        <p:spPr>
          <a:xfrm>
            <a:off x="886321" y="5883607"/>
            <a:ext cx="1041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dirty="0"/>
              <a:t>However, according to the analysis of the Authors with the most Comments, their average positive score is signitficantly higher than negative score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548A9B86-3B03-EAA9-7D3B-47991A6C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7" y="892131"/>
            <a:ext cx="4868947" cy="1584379"/>
          </a:xfrm>
          <a:prstGeom prst="rect">
            <a:avLst/>
          </a:prstGeom>
        </p:spPr>
      </p:pic>
      <p:pic>
        <p:nvPicPr>
          <p:cNvPr id="5" name="Picture 4" descr="A group of blue circles with white text&#10;&#10;Description automatically generated with low confidence">
            <a:extLst>
              <a:ext uri="{FF2B5EF4-FFF2-40B4-BE49-F238E27FC236}">
                <a16:creationId xmlns:a16="http://schemas.microsoft.com/office/drawing/2014/main" id="{C81FB1A0-F33F-71ED-E718-F6A2FF0B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9" y="2412906"/>
            <a:ext cx="4868945" cy="1458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EAB44-3502-768E-DBD4-1253991E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7" y="3807852"/>
            <a:ext cx="4868947" cy="1467411"/>
          </a:xfrm>
          <a:prstGeom prst="rect">
            <a:avLst/>
          </a:prstGeom>
        </p:spPr>
      </p:pic>
      <p:pic>
        <p:nvPicPr>
          <p:cNvPr id="8" name="Picture 7" descr="A group of blue circles with white text&#10;&#10;Description automatically generated with low confidence">
            <a:extLst>
              <a:ext uri="{FF2B5EF4-FFF2-40B4-BE49-F238E27FC236}">
                <a16:creationId xmlns:a16="http://schemas.microsoft.com/office/drawing/2014/main" id="{3C478B97-8D4D-E102-FCCF-0649CCE21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06" y="5211659"/>
            <a:ext cx="4868948" cy="1465640"/>
          </a:xfrm>
          <a:prstGeom prst="rect">
            <a:avLst/>
          </a:prstGeom>
        </p:spPr>
      </p:pic>
      <p:pic>
        <p:nvPicPr>
          <p:cNvPr id="3" name="Picture 2" descr="A group of blue circles with white text&#10;&#10;Description automatically generated with low confidence">
            <a:extLst>
              <a:ext uri="{FF2B5EF4-FFF2-40B4-BE49-F238E27FC236}">
                <a16:creationId xmlns:a16="http://schemas.microsoft.com/office/drawing/2014/main" id="{AB4331D0-0FAA-6DED-2EC5-93FE98073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254" y="923341"/>
            <a:ext cx="6637243" cy="1983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A36BF-2ADE-BDA5-1827-F803352B96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254" y="2792926"/>
            <a:ext cx="6637244" cy="1988897"/>
          </a:xfrm>
          <a:prstGeom prst="rect">
            <a:avLst/>
          </a:prstGeom>
        </p:spPr>
      </p:pic>
      <p:pic>
        <p:nvPicPr>
          <p:cNvPr id="4" name="Picture 3" descr="A group of blue circles with white text&#10;&#10;Description automatically generated with low confidence">
            <a:extLst>
              <a:ext uri="{FF2B5EF4-FFF2-40B4-BE49-F238E27FC236}">
                <a16:creationId xmlns:a16="http://schemas.microsoft.com/office/drawing/2014/main" id="{E24D7B88-F140-FE25-8F40-83C1BF4A5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254" y="4663891"/>
            <a:ext cx="6637244" cy="2013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27D5B-5C60-FFB5-B869-82B2EB24C53C}"/>
              </a:ext>
            </a:extLst>
          </p:cNvPr>
          <p:cNvSpPr txBox="1"/>
          <p:nvPr/>
        </p:nvSpPr>
        <p:spPr>
          <a:xfrm>
            <a:off x="886322" y="307881"/>
            <a:ext cx="1041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dirty="0"/>
              <a:t>The Number of Reviews per Category Scored 1-5 Stars</a:t>
            </a:r>
          </a:p>
        </p:txBody>
      </p:sp>
    </p:spTree>
    <p:extLst>
      <p:ext uri="{BB962C8B-B14F-4D97-AF65-F5344CB8AC3E}">
        <p14:creationId xmlns:p14="http://schemas.microsoft.com/office/powerpoint/2010/main" val="32750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205234-935E-F204-A01F-CA5CB5226803}"/>
              </a:ext>
            </a:extLst>
          </p:cNvPr>
          <p:cNvGrpSpPr/>
          <p:nvPr/>
        </p:nvGrpSpPr>
        <p:grpSpPr>
          <a:xfrm>
            <a:off x="485983" y="1010726"/>
            <a:ext cx="11220030" cy="3983108"/>
            <a:chOff x="485985" y="1437446"/>
            <a:chExt cx="11220030" cy="39831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4EED78-5FBB-68B7-01D2-0C99D9CF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985" y="1437446"/>
              <a:ext cx="11220030" cy="398310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03D4FC-2226-F573-5DCC-9A381DB01CFB}"/>
                </a:ext>
              </a:extLst>
            </p:cNvPr>
            <p:cNvSpPr/>
            <p:nvPr/>
          </p:nvSpPr>
          <p:spPr>
            <a:xfrm>
              <a:off x="1987826" y="1437446"/>
              <a:ext cx="159026" cy="20251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Z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8A37B-7D93-EB0A-41E5-7D9CA70F9A19}"/>
                </a:ext>
              </a:extLst>
            </p:cNvPr>
            <p:cNvSpPr/>
            <p:nvPr/>
          </p:nvSpPr>
          <p:spPr>
            <a:xfrm>
              <a:off x="7815602" y="1437446"/>
              <a:ext cx="159026" cy="202511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Z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AB1A66-A9DD-75F5-7A38-F7B10489ABED}"/>
              </a:ext>
            </a:extLst>
          </p:cNvPr>
          <p:cNvSpPr txBox="1"/>
          <p:nvPr/>
        </p:nvSpPr>
        <p:spPr>
          <a:xfrm>
            <a:off x="886321" y="5883607"/>
            <a:ext cx="1041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dirty="0"/>
              <a:t>Most of the Commentes used Airlines for Couple Leisure Purposes and most of them flew Economy Class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9. Topics">
            <a:extLst>
              <a:ext uri="{FF2B5EF4-FFF2-40B4-BE49-F238E27FC236}">
                <a16:creationId xmlns:a16="http://schemas.microsoft.com/office/drawing/2014/main" id="{B8EA8E83-B97B-49F1-A298-58DAB3917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6"/>
          <a:stretch/>
        </p:blipFill>
        <p:spPr>
          <a:xfrm>
            <a:off x="0" y="582756"/>
            <a:ext cx="12192000" cy="5692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DD9D40-DE72-DB6F-5266-64927A0CDB3F}"/>
              </a:ext>
            </a:extLst>
          </p:cNvPr>
          <p:cNvSpPr txBox="1"/>
          <p:nvPr/>
        </p:nvSpPr>
        <p:spPr>
          <a:xfrm>
            <a:off x="687000" y="5905912"/>
            <a:ext cx="108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Z" dirty="0"/>
              <a:t>The Results of Topic Modeling (BERTopic Model), most of the talked topic is about seat service at 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236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British Airways Data Science Virtual Internship</vt:lpstr>
      <vt:lpstr>The Number of Distinct Authors per Country</vt:lpstr>
      <vt:lpstr>The Number of Comments Over the Date Flown</vt:lpstr>
      <vt:lpstr>The Monthly Trend of The Number of Comments Over the Date Flown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</dc:title>
  <dc:creator/>
  <cp:lastModifiedBy>Aydan Gadirzada</cp:lastModifiedBy>
  <cp:revision>9</cp:revision>
  <dcterms:created xsi:type="dcterms:W3CDTF">2023-06-26T13:39:56Z</dcterms:created>
  <dcterms:modified xsi:type="dcterms:W3CDTF">2023-06-26T15:19:23Z</dcterms:modified>
</cp:coreProperties>
</file>