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0C7A-43A7-49DF-BA31-578F307A580D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722C9-461B-4192-88D9-D4F340075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5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my thesis</a:t>
            </a:r>
            <a:r>
              <a:rPr lang="en-US" baseline="0" dirty="0" smtClean="0"/>
              <a:t> I distinguish two types of features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722C9-461B-4192-88D9-D4F34007586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3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9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6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8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33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2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DDB1-1521-4E25-9DF0-2EE08028611A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A346-9719-410F-9FFA-58CA1A2E2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a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561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Recognition of emotions in speech: overview and implementation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52064"/>
            <a:ext cx="9144000" cy="1655762"/>
          </a:xfrm>
        </p:spPr>
        <p:txBody>
          <a:bodyPr/>
          <a:lstStyle/>
          <a:p>
            <a:r>
              <a:rPr lang="en-US" dirty="0" err="1" smtClean="0"/>
              <a:t>Aydar</a:t>
            </a:r>
            <a:r>
              <a:rPr lang="en-US" dirty="0" smtClean="0"/>
              <a:t> </a:t>
            </a:r>
            <a:r>
              <a:rPr lang="en-US" dirty="0" err="1" smtClean="0"/>
              <a:t>Musin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53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well a human does in </a:t>
            </a:r>
            <a:r>
              <a:rPr lang="en-US" dirty="0" smtClean="0"/>
              <a:t>classifying?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876" t="34430" r="27871" b="48892"/>
          <a:stretch/>
        </p:blipFill>
        <p:spPr>
          <a:xfrm>
            <a:off x="2211402" y="2569029"/>
            <a:ext cx="7048712" cy="3263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64335"/>
            <a:ext cx="968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Dellaert</a:t>
            </a:r>
            <a:r>
              <a:rPr lang="en-US" dirty="0" smtClean="0"/>
              <a:t>, Thomas </a:t>
            </a:r>
            <a:r>
              <a:rPr lang="en-US" dirty="0" err="1" smtClean="0"/>
              <a:t>Polzin</a:t>
            </a:r>
            <a:r>
              <a:rPr lang="en-US" dirty="0" smtClean="0"/>
              <a:t> and Alex </a:t>
            </a:r>
            <a:r>
              <a:rPr lang="en-US" dirty="0" err="1" smtClean="0"/>
              <a:t>Waibel</a:t>
            </a:r>
            <a:r>
              <a:rPr lang="en-US" dirty="0" smtClean="0"/>
              <a:t>. Carnegie Mellon University. “RECOGNIZING EMOTION IN SPEECH”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7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370" y="1105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Implementation</a:t>
            </a:r>
            <a:endParaRPr lang="ru-RU" sz="6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45" y="4718050"/>
            <a:ext cx="3905250" cy="1171575"/>
          </a:xfrm>
        </p:spPr>
      </p:pic>
    </p:spTree>
    <p:extLst>
      <p:ext uri="{BB962C8B-B14F-4D97-AF65-F5344CB8AC3E}">
        <p14:creationId xmlns:p14="http://schemas.microsoft.com/office/powerpoint/2010/main" val="7780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emotions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Extraction of acoustic characteristics from sound file or microphone </a:t>
            </a:r>
            <a:endParaRPr lang="en-US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Splitting speech to phrases or words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Features extraction from acoustic characteristics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Classification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637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Extraction of acoustic characteristics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main problem is noises. To solve it we can use: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Pass-band filter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 deviation to exclude some random artefacts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03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671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3600" dirty="0" smtClean="0"/>
              <a:t>PRAAT- phonetics </a:t>
            </a:r>
            <a:r>
              <a:rPr lang="en-US" sz="3600" dirty="0"/>
              <a:t>software </a:t>
            </a:r>
            <a:r>
              <a:rPr lang="en-US" sz="3600" dirty="0" smtClean="0"/>
              <a:t>package (</a:t>
            </a:r>
            <a:r>
              <a:rPr lang="en-US" sz="3600" dirty="0">
                <a:hlinkClick r:id="rId2"/>
              </a:rPr>
              <a:t>www.praat.org</a:t>
            </a:r>
            <a:r>
              <a:rPr lang="en-US" sz="3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Has scripting language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Provides </a:t>
            </a:r>
            <a:r>
              <a:rPr lang="en-US" sz="3200" dirty="0" smtClean="0"/>
              <a:t>extraction for all needed characteristics</a:t>
            </a:r>
            <a:r>
              <a:rPr lang="en-US" dirty="0"/>
              <a:t> </a:t>
            </a:r>
            <a:r>
              <a:rPr lang="en-US" sz="3200" dirty="0" smtClean="0"/>
              <a:t>and filtering</a:t>
            </a:r>
            <a:endParaRPr lang="en-US" sz="40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Extraction of acoustic characteristics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8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acoustic characteristics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858" y="1690688"/>
            <a:ext cx="10515600" cy="4351338"/>
          </a:xfrm>
        </p:spPr>
        <p:txBody>
          <a:bodyPr/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Pass band filtering by human speech frequency range</a:t>
            </a:r>
          </a:p>
          <a:p>
            <a:pPr lvl="1"/>
            <a:r>
              <a:rPr lang="en-US" dirty="0" smtClean="0"/>
              <a:t>Noise removing</a:t>
            </a:r>
          </a:p>
          <a:p>
            <a:r>
              <a:rPr lang="en-US" dirty="0" smtClean="0"/>
              <a:t>Acoustic characteristic which we will use:</a:t>
            </a:r>
          </a:p>
          <a:p>
            <a:pPr lvl="1"/>
            <a:r>
              <a:rPr lang="en-US" dirty="0" smtClean="0"/>
              <a:t>Pitch (or F0)</a:t>
            </a:r>
          </a:p>
          <a:p>
            <a:pPr lvl="1"/>
            <a:r>
              <a:rPr lang="en-US" dirty="0" smtClean="0"/>
              <a:t>Energy (or Intensity, loudness)</a:t>
            </a:r>
          </a:p>
          <a:p>
            <a:pPr lvl="1"/>
            <a:r>
              <a:rPr lang="en-US" dirty="0" smtClean="0"/>
              <a:t>Formants: 1, 2, 3. Or F1, F2, F3</a:t>
            </a:r>
          </a:p>
          <a:p>
            <a:pPr lvl="1"/>
            <a:r>
              <a:rPr lang="en-US" dirty="0" smtClean="0"/>
              <a:t>Center of gravity of spectrum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2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speech to phrases or words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27" y="2712583"/>
            <a:ext cx="7683046" cy="23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These features can be calculated from acoustic characteristics and which we will use:</a:t>
            </a:r>
          </a:p>
          <a:p>
            <a:r>
              <a:rPr lang="en-US" dirty="0" smtClean="0"/>
              <a:t>Pitch: range, variance, DDS.</a:t>
            </a:r>
          </a:p>
          <a:p>
            <a:r>
              <a:rPr lang="en-US" dirty="0" smtClean="0"/>
              <a:t>Intensity: range, variance, DDS</a:t>
            </a:r>
          </a:p>
          <a:p>
            <a:r>
              <a:rPr lang="en-US" dirty="0" smtClean="0"/>
              <a:t>F1, F2, F3,F4: DDS.</a:t>
            </a:r>
          </a:p>
          <a:p>
            <a:r>
              <a:rPr lang="en-US" dirty="0" smtClean="0"/>
              <a:t>Mean phrase duration, mean silence duration</a:t>
            </a:r>
          </a:p>
          <a:p>
            <a:r>
              <a:rPr lang="en-US" dirty="0" smtClean="0"/>
              <a:t>Centroid – center of gravity of spectrum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86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DDS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41" y="1825625"/>
            <a:ext cx="10281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all these features for three basic emotions: angry, happiness, sadness from training set</a:t>
            </a:r>
          </a:p>
          <a:p>
            <a:r>
              <a:rPr lang="en-US" dirty="0"/>
              <a:t>As a training set: </a:t>
            </a:r>
            <a:r>
              <a:rPr lang="en-US" dirty="0" err="1"/>
              <a:t>EmoDB</a:t>
            </a:r>
            <a:r>
              <a:rPr lang="en-US" dirty="0"/>
              <a:t>- records with </a:t>
            </a:r>
            <a:r>
              <a:rPr lang="en-US" dirty="0" smtClean="0"/>
              <a:t>different </a:t>
            </a:r>
            <a:r>
              <a:rPr lang="en-US" dirty="0" smtClean="0"/>
              <a:t>emotions</a:t>
            </a:r>
            <a:endParaRPr lang="en-US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69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 are important</a:t>
            </a:r>
            <a:r>
              <a:rPr lang="ru-RU" dirty="0"/>
              <a:t> </a:t>
            </a:r>
            <a:r>
              <a:rPr lang="en-US" dirty="0" smtClean="0"/>
              <a:t>and recognizable: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People express emotion not only by facial expressions and gestures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We change acoustic characteristics of voice to express some emotion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is many researches which associate this characteristics with emotions</a:t>
            </a:r>
          </a:p>
        </p:txBody>
      </p:sp>
    </p:spTree>
    <p:extLst>
      <p:ext uri="{BB962C8B-B14F-4D97-AF65-F5344CB8AC3E}">
        <p14:creationId xmlns:p14="http://schemas.microsoft.com/office/powerpoint/2010/main" val="257761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837295"/>
              </p:ext>
            </p:extLst>
          </p:nvPr>
        </p:nvGraphicFramePr>
        <p:xfrm>
          <a:off x="509515" y="1852827"/>
          <a:ext cx="11227559" cy="4347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1"/>
                <a:gridCol w="614150"/>
                <a:gridCol w="682388"/>
                <a:gridCol w="532262"/>
                <a:gridCol w="532263"/>
                <a:gridCol w="573206"/>
                <a:gridCol w="723331"/>
                <a:gridCol w="573206"/>
                <a:gridCol w="464024"/>
                <a:gridCol w="545911"/>
                <a:gridCol w="559558"/>
                <a:gridCol w="518615"/>
                <a:gridCol w="586854"/>
                <a:gridCol w="736979"/>
                <a:gridCol w="777922"/>
                <a:gridCol w="750627"/>
                <a:gridCol w="805218"/>
                <a:gridCol w="641444"/>
              </a:tblGrid>
              <a:tr h="702866"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PitchDIf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PitchDis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IntDif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IntDis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F1Dif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ddsF1Dis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F2dif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F2Dis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F3Dif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F3Dis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Pitch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Pitch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Variance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Variance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Phrase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Silence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Duration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Centroid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137,08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22,22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6,44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239,44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1,71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349,82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1,42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355,51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-0,4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465,16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31,36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7253,96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46,19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580,3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happy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211,55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-10,125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22,92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5,83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228,16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5,87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318,56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3,15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359,38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2,28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406,37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28,95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10823,92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41,20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38,16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4,45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519,54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3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sadness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67,32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19,33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19,633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7,41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210,52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340,58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2,32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449,35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0,33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150,06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28,865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1737,46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35,10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39,58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5,37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359,085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38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neutral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64,65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18,76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-3,2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193,49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-</a:t>
                      </a:r>
                      <a:r>
                        <a:rPr lang="ru-RU" sz="1400" u="none" strike="noStrike" dirty="0" smtClean="0">
                          <a:effectLst/>
                        </a:rPr>
                        <a:t>1,66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299,02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0,66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425,46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457,2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27,61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6720,77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36,24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 smtClean="0">
                          <a:effectLst/>
                        </a:rPr>
                        <a:t>24,66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5,4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350,02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5" marR="5855" marT="585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0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consider research and take the best </a:t>
            </a:r>
            <a:r>
              <a:rPr lang="en-US" dirty="0" smtClean="0"/>
              <a:t>techniques</a:t>
            </a:r>
          </a:p>
          <a:p>
            <a:pPr>
              <a:lnSpc>
                <a:spcPct val="250000"/>
              </a:lnSpc>
            </a:pPr>
            <a:r>
              <a:rPr lang="en-US" dirty="0"/>
              <a:t>i</a:t>
            </a:r>
            <a:r>
              <a:rPr lang="en-US" dirty="0" smtClean="0"/>
              <a:t>mplement own solution for recognition of emotions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4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this technology can be used?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</a:t>
            </a:r>
          </a:p>
          <a:p>
            <a:pPr lvl="1"/>
            <a:r>
              <a:rPr lang="en-US" dirty="0"/>
              <a:t>decision-making on interacting with </a:t>
            </a:r>
            <a:r>
              <a:rPr lang="en-US" dirty="0" smtClean="0"/>
              <a:t>people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enerating </a:t>
            </a:r>
            <a:r>
              <a:rPr lang="en-US" dirty="0" smtClean="0"/>
              <a:t>emotional speech</a:t>
            </a:r>
            <a:endParaRPr lang="en-US" dirty="0"/>
          </a:p>
          <a:p>
            <a:r>
              <a:rPr lang="en-US" dirty="0"/>
              <a:t>analysis of quality in the services </a:t>
            </a:r>
            <a:r>
              <a:rPr lang="en-US" dirty="0" smtClean="0"/>
              <a:t>sector</a:t>
            </a:r>
            <a:endParaRPr lang="ru-RU" dirty="0" smtClean="0"/>
          </a:p>
          <a:p>
            <a:pPr lvl="1"/>
            <a:r>
              <a:rPr lang="en-US" dirty="0" smtClean="0"/>
              <a:t>Call-center</a:t>
            </a:r>
          </a:p>
        </p:txBody>
      </p:sp>
    </p:spTree>
    <p:extLst>
      <p:ext uri="{BB962C8B-B14F-4D97-AF65-F5344CB8AC3E}">
        <p14:creationId xmlns:p14="http://schemas.microsoft.com/office/powerpoint/2010/main" val="6659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many research…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Their main differences on: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Features used for acoustic characteristics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Classification methods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Selected </a:t>
            </a:r>
            <a:r>
              <a:rPr lang="en-US" dirty="0" smtClean="0"/>
              <a:t>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coustic characteristics of speech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9386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Pitch (or </a:t>
            </a: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f</a:t>
            </a:r>
            <a:r>
              <a:rPr lang="en-US" dirty="0" smtClean="0"/>
              <a:t>requency)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Loudness(or Energy, Intensity)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Formants (term from phonetics)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MFCC (Mel-frequency </a:t>
            </a:r>
            <a:r>
              <a:rPr lang="en-US" dirty="0" err="1" smtClean="0"/>
              <a:t>cepstrum</a:t>
            </a:r>
            <a:r>
              <a:rPr lang="en-US" dirty="0" smtClean="0"/>
              <a:t>,</a:t>
            </a:r>
            <a:r>
              <a:rPr lang="en-US" dirty="0"/>
              <a:t> representation of the short-term power spectrum of a sound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73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Speaker </a:t>
            </a:r>
            <a:r>
              <a:rPr lang="en-US" dirty="0" smtClean="0"/>
              <a:t>dependent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Mean pitch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Mean intensity</a:t>
            </a:r>
          </a:p>
          <a:p>
            <a:pPr>
              <a:lnSpc>
                <a:spcPct val="150000"/>
              </a:lnSpc>
            </a:pPr>
            <a:r>
              <a:rPr lang="en-US" dirty="0"/>
              <a:t>Speaker independent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Pitch range, intensity range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Pitch DDS(Difference-Distance-Slope), Intensity DDS, Formants DDS, Center of gravity of spectrum, mean phrase </a:t>
            </a:r>
            <a:r>
              <a:rPr lang="en-US" dirty="0" smtClean="0"/>
              <a:t>duration, mean silence duration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DDS (Difference – Distance- Slope)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169" t="22563" r="31535" b="3001"/>
          <a:stretch/>
        </p:blipFill>
        <p:spPr>
          <a:xfrm>
            <a:off x="1393370" y="885372"/>
            <a:ext cx="8795658" cy="5747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3028" y="1063953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[1]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74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emotions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 emotions have very similar acoustic </a:t>
            </a:r>
            <a:r>
              <a:rPr lang="en-US" sz="3200" dirty="0" smtClean="0"/>
              <a:t>characteristics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trade-off between accuracy and number of recognizing emotions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124" t="43818" r="25458" b="23841"/>
          <a:stretch/>
        </p:blipFill>
        <p:spPr>
          <a:xfrm>
            <a:off x="4049484" y="3245077"/>
            <a:ext cx="7968250" cy="2931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4626" y="6176963"/>
            <a:ext cx="651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Steidl</a:t>
            </a:r>
            <a:r>
              <a:rPr lang="en-US" dirty="0"/>
              <a:t>;</a:t>
            </a:r>
            <a:r>
              <a:rPr lang="en-US" dirty="0" smtClean="0"/>
              <a:t> October 26, 2010;” Vocal Emotion Recognition”; ICSI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6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558</Words>
  <Application>Microsoft Office PowerPoint</Application>
  <PresentationFormat>Широкоэкранный</PresentationFormat>
  <Paragraphs>173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Recognition of emotions in speech: overview and implementation</vt:lpstr>
      <vt:lpstr>Emotions are important and recognizable:</vt:lpstr>
      <vt:lpstr>Goals</vt:lpstr>
      <vt:lpstr>Where this technology can be used?</vt:lpstr>
      <vt:lpstr>There are many research…</vt:lpstr>
      <vt:lpstr>Acoustic characteristics of speech</vt:lpstr>
      <vt:lpstr>Features</vt:lpstr>
      <vt:lpstr>DDS (Difference – Distance- Slope) </vt:lpstr>
      <vt:lpstr>Selected emotions </vt:lpstr>
      <vt:lpstr>How well a human does in classifying?</vt:lpstr>
      <vt:lpstr>Implementation</vt:lpstr>
      <vt:lpstr>Recognizing emotions</vt:lpstr>
      <vt:lpstr>Extraction of acoustic characteristics </vt:lpstr>
      <vt:lpstr>Extraction of acoustic characteristics </vt:lpstr>
      <vt:lpstr>Extraction of acoustic characteristics</vt:lpstr>
      <vt:lpstr>Splitting speech to phrases or words</vt:lpstr>
      <vt:lpstr>Features extraction</vt:lpstr>
      <vt:lpstr>Pitch DDS</vt:lpstr>
      <vt:lpstr>Features extraction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Recognition of emotions in speech: overview and implementation</dc:title>
  <dc:creator>Мусин Айдар</dc:creator>
  <cp:lastModifiedBy>Мусин Айдар</cp:lastModifiedBy>
  <cp:revision>31</cp:revision>
  <dcterms:created xsi:type="dcterms:W3CDTF">2015-05-21T09:40:15Z</dcterms:created>
  <dcterms:modified xsi:type="dcterms:W3CDTF">2015-05-23T14:41:17Z</dcterms:modified>
</cp:coreProperties>
</file>