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95" r:id="rId3"/>
    <p:sldId id="257" r:id="rId4"/>
    <p:sldId id="259" r:id="rId5"/>
    <p:sldId id="258" r:id="rId6"/>
    <p:sldId id="292" r:id="rId7"/>
    <p:sldId id="260" r:id="rId8"/>
    <p:sldId id="261" r:id="rId9"/>
    <p:sldId id="262" r:id="rId10"/>
    <p:sldId id="276" r:id="rId11"/>
    <p:sldId id="264" r:id="rId12"/>
    <p:sldId id="269" r:id="rId13"/>
    <p:sldId id="266" r:id="rId14"/>
    <p:sldId id="270" r:id="rId15"/>
    <p:sldId id="268" r:id="rId16"/>
    <p:sldId id="280" r:id="rId17"/>
    <p:sldId id="272" r:id="rId18"/>
    <p:sldId id="271" r:id="rId19"/>
    <p:sldId id="273" r:id="rId20"/>
    <p:sldId id="281" r:id="rId21"/>
    <p:sldId id="282" r:id="rId22"/>
    <p:sldId id="283" r:id="rId23"/>
    <p:sldId id="285" r:id="rId24"/>
    <p:sldId id="294" r:id="rId25"/>
    <p:sldId id="287" r:id="rId26"/>
    <p:sldId id="288" r:id="rId27"/>
    <p:sldId id="293" r:id="rId28"/>
    <p:sldId id="289" r:id="rId29"/>
    <p:sldId id="290" r:id="rId30"/>
    <p:sldId id="291" r:id="rId31"/>
    <p:sldId id="296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99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50C7A-43A7-49DF-BA31-578F307A580D}" type="datetimeFigureOut">
              <a:rPr lang="ru-RU" smtClean="0"/>
              <a:t>17.06.2015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722C9-461B-4192-88D9-D4F3400758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528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722C9-461B-4192-88D9-D4F34007586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698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722C9-461B-4192-88D9-D4F34007586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690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my thesis</a:t>
            </a:r>
            <a:r>
              <a:rPr lang="en-US" baseline="0" dirty="0" smtClean="0"/>
              <a:t> I distinguish two types of features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722C9-461B-4192-88D9-D4F34007586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235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DDB1-1521-4E25-9DF0-2EE08028611A}" type="datetimeFigureOut">
              <a:rPr lang="ru-RU" smtClean="0"/>
              <a:t>17.06.2015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A346-9719-410F-9FFA-58CA1A2E2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29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DDB1-1521-4E25-9DF0-2EE08028611A}" type="datetimeFigureOut">
              <a:rPr lang="ru-RU" smtClean="0"/>
              <a:t>17.06.2015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A346-9719-410F-9FFA-58CA1A2E2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65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DDB1-1521-4E25-9DF0-2EE08028611A}" type="datetimeFigureOut">
              <a:rPr lang="ru-RU" smtClean="0"/>
              <a:t>17.06.2015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A346-9719-410F-9FFA-58CA1A2E2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60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DDB1-1521-4E25-9DF0-2EE08028611A}" type="datetimeFigureOut">
              <a:rPr lang="ru-RU" smtClean="0"/>
              <a:t>17.06.2015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A346-9719-410F-9FFA-58CA1A2E2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02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DDB1-1521-4E25-9DF0-2EE08028611A}" type="datetimeFigureOut">
              <a:rPr lang="ru-RU" smtClean="0"/>
              <a:t>17.06.2015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A346-9719-410F-9FFA-58CA1A2E2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02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DDB1-1521-4E25-9DF0-2EE08028611A}" type="datetimeFigureOut">
              <a:rPr lang="ru-RU" smtClean="0"/>
              <a:t>17.06.2015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A346-9719-410F-9FFA-58CA1A2E2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98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DDB1-1521-4E25-9DF0-2EE08028611A}" type="datetimeFigureOut">
              <a:rPr lang="ru-RU" smtClean="0"/>
              <a:t>17.06.2015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A346-9719-410F-9FFA-58CA1A2E2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33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DDB1-1521-4E25-9DF0-2EE08028611A}" type="datetimeFigureOut">
              <a:rPr lang="ru-RU" smtClean="0"/>
              <a:t>17.06.2015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A346-9719-410F-9FFA-58CA1A2E2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10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DDB1-1521-4E25-9DF0-2EE08028611A}" type="datetimeFigureOut">
              <a:rPr lang="ru-RU" smtClean="0"/>
              <a:t>17.06.2015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A346-9719-410F-9FFA-58CA1A2E2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95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DDB1-1521-4E25-9DF0-2EE08028611A}" type="datetimeFigureOut">
              <a:rPr lang="ru-RU" smtClean="0"/>
              <a:t>17.06.2015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A346-9719-410F-9FFA-58CA1A2E2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28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DDB1-1521-4E25-9DF0-2EE08028611A}" type="datetimeFigureOut">
              <a:rPr lang="ru-RU" smtClean="0"/>
              <a:t>17.06.2015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A346-9719-410F-9FFA-58CA1A2E2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72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9DDB1-1521-4E25-9DF0-2EE08028611A}" type="datetimeFigureOut">
              <a:rPr lang="ru-RU" smtClean="0"/>
              <a:t>17.06.2015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AA346-9719-410F-9FFA-58CA1A2E2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75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at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7" Type="http://schemas.openxmlformats.org/officeDocument/2006/relationships/image" Target="../media/image8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wav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95610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Recognition of emotions in speech: overview and implementation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552064"/>
            <a:ext cx="9144000" cy="1655762"/>
          </a:xfrm>
        </p:spPr>
        <p:txBody>
          <a:bodyPr/>
          <a:lstStyle/>
          <a:p>
            <a:r>
              <a:rPr lang="en-US" dirty="0" err="1" smtClean="0"/>
              <a:t>Aydar</a:t>
            </a:r>
            <a:r>
              <a:rPr lang="en-US" dirty="0" smtClean="0"/>
              <a:t> </a:t>
            </a:r>
            <a:r>
              <a:rPr lang="en-US" dirty="0" err="1" smtClean="0"/>
              <a:t>Musin</a:t>
            </a:r>
            <a:endParaRPr lang="ru-RU" dirty="0" smtClean="0"/>
          </a:p>
          <a:p>
            <a:r>
              <a:rPr lang="en-US" dirty="0" smtClean="0"/>
              <a:t>Supervisor: Ma</a:t>
            </a:r>
            <a:r>
              <a:rPr lang="en-US" dirty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Talanov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5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7699"/>
            <a:ext cx="10515600" cy="1325563"/>
          </a:xfrm>
        </p:spPr>
        <p:txBody>
          <a:bodyPr/>
          <a:lstStyle/>
          <a:p>
            <a:r>
              <a:rPr lang="en-US" dirty="0" smtClean="0"/>
              <a:t>Classification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039982"/>
            <a:ext cx="81715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Binary decision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SVM (Support vector machine)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ANN (Artificial Neural Networks)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Naïve Bayes classifier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smtClean="0"/>
              <a:t>Fuzzy rules</a:t>
            </a:r>
            <a:endParaRPr lang="en-US" sz="3200" b="1" dirty="0"/>
          </a:p>
          <a:p>
            <a:endParaRPr lang="en-US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23992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emotions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some </a:t>
            </a:r>
            <a:r>
              <a:rPr lang="en-US" sz="3200" dirty="0" smtClean="0"/>
              <a:t>emotions </a:t>
            </a:r>
            <a:r>
              <a:rPr lang="en-US" sz="3200" dirty="0"/>
              <a:t>have very similar acoustic </a:t>
            </a:r>
            <a:r>
              <a:rPr lang="en-US" sz="3200" dirty="0" smtClean="0"/>
              <a:t>characteristics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trade-off between accuracy and number of recognizing emotions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5124" t="43818" r="25458" b="23841"/>
          <a:stretch/>
        </p:blipFill>
        <p:spPr>
          <a:xfrm>
            <a:off x="4049484" y="3245077"/>
            <a:ext cx="7968250" cy="29318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4626" y="6176963"/>
            <a:ext cx="651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Stefan </a:t>
            </a:r>
            <a:r>
              <a:rPr lang="en-US" dirty="0" err="1" smtClean="0"/>
              <a:t>Steidl</a:t>
            </a:r>
            <a:r>
              <a:rPr lang="en-US" dirty="0"/>
              <a:t>;</a:t>
            </a:r>
            <a:r>
              <a:rPr lang="en-US" dirty="0" smtClean="0"/>
              <a:t> October 26, 2010;” Vocal Emotion Recognition”; ICSI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5695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7249" y="25220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Implementation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778075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Extraction of acoustic characteristics from sound </a:t>
            </a:r>
            <a:r>
              <a:rPr lang="en-US" sz="3200" dirty="0" smtClean="0"/>
              <a:t>file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Splitting speech to phrases or words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Features extraction from acoustic characteristics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Classification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756372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 of acoustic characteristics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7858" y="1690688"/>
            <a:ext cx="10515600" cy="4351338"/>
          </a:xfrm>
        </p:spPr>
        <p:txBody>
          <a:bodyPr/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Pass band filtering by human speech frequency range</a:t>
            </a:r>
          </a:p>
          <a:p>
            <a:pPr lvl="1"/>
            <a:r>
              <a:rPr lang="en-US" dirty="0" smtClean="0"/>
              <a:t>Noise removing</a:t>
            </a:r>
          </a:p>
          <a:p>
            <a:r>
              <a:rPr lang="en-US" dirty="0" smtClean="0"/>
              <a:t>Acoustic characteristics:</a:t>
            </a:r>
          </a:p>
          <a:p>
            <a:pPr lvl="1"/>
            <a:r>
              <a:rPr lang="en-US" dirty="0" smtClean="0"/>
              <a:t>Pitch (or F0)</a:t>
            </a:r>
          </a:p>
          <a:p>
            <a:pPr lvl="1"/>
            <a:r>
              <a:rPr lang="en-US" dirty="0" smtClean="0"/>
              <a:t>Energy (or Intensity)</a:t>
            </a:r>
          </a:p>
          <a:p>
            <a:pPr lvl="1"/>
            <a:r>
              <a:rPr lang="en-US" dirty="0" smtClean="0"/>
              <a:t>Formants: 1, 2, 3. Or F1, F2, F3</a:t>
            </a:r>
          </a:p>
          <a:p>
            <a:pPr lvl="1"/>
            <a:r>
              <a:rPr lang="en-US" dirty="0" smtClean="0"/>
              <a:t>Center of gravity of spectrum</a:t>
            </a:r>
          </a:p>
          <a:p>
            <a:pPr lvl="1"/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925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56719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 </a:t>
            </a:r>
            <a:r>
              <a:rPr lang="en-US" sz="3600" dirty="0" smtClean="0"/>
              <a:t>PRAAT- phonetics </a:t>
            </a:r>
            <a:r>
              <a:rPr lang="en-US" sz="3600" dirty="0"/>
              <a:t>software </a:t>
            </a:r>
            <a:r>
              <a:rPr lang="en-US" sz="3600" dirty="0" smtClean="0"/>
              <a:t>package (</a:t>
            </a:r>
            <a:r>
              <a:rPr lang="en-US" sz="3600" dirty="0">
                <a:hlinkClick r:id="rId2"/>
              </a:rPr>
              <a:t>www.praat.org</a:t>
            </a:r>
            <a:r>
              <a:rPr lang="en-US" sz="36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Has scripting language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Provides extraction for all needed characteristics</a:t>
            </a:r>
            <a:r>
              <a:rPr lang="en-US" dirty="0"/>
              <a:t> </a:t>
            </a:r>
            <a:r>
              <a:rPr lang="en-US" sz="3200" dirty="0" smtClean="0"/>
              <a:t>and filtering</a:t>
            </a:r>
            <a:endParaRPr lang="en-US" sz="4000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Extraction of acoustic characteristics</a:t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287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 of acoustic characteristics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79" y="1558344"/>
            <a:ext cx="10693441" cy="4649273"/>
          </a:xfrm>
        </p:spPr>
      </p:pic>
    </p:spTree>
    <p:extLst>
      <p:ext uri="{BB962C8B-B14F-4D97-AF65-F5344CB8AC3E}">
        <p14:creationId xmlns:p14="http://schemas.microsoft.com/office/powerpoint/2010/main" val="2453079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speech to phrases or words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0" y="2331077"/>
            <a:ext cx="11267159" cy="2439666"/>
          </a:xfrm>
        </p:spPr>
      </p:pic>
    </p:spTree>
    <p:extLst>
      <p:ext uri="{BB962C8B-B14F-4D97-AF65-F5344CB8AC3E}">
        <p14:creationId xmlns:p14="http://schemas.microsoft.com/office/powerpoint/2010/main" val="1352847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extraction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Pitch: range, variance, DDS.</a:t>
            </a:r>
          </a:p>
          <a:p>
            <a:r>
              <a:rPr lang="en-US" dirty="0" smtClean="0"/>
              <a:t>Intensity: range, variance, DDS</a:t>
            </a:r>
          </a:p>
          <a:p>
            <a:r>
              <a:rPr lang="en-US" dirty="0" smtClean="0"/>
              <a:t>F1, F2, F3: DDS.</a:t>
            </a:r>
          </a:p>
          <a:p>
            <a:r>
              <a:rPr lang="en-US" dirty="0" smtClean="0"/>
              <a:t>Mean phrase duration, mean silence duration</a:t>
            </a:r>
          </a:p>
          <a:p>
            <a:r>
              <a:rPr lang="en-US" dirty="0" smtClean="0"/>
              <a:t>Centroid – center of gravity of spectrum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1860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141" y="1825625"/>
            <a:ext cx="102817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6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Overview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 and further work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1938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err="1" smtClean="0"/>
              <a:t>EmoDB</a:t>
            </a:r>
            <a:endParaRPr lang="en-US" sz="3600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10 actors</a:t>
            </a:r>
          </a:p>
          <a:p>
            <a:r>
              <a:rPr lang="en-US" dirty="0"/>
              <a:t>7 emotions (</a:t>
            </a:r>
            <a:r>
              <a:rPr lang="en-US" u="sng" dirty="0"/>
              <a:t>anger</a:t>
            </a:r>
            <a:r>
              <a:rPr lang="en-US" dirty="0"/>
              <a:t>, boredom, disgust, fear, </a:t>
            </a:r>
            <a:r>
              <a:rPr lang="en-US" u="sng" dirty="0"/>
              <a:t>happiness</a:t>
            </a:r>
            <a:r>
              <a:rPr lang="en-US" dirty="0"/>
              <a:t>, </a:t>
            </a:r>
            <a:r>
              <a:rPr lang="en-US" u="sng" dirty="0"/>
              <a:t>sadness</a:t>
            </a:r>
            <a:r>
              <a:rPr lang="en-US" dirty="0"/>
              <a:t>, </a:t>
            </a:r>
            <a:r>
              <a:rPr lang="en-US" u="sng" dirty="0"/>
              <a:t>neutral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10 texts</a:t>
            </a:r>
          </a:p>
          <a:p>
            <a:r>
              <a:rPr lang="en-US" dirty="0" smtClean="0"/>
              <a:t>&gt;250 records for our goals (70% as a training set and 30 % for testing)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31384" y="5672694"/>
            <a:ext cx="290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http://emodb.bilderbar.infoa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660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using fuzzy sets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24" y="1848913"/>
            <a:ext cx="7798849" cy="5541112"/>
          </a:xfrm>
        </p:spPr>
      </p:pic>
    </p:spTree>
    <p:extLst>
      <p:ext uri="{BB962C8B-B14F-4D97-AF65-F5344CB8AC3E}">
        <p14:creationId xmlns:p14="http://schemas.microsoft.com/office/powerpoint/2010/main" val="4004038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using fuzzy sets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26885"/>
              </p:ext>
            </p:extLst>
          </p:nvPr>
        </p:nvGraphicFramePr>
        <p:xfrm>
          <a:off x="1001689" y="1895072"/>
          <a:ext cx="847716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572"/>
                <a:gridCol w="1558345"/>
                <a:gridCol w="1609859"/>
                <a:gridCol w="1700011"/>
                <a:gridCol w="1661375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Happiness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Sadness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Neutral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Pitch range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Phrase</a:t>
                      </a:r>
                      <a:r>
                        <a:rPr lang="en-US" baseline="0" dirty="0" smtClean="0"/>
                        <a:t> d</a:t>
                      </a:r>
                      <a:r>
                        <a:rPr lang="en-US" dirty="0" smtClean="0"/>
                        <a:t>uration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Intensity</a:t>
                      </a:r>
                      <a:r>
                        <a:rPr lang="en-US" baseline="0" dirty="0" smtClean="0"/>
                        <a:t> variance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88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as a whole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73" y="1690688"/>
            <a:ext cx="9363836" cy="446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5861" y="2615955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 dirty="0" smtClean="0"/>
              <a:t>Testing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2974222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</a:t>
            </a:r>
            <a:r>
              <a:rPr lang="en-US" dirty="0"/>
              <a:t>performance and ambiguity of emotions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469" y="2949824"/>
            <a:ext cx="7309833" cy="2965667"/>
          </a:xfrm>
        </p:spPr>
      </p:pic>
      <p:sp>
        <p:nvSpPr>
          <p:cNvPr id="5" name="TextBox 4"/>
          <p:cNvSpPr txBox="1"/>
          <p:nvPr/>
        </p:nvSpPr>
        <p:spPr>
          <a:xfrm>
            <a:off x="669701" y="6207519"/>
            <a:ext cx="10395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”Recognizing emotion in speech”, Frank </a:t>
            </a:r>
            <a:r>
              <a:rPr lang="en-US" dirty="0" err="1"/>
              <a:t>Dellaert</a:t>
            </a:r>
            <a:r>
              <a:rPr lang="en-US" dirty="0"/>
              <a:t>, Thomas </a:t>
            </a:r>
            <a:r>
              <a:rPr lang="en-US" dirty="0" err="1"/>
              <a:t>Polzin</a:t>
            </a:r>
            <a:r>
              <a:rPr lang="en-US" dirty="0"/>
              <a:t> and Alex </a:t>
            </a:r>
            <a:r>
              <a:rPr lang="en-US" dirty="0" err="1"/>
              <a:t>Waibel</a:t>
            </a:r>
            <a:r>
              <a:rPr lang="en-US" dirty="0"/>
              <a:t>. Carnegie Mellon University.</a:t>
            </a:r>
          </a:p>
          <a:p>
            <a:endParaRPr lang="ru-RU" dirty="0"/>
          </a:p>
        </p:txBody>
      </p:sp>
      <p:pic>
        <p:nvPicPr>
          <p:cNvPr id="6" name="11b03W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685706" y="1677916"/>
            <a:ext cx="609600" cy="609600"/>
          </a:xfrm>
          <a:prstGeom prst="rect">
            <a:avLst/>
          </a:prstGeom>
        </p:spPr>
      </p:pic>
      <p:pic>
        <p:nvPicPr>
          <p:cNvPr id="7" name="09a01Fa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170427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5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6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83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10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with 4 basic emotions classification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Precision ~60 %</a:t>
            </a:r>
          </a:p>
          <a:p>
            <a:r>
              <a:rPr lang="en-US" dirty="0" smtClean="0"/>
              <a:t>Recall ~65 %</a:t>
            </a:r>
          </a:p>
        </p:txBody>
      </p:sp>
    </p:spTree>
    <p:extLst>
      <p:ext uri="{BB962C8B-B14F-4D97-AF65-F5344CB8AC3E}">
        <p14:creationId xmlns:p14="http://schemas.microsoft.com/office/powerpoint/2010/main" val="2207014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with active-passive emotions classification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Precision ~75%</a:t>
            </a:r>
          </a:p>
          <a:p>
            <a:r>
              <a:rPr lang="en-US" dirty="0" smtClean="0"/>
              <a:t>Recall ~83%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6121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9250" y="2412866"/>
            <a:ext cx="10238705" cy="1592464"/>
          </a:xfrm>
        </p:spPr>
        <p:txBody>
          <a:bodyPr>
            <a:noAutofit/>
          </a:bodyPr>
          <a:lstStyle/>
          <a:p>
            <a:r>
              <a:rPr lang="en-US" sz="6000" dirty="0" smtClean="0"/>
              <a:t>Conclusions and further work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653430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Recognizable emotions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Selected emotions for recognition have influence to accuracy</a:t>
            </a:r>
          </a:p>
          <a:p>
            <a:r>
              <a:rPr lang="en-US" dirty="0"/>
              <a:t>recognizable emotions should be chosen specially for application domain of the system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682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Emotions are important</a:t>
            </a:r>
            <a:r>
              <a:rPr lang="ru-RU" dirty="0"/>
              <a:t> </a:t>
            </a:r>
            <a:r>
              <a:rPr lang="en-US" dirty="0" smtClean="0"/>
              <a:t>and recognizable: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People express emotions not only by facial expressions and gestures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We change acoustic characteristics of voice to express some emotion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There are many studies which associate these characteristics with emotions</a:t>
            </a:r>
          </a:p>
        </p:txBody>
      </p:sp>
    </p:spTree>
    <p:extLst>
      <p:ext uri="{BB962C8B-B14F-4D97-AF65-F5344CB8AC3E}">
        <p14:creationId xmlns:p14="http://schemas.microsoft.com/office/powerpoint/2010/main" val="257761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can improve?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Acoustic characteristics</a:t>
            </a:r>
          </a:p>
          <a:p>
            <a:pPr lvl="1"/>
            <a:r>
              <a:rPr lang="en-US" dirty="0" smtClean="0"/>
              <a:t>MFCC</a:t>
            </a:r>
          </a:p>
          <a:p>
            <a:pPr lvl="1"/>
            <a:r>
              <a:rPr lang="en-US" dirty="0" smtClean="0"/>
              <a:t>Other spectral characteristics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Less </a:t>
            </a:r>
            <a:r>
              <a:rPr lang="en-US" dirty="0"/>
              <a:t>dependence with person </a:t>
            </a:r>
            <a:r>
              <a:rPr lang="en-US" dirty="0" smtClean="0"/>
              <a:t>speciﬁcs</a:t>
            </a:r>
          </a:p>
          <a:p>
            <a:pPr lvl="1"/>
            <a:r>
              <a:rPr lang="en-US" dirty="0" smtClean="0"/>
              <a:t>Weights for features</a:t>
            </a:r>
          </a:p>
          <a:p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Can be used other techniques: SVM, k-NN, or ANN.</a:t>
            </a:r>
          </a:p>
          <a:p>
            <a:r>
              <a:rPr lang="en-US" dirty="0" smtClean="0"/>
              <a:t>Another training and test set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2737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15146" y="2671907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 you!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318320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this technology can be used?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obots</a:t>
            </a:r>
          </a:p>
          <a:p>
            <a:pPr lvl="1"/>
            <a:r>
              <a:rPr lang="en-US" dirty="0"/>
              <a:t>decision-making on interacting with </a:t>
            </a:r>
            <a:r>
              <a:rPr lang="en-US" dirty="0" smtClean="0"/>
              <a:t>people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enerating emotional speech</a:t>
            </a:r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stimation of customer service</a:t>
            </a:r>
            <a:endParaRPr lang="ru-RU" dirty="0" smtClean="0"/>
          </a:p>
          <a:p>
            <a:pPr lvl="1"/>
            <a:r>
              <a:rPr lang="en-US" dirty="0" smtClean="0"/>
              <a:t>Call-center</a:t>
            </a:r>
          </a:p>
        </p:txBody>
      </p:sp>
    </p:spTree>
    <p:extLst>
      <p:ext uri="{BB962C8B-B14F-4D97-AF65-F5344CB8AC3E}">
        <p14:creationId xmlns:p14="http://schemas.microsoft.com/office/powerpoint/2010/main" val="6659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distinguish differences between recognition </a:t>
            </a:r>
            <a:r>
              <a:rPr lang="en-US" dirty="0" smtClean="0"/>
              <a:t>techniques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implement prototype</a:t>
            </a:r>
          </a:p>
          <a:p>
            <a:pPr>
              <a:lnSpc>
                <a:spcPct val="250000"/>
              </a:lnSpc>
            </a:pPr>
            <a:r>
              <a:rPr lang="en-US" dirty="0"/>
              <a:t>compare recognition accuracy with different parameters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747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82815" y="259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 dirty="0" smtClean="0"/>
              <a:t>Overview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6983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many studies…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Their main differences on: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Acoustic characteristics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Features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Classification methods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Selected emotions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Training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3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coustic characteristics of speech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89386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Pitch (or </a:t>
            </a:r>
            <a:r>
              <a:rPr lang="en-US" dirty="0"/>
              <a:t>f</a:t>
            </a:r>
            <a:r>
              <a:rPr lang="en-US" dirty="0" smtClean="0"/>
              <a:t>undamental </a:t>
            </a:r>
            <a:r>
              <a:rPr lang="en-US" dirty="0"/>
              <a:t>f</a:t>
            </a:r>
            <a:r>
              <a:rPr lang="en-US" dirty="0" smtClean="0"/>
              <a:t>requency)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Loudness(or Energy, Intensity)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Formants (term from phonetics)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MFCC (Mel-frequency </a:t>
            </a:r>
            <a:r>
              <a:rPr lang="en-US" dirty="0" err="1" smtClean="0"/>
              <a:t>cepstrum</a:t>
            </a:r>
            <a:r>
              <a:rPr lang="en-US" dirty="0" smtClean="0"/>
              <a:t>,</a:t>
            </a:r>
            <a:r>
              <a:rPr lang="en-US" dirty="0"/>
              <a:t> representation of the short-term power spectrum of a sound</a:t>
            </a:r>
            <a:r>
              <a:rPr lang="en-US" dirty="0" smtClean="0"/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3739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Speaker dependent – based on average values for speaker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Mean pitch, mean intensity.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Divided training set for every person is required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Speaker independent – based on voice signal dynamics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Pitch, intensity variance;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Pitch DDS(Difference-Distance-Slope), Intensity DDS, Formants DDS, Center of gravity of spectrum, mean phrase duration, mean silence duration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63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5032</TotalTime>
  <Words>591</Words>
  <Application>Microsoft Office PowerPoint</Application>
  <PresentationFormat>Широкоэкранный</PresentationFormat>
  <Paragraphs>140</Paragraphs>
  <Slides>31</Slides>
  <Notes>3</Notes>
  <HiddenSlides>0</HiddenSlides>
  <MMClips>2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Recognition of emotions in speech: overview and implementation</vt:lpstr>
      <vt:lpstr>Outline</vt:lpstr>
      <vt:lpstr>Emotions are important and recognizable:</vt:lpstr>
      <vt:lpstr>Where this technology can be used?</vt:lpstr>
      <vt:lpstr>Goals</vt:lpstr>
      <vt:lpstr>Overview</vt:lpstr>
      <vt:lpstr>There are many studies…</vt:lpstr>
      <vt:lpstr>Acoustic characteristics of speech</vt:lpstr>
      <vt:lpstr>Features</vt:lpstr>
      <vt:lpstr>Classification</vt:lpstr>
      <vt:lpstr>Selected emotions </vt:lpstr>
      <vt:lpstr>Implementation</vt:lpstr>
      <vt:lpstr>Steps</vt:lpstr>
      <vt:lpstr>Extraction of acoustic characteristics</vt:lpstr>
      <vt:lpstr>Extraction of acoustic characteristics </vt:lpstr>
      <vt:lpstr>Extraction of acoustic characteristics</vt:lpstr>
      <vt:lpstr>Splitting speech to phrases or words</vt:lpstr>
      <vt:lpstr>Features extraction</vt:lpstr>
      <vt:lpstr>DDS</vt:lpstr>
      <vt:lpstr>Training set</vt:lpstr>
      <vt:lpstr>Classification using fuzzy sets</vt:lpstr>
      <vt:lpstr>Classification using fuzzy sets</vt:lpstr>
      <vt:lpstr>System as a whole</vt:lpstr>
      <vt:lpstr>Testing</vt:lpstr>
      <vt:lpstr>Human performance and ambiguity of emotions</vt:lpstr>
      <vt:lpstr>Results with 4 basic emotions classification</vt:lpstr>
      <vt:lpstr>Results with active-passive emotions classification </vt:lpstr>
      <vt:lpstr>Conclusions and further work</vt:lpstr>
      <vt:lpstr>Recognizable emotions</vt:lpstr>
      <vt:lpstr>What we can improve?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Recognition of emotions in speech: overview and implementation</dc:title>
  <dc:creator>Мусин Айдар</dc:creator>
  <cp:lastModifiedBy>Мусин Айдар</cp:lastModifiedBy>
  <cp:revision>73</cp:revision>
  <dcterms:created xsi:type="dcterms:W3CDTF">2015-05-21T09:40:15Z</dcterms:created>
  <dcterms:modified xsi:type="dcterms:W3CDTF">2015-06-17T08:51:34Z</dcterms:modified>
</cp:coreProperties>
</file>