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70" r:id="rId7"/>
    <p:sldId id="273" r:id="rId8"/>
    <p:sldId id="272" r:id="rId9"/>
    <p:sldId id="271" r:id="rId10"/>
    <p:sldId id="260" r:id="rId11"/>
    <p:sldId id="262" r:id="rId12"/>
    <p:sldId id="267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A1341-D9AA-419E-859B-3A99684412BB}" v="8" dt="2019-02-27T21:49:30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51CA1341-D9AA-419E-859B-3A99684412BB}"/>
    <pc:docChg chg="modSld">
      <pc:chgData name="ayoade dare" userId="1c7e7bc2090c3d74" providerId="LiveId" clId="{51CA1341-D9AA-419E-859B-3A99684412BB}" dt="2019-02-27T21:49:30.078" v="7" actId="20577"/>
      <pc:docMkLst>
        <pc:docMk/>
      </pc:docMkLst>
      <pc:sldChg chg="modSp">
        <pc:chgData name="ayoade dare" userId="1c7e7bc2090c3d74" providerId="LiveId" clId="{51CA1341-D9AA-419E-859B-3A99684412BB}" dt="2019-02-27T21:49:30.078" v="7" actId="20577"/>
        <pc:sldMkLst>
          <pc:docMk/>
          <pc:sldMk cId="2509528636" sldId="257"/>
        </pc:sldMkLst>
        <pc:graphicFrameChg chg="mod">
          <ac:chgData name="ayoade dare" userId="1c7e7bc2090c3d74" providerId="LiveId" clId="{51CA1341-D9AA-419E-859B-3A99684412BB}" dt="2019-02-27T21:49:30.078" v="7" actId="20577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 dirty="0"/>
            <a:t>METHOD: 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METHOD: 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1DC-DC8F-4240-8CB1-485F3845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opted for a random forest algorithm to select the top 3 variables</a:t>
            </a:r>
          </a:p>
          <a:p>
            <a:r>
              <a:rPr lang="en-US" dirty="0"/>
              <a:t>This method iterates through multiple permutations of variables to determine if certain combinations produce expected results</a:t>
            </a:r>
          </a:p>
          <a:p>
            <a:r>
              <a:rPr lang="en-US" dirty="0"/>
              <a:t>This is a powerful tool for exploring data and learning how features </a:t>
            </a:r>
            <a:r>
              <a:rPr lang="en-US"/>
              <a:t>affect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Random forest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6DA8DF-9B44-49C2-99DE-ADEEB419D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942945"/>
              </p:ext>
            </p:extLst>
          </p:nvPr>
        </p:nvGraphicFramePr>
        <p:xfrm>
          <a:off x="159735" y="1588911"/>
          <a:ext cx="7147077" cy="3086877"/>
        </p:xfrm>
        <a:graphic>
          <a:graphicData uri="http://schemas.openxmlformats.org/drawingml/2006/table">
            <a:tbl>
              <a:tblPr/>
              <a:tblGrid>
                <a:gridCol w="1679455">
                  <a:extLst>
                    <a:ext uri="{9D8B030D-6E8A-4147-A177-3AD203B41FA5}">
                      <a16:colId xmlns:a16="http://schemas.microsoft.com/office/drawing/2014/main" val="469465975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417250738"/>
                    </a:ext>
                  </a:extLst>
                </a:gridCol>
                <a:gridCol w="1679455">
                  <a:extLst>
                    <a:ext uri="{9D8B030D-6E8A-4147-A177-3AD203B41FA5}">
                      <a16:colId xmlns:a16="http://schemas.microsoft.com/office/drawing/2014/main" val="2820712857"/>
                    </a:ext>
                  </a:extLst>
                </a:gridCol>
                <a:gridCol w="2108712">
                  <a:extLst>
                    <a:ext uri="{9D8B030D-6E8A-4147-A177-3AD203B41FA5}">
                      <a16:colId xmlns:a16="http://schemas.microsoft.com/office/drawing/2014/main" val="3597872150"/>
                    </a:ext>
                  </a:extLst>
                </a:gridCol>
              </a:tblGrid>
              <a:tr h="388419">
                <a:tc>
                  <a:txBody>
                    <a:bodyPr/>
                    <a:lstStyle/>
                    <a:p>
                      <a:pPr algn="ctr" fontAlgn="b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Yes Importance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57871" marR="57871" marT="57871" marB="57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4146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32.14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19459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15.21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50885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JobLevel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7.53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7.85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30451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33932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JobInvolvement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7.08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7.93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7.84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04001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DailyRate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6.92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8.54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19.36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00769"/>
                  </a:ext>
                </a:extLst>
              </a:tr>
              <a:tr h="388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EnvironmentSatisfaction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6.19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7.21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8.98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63148"/>
                  </a:ext>
                </a:extLst>
              </a:tr>
              <a:tr h="320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4.69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57871" marR="57871" marT="57871" marB="5787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349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E9297AE-ED95-48BF-80E0-B7C50D9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6" y="1588909"/>
            <a:ext cx="4476643" cy="3086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Logistic Regression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9666A7-3586-476C-8DB2-E9E6AFDF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38421"/>
              </p:ext>
            </p:extLst>
          </p:nvPr>
        </p:nvGraphicFramePr>
        <p:xfrm>
          <a:off x="1141411" y="1661160"/>
          <a:ext cx="9906000" cy="1676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8287760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079295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200627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833571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18162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std.error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p.value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-0.5231823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0.2259298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-2.315685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0.0205755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3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MonthlyIncome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-0.0001402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0.0000227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-6.185634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73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EnvironmentSatisfaction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-0.3396194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0.0693113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-4.899914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0.0000010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OverTimeYes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1.4741367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0.1538107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9.584095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610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769F3E-74D6-425C-A2F7-18F55C0F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8554"/>
              </p:ext>
            </p:extLst>
          </p:nvPr>
        </p:nvGraphicFramePr>
        <p:xfrm>
          <a:off x="1760536" y="3785872"/>
          <a:ext cx="8667750" cy="2529840"/>
        </p:xfrm>
        <a:graphic>
          <a:graphicData uri="http://schemas.openxmlformats.org/drawingml/2006/table">
            <a:tbl>
              <a:tblPr/>
              <a:tblGrid>
                <a:gridCol w="4333875">
                  <a:extLst>
                    <a:ext uri="{9D8B030D-6E8A-4147-A177-3AD203B41FA5}">
                      <a16:colId xmlns:a16="http://schemas.microsoft.com/office/drawing/2014/main" val="2001798859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1246380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3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-571.7344869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2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155.1137270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0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0.1194485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1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0.1001431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231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0.1707119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4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A8DE5-23C1-44B4-A28E-50D2D19AC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68674"/>
              </p:ext>
            </p:extLst>
          </p:nvPr>
        </p:nvGraphicFramePr>
        <p:xfrm>
          <a:off x="297724" y="1729371"/>
          <a:ext cx="5796688" cy="4034872"/>
        </p:xfrm>
        <a:graphic>
          <a:graphicData uri="http://schemas.openxmlformats.org/drawingml/2006/table">
            <a:tbl>
              <a:tblPr/>
              <a:tblGrid>
                <a:gridCol w="1449172">
                  <a:extLst>
                    <a:ext uri="{9D8B030D-6E8A-4147-A177-3AD203B41FA5}">
                      <a16:colId xmlns:a16="http://schemas.microsoft.com/office/drawing/2014/main" val="2019916144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3684668928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564696039"/>
                    </a:ext>
                  </a:extLst>
                </a:gridCol>
                <a:gridCol w="1449172">
                  <a:extLst>
                    <a:ext uri="{9D8B030D-6E8A-4147-A177-3AD203B41FA5}">
                      <a16:colId xmlns:a16="http://schemas.microsoft.com/office/drawing/2014/main" val="2432389676"/>
                    </a:ext>
                  </a:extLst>
                </a:gridCol>
              </a:tblGrid>
              <a:tr h="356719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No Importance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Accuracy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Mean Decrease Gini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50717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OverTime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18.83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30.70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19.90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64930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MonthlyIncome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11.97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19.07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26.81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46008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TotalWorkingYears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11.36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13.80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38131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JobRole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10.84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12.02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14.13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36505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AgeGroup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9.35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10.19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8.30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1351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YearsWithCurrManager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8.70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9.51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7.60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71674"/>
                  </a:ext>
                </a:extLst>
              </a:tr>
              <a:tr h="356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YearsAtCompany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8.61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10.42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11.17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87280"/>
                  </a:ext>
                </a:extLst>
              </a:tr>
              <a:tr h="586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YearsInCurrentRole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7.34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8.66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5.04</a:t>
                      </a:r>
                    </a:p>
                  </a:txBody>
                  <a:tcPr marL="63700" marR="63700" marT="63700" marB="637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382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0C1EB-2EDB-467A-9EEC-8B398AD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0369"/>
              </p:ext>
            </p:extLst>
          </p:nvPr>
        </p:nvGraphicFramePr>
        <p:xfrm>
          <a:off x="6199464" y="1729371"/>
          <a:ext cx="5905850" cy="1676400"/>
        </p:xfrm>
        <a:graphic>
          <a:graphicData uri="http://schemas.openxmlformats.org/drawingml/2006/table">
            <a:tbl>
              <a:tblPr/>
              <a:tblGrid>
                <a:gridCol w="1342239">
                  <a:extLst>
                    <a:ext uri="{9D8B030D-6E8A-4147-A177-3AD203B41FA5}">
                      <a16:colId xmlns:a16="http://schemas.microsoft.com/office/drawing/2014/main" val="744164269"/>
                    </a:ext>
                  </a:extLst>
                </a:gridCol>
                <a:gridCol w="1020101">
                  <a:extLst>
                    <a:ext uri="{9D8B030D-6E8A-4147-A177-3AD203B41FA5}">
                      <a16:colId xmlns:a16="http://schemas.microsoft.com/office/drawing/2014/main" val="1463114335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849203482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3967328828"/>
                    </a:ext>
                  </a:extLst>
                </a:gridCol>
                <a:gridCol w="1181170">
                  <a:extLst>
                    <a:ext uri="{9D8B030D-6E8A-4147-A177-3AD203B41FA5}">
                      <a16:colId xmlns:a16="http://schemas.microsoft.com/office/drawing/2014/main" val="2083408110"/>
                    </a:ext>
                  </a:extLst>
                </a:gridCol>
              </a:tblGrid>
              <a:tr h="20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Standard Error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 Value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59210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-1.2576143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0.1533876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-8.198929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4301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MonthlyIncome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-0.0000681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0.0000309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-2.204935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0.0274586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72842"/>
                  </a:ext>
                </a:extLst>
              </a:tr>
              <a:tr h="2034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TotalWorkingYears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-0.0540751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0.0174504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-3.098782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0.0019432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OverTimeYes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1.3964687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0.1508408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9.257896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0.0000000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96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3C8854-613B-41B7-8E3F-E38B5C25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3720"/>
              </p:ext>
            </p:extLst>
          </p:nvPr>
        </p:nvGraphicFramePr>
        <p:xfrm>
          <a:off x="7063530" y="3531126"/>
          <a:ext cx="4429388" cy="2346960"/>
        </p:xfrm>
        <a:graphic>
          <a:graphicData uri="http://schemas.openxmlformats.org/drawingml/2006/table">
            <a:tbl>
              <a:tblPr/>
              <a:tblGrid>
                <a:gridCol w="2214694">
                  <a:extLst>
                    <a:ext uri="{9D8B030D-6E8A-4147-A177-3AD203B41FA5}">
                      <a16:colId xmlns:a16="http://schemas.microsoft.com/office/drawing/2014/main" val="1348064002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95283700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Term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Statistic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6953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llh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-578.7809665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619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llhNull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-649.2913504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2996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141.0207678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3147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McFadden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0.1085959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443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r2ML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0.0914747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9109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r2CU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0.1559349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1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8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forest/GLM model have revealed surprising results</a:t>
            </a:r>
          </a:p>
          <a:p>
            <a:pPr lvl="1"/>
            <a:r>
              <a:rPr lang="en-US" dirty="0"/>
              <a:t>Decision trees recommended results that yielded little variance in a statistical model</a:t>
            </a:r>
          </a:p>
          <a:p>
            <a:r>
              <a:rPr lang="en-US" dirty="0"/>
              <a:t>Most of the training data was mocked up by us</a:t>
            </a:r>
          </a:p>
          <a:p>
            <a:pPr lvl="1"/>
            <a:r>
              <a:rPr lang="en-US" dirty="0"/>
              <a:t>Obtaining more data to properly test and adjust our model will produce more predictive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7523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C0AB2-A04F-4C7B-928F-0F9F7A23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4" y="1772038"/>
            <a:ext cx="7522464" cy="46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3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D97-4409-4126-B4CA-F89338D5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E568-E662-4121-906B-80778C34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59280"/>
            <a:ext cx="10203243" cy="45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B3B-B2AB-4A38-8C8B-02936BF3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25065-39CA-4091-974B-313A408C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52" y="2317300"/>
            <a:ext cx="8727924" cy="40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E59C8-26E7-4DAB-9256-51FDBB3D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769322"/>
            <a:ext cx="8569514" cy="4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6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384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Exploratory data analysis</vt:lpstr>
      <vt:lpstr>Exploratory data analysis</vt:lpstr>
      <vt:lpstr>Exploratory data analysis</vt:lpstr>
      <vt:lpstr>EXPLORATORY DATA ANALYSIS</vt:lpstr>
      <vt:lpstr>Method</vt:lpstr>
      <vt:lpstr>OBSERVATIONS from Random forest </vt:lpstr>
      <vt:lpstr>OBSERVATIONS From Logistic Regression</vt:lpstr>
      <vt:lpstr>Other OBSERVATIONS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msds6306: DOING DATASCIENCE   Case Study 2</dc:title>
  <dc:creator>ayoade dare</dc:creator>
  <cp:lastModifiedBy>ayoade dare</cp:lastModifiedBy>
  <cp:revision>7</cp:revision>
  <dcterms:created xsi:type="dcterms:W3CDTF">2019-02-27T12:43:22Z</dcterms:created>
  <dcterms:modified xsi:type="dcterms:W3CDTF">2019-02-27T21:49:34Z</dcterms:modified>
</cp:coreProperties>
</file>