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1CD"/>
    <a:srgbClr val="DAC0E6"/>
    <a:srgbClr val="E95959"/>
    <a:srgbClr val="EA6464"/>
    <a:srgbClr val="FA7272"/>
    <a:srgbClr val="FE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678D6-08BE-45F6-BBA1-2E5C8C1FD966}" v="83" dt="2018-04-04T03:07:10.921"/>
    <p1510:client id="{A13571B3-B714-47F2-AE32-D6AA47DD8D3F}" v="212" dt="2018-04-04T04:56:0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441" autoAdjust="0"/>
    <p:restoredTop sz="94660"/>
  </p:normalViewPr>
  <p:slideViewPr>
    <p:cSldViewPr snapToGrid="0">
      <p:cViewPr>
        <p:scale>
          <a:sx n="25" d="100"/>
          <a:sy n="25" d="100"/>
        </p:scale>
        <p:origin x="126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Collected from NBA Website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Player Match Stats</c:v>
                </c:pt>
                <c:pt idx="1">
                  <c:v>Player Season Stats</c:v>
                </c:pt>
                <c:pt idx="2">
                  <c:v>Matches</c:v>
                </c:pt>
                <c:pt idx="3">
                  <c:v>Players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130000</c:v>
                </c:pt>
                <c:pt idx="1">
                  <c:v>1000</c:v>
                </c:pt>
                <c:pt idx="2">
                  <c:v>6000</c:v>
                </c:pt>
                <c:pt idx="3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7-472C-8186-9EE2589D57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86340312"/>
        <c:axId val="786340968"/>
      </c:barChart>
      <c:catAx>
        <c:axId val="78634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340968"/>
        <c:crosses val="autoZero"/>
        <c:auto val="1"/>
        <c:lblAlgn val="ctr"/>
        <c:lblOffset val="100"/>
        <c:noMultiLvlLbl val="0"/>
      </c:catAx>
      <c:valAx>
        <c:axId val="7863409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34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0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00"/>
            </a:lvl3pPr>
            <a:lvl4pPr marL="6583680" indent="0" algn="ctr">
              <a:buNone/>
              <a:defRPr sz="7700"/>
            </a:lvl4pPr>
            <a:lvl5pPr marL="8778240" indent="0" algn="ctr">
              <a:buNone/>
              <a:defRPr sz="7700"/>
            </a:lvl5pPr>
            <a:lvl6pPr marL="10972800" indent="0" algn="ctr">
              <a:buNone/>
              <a:defRPr sz="7700"/>
            </a:lvl6pPr>
            <a:lvl7pPr marL="13167360" indent="0" algn="ctr">
              <a:buNone/>
              <a:defRPr sz="7700"/>
            </a:lvl7pPr>
            <a:lvl8pPr marL="15361920" indent="0" algn="ctr">
              <a:buNone/>
              <a:defRPr sz="7700"/>
            </a:lvl8pPr>
            <a:lvl9pPr marL="17556480" indent="0" algn="ctr">
              <a:buNone/>
              <a:defRPr sz="77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0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700"/>
            </a:lvl1pPr>
            <a:lvl2pPr marL="2194560" indent="0">
              <a:buNone/>
              <a:defRPr sz="6700"/>
            </a:lvl2pPr>
            <a:lvl3pPr marL="4389120" indent="0">
              <a:buNone/>
              <a:defRPr sz="580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700"/>
            </a:lvl1pPr>
            <a:lvl2pPr marL="2194560" indent="0">
              <a:buNone/>
              <a:defRPr sz="6700"/>
            </a:lvl2pPr>
            <a:lvl3pPr marL="4389120" indent="0">
              <a:buNone/>
              <a:defRPr sz="580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Single Corner Rounded 48">
            <a:extLst>
              <a:ext uri="{FF2B5EF4-FFF2-40B4-BE49-F238E27FC236}">
                <a16:creationId xmlns:a16="http://schemas.microsoft.com/office/drawing/2014/main" id="{3CCB90B2-D625-40CA-BA1E-11C457AF613B}"/>
              </a:ext>
            </a:extLst>
          </p:cNvPr>
          <p:cNvSpPr/>
          <p:nvPr/>
        </p:nvSpPr>
        <p:spPr>
          <a:xfrm>
            <a:off x="19243964" y="19994732"/>
            <a:ext cx="11621063" cy="12724262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EC18F6-6375-4F93-89EC-DE835D5C3392}"/>
              </a:ext>
            </a:extLst>
          </p:cNvPr>
          <p:cNvSpPr/>
          <p:nvPr/>
        </p:nvSpPr>
        <p:spPr>
          <a:xfrm>
            <a:off x="19761947" y="20786203"/>
            <a:ext cx="10688568" cy="117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7C871-AEF0-4723-85EE-26337E090063}"/>
              </a:ext>
            </a:extLst>
          </p:cNvPr>
          <p:cNvSpPr/>
          <p:nvPr/>
        </p:nvSpPr>
        <p:spPr>
          <a:xfrm>
            <a:off x="193884" y="161925"/>
            <a:ext cx="43395388" cy="3543883"/>
          </a:xfrm>
          <a:prstGeom prst="roundRect">
            <a:avLst>
              <a:gd name="adj" fmla="val 526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7468-3AE6-4BEC-95D7-1BD1267E1F6D}"/>
              </a:ext>
            </a:extLst>
          </p:cNvPr>
          <p:cNvSpPr txBox="1"/>
          <p:nvPr/>
        </p:nvSpPr>
        <p:spPr>
          <a:xfrm>
            <a:off x="9150363" y="662568"/>
            <a:ext cx="25482429" cy="2800767"/>
          </a:xfrm>
          <a:prstGeom prst="rect">
            <a:avLst/>
          </a:prstGeom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dirty="0">
                <a:latin typeface="helvetica" panose="020B0604020202020204" pitchFamily="34" charset="0"/>
                <a:cs typeface="helvetica" panose="020B0604020202020204" pitchFamily="34" charset="0"/>
              </a:rPr>
              <a:t>PICKING WINNERS FOR FANTASY BASKETBALL WITH MACHINE LEARNING</a:t>
            </a:r>
          </a:p>
        </p:txBody>
      </p:sp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7B0B0D7-20A4-49BB-BBA3-CC2399BE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7" y="-628852"/>
            <a:ext cx="6788117" cy="512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B5D745-8498-43D5-B4CB-DFCCA9E2272E}"/>
              </a:ext>
            </a:extLst>
          </p:cNvPr>
          <p:cNvSpPr txBox="1"/>
          <p:nvPr/>
        </p:nvSpPr>
        <p:spPr>
          <a:xfrm>
            <a:off x="34593122" y="631790"/>
            <a:ext cx="8565012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Date: April 5th 2018</a:t>
            </a:r>
          </a:p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ECSE 457 Design Project</a:t>
            </a:r>
          </a:p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Group 23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1EAB0B-9AB0-484D-B676-80AB5164521C}"/>
              </a:ext>
            </a:extLst>
          </p:cNvPr>
          <p:cNvSpPr/>
          <p:nvPr/>
        </p:nvSpPr>
        <p:spPr>
          <a:xfrm>
            <a:off x="192836" y="3887060"/>
            <a:ext cx="12226109" cy="13041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7D2CAB-A850-4AB6-9030-0412504CFF12}"/>
              </a:ext>
            </a:extLst>
          </p:cNvPr>
          <p:cNvSpPr/>
          <p:nvPr/>
        </p:nvSpPr>
        <p:spPr>
          <a:xfrm>
            <a:off x="281518" y="4036175"/>
            <a:ext cx="12015755" cy="128151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1F9625E0-1A30-484F-B183-F18E4C51E0A3}"/>
              </a:ext>
            </a:extLst>
          </p:cNvPr>
          <p:cNvSpPr/>
          <p:nvPr/>
        </p:nvSpPr>
        <p:spPr>
          <a:xfrm>
            <a:off x="936890" y="3983142"/>
            <a:ext cx="11518111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Objective &amp; Background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A202B-DE6D-4FF8-93B2-3F97FFDC64CC}"/>
              </a:ext>
            </a:extLst>
          </p:cNvPr>
          <p:cNvSpPr/>
          <p:nvPr/>
        </p:nvSpPr>
        <p:spPr>
          <a:xfrm>
            <a:off x="249986" y="17044258"/>
            <a:ext cx="12158633" cy="7643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2646FA-B40F-4800-9488-4811540F5308}"/>
              </a:ext>
            </a:extLst>
          </p:cNvPr>
          <p:cNvSpPr/>
          <p:nvPr/>
        </p:nvSpPr>
        <p:spPr>
          <a:xfrm>
            <a:off x="390926" y="18328564"/>
            <a:ext cx="11861293" cy="6150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79908-08E4-43C6-9BE3-A6CD5853666D}"/>
              </a:ext>
            </a:extLst>
          </p:cNvPr>
          <p:cNvSpPr/>
          <p:nvPr/>
        </p:nvSpPr>
        <p:spPr>
          <a:xfrm>
            <a:off x="31037017" y="22501859"/>
            <a:ext cx="12621134" cy="10217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D40F41-5227-49D0-A3F4-54F0D6E688D9}"/>
              </a:ext>
            </a:extLst>
          </p:cNvPr>
          <p:cNvSpPr/>
          <p:nvPr/>
        </p:nvSpPr>
        <p:spPr>
          <a:xfrm>
            <a:off x="31127701" y="22578644"/>
            <a:ext cx="12455344" cy="100420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045916-5CDA-4002-B98C-ED178B26DC49}"/>
              </a:ext>
            </a:extLst>
          </p:cNvPr>
          <p:cNvSpPr/>
          <p:nvPr/>
        </p:nvSpPr>
        <p:spPr>
          <a:xfrm>
            <a:off x="281518" y="13145411"/>
            <a:ext cx="12015755" cy="37058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AF4D8F6A-5F36-4597-9D12-3F364A847B4A}"/>
              </a:ext>
            </a:extLst>
          </p:cNvPr>
          <p:cNvSpPr/>
          <p:nvPr/>
        </p:nvSpPr>
        <p:spPr>
          <a:xfrm>
            <a:off x="236638" y="17193211"/>
            <a:ext cx="12015581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Data Collection</a:t>
            </a:r>
          </a:p>
        </p:txBody>
      </p:sp>
      <p:sp>
        <p:nvSpPr>
          <p:cNvPr id="74" name="Rectangle: Diagonal Corners Snipped 73">
            <a:extLst>
              <a:ext uri="{FF2B5EF4-FFF2-40B4-BE49-F238E27FC236}">
                <a16:creationId xmlns:a16="http://schemas.microsoft.com/office/drawing/2014/main" id="{9EC6AD8D-F6BB-4F30-AC60-A1C5EC69B1A7}"/>
              </a:ext>
            </a:extLst>
          </p:cNvPr>
          <p:cNvSpPr/>
          <p:nvPr/>
        </p:nvSpPr>
        <p:spPr>
          <a:xfrm>
            <a:off x="16644298" y="20071418"/>
            <a:ext cx="14295835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Timeline</a:t>
            </a:r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BEE05718-7A70-4D81-A3BA-3872C8097211}"/>
              </a:ext>
            </a:extLst>
          </p:cNvPr>
          <p:cNvSpPr/>
          <p:nvPr/>
        </p:nvSpPr>
        <p:spPr>
          <a:xfrm>
            <a:off x="16519826" y="19994732"/>
            <a:ext cx="1543448" cy="1398628"/>
          </a:xfrm>
          <a:prstGeom prst="homePlate">
            <a:avLst/>
          </a:prstGeom>
          <a:solidFill>
            <a:schemeClr val="accent6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DA55A453-2352-46DA-8E9D-E6E0FDE454B9}"/>
              </a:ext>
            </a:extLst>
          </p:cNvPr>
          <p:cNvSpPr/>
          <p:nvPr/>
        </p:nvSpPr>
        <p:spPr>
          <a:xfrm>
            <a:off x="31631205" y="22578644"/>
            <a:ext cx="12068379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rgbClr val="FA7272"/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Future Plans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098D3053-A435-4F39-A451-2BFA502D6F3B}"/>
              </a:ext>
            </a:extLst>
          </p:cNvPr>
          <p:cNvSpPr/>
          <p:nvPr/>
        </p:nvSpPr>
        <p:spPr>
          <a:xfrm>
            <a:off x="111803" y="3827914"/>
            <a:ext cx="1543448" cy="139862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FC540494-AD63-464C-9349-3ADB6AE92BDB}"/>
              </a:ext>
            </a:extLst>
          </p:cNvPr>
          <p:cNvSpPr/>
          <p:nvPr/>
        </p:nvSpPr>
        <p:spPr>
          <a:xfrm>
            <a:off x="20860" y="17013424"/>
            <a:ext cx="1543448" cy="139862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FAA6D74B-B8B9-4546-8E1B-BCE952587DB7}"/>
              </a:ext>
            </a:extLst>
          </p:cNvPr>
          <p:cNvSpPr/>
          <p:nvPr/>
        </p:nvSpPr>
        <p:spPr>
          <a:xfrm>
            <a:off x="30995583" y="22423416"/>
            <a:ext cx="1543448" cy="1398628"/>
          </a:xfrm>
          <a:prstGeom prst="homePlate">
            <a:avLst/>
          </a:prstGeom>
          <a:solidFill>
            <a:srgbClr val="E95959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3F82E0-682E-4F81-8601-C7D722FD1552}"/>
              </a:ext>
            </a:extLst>
          </p:cNvPr>
          <p:cNvSpPr/>
          <p:nvPr/>
        </p:nvSpPr>
        <p:spPr>
          <a:xfrm>
            <a:off x="12637745" y="13731434"/>
            <a:ext cx="18227284" cy="6029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E28B2F-C474-4EC9-968A-831952DA1DA5}"/>
              </a:ext>
            </a:extLst>
          </p:cNvPr>
          <p:cNvSpPr/>
          <p:nvPr/>
        </p:nvSpPr>
        <p:spPr>
          <a:xfrm>
            <a:off x="12765981" y="13633097"/>
            <a:ext cx="17997823" cy="599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452BBC-1983-46A8-B549-E9F6189290BF}"/>
              </a:ext>
            </a:extLst>
          </p:cNvPr>
          <p:cNvGrpSpPr/>
          <p:nvPr/>
        </p:nvGrpSpPr>
        <p:grpSpPr>
          <a:xfrm>
            <a:off x="12990129" y="5485852"/>
            <a:ext cx="12646326" cy="9144461"/>
            <a:chOff x="30169525" y="8321968"/>
            <a:chExt cx="12646326" cy="9144461"/>
          </a:xfrm>
        </p:grpSpPr>
        <p:pic>
          <p:nvPicPr>
            <p:cNvPr id="28" name="Picture 2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17A9903-1FD1-428B-82D2-E3C34A24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9688" y="15102793"/>
              <a:ext cx="3001992" cy="1333133"/>
            </a:xfrm>
            <a:prstGeom prst="rect">
              <a:avLst/>
            </a:prstGeom>
          </p:spPr>
        </p:pic>
        <p:pic>
          <p:nvPicPr>
            <p:cNvPr id="23" name="Picture 2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66C9DA5-8748-4B3A-A0CE-D04BD57D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00983" y="14895758"/>
              <a:ext cx="3193356" cy="1736122"/>
            </a:xfrm>
            <a:prstGeom prst="rect">
              <a:avLst/>
            </a:prstGeom>
          </p:spPr>
        </p:pic>
        <p:pic>
          <p:nvPicPr>
            <p:cNvPr id="11" name="Picture 1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726FE2E-6C9E-40DF-89ED-F2968514B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69525" y="8321968"/>
              <a:ext cx="12617893" cy="250615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37A42C-B874-47C4-8562-0C2C27701B8E}"/>
                </a:ext>
              </a:extLst>
            </p:cNvPr>
            <p:cNvSpPr/>
            <p:nvPr/>
          </p:nvSpPr>
          <p:spPr>
            <a:xfrm>
              <a:off x="31805600" y="8770542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4873C5-B330-4D91-BD71-596810074565}"/>
                </a:ext>
              </a:extLst>
            </p:cNvPr>
            <p:cNvSpPr/>
            <p:nvPr/>
          </p:nvSpPr>
          <p:spPr>
            <a:xfrm>
              <a:off x="39232938" y="8770541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341A5-AB4D-4EC7-B5F7-E9B206833425}"/>
                </a:ext>
              </a:extLst>
            </p:cNvPr>
            <p:cNvSpPr/>
            <p:nvPr/>
          </p:nvSpPr>
          <p:spPr>
            <a:xfrm>
              <a:off x="35540829" y="8770542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CB9B2E-C2EF-4E3D-BA34-29356EA1BBD9}"/>
                </a:ext>
              </a:extLst>
            </p:cNvPr>
            <p:cNvCxnSpPr/>
            <p:nvPr/>
          </p:nvCxnSpPr>
          <p:spPr>
            <a:xfrm flipH="1">
              <a:off x="30370837" y="9504715"/>
              <a:ext cx="1466490" cy="546914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FD117F-FDD1-4B5A-BA24-78BE75E49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0397" y="9937629"/>
              <a:ext cx="293297" cy="5693433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1ADA64-8C0A-4A73-88A2-384C2E77BB2E}"/>
                </a:ext>
              </a:extLst>
            </p:cNvPr>
            <p:cNvSpPr/>
            <p:nvPr/>
          </p:nvSpPr>
          <p:spPr>
            <a:xfrm>
              <a:off x="30204099" y="14043807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DE91632-196B-41A3-8DD8-E126C069C894}"/>
                </a:ext>
              </a:extLst>
            </p:cNvPr>
            <p:cNvSpPr/>
            <p:nvPr/>
          </p:nvSpPr>
          <p:spPr>
            <a:xfrm>
              <a:off x="34819164" y="14067623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50DF37-9E65-4D8B-9B45-5EA15CD28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4916" y="9759042"/>
              <a:ext cx="692010" cy="577969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4A5EA2-D067-4F2D-B204-417270B9DF6F}"/>
                </a:ext>
              </a:extLst>
            </p:cNvPr>
            <p:cNvCxnSpPr>
              <a:cxnSpLocks/>
            </p:cNvCxnSpPr>
            <p:nvPr/>
          </p:nvCxnSpPr>
          <p:spPr>
            <a:xfrm>
              <a:off x="37561305" y="9755351"/>
              <a:ext cx="567446" cy="571463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00237B-74E9-4E04-A3CE-C91E149929C2}"/>
                </a:ext>
              </a:extLst>
            </p:cNvPr>
            <p:cNvSpPr/>
            <p:nvPr/>
          </p:nvSpPr>
          <p:spPr>
            <a:xfrm>
              <a:off x="39486056" y="14043808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A23057-BD93-4877-9C03-37D1D2114BA2}"/>
                </a:ext>
              </a:extLst>
            </p:cNvPr>
            <p:cNvCxnSpPr>
              <a:cxnSpLocks/>
            </p:cNvCxnSpPr>
            <p:nvPr/>
          </p:nvCxnSpPr>
          <p:spPr>
            <a:xfrm>
              <a:off x="41232264" y="9938168"/>
              <a:ext cx="1462077" cy="517925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795214-DDB0-4024-8411-54332FBDDC76}"/>
                </a:ext>
              </a:extLst>
            </p:cNvPr>
            <p:cNvCxnSpPr>
              <a:cxnSpLocks/>
            </p:cNvCxnSpPr>
            <p:nvPr/>
          </p:nvCxnSpPr>
          <p:spPr>
            <a:xfrm>
              <a:off x="39234830" y="9897312"/>
              <a:ext cx="256895" cy="5841333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418F831-103A-436A-9063-C00E1771046B}"/>
              </a:ext>
            </a:extLst>
          </p:cNvPr>
          <p:cNvSpPr/>
          <p:nvPr/>
        </p:nvSpPr>
        <p:spPr>
          <a:xfrm>
            <a:off x="31037017" y="13877492"/>
            <a:ext cx="12621133" cy="83906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9D6DE2-7BC2-4435-8362-E57D299AEE1C}"/>
              </a:ext>
            </a:extLst>
          </p:cNvPr>
          <p:cNvSpPr/>
          <p:nvPr/>
        </p:nvSpPr>
        <p:spPr>
          <a:xfrm>
            <a:off x="31127701" y="14092516"/>
            <a:ext cx="12453440" cy="80707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Diagonal Corners Snipped 87">
            <a:extLst>
              <a:ext uri="{FF2B5EF4-FFF2-40B4-BE49-F238E27FC236}">
                <a16:creationId xmlns:a16="http://schemas.microsoft.com/office/drawing/2014/main" id="{736426D4-0FF6-4917-9AF5-62204EA80EF1}"/>
              </a:ext>
            </a:extLst>
          </p:cNvPr>
          <p:cNvSpPr/>
          <p:nvPr/>
        </p:nvSpPr>
        <p:spPr>
          <a:xfrm>
            <a:off x="31631205" y="13942560"/>
            <a:ext cx="12068379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rgbClr val="DAC0E6"/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F82D5F6F-6A8D-4411-B26F-24B67CC4FE56}"/>
              </a:ext>
            </a:extLst>
          </p:cNvPr>
          <p:cNvSpPr/>
          <p:nvPr/>
        </p:nvSpPr>
        <p:spPr>
          <a:xfrm>
            <a:off x="30987550" y="13787332"/>
            <a:ext cx="1543448" cy="1398628"/>
          </a:xfrm>
          <a:prstGeom prst="homePlate">
            <a:avLst/>
          </a:prstGeom>
          <a:solidFill>
            <a:srgbClr val="B581CD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AC68F-23F8-4EF3-9377-D23B0E70ABB3}"/>
              </a:ext>
            </a:extLst>
          </p:cNvPr>
          <p:cNvSpPr txBox="1"/>
          <p:nvPr/>
        </p:nvSpPr>
        <p:spPr>
          <a:xfrm>
            <a:off x="359561" y="4980243"/>
            <a:ext cx="11892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goal of this project was to make a machine learning system that could compete profitably in </a:t>
            </a:r>
            <a:r>
              <a:rPr lang="en-US" sz="2400" b="1" dirty="0"/>
              <a:t>daily</a:t>
            </a:r>
            <a:r>
              <a:rPr lang="en-US" sz="2400" dirty="0"/>
              <a:t> </a:t>
            </a:r>
            <a:r>
              <a:rPr lang="en-US" sz="2400" b="1" dirty="0"/>
              <a:t>fantasy</a:t>
            </a:r>
            <a:r>
              <a:rPr lang="en-US" sz="2400" dirty="0"/>
              <a:t> </a:t>
            </a:r>
            <a:r>
              <a:rPr lang="en-US" sz="2400" b="1" dirty="0"/>
              <a:t>NBA</a:t>
            </a:r>
            <a:r>
              <a:rPr lang="en-US" sz="2400" dirty="0"/>
              <a:t> </a:t>
            </a:r>
            <a:r>
              <a:rPr lang="en-US" sz="2400" b="1" dirty="0"/>
              <a:t>competitions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Daily</a:t>
            </a:r>
            <a:r>
              <a:rPr lang="en-US" sz="2400" dirty="0"/>
              <a:t>: happen every day that there are matches, and never last more than a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Fantasy</a:t>
            </a:r>
            <a:r>
              <a:rPr lang="en-US" sz="2400" dirty="0"/>
              <a:t>: uses an artificial points system (e.g. 1.2 points for a rebound)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NBA</a:t>
            </a:r>
            <a:r>
              <a:rPr lang="en-US" sz="2400" dirty="0"/>
              <a:t>: based on games that are actually happening in the NBA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Competitions</a:t>
            </a:r>
            <a:r>
              <a:rPr lang="en-US" sz="2400" dirty="0"/>
              <a:t>: Actively competing against other real people (or machines?)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these competitions, you have to select 9 basketball players of specific positions (center, forward, etc.) who are playing tonight, in real games, across any teams. Each player has a salary, and you have a budget. The goal of the competition is to maximize the amount of fantasy points your lineup gets.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EA8F7-25FB-49D4-9698-8794A0836927}"/>
              </a:ext>
            </a:extLst>
          </p:cNvPr>
          <p:cNvGrpSpPr/>
          <p:nvPr/>
        </p:nvGrpSpPr>
        <p:grpSpPr>
          <a:xfrm>
            <a:off x="384207" y="9378502"/>
            <a:ext cx="11436866" cy="6068200"/>
            <a:chOff x="117731" y="10011171"/>
            <a:chExt cx="11436866" cy="6068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D8214D-D6F8-491C-8D63-A5C0C417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891" y="10011171"/>
              <a:ext cx="10617706" cy="6068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3B165-BCAD-4406-8A8A-7203E7433D9B}"/>
                </a:ext>
              </a:extLst>
            </p:cNvPr>
            <p:cNvSpPr txBox="1"/>
            <p:nvPr/>
          </p:nvSpPr>
          <p:spPr>
            <a:xfrm>
              <a:off x="4666846" y="10484307"/>
              <a:ext cx="10284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Today’s </a:t>
              </a:r>
            </a:p>
            <a:p>
              <a:r>
                <a:rPr lang="en-US" sz="2000" b="1" dirty="0"/>
                <a:t>Games</a:t>
              </a:r>
              <a:endParaRPr lang="en-CA" sz="2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5DCBB4-39E3-4489-A3A0-DD1E22F50A80}"/>
                </a:ext>
              </a:extLst>
            </p:cNvPr>
            <p:cNvSpPr txBox="1"/>
            <p:nvPr/>
          </p:nvSpPr>
          <p:spPr>
            <a:xfrm>
              <a:off x="6436544" y="10484308"/>
              <a:ext cx="10086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Player</a:t>
              </a:r>
            </a:p>
            <a:p>
              <a:r>
                <a:rPr lang="en-US" sz="2000" b="1" dirty="0"/>
                <a:t>Salaries</a:t>
              </a:r>
              <a:endParaRPr lang="en-CA" sz="20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F2CB6D-EB50-498B-BB61-33F1F3C7C11B}"/>
                </a:ext>
              </a:extLst>
            </p:cNvPr>
            <p:cNvSpPr txBox="1"/>
            <p:nvPr/>
          </p:nvSpPr>
          <p:spPr>
            <a:xfrm>
              <a:off x="7620114" y="10482097"/>
              <a:ext cx="11494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Required</a:t>
              </a:r>
            </a:p>
            <a:p>
              <a:r>
                <a:rPr lang="en-US" sz="2000" b="1" dirty="0"/>
                <a:t>Positions</a:t>
              </a:r>
              <a:endParaRPr lang="en-CA" sz="20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F62AA4-4D53-450B-9DB5-B9D2F9047DDA}"/>
                </a:ext>
              </a:extLst>
            </p:cNvPr>
            <p:cNvSpPr txBox="1"/>
            <p:nvPr/>
          </p:nvSpPr>
          <p:spPr>
            <a:xfrm>
              <a:off x="9936017" y="10675719"/>
              <a:ext cx="9400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Budget</a:t>
              </a:r>
              <a:endParaRPr lang="en-CA" sz="20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89FCB7-A108-486C-9319-E71EB98C57E1}"/>
                </a:ext>
              </a:extLst>
            </p:cNvPr>
            <p:cNvSpPr txBox="1"/>
            <p:nvPr/>
          </p:nvSpPr>
          <p:spPr>
            <a:xfrm>
              <a:off x="117731" y="13619394"/>
              <a:ext cx="9707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Today’s</a:t>
              </a:r>
            </a:p>
            <a:p>
              <a:r>
                <a:rPr lang="en-US" sz="2000" b="1" dirty="0"/>
                <a:t>Players</a:t>
              </a:r>
              <a:endParaRPr lang="en-CA" sz="2000" b="1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0E3378-6C32-4A43-82D4-1BC783162BFD}"/>
              </a:ext>
            </a:extLst>
          </p:cNvPr>
          <p:cNvSpPr/>
          <p:nvPr/>
        </p:nvSpPr>
        <p:spPr>
          <a:xfrm>
            <a:off x="494353" y="15517877"/>
            <a:ext cx="11326720" cy="11626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Our goal was to build a machine learning system that could predict these lineups and maybe even win some money (unlikely!)</a:t>
            </a:r>
            <a:endParaRPr lang="en-CA" sz="3200" dirty="0"/>
          </a:p>
        </p:txBody>
      </p:sp>
      <p:pic>
        <p:nvPicPr>
          <p:cNvPr id="16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E7B8-C5F4-4224-A824-50D451CDC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3154291" y="15229244"/>
            <a:ext cx="30272097" cy="10330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52AC77-B277-4231-9D22-906E4D734C70}"/>
              </a:ext>
            </a:extLst>
          </p:cNvPr>
          <p:cNvSpPr txBox="1"/>
          <p:nvPr/>
        </p:nvSpPr>
        <p:spPr>
          <a:xfrm>
            <a:off x="460059" y="18519506"/>
            <a:ext cx="1176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inputs to our system are NBA statistics. We built a scraper to grab data from the NBA website. We scraped partial data from games back to 1970, and complete back to 2004: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7AEEE02-681B-41D9-B2BF-446D7D063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24506"/>
              </p:ext>
            </p:extLst>
          </p:nvPr>
        </p:nvGraphicFramePr>
        <p:xfrm>
          <a:off x="1937520" y="19361984"/>
          <a:ext cx="7758045" cy="2858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B77D6245-B15C-40EF-A057-385CAAAFC80D}"/>
              </a:ext>
            </a:extLst>
          </p:cNvPr>
          <p:cNvGrpSpPr/>
          <p:nvPr/>
        </p:nvGrpSpPr>
        <p:grpSpPr>
          <a:xfrm>
            <a:off x="588397" y="22348084"/>
            <a:ext cx="8018319" cy="2131337"/>
            <a:chOff x="595579" y="23651717"/>
            <a:chExt cx="8018319" cy="2131337"/>
          </a:xfrm>
        </p:grpSpPr>
        <p:pic>
          <p:nvPicPr>
            <p:cNvPr id="61" name="Shape 221">
              <a:extLst>
                <a:ext uri="{FF2B5EF4-FFF2-40B4-BE49-F238E27FC236}">
                  <a16:creationId xmlns:a16="http://schemas.microsoft.com/office/drawing/2014/main" id="{28588562-63C9-4EFE-884B-148F084B851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89208" y="24986487"/>
              <a:ext cx="880188" cy="796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225">
              <a:extLst>
                <a:ext uri="{FF2B5EF4-FFF2-40B4-BE49-F238E27FC236}">
                  <a16:creationId xmlns:a16="http://schemas.microsoft.com/office/drawing/2014/main" id="{3C48B24E-F9E1-46B5-B15C-F296F58906EF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93173" y="24154356"/>
              <a:ext cx="1320725" cy="94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224">
              <a:extLst>
                <a:ext uri="{FF2B5EF4-FFF2-40B4-BE49-F238E27FC236}">
                  <a16:creationId xmlns:a16="http://schemas.microsoft.com/office/drawing/2014/main" id="{0DF11DFE-F3B8-4E45-ABD7-188CEB945DC8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094841" y="23651717"/>
              <a:ext cx="1514396" cy="757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D44FCF-BF61-4F62-81D1-12FD0EA4DC20}"/>
                </a:ext>
              </a:extLst>
            </p:cNvPr>
            <p:cNvSpPr txBox="1"/>
            <p:nvPr/>
          </p:nvSpPr>
          <p:spPr>
            <a:xfrm>
              <a:off x="595579" y="23729128"/>
              <a:ext cx="66842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used Python to power our scraper,</a:t>
              </a:r>
            </a:p>
            <a:p>
              <a:endParaRPr lang="en-US" sz="2400" dirty="0"/>
            </a:p>
            <a:p>
              <a:r>
                <a:rPr lang="en-US" sz="2400" dirty="0"/>
                <a:t>the B</a:t>
              </a:r>
              <a:r>
                <a:rPr lang="en-CA" sz="2400" dirty="0" err="1"/>
                <a:t>eautifulSoup</a:t>
              </a:r>
              <a:r>
                <a:rPr lang="en-CA" sz="2400" dirty="0"/>
                <a:t> library to access the NBA website,</a:t>
              </a:r>
            </a:p>
            <a:p>
              <a:endParaRPr lang="en-US" sz="2400" dirty="0"/>
            </a:p>
            <a:p>
              <a:r>
                <a:rPr lang="en-US" sz="2400" dirty="0"/>
                <a:t>and S</a:t>
              </a:r>
              <a:r>
                <a:rPr lang="en-CA" sz="2400" dirty="0" err="1"/>
                <a:t>elenium</a:t>
              </a:r>
              <a:r>
                <a:rPr lang="en-CA" sz="2400" dirty="0"/>
                <a:t> to control the NBA website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C5A5C05-628F-4993-9802-0A504BDC628B}"/>
              </a:ext>
            </a:extLst>
          </p:cNvPr>
          <p:cNvSpPr/>
          <p:nvPr/>
        </p:nvSpPr>
        <p:spPr>
          <a:xfrm>
            <a:off x="281634" y="24895968"/>
            <a:ext cx="12160997" cy="7820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7282DD-B32C-416B-BD7E-790C872F27EF}"/>
              </a:ext>
            </a:extLst>
          </p:cNvPr>
          <p:cNvSpPr/>
          <p:nvPr/>
        </p:nvSpPr>
        <p:spPr>
          <a:xfrm>
            <a:off x="422574" y="26180274"/>
            <a:ext cx="11829645" cy="64403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Diagonal Corners Snipped 76">
            <a:extLst>
              <a:ext uri="{FF2B5EF4-FFF2-40B4-BE49-F238E27FC236}">
                <a16:creationId xmlns:a16="http://schemas.microsoft.com/office/drawing/2014/main" id="{4E6D4504-2FD7-4956-A53C-61F1B4235CAD}"/>
              </a:ext>
            </a:extLst>
          </p:cNvPr>
          <p:cNvSpPr/>
          <p:nvPr/>
        </p:nvSpPr>
        <p:spPr>
          <a:xfrm>
            <a:off x="268286" y="25044921"/>
            <a:ext cx="12015581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86" name="Arrow: Pentagon 85">
            <a:extLst>
              <a:ext uri="{FF2B5EF4-FFF2-40B4-BE49-F238E27FC236}">
                <a16:creationId xmlns:a16="http://schemas.microsoft.com/office/drawing/2014/main" id="{E5E11522-381C-49DB-A081-5C232B196EB0}"/>
              </a:ext>
            </a:extLst>
          </p:cNvPr>
          <p:cNvSpPr/>
          <p:nvPr/>
        </p:nvSpPr>
        <p:spPr>
          <a:xfrm>
            <a:off x="52508" y="24865134"/>
            <a:ext cx="1543448" cy="139862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216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Gadugi</vt:lpstr>
      <vt:lpstr>helvetica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</cp:lastModifiedBy>
  <cp:revision>23</cp:revision>
  <dcterms:modified xsi:type="dcterms:W3CDTF">2018-04-05T05:19:55Z</dcterms:modified>
</cp:coreProperties>
</file>