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6" r:id="rId2"/>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BCE7"/>
    <a:srgbClr val="9DDEED"/>
    <a:srgbClr val="B581CD"/>
    <a:srgbClr val="DAC0E6"/>
    <a:srgbClr val="FE4444"/>
    <a:srgbClr val="FA7272"/>
    <a:srgbClr val="FB8D8D"/>
    <a:srgbClr val="E95959"/>
    <a:srgbClr val="EA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E678D6-08BE-45F6-BBA1-2E5C8C1FD966}" v="83" dt="2018-04-04T03:07:10.921"/>
    <p1510:client id="{A13571B3-B714-47F2-AE32-D6AA47DD8D3F}" v="212" dt="2018-04-04T04:56:07.4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441" autoAdjust="0"/>
    <p:restoredTop sz="94660"/>
  </p:normalViewPr>
  <p:slideViewPr>
    <p:cSldViewPr snapToGrid="0">
      <p:cViewPr>
        <p:scale>
          <a:sx n="70" d="100"/>
          <a:sy n="70" d="100"/>
        </p:scale>
        <p:origin x="9160" y="536"/>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9"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1" i="0" u="none" strike="noStrike" kern="1200" baseline="0">
                <a:solidFill>
                  <a:schemeClr val="dk1">
                    <a:lumMod val="75000"/>
                    <a:lumOff val="25000"/>
                  </a:schemeClr>
                </a:solidFill>
                <a:latin typeface="+mn-lt"/>
                <a:ea typeface="+mn-ea"/>
                <a:cs typeface="+mn-cs"/>
              </a:defRPr>
            </a:pPr>
            <a:r>
              <a:rPr lang="en-US"/>
              <a:t>Data Collected from NBA Website</a:t>
            </a:r>
          </a:p>
        </c:rich>
      </c:tx>
      <c:layout/>
      <c:overlay val="0"/>
      <c:spPr>
        <a:noFill/>
        <a:ln>
          <a:noFill/>
        </a:ln>
        <a:effectLst/>
      </c:spPr>
    </c:title>
    <c:autoTitleDeleted val="0"/>
    <c:plotArea>
      <c:layout/>
      <c:barChart>
        <c:barDir val="bar"/>
        <c:grouping val="clustered"/>
        <c:varyColors val="0"/>
        <c:ser>
          <c:idx val="0"/>
          <c:order val="0"/>
          <c:tx>
            <c:strRef>
              <c:f>Sheet1!$B$1</c:f>
              <c:strCache>
                <c:ptCount val="1"/>
                <c:pt idx="0">
                  <c:v>Data</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anchor="ctr" anchorCtr="1"/>
              <a:lstStyle/>
              <a:p>
                <a:pPr>
                  <a:defRPr sz="18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Player Match Stats</c:v>
                </c:pt>
                <c:pt idx="1">
                  <c:v>Player Season Stats</c:v>
                </c:pt>
                <c:pt idx="2">
                  <c:v>Matches</c:v>
                </c:pt>
                <c:pt idx="3">
                  <c:v>Players</c:v>
                </c:pt>
              </c:strCache>
            </c:strRef>
          </c:cat>
          <c:val>
            <c:numRef>
              <c:f>Sheet1!$B$2:$B$5</c:f>
              <c:numCache>
                <c:formatCode>General</c:formatCode>
                <c:ptCount val="4"/>
                <c:pt idx="0">
                  <c:v>339884.0</c:v>
                </c:pt>
                <c:pt idx="1">
                  <c:v>10011.0</c:v>
                </c:pt>
                <c:pt idx="2">
                  <c:v>45693.0</c:v>
                </c:pt>
                <c:pt idx="3">
                  <c:v>2007.0</c:v>
                </c:pt>
              </c:numCache>
            </c:numRef>
          </c:val>
          <c:extLst xmlns:c16r2="http://schemas.microsoft.com/office/drawing/2015/06/chart">
            <c:ext xmlns:c16="http://schemas.microsoft.com/office/drawing/2014/chart" uri="{C3380CC4-5D6E-409C-BE32-E72D297353CC}">
              <c16:uniqueId val="{00000000-3357-472C-8186-9EE2589D57CB}"/>
            </c:ext>
          </c:extLst>
        </c:ser>
        <c:dLbls>
          <c:dLblPos val="inEnd"/>
          <c:showLegendKey val="0"/>
          <c:showVal val="1"/>
          <c:showCatName val="0"/>
          <c:showSerName val="0"/>
          <c:showPercent val="0"/>
          <c:showBubbleSize val="0"/>
        </c:dLbls>
        <c:gapWidth val="65"/>
        <c:axId val="2128018008"/>
        <c:axId val="2128881624"/>
      </c:barChart>
      <c:catAx>
        <c:axId val="2128018008"/>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800" b="0" i="0" u="none" strike="noStrike" kern="1200" cap="all" baseline="0">
                <a:solidFill>
                  <a:schemeClr val="dk1">
                    <a:lumMod val="75000"/>
                    <a:lumOff val="25000"/>
                  </a:schemeClr>
                </a:solidFill>
                <a:latin typeface="+mn-lt"/>
                <a:ea typeface="+mn-ea"/>
                <a:cs typeface="+mn-cs"/>
              </a:defRPr>
            </a:pPr>
            <a:endParaRPr lang="en-US"/>
          </a:p>
        </c:txPr>
        <c:crossAx val="2128881624"/>
        <c:crosses val="autoZero"/>
        <c:auto val="1"/>
        <c:lblAlgn val="ctr"/>
        <c:lblOffset val="100"/>
        <c:noMultiLvlLbl val="0"/>
      </c:catAx>
      <c:valAx>
        <c:axId val="2128881624"/>
        <c:scaling>
          <c:logBase val="10.0"/>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dk1">
                    <a:lumMod val="75000"/>
                    <a:lumOff val="25000"/>
                  </a:schemeClr>
                </a:solidFill>
                <a:latin typeface="+mn-lt"/>
                <a:ea typeface="+mn-ea"/>
                <a:cs typeface="+mn-cs"/>
              </a:defRPr>
            </a:pPr>
            <a:endParaRPr lang="en-US"/>
          </a:p>
        </c:txPr>
        <c:crossAx val="2128018008"/>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sz="1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CB7DF9-8540-406D-8DE8-292B5AF9BA59}" type="datetimeFigureOut">
              <a:rPr lang="en-CA" smtClean="0"/>
              <a:t>18-04-09</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EDC3F1-D143-426C-833F-D4BDE7A3E503}" type="slidenum">
              <a:rPr lang="en-CA" smtClean="0"/>
              <a:t>‹#›</a:t>
            </a:fld>
            <a:endParaRPr lang="en-CA"/>
          </a:p>
        </p:txBody>
      </p:sp>
    </p:spTree>
    <p:extLst>
      <p:ext uri="{BB962C8B-B14F-4D97-AF65-F5344CB8AC3E}">
        <p14:creationId xmlns:p14="http://schemas.microsoft.com/office/powerpoint/2010/main" val="2768166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FEDC3F1-D143-426C-833F-D4BDE7A3E503}" type="slidenum">
              <a:rPr lang="en-CA" smtClean="0"/>
              <a:t>1</a:t>
            </a:fld>
            <a:endParaRPr lang="en-CA"/>
          </a:p>
        </p:txBody>
      </p:sp>
    </p:spTree>
    <p:extLst>
      <p:ext uri="{BB962C8B-B14F-4D97-AF65-F5344CB8AC3E}">
        <p14:creationId xmlns:p14="http://schemas.microsoft.com/office/powerpoint/2010/main" val="1962849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00"/>
            </a:lvl1pPr>
            <a:lvl2pPr marL="2194560" indent="0" algn="ctr">
              <a:buNone/>
              <a:defRPr sz="9600"/>
            </a:lvl2pPr>
            <a:lvl3pPr marL="4389120" indent="0" algn="ctr">
              <a:buNone/>
              <a:defRPr sz="8600"/>
            </a:lvl3pPr>
            <a:lvl4pPr marL="6583680" indent="0" algn="ctr">
              <a:buNone/>
              <a:defRPr sz="7700"/>
            </a:lvl4pPr>
            <a:lvl5pPr marL="8778240" indent="0" algn="ctr">
              <a:buNone/>
              <a:defRPr sz="7700"/>
            </a:lvl5pPr>
            <a:lvl6pPr marL="10972800" indent="0" algn="ctr">
              <a:buNone/>
              <a:defRPr sz="7700"/>
            </a:lvl6pPr>
            <a:lvl7pPr marL="13167360" indent="0" algn="ctr">
              <a:buNone/>
              <a:defRPr sz="7700"/>
            </a:lvl7pPr>
            <a:lvl8pPr marL="15361920" indent="0" algn="ctr">
              <a:buNone/>
              <a:defRPr sz="7700"/>
            </a:lvl8pPr>
            <a:lvl9pPr marL="17556480" indent="0" algn="ctr">
              <a:buNone/>
              <a:defRPr sz="77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18-04-09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61762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18-04-09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9108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18-04-09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7612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18-04-09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38413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11500">
                <a:solidFill>
                  <a:schemeClr val="tx1"/>
                </a:solidFill>
              </a:defRPr>
            </a:lvl1pPr>
            <a:lvl2pPr marL="2194560" indent="0">
              <a:buNone/>
              <a:defRPr sz="9600">
                <a:solidFill>
                  <a:schemeClr val="tx1">
                    <a:tint val="75000"/>
                  </a:schemeClr>
                </a:solidFill>
              </a:defRPr>
            </a:lvl2pPr>
            <a:lvl3pPr marL="4389120" indent="0">
              <a:buNone/>
              <a:defRPr sz="8600">
                <a:solidFill>
                  <a:schemeClr val="tx1">
                    <a:tint val="75000"/>
                  </a:schemeClr>
                </a:solidFill>
              </a:defRPr>
            </a:lvl3pPr>
            <a:lvl4pPr marL="6583680" indent="0">
              <a:buNone/>
              <a:defRPr sz="7700">
                <a:solidFill>
                  <a:schemeClr val="tx1">
                    <a:tint val="75000"/>
                  </a:schemeClr>
                </a:solidFill>
              </a:defRPr>
            </a:lvl4pPr>
            <a:lvl5pPr marL="8778240" indent="0">
              <a:buNone/>
              <a:defRPr sz="7700">
                <a:solidFill>
                  <a:schemeClr val="tx1">
                    <a:tint val="75000"/>
                  </a:schemeClr>
                </a:solidFill>
              </a:defRPr>
            </a:lvl5pPr>
            <a:lvl6pPr marL="10972800" indent="0">
              <a:buNone/>
              <a:defRPr sz="7700">
                <a:solidFill>
                  <a:schemeClr val="tx1">
                    <a:tint val="75000"/>
                  </a:schemeClr>
                </a:solidFill>
              </a:defRPr>
            </a:lvl6pPr>
            <a:lvl7pPr marL="13167360" indent="0">
              <a:buNone/>
              <a:defRPr sz="7700">
                <a:solidFill>
                  <a:schemeClr val="tx1">
                    <a:tint val="75000"/>
                  </a:schemeClr>
                </a:solidFill>
              </a:defRPr>
            </a:lvl7pPr>
            <a:lvl8pPr marL="15361920" indent="0">
              <a:buNone/>
              <a:defRPr sz="7700">
                <a:solidFill>
                  <a:schemeClr val="tx1">
                    <a:tint val="75000"/>
                  </a:schemeClr>
                </a:solidFill>
              </a:defRPr>
            </a:lvl8pPr>
            <a:lvl9pPr marL="17556480" indent="0">
              <a:buNone/>
              <a:defRPr sz="7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18-04-09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36540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18-04-09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56000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18-04-09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41270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18-04-09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25139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18-04-09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73966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400"/>
            </a:lvl1pPr>
          </a:lstStyle>
          <a:p>
            <a:r>
              <a:rPr lang="en-US"/>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700"/>
            </a:lvl1pPr>
            <a:lvl2pPr marL="2194560" indent="0">
              <a:buNone/>
              <a:defRPr sz="6700"/>
            </a:lvl2pPr>
            <a:lvl3pPr marL="4389120" indent="0">
              <a:buNone/>
              <a:defRPr sz="580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18-04-09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25211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400"/>
            </a:lvl1pPr>
          </a:lstStyle>
          <a:p>
            <a:r>
              <a:rPr lang="en-US"/>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700"/>
            </a:lvl1pPr>
            <a:lvl2pPr marL="2194560" indent="0">
              <a:buNone/>
              <a:defRPr sz="6700"/>
            </a:lvl2pPr>
            <a:lvl3pPr marL="4389120" indent="0">
              <a:buNone/>
              <a:defRPr sz="580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18-04-09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382582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800">
                <a:solidFill>
                  <a:schemeClr val="tx1">
                    <a:tint val="75000"/>
                  </a:schemeClr>
                </a:solidFill>
              </a:defRPr>
            </a:lvl1pPr>
          </a:lstStyle>
          <a:p>
            <a:fld id="{846CE7D5-CF57-46EF-B807-FDD0502418D4}" type="datetimeFigureOut">
              <a:rPr lang="en-US" smtClean="0"/>
              <a:t>18-04-09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8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9989379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389120" rtl="0" eaLnBrk="1" latinLnBrk="0" hangingPunct="1">
        <a:lnSpc>
          <a:spcPct val="90000"/>
        </a:lnSpc>
        <a:spcBef>
          <a:spcPct val="0"/>
        </a:spcBef>
        <a:buNone/>
        <a:defRPr sz="2110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0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0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0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0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0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0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0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6.png"/><Relationship Id="rId20" Type="http://schemas.openxmlformats.org/officeDocument/2006/relationships/image" Target="../media/image16.png"/><Relationship Id="rId10" Type="http://schemas.openxmlformats.org/officeDocument/2006/relationships/image" Target="../media/image6.jpeg"/><Relationship Id="rId11" Type="http://schemas.openxmlformats.org/officeDocument/2006/relationships/image" Target="../media/image7.jpg"/><Relationship Id="rId12" Type="http://schemas.openxmlformats.org/officeDocument/2006/relationships/image" Target="../media/image8.png"/><Relationship Id="rId13" Type="http://schemas.openxmlformats.org/officeDocument/2006/relationships/image" Target="../media/image9.png"/><Relationship Id="rId14" Type="http://schemas.openxmlformats.org/officeDocument/2006/relationships/image" Target="../media/image10.png"/><Relationship Id="rId15" Type="http://schemas.openxmlformats.org/officeDocument/2006/relationships/image" Target="../media/image11.PNG"/><Relationship Id="rId16" Type="http://schemas.openxmlformats.org/officeDocument/2006/relationships/image" Target="../media/image12.png"/><Relationship Id="rId17" Type="http://schemas.openxmlformats.org/officeDocument/2006/relationships/image" Target="../media/image13.PNG"/><Relationship Id="rId18" Type="http://schemas.openxmlformats.org/officeDocument/2006/relationships/image" Target="../media/image14.png"/><Relationship Id="rId19"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chart" Target="../charts/chart1.xml"/><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xmlns="" id="{2F67C871-AEF0-4723-85EE-26337E090063}"/>
              </a:ext>
            </a:extLst>
          </p:cNvPr>
          <p:cNvSpPr/>
          <p:nvPr/>
        </p:nvSpPr>
        <p:spPr>
          <a:xfrm>
            <a:off x="0" y="-39794"/>
            <a:ext cx="43891200" cy="3623986"/>
          </a:xfrm>
          <a:prstGeom prst="roundRect">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sp>
        <p:nvSpPr>
          <p:cNvPr id="4" name="TextBox 3">
            <a:extLst>
              <a:ext uri="{FF2B5EF4-FFF2-40B4-BE49-F238E27FC236}">
                <a16:creationId xmlns:a16="http://schemas.microsoft.com/office/drawing/2014/main" xmlns="" id="{45097468-3AE6-4BEC-95D7-1BD1267E1F6D}"/>
              </a:ext>
            </a:extLst>
          </p:cNvPr>
          <p:cNvSpPr txBox="1"/>
          <p:nvPr/>
        </p:nvSpPr>
        <p:spPr>
          <a:xfrm>
            <a:off x="9101140" y="346728"/>
            <a:ext cx="27716758" cy="1200329"/>
          </a:xfrm>
          <a:prstGeom prst="rect">
            <a:avLst/>
          </a:prstGeom>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7200" b="1" dirty="0">
                <a:latin typeface="Lato" panose="020F0502020204030203" pitchFamily="34" charset="0"/>
                <a:cs typeface="helvetica" panose="020B0604020202020204" pitchFamily="34" charset="0"/>
              </a:rPr>
              <a:t>Picking Winners for Fantasy Basketball with Machine Learning</a:t>
            </a:r>
          </a:p>
        </p:txBody>
      </p:sp>
      <p:pic>
        <p:nvPicPr>
          <p:cNvPr id="10" name="Picture 10" descr="A close up of a sign&#10;&#10;Description generated with very high confidence">
            <a:extLst>
              <a:ext uri="{FF2B5EF4-FFF2-40B4-BE49-F238E27FC236}">
                <a16:creationId xmlns:a16="http://schemas.microsoft.com/office/drawing/2014/main" xmlns="" id="{B7B0B0D7-20A4-49BB-BBA3-CC2399BE5913}"/>
              </a:ext>
            </a:extLst>
          </p:cNvPr>
          <p:cNvPicPr>
            <a:picLocks noChangeAspect="1"/>
          </p:cNvPicPr>
          <p:nvPr/>
        </p:nvPicPr>
        <p:blipFill>
          <a:blip r:embed="rId3"/>
          <a:stretch>
            <a:fillRect/>
          </a:stretch>
        </p:blipFill>
        <p:spPr>
          <a:xfrm>
            <a:off x="491707" y="-628852"/>
            <a:ext cx="6788117" cy="5125435"/>
          </a:xfrm>
          <a:prstGeom prst="rect">
            <a:avLst/>
          </a:prstGeom>
        </p:spPr>
      </p:pic>
      <p:sp>
        <p:nvSpPr>
          <p:cNvPr id="15" name="TextBox 14">
            <a:extLst>
              <a:ext uri="{FF2B5EF4-FFF2-40B4-BE49-F238E27FC236}">
                <a16:creationId xmlns:a16="http://schemas.microsoft.com/office/drawing/2014/main" xmlns="" id="{01B5D745-8498-43D5-B4CB-DFCCA9E2272E}"/>
              </a:ext>
            </a:extLst>
          </p:cNvPr>
          <p:cNvSpPr txBox="1"/>
          <p:nvPr/>
        </p:nvSpPr>
        <p:spPr>
          <a:xfrm>
            <a:off x="39021582" y="641203"/>
            <a:ext cx="4456804" cy="23083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4800" b="1" dirty="0">
                <a:latin typeface="Lato" panose="020F0502020204030203" pitchFamily="34" charset="0"/>
                <a:cs typeface="Calibri" panose="020F0502020204030204" pitchFamily="34" charset="0"/>
              </a:rPr>
              <a:t>April 5th 2018</a:t>
            </a:r>
          </a:p>
          <a:p>
            <a:pPr algn="r"/>
            <a:r>
              <a:rPr lang="en-US" sz="4800" b="1" dirty="0">
                <a:latin typeface="Lato" panose="020F0502020204030203" pitchFamily="34" charset="0"/>
                <a:cs typeface="Calibri" panose="020F0502020204030204" pitchFamily="34" charset="0"/>
              </a:rPr>
              <a:t>ECSE 457</a:t>
            </a:r>
          </a:p>
          <a:p>
            <a:pPr algn="r"/>
            <a:r>
              <a:rPr lang="en-US" sz="4800" b="1" dirty="0">
                <a:latin typeface="Lato" panose="020F0502020204030203" pitchFamily="34" charset="0"/>
                <a:cs typeface="Calibri" panose="020F0502020204030204" pitchFamily="34" charset="0"/>
              </a:rPr>
              <a:t>Group 23</a:t>
            </a:r>
          </a:p>
        </p:txBody>
      </p:sp>
      <p:sp>
        <p:nvSpPr>
          <p:cNvPr id="43" name="Rectangle 42">
            <a:extLst>
              <a:ext uri="{FF2B5EF4-FFF2-40B4-BE49-F238E27FC236}">
                <a16:creationId xmlns:a16="http://schemas.microsoft.com/office/drawing/2014/main" xmlns="" id="{B41EAB0B-9AB0-484D-B676-80AB5164521C}"/>
              </a:ext>
            </a:extLst>
          </p:cNvPr>
          <p:cNvSpPr/>
          <p:nvPr/>
        </p:nvSpPr>
        <p:spPr>
          <a:xfrm>
            <a:off x="192837" y="3857563"/>
            <a:ext cx="10718163" cy="129638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sp>
        <p:nvSpPr>
          <p:cNvPr id="53" name="Rectangle 52">
            <a:extLst>
              <a:ext uri="{FF2B5EF4-FFF2-40B4-BE49-F238E27FC236}">
                <a16:creationId xmlns:a16="http://schemas.microsoft.com/office/drawing/2014/main" xmlns="" id="{D57D2CAB-A850-4AB6-9030-0412504CFF12}"/>
              </a:ext>
            </a:extLst>
          </p:cNvPr>
          <p:cNvSpPr/>
          <p:nvPr/>
        </p:nvSpPr>
        <p:spPr>
          <a:xfrm>
            <a:off x="281519" y="4006678"/>
            <a:ext cx="10546457" cy="12702475"/>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2500" dirty="0">
              <a:solidFill>
                <a:schemeClr val="tx1"/>
              </a:solidFill>
              <a:latin typeface="Lato" panose="020F0502020204030203" pitchFamily="34" charset="0"/>
            </a:endParaRPr>
          </a:p>
        </p:txBody>
      </p:sp>
      <p:sp>
        <p:nvSpPr>
          <p:cNvPr id="14" name="Rectangle: Diagonal Corners Snipped 13">
            <a:extLst>
              <a:ext uri="{FF2B5EF4-FFF2-40B4-BE49-F238E27FC236}">
                <a16:creationId xmlns:a16="http://schemas.microsoft.com/office/drawing/2014/main" xmlns="" id="{1F9625E0-1A30-484F-B183-F18E4C51E0A3}"/>
              </a:ext>
            </a:extLst>
          </p:cNvPr>
          <p:cNvSpPr/>
          <p:nvPr/>
        </p:nvSpPr>
        <p:spPr>
          <a:xfrm>
            <a:off x="277377" y="3971756"/>
            <a:ext cx="10683092" cy="1088172"/>
          </a:xfrm>
          <a:prstGeom prst="snip2DiagRect">
            <a:avLst>
              <a:gd name="adj1" fmla="val 0"/>
              <a:gd name="adj2" fmla="val 10244"/>
            </a:avLst>
          </a:prstGeom>
          <a:solidFill>
            <a:schemeClr val="accent1">
              <a:lumMod val="40000"/>
              <a:lumOff val="60000"/>
            </a:schemeClr>
          </a:solidFill>
          <a:ln>
            <a:noFill/>
          </a:ln>
          <a:effectLst>
            <a:outerShdw blurRad="292100" dist="762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latin typeface="Lato" panose="020F0502020204030203" pitchFamily="34" charset="0"/>
                <a:ea typeface="Verdana" panose="020B0604030504040204" pitchFamily="34" charset="0"/>
                <a:cs typeface="helvetica" panose="020B0604020202020204" pitchFamily="34" charset="0"/>
              </a:rPr>
              <a:t>Objective &amp; Background</a:t>
            </a:r>
          </a:p>
        </p:txBody>
      </p:sp>
      <p:sp>
        <p:nvSpPr>
          <p:cNvPr id="58" name="Rectangle 57">
            <a:extLst>
              <a:ext uri="{FF2B5EF4-FFF2-40B4-BE49-F238E27FC236}">
                <a16:creationId xmlns:a16="http://schemas.microsoft.com/office/drawing/2014/main" xmlns="" id="{CDBA202B-DE6D-4FF8-93B2-3F97FFDC64CC}"/>
              </a:ext>
            </a:extLst>
          </p:cNvPr>
          <p:cNvSpPr/>
          <p:nvPr/>
        </p:nvSpPr>
        <p:spPr>
          <a:xfrm>
            <a:off x="11233754" y="3853070"/>
            <a:ext cx="10728284" cy="85326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sp>
        <p:nvSpPr>
          <p:cNvPr id="59" name="Rectangle 58">
            <a:extLst>
              <a:ext uri="{FF2B5EF4-FFF2-40B4-BE49-F238E27FC236}">
                <a16:creationId xmlns:a16="http://schemas.microsoft.com/office/drawing/2014/main" xmlns="" id="{E52646FA-B40F-4800-9488-4811540F5308}"/>
              </a:ext>
            </a:extLst>
          </p:cNvPr>
          <p:cNvSpPr/>
          <p:nvPr/>
        </p:nvSpPr>
        <p:spPr>
          <a:xfrm>
            <a:off x="11347047" y="5102657"/>
            <a:ext cx="10497603" cy="7172555"/>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sp>
        <p:nvSpPr>
          <p:cNvPr id="63" name="Rectangle 62">
            <a:extLst>
              <a:ext uri="{FF2B5EF4-FFF2-40B4-BE49-F238E27FC236}">
                <a16:creationId xmlns:a16="http://schemas.microsoft.com/office/drawing/2014/main" xmlns="" id="{D2F79908-08E4-43C6-9BE3-A6CD5853666D}"/>
              </a:ext>
            </a:extLst>
          </p:cNvPr>
          <p:cNvSpPr/>
          <p:nvPr/>
        </p:nvSpPr>
        <p:spPr>
          <a:xfrm>
            <a:off x="33160498" y="3853071"/>
            <a:ext cx="10582377" cy="56514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sp>
        <p:nvSpPr>
          <p:cNvPr id="64" name="Rectangle 63">
            <a:extLst>
              <a:ext uri="{FF2B5EF4-FFF2-40B4-BE49-F238E27FC236}">
                <a16:creationId xmlns:a16="http://schemas.microsoft.com/office/drawing/2014/main" xmlns="" id="{97D40F41-5227-49D0-A3F4-54F0D6E688D9}"/>
              </a:ext>
            </a:extLst>
          </p:cNvPr>
          <p:cNvSpPr/>
          <p:nvPr/>
        </p:nvSpPr>
        <p:spPr>
          <a:xfrm>
            <a:off x="33251182" y="4086593"/>
            <a:ext cx="10366876" cy="529553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sp>
        <p:nvSpPr>
          <p:cNvPr id="78" name="Arrow: Pentagon 77">
            <a:extLst>
              <a:ext uri="{FF2B5EF4-FFF2-40B4-BE49-F238E27FC236}">
                <a16:creationId xmlns:a16="http://schemas.microsoft.com/office/drawing/2014/main" xmlns="" id="{098D3053-A435-4F39-A451-2BFA502D6F3B}"/>
              </a:ext>
            </a:extLst>
          </p:cNvPr>
          <p:cNvSpPr/>
          <p:nvPr/>
        </p:nvSpPr>
        <p:spPr>
          <a:xfrm>
            <a:off x="98012" y="3794570"/>
            <a:ext cx="1543448" cy="1398628"/>
          </a:xfrm>
          <a:prstGeom prst="homePlate">
            <a:avLst/>
          </a:prstGeom>
          <a:solidFill>
            <a:schemeClr val="accent1">
              <a:lumMod val="60000"/>
              <a:lumOff val="40000"/>
            </a:schemeClr>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latin typeface="Lato" panose="020F0502020204030203" pitchFamily="34" charset="0"/>
                <a:ea typeface="Gadugi" panose="020B0502040204020203" pitchFamily="34" charset="0"/>
                <a:cs typeface="helvetica" panose="020B0604020202020204" pitchFamily="34" charset="0"/>
              </a:rPr>
              <a:t>1</a:t>
            </a:r>
          </a:p>
        </p:txBody>
      </p:sp>
      <p:sp>
        <p:nvSpPr>
          <p:cNvPr id="84" name="Rectangle 83">
            <a:extLst>
              <a:ext uri="{FF2B5EF4-FFF2-40B4-BE49-F238E27FC236}">
                <a16:creationId xmlns:a16="http://schemas.microsoft.com/office/drawing/2014/main" xmlns="" id="{6418F831-103A-436A-9063-C00E1771046B}"/>
              </a:ext>
            </a:extLst>
          </p:cNvPr>
          <p:cNvSpPr/>
          <p:nvPr/>
        </p:nvSpPr>
        <p:spPr>
          <a:xfrm>
            <a:off x="22290098" y="3853070"/>
            <a:ext cx="10564123" cy="2896184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sp>
        <p:nvSpPr>
          <p:cNvPr id="85" name="Rectangle 84">
            <a:extLst>
              <a:ext uri="{FF2B5EF4-FFF2-40B4-BE49-F238E27FC236}">
                <a16:creationId xmlns:a16="http://schemas.microsoft.com/office/drawing/2014/main" xmlns="" id="{4E9D6DE2-7BC2-4435-8362-E57D299AEE1C}"/>
              </a:ext>
            </a:extLst>
          </p:cNvPr>
          <p:cNvSpPr/>
          <p:nvPr/>
        </p:nvSpPr>
        <p:spPr>
          <a:xfrm>
            <a:off x="22382597" y="4086593"/>
            <a:ext cx="10380940" cy="2863078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sp>
        <p:nvSpPr>
          <p:cNvPr id="2" name="TextBox 1">
            <a:extLst>
              <a:ext uri="{FF2B5EF4-FFF2-40B4-BE49-F238E27FC236}">
                <a16:creationId xmlns:a16="http://schemas.microsoft.com/office/drawing/2014/main" xmlns="" id="{CB5AC68F-23F8-4EF3-9377-D23B0E70ABB3}"/>
              </a:ext>
            </a:extLst>
          </p:cNvPr>
          <p:cNvSpPr txBox="1"/>
          <p:nvPr/>
        </p:nvSpPr>
        <p:spPr>
          <a:xfrm>
            <a:off x="359561" y="4950746"/>
            <a:ext cx="10352902" cy="4893647"/>
          </a:xfrm>
          <a:prstGeom prst="rect">
            <a:avLst/>
          </a:prstGeom>
          <a:noFill/>
        </p:spPr>
        <p:txBody>
          <a:bodyPr wrap="square" rtlCol="0">
            <a:spAutoFit/>
          </a:bodyPr>
          <a:lstStyle/>
          <a:p>
            <a:endParaRPr lang="en-US" sz="2400" dirty="0">
              <a:latin typeface="Lato" panose="020F0502020204030203" pitchFamily="34" charset="0"/>
            </a:endParaRPr>
          </a:p>
          <a:p>
            <a:r>
              <a:rPr lang="en-US" sz="2400" dirty="0">
                <a:latin typeface="Lato" panose="020F0502020204030203" pitchFamily="34" charset="0"/>
              </a:rPr>
              <a:t>The goal of this project was to make a machine learning system that could compete profitably in </a:t>
            </a:r>
            <a:r>
              <a:rPr lang="en-US" sz="2400" b="1" dirty="0">
                <a:latin typeface="Lato" panose="020F0502020204030203" pitchFamily="34" charset="0"/>
              </a:rPr>
              <a:t>daily</a:t>
            </a:r>
            <a:r>
              <a:rPr lang="en-US" sz="2400" dirty="0">
                <a:latin typeface="Lato" panose="020F0502020204030203" pitchFamily="34" charset="0"/>
              </a:rPr>
              <a:t> </a:t>
            </a:r>
            <a:r>
              <a:rPr lang="en-US" sz="2400" b="1" dirty="0">
                <a:latin typeface="Lato" panose="020F0502020204030203" pitchFamily="34" charset="0"/>
              </a:rPr>
              <a:t>fantasy</a:t>
            </a:r>
            <a:r>
              <a:rPr lang="en-US" sz="2400" dirty="0">
                <a:latin typeface="Lato" panose="020F0502020204030203" pitchFamily="34" charset="0"/>
              </a:rPr>
              <a:t> </a:t>
            </a:r>
            <a:r>
              <a:rPr lang="en-US" sz="2400" b="1" dirty="0">
                <a:latin typeface="Lato" panose="020F0502020204030203" pitchFamily="34" charset="0"/>
              </a:rPr>
              <a:t>NBA</a:t>
            </a:r>
            <a:r>
              <a:rPr lang="en-US" sz="2400" dirty="0">
                <a:latin typeface="Lato" panose="020F0502020204030203" pitchFamily="34" charset="0"/>
              </a:rPr>
              <a:t> </a:t>
            </a:r>
            <a:r>
              <a:rPr lang="en-US" sz="2400" b="1" dirty="0">
                <a:latin typeface="Lato" panose="020F0502020204030203" pitchFamily="34" charset="0"/>
              </a:rPr>
              <a:t>competitions</a:t>
            </a:r>
            <a:r>
              <a:rPr lang="en-US" sz="2400" dirty="0">
                <a:latin typeface="Lato" panose="020F0502020204030203" pitchFamily="34" charset="0"/>
              </a:rPr>
              <a:t>.</a:t>
            </a:r>
          </a:p>
          <a:p>
            <a:pPr marL="800100" lvl="1" indent="-342900">
              <a:buFont typeface="Arial" panose="020B0604020202020204" pitchFamily="34" charset="0"/>
              <a:buChar char="•"/>
            </a:pPr>
            <a:r>
              <a:rPr lang="en-US" sz="2400" b="1" dirty="0">
                <a:latin typeface="Lato" panose="020F0502020204030203" pitchFamily="34" charset="0"/>
              </a:rPr>
              <a:t>Daily</a:t>
            </a:r>
            <a:r>
              <a:rPr lang="en-US" sz="2400" dirty="0">
                <a:latin typeface="Lato" panose="020F0502020204030203" pitchFamily="34" charset="0"/>
              </a:rPr>
              <a:t> means the competitions happen every day that there are matches (not fantasy leagues)</a:t>
            </a:r>
          </a:p>
          <a:p>
            <a:pPr marL="800100" lvl="1" indent="-342900">
              <a:buFont typeface="Arial" panose="020B0604020202020204" pitchFamily="34" charset="0"/>
              <a:buChar char="•"/>
            </a:pPr>
            <a:r>
              <a:rPr lang="en-US" sz="2400" b="1" dirty="0">
                <a:latin typeface="Lato" panose="020F0502020204030203" pitchFamily="34" charset="0"/>
              </a:rPr>
              <a:t>Fantasy </a:t>
            </a:r>
            <a:r>
              <a:rPr lang="en-US" sz="2400" dirty="0">
                <a:latin typeface="Lato" panose="020F0502020204030203" pitchFamily="34" charset="0"/>
              </a:rPr>
              <a:t>means that they use a contrived points system</a:t>
            </a:r>
          </a:p>
          <a:p>
            <a:pPr marL="800100" lvl="1" indent="-342900">
              <a:buFont typeface="Arial" panose="020B0604020202020204" pitchFamily="34" charset="0"/>
              <a:buChar char="•"/>
            </a:pPr>
            <a:r>
              <a:rPr lang="en-US" sz="2400" b="1" dirty="0">
                <a:latin typeface="Lato" panose="020F0502020204030203" pitchFamily="34" charset="0"/>
              </a:rPr>
              <a:t>NBA </a:t>
            </a:r>
            <a:r>
              <a:rPr lang="en-US" sz="2400" dirty="0">
                <a:latin typeface="Lato" panose="020F0502020204030203" pitchFamily="34" charset="0"/>
              </a:rPr>
              <a:t>means that they are based on actual NBA games</a:t>
            </a:r>
          </a:p>
          <a:p>
            <a:pPr marL="800100" lvl="1" indent="-342900">
              <a:buFont typeface="Arial" panose="020B0604020202020204" pitchFamily="34" charset="0"/>
              <a:buChar char="•"/>
            </a:pPr>
            <a:r>
              <a:rPr lang="en-US" sz="2400" b="1" dirty="0">
                <a:latin typeface="Lato" panose="020F0502020204030203" pitchFamily="34" charset="0"/>
              </a:rPr>
              <a:t>Competition </a:t>
            </a:r>
            <a:r>
              <a:rPr lang="en-US" sz="2400" dirty="0">
                <a:latin typeface="Lato" panose="020F0502020204030203" pitchFamily="34" charset="0"/>
              </a:rPr>
              <a:t>means we are competing against real people</a:t>
            </a:r>
          </a:p>
          <a:p>
            <a:endParaRPr lang="en-US" sz="2400" dirty="0">
              <a:latin typeface="Lato" panose="020F0502020204030203" pitchFamily="34" charset="0"/>
            </a:endParaRPr>
          </a:p>
          <a:p>
            <a:r>
              <a:rPr lang="en-US" sz="2400" dirty="0">
                <a:latin typeface="Lato" panose="020F0502020204030203" pitchFamily="34" charset="0"/>
              </a:rPr>
              <a:t>In these competitions, you have to select 9 basketball players of specific positions (e.g. center) who are playing tonight in real games, across any teams. Each player has a salary, and you have a budget. The goal of the competition is to maximize the amount of fantasy points your lineup gets.</a:t>
            </a:r>
            <a:r>
              <a:rPr lang="en-US" sz="2400" baseline="30000" dirty="0">
                <a:latin typeface="Lato" panose="020F0502020204030203" pitchFamily="34" charset="0"/>
              </a:rPr>
              <a:t>[1]</a:t>
            </a:r>
            <a:endParaRPr lang="en-US" sz="2400" dirty="0">
              <a:latin typeface="Lato" panose="020F0502020204030203" pitchFamily="34" charset="0"/>
            </a:endParaRPr>
          </a:p>
        </p:txBody>
      </p:sp>
      <p:grpSp>
        <p:nvGrpSpPr>
          <p:cNvPr id="8" name="Group 7">
            <a:extLst>
              <a:ext uri="{FF2B5EF4-FFF2-40B4-BE49-F238E27FC236}">
                <a16:creationId xmlns:a16="http://schemas.microsoft.com/office/drawing/2014/main" xmlns="" id="{821EA8F7-25FB-49D4-9698-8794A0836927}"/>
              </a:ext>
            </a:extLst>
          </p:cNvPr>
          <p:cNvGrpSpPr/>
          <p:nvPr/>
        </p:nvGrpSpPr>
        <p:grpSpPr>
          <a:xfrm>
            <a:off x="314584" y="9863061"/>
            <a:ext cx="10270454" cy="5293385"/>
            <a:chOff x="-219186" y="10011171"/>
            <a:chExt cx="11773783" cy="6068200"/>
          </a:xfrm>
        </p:grpSpPr>
        <p:pic>
          <p:nvPicPr>
            <p:cNvPr id="5" name="Picture 4">
              <a:extLst>
                <a:ext uri="{FF2B5EF4-FFF2-40B4-BE49-F238E27FC236}">
                  <a16:creationId xmlns:a16="http://schemas.microsoft.com/office/drawing/2014/main" xmlns="" id="{E0D8214D-D6F8-491C-8D63-A5C0C41719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891" y="10011171"/>
              <a:ext cx="10617706" cy="6068200"/>
            </a:xfrm>
            <a:prstGeom prst="rect">
              <a:avLst/>
            </a:prstGeom>
          </p:spPr>
        </p:pic>
        <p:sp>
          <p:nvSpPr>
            <p:cNvPr id="6" name="TextBox 5">
              <a:extLst>
                <a:ext uri="{FF2B5EF4-FFF2-40B4-BE49-F238E27FC236}">
                  <a16:creationId xmlns:a16="http://schemas.microsoft.com/office/drawing/2014/main" xmlns="" id="{01E3B165-BCAD-4406-8A8A-7203E7433D9B}"/>
                </a:ext>
              </a:extLst>
            </p:cNvPr>
            <p:cNvSpPr txBox="1"/>
            <p:nvPr/>
          </p:nvSpPr>
          <p:spPr>
            <a:xfrm>
              <a:off x="4666846" y="10396953"/>
              <a:ext cx="1247758" cy="811502"/>
            </a:xfrm>
            <a:prstGeom prst="rect">
              <a:avLst/>
            </a:prstGeom>
            <a:noFill/>
          </p:spPr>
          <p:txBody>
            <a:bodyPr wrap="none" rtlCol="0">
              <a:spAutoFit/>
            </a:bodyPr>
            <a:lstStyle/>
            <a:p>
              <a:r>
                <a:rPr lang="en-US" sz="2000" b="1" dirty="0">
                  <a:latin typeface="Lato" panose="020F0502020204030203" pitchFamily="34" charset="0"/>
                </a:rPr>
                <a:t>Today’s </a:t>
              </a:r>
            </a:p>
            <a:p>
              <a:r>
                <a:rPr lang="en-US" sz="2000" b="1" dirty="0">
                  <a:latin typeface="Lato" panose="020F0502020204030203" pitchFamily="34" charset="0"/>
                </a:rPr>
                <a:t>Games</a:t>
              </a:r>
              <a:endParaRPr lang="en-CA" sz="2000" b="1" dirty="0">
                <a:latin typeface="Lato" panose="020F0502020204030203" pitchFamily="34" charset="0"/>
              </a:endParaRPr>
            </a:p>
          </p:txBody>
        </p:sp>
        <p:sp>
          <p:nvSpPr>
            <p:cNvPr id="7" name="TextBox 6">
              <a:extLst>
                <a:ext uri="{FF2B5EF4-FFF2-40B4-BE49-F238E27FC236}">
                  <a16:creationId xmlns:a16="http://schemas.microsoft.com/office/drawing/2014/main" xmlns="" id="{3E5DCBB4-39E3-4489-A3A0-DD1E22F50A80}"/>
                </a:ext>
              </a:extLst>
            </p:cNvPr>
            <p:cNvSpPr txBox="1"/>
            <p:nvPr/>
          </p:nvSpPr>
          <p:spPr>
            <a:xfrm>
              <a:off x="6327352" y="10396955"/>
              <a:ext cx="1242613" cy="811502"/>
            </a:xfrm>
            <a:prstGeom prst="rect">
              <a:avLst/>
            </a:prstGeom>
            <a:noFill/>
          </p:spPr>
          <p:txBody>
            <a:bodyPr wrap="none" rtlCol="0">
              <a:spAutoFit/>
            </a:bodyPr>
            <a:lstStyle/>
            <a:p>
              <a:r>
                <a:rPr lang="en-US" sz="2000" b="1" dirty="0">
                  <a:latin typeface="Lato" panose="020F0502020204030203" pitchFamily="34" charset="0"/>
                </a:rPr>
                <a:t>Player</a:t>
              </a:r>
            </a:p>
            <a:p>
              <a:r>
                <a:rPr lang="en-US" sz="2000" b="1" dirty="0">
                  <a:latin typeface="Lato" panose="020F0502020204030203" pitchFamily="34" charset="0"/>
                </a:rPr>
                <a:t>Salaries</a:t>
              </a:r>
              <a:endParaRPr lang="en-CA" sz="2000" b="1" dirty="0">
                <a:latin typeface="Lato" panose="020F0502020204030203" pitchFamily="34" charset="0"/>
              </a:endParaRPr>
            </a:p>
          </p:txBody>
        </p:sp>
        <p:sp>
          <p:nvSpPr>
            <p:cNvPr id="54" name="TextBox 53">
              <a:extLst>
                <a:ext uri="{FF2B5EF4-FFF2-40B4-BE49-F238E27FC236}">
                  <a16:creationId xmlns:a16="http://schemas.microsoft.com/office/drawing/2014/main" xmlns="" id="{85F2CB6D-EB50-498B-BB61-33F1F3C7C11B}"/>
                </a:ext>
              </a:extLst>
            </p:cNvPr>
            <p:cNvSpPr txBox="1"/>
            <p:nvPr/>
          </p:nvSpPr>
          <p:spPr>
            <a:xfrm>
              <a:off x="7510922" y="10394743"/>
              <a:ext cx="1421967" cy="811502"/>
            </a:xfrm>
            <a:prstGeom prst="rect">
              <a:avLst/>
            </a:prstGeom>
            <a:noFill/>
          </p:spPr>
          <p:txBody>
            <a:bodyPr wrap="none" rtlCol="0">
              <a:spAutoFit/>
            </a:bodyPr>
            <a:lstStyle/>
            <a:p>
              <a:r>
                <a:rPr lang="en-US" sz="2000" b="1" dirty="0">
                  <a:latin typeface="Lato" panose="020F0502020204030203" pitchFamily="34" charset="0"/>
                </a:rPr>
                <a:t>Required</a:t>
              </a:r>
            </a:p>
            <a:p>
              <a:r>
                <a:rPr lang="en-US" sz="2000" b="1" dirty="0">
                  <a:latin typeface="Lato" panose="020F0502020204030203" pitchFamily="34" charset="0"/>
                </a:rPr>
                <a:t>Positions</a:t>
              </a:r>
              <a:endParaRPr lang="en-CA" sz="2000" b="1" dirty="0">
                <a:latin typeface="Lato" panose="020F0502020204030203" pitchFamily="34" charset="0"/>
              </a:endParaRPr>
            </a:p>
          </p:txBody>
        </p:sp>
        <p:sp>
          <p:nvSpPr>
            <p:cNvPr id="55" name="TextBox 54">
              <a:extLst>
                <a:ext uri="{FF2B5EF4-FFF2-40B4-BE49-F238E27FC236}">
                  <a16:creationId xmlns:a16="http://schemas.microsoft.com/office/drawing/2014/main" xmlns="" id="{85F62AA4-4D53-450B-9DB5-B9D2F9047DDA}"/>
                </a:ext>
              </a:extLst>
            </p:cNvPr>
            <p:cNvSpPr txBox="1"/>
            <p:nvPr/>
          </p:nvSpPr>
          <p:spPr>
            <a:xfrm>
              <a:off x="9783149" y="10675720"/>
              <a:ext cx="1161757" cy="458676"/>
            </a:xfrm>
            <a:prstGeom prst="rect">
              <a:avLst/>
            </a:prstGeom>
            <a:noFill/>
          </p:spPr>
          <p:txBody>
            <a:bodyPr wrap="none" rtlCol="0">
              <a:spAutoFit/>
            </a:bodyPr>
            <a:lstStyle/>
            <a:p>
              <a:r>
                <a:rPr lang="en-US" sz="2000" b="1" dirty="0">
                  <a:latin typeface="Lato" panose="020F0502020204030203" pitchFamily="34" charset="0"/>
                </a:rPr>
                <a:t>Budget</a:t>
              </a:r>
              <a:endParaRPr lang="en-CA" sz="2000" b="1" dirty="0">
                <a:latin typeface="Lato" panose="020F0502020204030203" pitchFamily="34" charset="0"/>
              </a:endParaRPr>
            </a:p>
          </p:txBody>
        </p:sp>
        <p:sp>
          <p:nvSpPr>
            <p:cNvPr id="56" name="TextBox 55">
              <a:extLst>
                <a:ext uri="{FF2B5EF4-FFF2-40B4-BE49-F238E27FC236}">
                  <a16:creationId xmlns:a16="http://schemas.microsoft.com/office/drawing/2014/main" xmlns="" id="{4E89FCB7-A108-486C-9319-E71EB98C57E1}"/>
                </a:ext>
              </a:extLst>
            </p:cNvPr>
            <p:cNvSpPr txBox="1"/>
            <p:nvPr/>
          </p:nvSpPr>
          <p:spPr>
            <a:xfrm>
              <a:off x="-219186" y="13467003"/>
              <a:ext cx="1190792" cy="811502"/>
            </a:xfrm>
            <a:prstGeom prst="rect">
              <a:avLst/>
            </a:prstGeom>
            <a:noFill/>
          </p:spPr>
          <p:txBody>
            <a:bodyPr wrap="none" rtlCol="0">
              <a:spAutoFit/>
            </a:bodyPr>
            <a:lstStyle/>
            <a:p>
              <a:r>
                <a:rPr lang="en-US" sz="2000" b="1" dirty="0">
                  <a:latin typeface="Lato" panose="020F0502020204030203" pitchFamily="34" charset="0"/>
                </a:rPr>
                <a:t>Today’s</a:t>
              </a:r>
            </a:p>
            <a:p>
              <a:r>
                <a:rPr lang="en-US" sz="2000" b="1" dirty="0">
                  <a:latin typeface="Lato" panose="020F0502020204030203" pitchFamily="34" charset="0"/>
                </a:rPr>
                <a:t>Players</a:t>
              </a:r>
              <a:endParaRPr lang="en-CA" sz="2000" b="1" dirty="0">
                <a:latin typeface="Lato" panose="020F0502020204030203" pitchFamily="34" charset="0"/>
              </a:endParaRPr>
            </a:p>
          </p:txBody>
        </p:sp>
      </p:grpSp>
      <p:sp>
        <p:nvSpPr>
          <p:cNvPr id="13" name="Rectangle: Rounded Corners 12">
            <a:extLst>
              <a:ext uri="{FF2B5EF4-FFF2-40B4-BE49-F238E27FC236}">
                <a16:creationId xmlns:a16="http://schemas.microsoft.com/office/drawing/2014/main" xmlns="" id="{E30E3378-6C32-4A43-82D4-1BC783162BFD}"/>
              </a:ext>
            </a:extLst>
          </p:cNvPr>
          <p:cNvSpPr/>
          <p:nvPr/>
        </p:nvSpPr>
        <p:spPr>
          <a:xfrm>
            <a:off x="418153" y="15488380"/>
            <a:ext cx="10218110" cy="110161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latin typeface="Lato" panose="020F0502020204030203" pitchFamily="34" charset="0"/>
              </a:rPr>
              <a:t>Our goal was to build a machine learning system to predict these lineups and maybe even win some money (unlikely!)</a:t>
            </a:r>
            <a:endParaRPr lang="en-CA" sz="2800" dirty="0">
              <a:latin typeface="Lato" panose="020F0502020204030203" pitchFamily="34" charset="0"/>
            </a:endParaRPr>
          </a:p>
        </p:txBody>
      </p:sp>
      <p:sp>
        <p:nvSpPr>
          <p:cNvPr id="24" name="TextBox 23">
            <a:extLst>
              <a:ext uri="{FF2B5EF4-FFF2-40B4-BE49-F238E27FC236}">
                <a16:creationId xmlns:a16="http://schemas.microsoft.com/office/drawing/2014/main" xmlns="" id="{0952AC77-B277-4231-9D22-906E4D734C70}"/>
              </a:ext>
            </a:extLst>
          </p:cNvPr>
          <p:cNvSpPr txBox="1"/>
          <p:nvPr/>
        </p:nvSpPr>
        <p:spPr>
          <a:xfrm>
            <a:off x="11586028" y="5286768"/>
            <a:ext cx="10064307" cy="1569660"/>
          </a:xfrm>
          <a:prstGeom prst="rect">
            <a:avLst/>
          </a:prstGeom>
          <a:noFill/>
        </p:spPr>
        <p:txBody>
          <a:bodyPr wrap="square" rtlCol="0">
            <a:spAutoFit/>
          </a:bodyPr>
          <a:lstStyle/>
          <a:p>
            <a:r>
              <a:rPr lang="en-US" sz="2400" dirty="0">
                <a:latin typeface="Lato" panose="020F0502020204030203" pitchFamily="34" charset="0"/>
              </a:rPr>
              <a:t>With the model for our system chosen, we could begin collecting our data. The inputs to our system are NBA statistics. We built a scraper to obtain data from the NBA website (chosen for reliability). We scraped partial data from games back to 1970, and complete back to 2004:</a:t>
            </a:r>
          </a:p>
        </p:txBody>
      </p:sp>
      <p:graphicFrame>
        <p:nvGraphicFramePr>
          <p:cNvPr id="35" name="Chart 34">
            <a:extLst>
              <a:ext uri="{FF2B5EF4-FFF2-40B4-BE49-F238E27FC236}">
                <a16:creationId xmlns:a16="http://schemas.microsoft.com/office/drawing/2014/main" xmlns="" id="{77AEEE02-681B-41D9-B2BF-446D7D063B65}"/>
              </a:ext>
            </a:extLst>
          </p:cNvPr>
          <p:cNvGraphicFramePr/>
          <p:nvPr>
            <p:extLst>
              <p:ext uri="{D42A27DB-BD31-4B8C-83A1-F6EECF244321}">
                <p14:modId xmlns:p14="http://schemas.microsoft.com/office/powerpoint/2010/main" val="1354097773"/>
              </p:ext>
            </p:extLst>
          </p:nvPr>
        </p:nvGraphicFramePr>
        <p:xfrm>
          <a:off x="12864995" y="6988504"/>
          <a:ext cx="7758045" cy="2858242"/>
        </p:xfrm>
        <a:graphic>
          <a:graphicData uri="http://schemas.openxmlformats.org/drawingml/2006/chart">
            <c:chart xmlns:c="http://schemas.openxmlformats.org/drawingml/2006/chart" xmlns:r="http://schemas.openxmlformats.org/officeDocument/2006/relationships" r:id="rId5"/>
          </a:graphicData>
        </a:graphic>
      </p:graphicFrame>
      <p:grpSp>
        <p:nvGrpSpPr>
          <p:cNvPr id="37" name="Group 36">
            <a:extLst>
              <a:ext uri="{FF2B5EF4-FFF2-40B4-BE49-F238E27FC236}">
                <a16:creationId xmlns:a16="http://schemas.microsoft.com/office/drawing/2014/main" xmlns="" id="{B77D6245-B15C-40EF-A057-385CAAAFC80D}"/>
              </a:ext>
            </a:extLst>
          </p:cNvPr>
          <p:cNvGrpSpPr/>
          <p:nvPr/>
        </p:nvGrpSpPr>
        <p:grpSpPr>
          <a:xfrm>
            <a:off x="11677524" y="10016297"/>
            <a:ext cx="8945516" cy="2185540"/>
            <a:chOff x="595579" y="23613712"/>
            <a:chExt cx="8945516" cy="2185540"/>
          </a:xfrm>
        </p:grpSpPr>
        <p:sp>
          <p:nvSpPr>
            <p:cNvPr id="36" name="TextBox 35">
              <a:extLst>
                <a:ext uri="{FF2B5EF4-FFF2-40B4-BE49-F238E27FC236}">
                  <a16:creationId xmlns:a16="http://schemas.microsoft.com/office/drawing/2014/main" xmlns="" id="{7BD44FCF-BF61-4F62-81D1-12FD0EA4DC20}"/>
                </a:ext>
              </a:extLst>
            </p:cNvPr>
            <p:cNvSpPr txBox="1"/>
            <p:nvPr/>
          </p:nvSpPr>
          <p:spPr>
            <a:xfrm>
              <a:off x="595579" y="23729128"/>
              <a:ext cx="8945516" cy="1938992"/>
            </a:xfrm>
            <a:prstGeom prst="rect">
              <a:avLst/>
            </a:prstGeom>
            <a:noFill/>
          </p:spPr>
          <p:txBody>
            <a:bodyPr wrap="square" rtlCol="0">
              <a:spAutoFit/>
            </a:bodyPr>
            <a:lstStyle/>
            <a:p>
              <a:r>
                <a:rPr lang="en-US" sz="2400" dirty="0">
                  <a:latin typeface="Lato" panose="020F0502020204030203" pitchFamily="34" charset="0"/>
                </a:rPr>
                <a:t>We used Python to power our scraper</a:t>
              </a:r>
            </a:p>
            <a:p>
              <a:endParaRPr lang="en-US" sz="2400" dirty="0">
                <a:latin typeface="Lato" panose="020F0502020204030203" pitchFamily="34" charset="0"/>
              </a:endParaRPr>
            </a:p>
            <a:p>
              <a:r>
                <a:rPr lang="en-US" sz="2400" dirty="0">
                  <a:latin typeface="Lato" panose="020F0502020204030203" pitchFamily="34" charset="0"/>
                </a:rPr>
                <a:t>We used B</a:t>
              </a:r>
              <a:r>
                <a:rPr lang="en-CA" sz="2400" dirty="0" err="1">
                  <a:latin typeface="Lato" panose="020F0502020204030203" pitchFamily="34" charset="0"/>
                </a:rPr>
                <a:t>eautifulSoup</a:t>
              </a:r>
              <a:r>
                <a:rPr lang="en-CA" sz="2400" baseline="30000" dirty="0">
                  <a:latin typeface="Lato" panose="020F0502020204030203" pitchFamily="34" charset="0"/>
                </a:rPr>
                <a:t>[4]</a:t>
              </a:r>
              <a:r>
                <a:rPr lang="en-CA" sz="2400" dirty="0">
                  <a:latin typeface="Lato" panose="020F0502020204030203" pitchFamily="34" charset="0"/>
                </a:rPr>
                <a:t> to retrieve the NBA website</a:t>
              </a:r>
            </a:p>
            <a:p>
              <a:endParaRPr lang="en-US" sz="2400" dirty="0">
                <a:latin typeface="Lato" panose="020F0502020204030203" pitchFamily="34" charset="0"/>
              </a:endParaRPr>
            </a:p>
            <a:p>
              <a:r>
                <a:rPr lang="en-US" sz="2400" dirty="0">
                  <a:latin typeface="Lato" panose="020F0502020204030203" pitchFamily="34" charset="0"/>
                </a:rPr>
                <a:t>We used S</a:t>
              </a:r>
              <a:r>
                <a:rPr lang="en-CA" sz="2400" dirty="0" err="1">
                  <a:latin typeface="Lato" panose="020F0502020204030203" pitchFamily="34" charset="0"/>
                </a:rPr>
                <a:t>elenium</a:t>
              </a:r>
              <a:r>
                <a:rPr lang="en-CA" sz="2400" baseline="30000" dirty="0">
                  <a:latin typeface="Lato" panose="020F0502020204030203" pitchFamily="34" charset="0"/>
                </a:rPr>
                <a:t>[5]</a:t>
              </a:r>
              <a:r>
                <a:rPr lang="en-CA" sz="2400" dirty="0">
                  <a:latin typeface="Lato" panose="020F0502020204030203" pitchFamily="34" charset="0"/>
                </a:rPr>
                <a:t> to control the NBA website</a:t>
              </a:r>
            </a:p>
          </p:txBody>
        </p:sp>
        <p:pic>
          <p:nvPicPr>
            <p:cNvPr id="61" name="Shape 221">
              <a:extLst>
                <a:ext uri="{FF2B5EF4-FFF2-40B4-BE49-F238E27FC236}">
                  <a16:creationId xmlns:a16="http://schemas.microsoft.com/office/drawing/2014/main" xmlns="" id="{28588562-63C9-4EFE-884B-148F084B8517}"/>
                </a:ext>
              </a:extLst>
            </p:cNvPr>
            <p:cNvPicPr preferRelativeResize="0"/>
            <p:nvPr/>
          </p:nvPicPr>
          <p:blipFill>
            <a:blip r:embed="rId6">
              <a:alphaModFix/>
            </a:blip>
            <a:stretch>
              <a:fillRect/>
            </a:stretch>
          </p:blipFill>
          <p:spPr>
            <a:xfrm>
              <a:off x="7152526" y="25002685"/>
              <a:ext cx="880188" cy="796567"/>
            </a:xfrm>
            <a:prstGeom prst="rect">
              <a:avLst/>
            </a:prstGeom>
            <a:noFill/>
            <a:ln>
              <a:noFill/>
            </a:ln>
          </p:spPr>
        </p:pic>
        <p:pic>
          <p:nvPicPr>
            <p:cNvPr id="65" name="Shape 225">
              <a:extLst>
                <a:ext uri="{FF2B5EF4-FFF2-40B4-BE49-F238E27FC236}">
                  <a16:creationId xmlns:a16="http://schemas.microsoft.com/office/drawing/2014/main" xmlns="" id="{3C48B24E-F9E1-46B5-B15C-F296F58906EF}"/>
                </a:ext>
              </a:extLst>
            </p:cNvPr>
            <p:cNvPicPr preferRelativeResize="0"/>
            <p:nvPr/>
          </p:nvPicPr>
          <p:blipFill>
            <a:blip r:embed="rId7">
              <a:alphaModFix/>
            </a:blip>
            <a:stretch>
              <a:fillRect/>
            </a:stretch>
          </p:blipFill>
          <p:spPr>
            <a:xfrm>
              <a:off x="8026844" y="24136311"/>
              <a:ext cx="1320725" cy="941019"/>
            </a:xfrm>
            <a:prstGeom prst="rect">
              <a:avLst/>
            </a:prstGeom>
            <a:noFill/>
            <a:ln>
              <a:noFill/>
            </a:ln>
          </p:spPr>
        </p:pic>
        <p:pic>
          <p:nvPicPr>
            <p:cNvPr id="66" name="Shape 224">
              <a:extLst>
                <a:ext uri="{FF2B5EF4-FFF2-40B4-BE49-F238E27FC236}">
                  <a16:creationId xmlns:a16="http://schemas.microsoft.com/office/drawing/2014/main" xmlns="" id="{0DF11DFE-F3B8-4E45-ABD7-188CEB945DC8}"/>
                </a:ext>
              </a:extLst>
            </p:cNvPr>
            <p:cNvPicPr preferRelativeResize="0"/>
            <p:nvPr/>
          </p:nvPicPr>
          <p:blipFill>
            <a:blip r:embed="rId8">
              <a:alphaModFix/>
            </a:blip>
            <a:stretch>
              <a:fillRect/>
            </a:stretch>
          </p:blipFill>
          <p:spPr>
            <a:xfrm>
              <a:off x="5450891" y="23613712"/>
              <a:ext cx="1514396" cy="757198"/>
            </a:xfrm>
            <a:prstGeom prst="rect">
              <a:avLst/>
            </a:prstGeom>
            <a:noFill/>
            <a:ln>
              <a:noFill/>
            </a:ln>
          </p:spPr>
        </p:pic>
      </p:grpSp>
      <p:sp>
        <p:nvSpPr>
          <p:cNvPr id="70" name="Rectangle 69">
            <a:extLst>
              <a:ext uri="{FF2B5EF4-FFF2-40B4-BE49-F238E27FC236}">
                <a16:creationId xmlns:a16="http://schemas.microsoft.com/office/drawing/2014/main" xmlns="" id="{9C5A5C05-628F-4993-9802-0A504BDC628B}"/>
              </a:ext>
            </a:extLst>
          </p:cNvPr>
          <p:cNvSpPr/>
          <p:nvPr/>
        </p:nvSpPr>
        <p:spPr>
          <a:xfrm>
            <a:off x="190837" y="17276696"/>
            <a:ext cx="10723651" cy="1555419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sp>
        <p:nvSpPr>
          <p:cNvPr id="73" name="Rectangle 72">
            <a:extLst>
              <a:ext uri="{FF2B5EF4-FFF2-40B4-BE49-F238E27FC236}">
                <a16:creationId xmlns:a16="http://schemas.microsoft.com/office/drawing/2014/main" xmlns="" id="{587282DD-B32C-416B-BD7E-790C872F27EF}"/>
              </a:ext>
            </a:extLst>
          </p:cNvPr>
          <p:cNvSpPr/>
          <p:nvPr/>
        </p:nvSpPr>
        <p:spPr>
          <a:xfrm>
            <a:off x="281520" y="17710187"/>
            <a:ext cx="10538675" cy="15007194"/>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sp>
        <p:nvSpPr>
          <p:cNvPr id="3" name="TextBox 2">
            <a:extLst>
              <a:ext uri="{FF2B5EF4-FFF2-40B4-BE49-F238E27FC236}">
                <a16:creationId xmlns:a16="http://schemas.microsoft.com/office/drawing/2014/main" xmlns="" id="{1DB29ECD-F818-4373-8C09-ADC7F15D4E17}"/>
              </a:ext>
            </a:extLst>
          </p:cNvPr>
          <p:cNvSpPr txBox="1"/>
          <p:nvPr/>
        </p:nvSpPr>
        <p:spPr>
          <a:xfrm>
            <a:off x="500786" y="18760057"/>
            <a:ext cx="10032791" cy="4678204"/>
          </a:xfrm>
          <a:prstGeom prst="rect">
            <a:avLst/>
          </a:prstGeom>
          <a:noFill/>
        </p:spPr>
        <p:txBody>
          <a:bodyPr wrap="square" rtlCol="0">
            <a:spAutoFit/>
          </a:bodyPr>
          <a:lstStyle/>
          <a:p>
            <a:r>
              <a:rPr lang="en-US" sz="2400" dirty="0">
                <a:latin typeface="Lato" panose="020F0502020204030203" pitchFamily="34" charset="0"/>
              </a:rPr>
              <a:t>We decided to use a neural network (NN) to solve our design problem. A NN is useful under the following criteria, which our design problem met:</a:t>
            </a:r>
          </a:p>
          <a:p>
            <a:pPr marL="914400" lvl="1" indent="-457200">
              <a:buFont typeface="+mj-lt"/>
              <a:buAutoNum type="arabicPeriod"/>
            </a:pPr>
            <a:r>
              <a:rPr lang="en-US" sz="2400" dirty="0">
                <a:latin typeface="Lato" panose="020F0502020204030203" pitchFamily="34" charset="0"/>
              </a:rPr>
              <a:t>There has to be a distinguishable pattern between the inputs (player stats, games) and the outputs (lineups) of the system </a:t>
            </a:r>
          </a:p>
          <a:p>
            <a:pPr marL="914400" lvl="1" indent="-457200">
              <a:buFont typeface="+mj-lt"/>
              <a:buAutoNum type="arabicPeriod"/>
            </a:pPr>
            <a:r>
              <a:rPr lang="en-US" sz="2400" dirty="0">
                <a:latin typeface="Lato" panose="020F0502020204030203" pitchFamily="34" charset="0"/>
              </a:rPr>
              <a:t>The relationship cannot be trivially represented mathematically, otherwise no reason to use machine learning</a:t>
            </a:r>
          </a:p>
          <a:p>
            <a:pPr marL="914400" lvl="1" indent="-457200">
              <a:buFont typeface="+mj-lt"/>
              <a:buAutoNum type="arabicPeriod"/>
            </a:pPr>
            <a:r>
              <a:rPr lang="en-US" sz="2400" dirty="0">
                <a:latin typeface="Lato" panose="020F0502020204030203" pitchFamily="34" charset="0"/>
              </a:rPr>
              <a:t>There must be enough data to properly "train" the network</a:t>
            </a:r>
          </a:p>
          <a:p>
            <a:pPr>
              <a:spcBef>
                <a:spcPts val="1200"/>
              </a:spcBef>
            </a:pPr>
            <a:r>
              <a:rPr lang="en-US" sz="2400" b="1" dirty="0">
                <a:latin typeface="Lato" panose="020F0502020204030203" pitchFamily="34" charset="0"/>
              </a:rPr>
              <a:t>But what is a neural network?</a:t>
            </a:r>
          </a:p>
          <a:p>
            <a:r>
              <a:rPr lang="en-US" sz="2400" dirty="0">
                <a:latin typeface="Lato" panose="020F0502020204030203" pitchFamily="34" charset="0"/>
              </a:rPr>
              <a:t>Below is a graphic of a simple NN, with one hidden layer, two outputs, and three inputs.</a:t>
            </a:r>
            <a:r>
              <a:rPr lang="en-US" sz="2400" baseline="30000" dirty="0">
                <a:latin typeface="Lato" panose="020F0502020204030203" pitchFamily="34" charset="0"/>
              </a:rPr>
              <a:t>[2]</a:t>
            </a:r>
            <a:r>
              <a:rPr lang="en-US" sz="2400" dirty="0">
                <a:latin typeface="Lato" panose="020F0502020204030203" pitchFamily="34" charset="0"/>
              </a:rPr>
              <a:t> This network, for example, could be attempting to find the relationship between the age, weight, and height of a person and their country of birth and gender.</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xmlns="" id="{E82B1971-562C-4F83-86B6-09BECC42CC78}"/>
                  </a:ext>
                </a:extLst>
              </p:cNvPr>
              <p:cNvSpPr txBox="1"/>
              <p:nvPr/>
            </p:nvSpPr>
            <p:spPr>
              <a:xfrm>
                <a:off x="418153" y="27032257"/>
                <a:ext cx="10140728" cy="5000343"/>
              </a:xfrm>
              <a:prstGeom prst="rect">
                <a:avLst/>
              </a:prstGeom>
              <a:noFill/>
            </p:spPr>
            <p:txBody>
              <a:bodyPr wrap="square" rtlCol="0">
                <a:spAutoFit/>
              </a:bodyPr>
              <a:lstStyle/>
              <a:p>
                <a:r>
                  <a:rPr lang="en-US" sz="2400" dirty="0">
                    <a:latin typeface="Lato" panose="020F0502020204030203" pitchFamily="34" charset="0"/>
                  </a:rPr>
                  <a:t>There are two main "stages" of a Neural network.</a:t>
                </a:r>
              </a:p>
              <a:p>
                <a:r>
                  <a:rPr lang="en-US" sz="2400" b="1" dirty="0">
                    <a:latin typeface="Lato" panose="020F0502020204030203" pitchFamily="34" charset="0"/>
                  </a:rPr>
                  <a:t>1. Feed forward, or how outputs are computed from inputs</a:t>
                </a:r>
              </a:p>
              <a:p>
                <a:pPr lvl="1"/>
                <a:r>
                  <a:rPr lang="en-US" sz="2400" dirty="0">
                    <a:latin typeface="Lato" panose="020F0502020204030203" pitchFamily="34" charset="0"/>
                  </a:rPr>
                  <a:t>When feeding an input through the network, every edge (line) is a weight to multiply the value by, and every node (circle) is an "activation function" on the incoming value.</a:t>
                </a:r>
              </a:p>
              <a:p>
                <a:pPr>
                  <a:spcBef>
                    <a:spcPts val="1200"/>
                  </a:spcBef>
                </a:pPr>
                <a:r>
                  <a:rPr lang="en-US" sz="2400" b="1" dirty="0">
                    <a:latin typeface="Lato" panose="020F0502020204030203" pitchFamily="34" charset="0"/>
                  </a:rPr>
                  <a:t>2. Back propagation, or how the system learns</a:t>
                </a:r>
              </a:p>
              <a:p>
                <a:pPr lvl="1"/>
                <a:r>
                  <a:rPr lang="en-US" sz="2400" dirty="0">
                    <a:latin typeface="Lato" panose="020F0502020204030203" pitchFamily="34" charset="0"/>
                  </a:rPr>
                  <a:t>Once an input is fed through the network, the error can be calculated.</a:t>
                </a:r>
                <a:r>
                  <a:rPr lang="en-US" sz="2400" baseline="30000" dirty="0">
                    <a:latin typeface="Lato" panose="020F0502020204030203" pitchFamily="34" charset="0"/>
                  </a:rPr>
                  <a:t>[3]</a:t>
                </a:r>
                <a:endParaRPr lang="en-US" sz="2400" dirty="0">
                  <a:latin typeface="Lato" panose="020F0502020204030203" pitchFamily="34" charset="0"/>
                </a:endParaRPr>
              </a:p>
              <a:p>
                <a:pPr lvl="1"/>
                <a14:m>
                  <m:oMathPara xmlns:m="http://schemas.openxmlformats.org/officeDocument/2006/math" xmlns="">
                    <m:oMathParaPr>
                      <m:jc m:val="centerGroup"/>
                    </m:oMathParaPr>
                    <m:oMath xmlns:m="http://schemas.openxmlformats.org/officeDocument/2006/math">
                      <m:r>
                        <a:rPr lang="en-US" sz="2400" b="0" i="1" smtClean="0">
                          <a:latin typeface="Cambria Math" panose="02040503050406030204" pitchFamily="18" charset="0"/>
                        </a:rPr>
                        <m:t>𝐸</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m:t>
                              </m:r>
                            </m:sup>
                          </m:sSup>
                        </m:e>
                      </m:d>
                    </m:oMath>
                  </m:oMathPara>
                </a14:m>
                <a:endParaRPr lang="en-US" sz="2400" dirty="0">
                  <a:latin typeface="Lato" panose="020F0502020204030203" pitchFamily="34" charset="0"/>
                </a:endParaRPr>
              </a:p>
              <a:p>
                <a:pPr lvl="1"/>
                <a:r>
                  <a:rPr lang="en-US" sz="2400" dirty="0">
                    <a:latin typeface="Lato" panose="020F0502020204030203" pitchFamily="34" charset="0"/>
                  </a:rPr>
                  <a:t>Where y is the actual output and y’ is our feed-forward prediction. The goal is to adjust the weights of the edges to reduce this error. This is done by "backpropagating" the error through the network. Then, the weights are adjusted, and the network’s performance will increase.</a:t>
                </a:r>
              </a:p>
            </p:txBody>
          </p:sp>
        </mc:Choice>
        <mc:Fallback xmlns="">
          <p:sp>
            <p:nvSpPr>
              <p:cNvPr id="33" name="TextBox 32">
                <a:extLst>
                  <a:ext uri="{FF2B5EF4-FFF2-40B4-BE49-F238E27FC236}">
                    <a16:creationId xmlns:a16="http://schemas.microsoft.com/office/drawing/2014/main" id="{E82B1971-562C-4F83-86B6-09BECC42CC78}"/>
                  </a:ext>
                </a:extLst>
              </p:cNvPr>
              <p:cNvSpPr txBox="1">
                <a:spLocks noRot="1" noChangeAspect="1" noMove="1" noResize="1" noEditPoints="1" noAdjustHandles="1" noChangeArrowheads="1" noChangeShapeType="1" noTextEdit="1"/>
              </p:cNvSpPr>
              <p:nvPr/>
            </p:nvSpPr>
            <p:spPr>
              <a:xfrm>
                <a:off x="418153" y="27032257"/>
                <a:ext cx="10140728" cy="5000343"/>
              </a:xfrm>
              <a:prstGeom prst="rect">
                <a:avLst/>
              </a:prstGeom>
              <a:blipFill>
                <a:blip r:embed="rId9"/>
                <a:stretch>
                  <a:fillRect l="-962" t="-974" b="-1827"/>
                </a:stretch>
              </a:blipFill>
            </p:spPr>
            <p:txBody>
              <a:bodyPr/>
              <a:lstStyle/>
              <a:p>
                <a:r>
                  <a:rPr lang="en-US">
                    <a:noFill/>
                  </a:rPr>
                  <a:t> </a:t>
                </a:r>
              </a:p>
            </p:txBody>
          </p:sp>
        </mc:Fallback>
      </mc:AlternateContent>
      <p:grpSp>
        <p:nvGrpSpPr>
          <p:cNvPr id="38" name="Group 37">
            <a:extLst>
              <a:ext uri="{FF2B5EF4-FFF2-40B4-BE49-F238E27FC236}">
                <a16:creationId xmlns:a16="http://schemas.microsoft.com/office/drawing/2014/main" xmlns="" id="{0897C3FD-9B32-43E6-8BD0-0639ED90E6EF}"/>
              </a:ext>
            </a:extLst>
          </p:cNvPr>
          <p:cNvGrpSpPr/>
          <p:nvPr/>
        </p:nvGrpSpPr>
        <p:grpSpPr>
          <a:xfrm>
            <a:off x="3083543" y="23512472"/>
            <a:ext cx="4867275" cy="3333750"/>
            <a:chOff x="3594023" y="23258503"/>
            <a:chExt cx="4867275" cy="3333750"/>
          </a:xfrm>
        </p:grpSpPr>
        <p:pic>
          <p:nvPicPr>
            <p:cNvPr id="29" name="Picture 28">
              <a:extLst>
                <a:ext uri="{FF2B5EF4-FFF2-40B4-BE49-F238E27FC236}">
                  <a16:creationId xmlns:a16="http://schemas.microsoft.com/office/drawing/2014/main" xmlns="" id="{9DE7B762-2EB9-4372-A512-49C1072CC01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94023" y="23258503"/>
              <a:ext cx="4867275" cy="3333750"/>
            </a:xfrm>
            <a:prstGeom prst="rect">
              <a:avLst/>
            </a:prstGeom>
          </p:spPr>
        </p:pic>
        <p:sp>
          <p:nvSpPr>
            <p:cNvPr id="34" name="TextBox 33">
              <a:extLst>
                <a:ext uri="{FF2B5EF4-FFF2-40B4-BE49-F238E27FC236}">
                  <a16:creationId xmlns:a16="http://schemas.microsoft.com/office/drawing/2014/main" xmlns="" id="{F6D8C56C-B77A-4A84-B25C-D0C64D2DD84B}"/>
                </a:ext>
              </a:extLst>
            </p:cNvPr>
            <p:cNvSpPr txBox="1"/>
            <p:nvPr/>
          </p:nvSpPr>
          <p:spPr>
            <a:xfrm>
              <a:off x="4009138" y="23894495"/>
              <a:ext cx="386365" cy="461665"/>
            </a:xfrm>
            <a:prstGeom prst="rect">
              <a:avLst/>
            </a:prstGeom>
            <a:noFill/>
          </p:spPr>
          <p:txBody>
            <a:bodyPr wrap="square" rtlCol="0">
              <a:spAutoFit/>
            </a:bodyPr>
            <a:lstStyle/>
            <a:p>
              <a:r>
                <a:rPr lang="en-US" sz="2400" dirty="0">
                  <a:latin typeface="Lato" panose="020F0502020204030203" pitchFamily="34" charset="0"/>
                </a:rPr>
                <a:t>A</a:t>
              </a:r>
              <a:endParaRPr lang="en-CA" sz="2400" dirty="0">
                <a:latin typeface="Lato" panose="020F0502020204030203" pitchFamily="34" charset="0"/>
              </a:endParaRPr>
            </a:p>
          </p:txBody>
        </p:sp>
        <p:sp>
          <p:nvSpPr>
            <p:cNvPr id="71" name="TextBox 70">
              <a:extLst>
                <a:ext uri="{FF2B5EF4-FFF2-40B4-BE49-F238E27FC236}">
                  <a16:creationId xmlns:a16="http://schemas.microsoft.com/office/drawing/2014/main" xmlns="" id="{FC1A939F-6375-42B8-BFD8-E01152C57871}"/>
                </a:ext>
              </a:extLst>
            </p:cNvPr>
            <p:cNvSpPr txBox="1"/>
            <p:nvPr/>
          </p:nvSpPr>
          <p:spPr>
            <a:xfrm>
              <a:off x="3971038" y="24542195"/>
              <a:ext cx="386365" cy="461665"/>
            </a:xfrm>
            <a:prstGeom prst="rect">
              <a:avLst/>
            </a:prstGeom>
            <a:noFill/>
          </p:spPr>
          <p:txBody>
            <a:bodyPr wrap="square" rtlCol="0">
              <a:spAutoFit/>
            </a:bodyPr>
            <a:lstStyle/>
            <a:p>
              <a:r>
                <a:rPr lang="en-US" sz="2400" dirty="0">
                  <a:latin typeface="Lato" panose="020F0502020204030203" pitchFamily="34" charset="0"/>
                </a:rPr>
                <a:t>W</a:t>
              </a:r>
              <a:endParaRPr lang="en-CA" sz="2400" dirty="0">
                <a:latin typeface="Lato" panose="020F0502020204030203" pitchFamily="34" charset="0"/>
              </a:endParaRPr>
            </a:p>
          </p:txBody>
        </p:sp>
        <p:sp>
          <p:nvSpPr>
            <p:cNvPr id="79" name="TextBox 78">
              <a:extLst>
                <a:ext uri="{FF2B5EF4-FFF2-40B4-BE49-F238E27FC236}">
                  <a16:creationId xmlns:a16="http://schemas.microsoft.com/office/drawing/2014/main" xmlns="" id="{1682AFF8-4675-4FF7-A7B4-B398059651EA}"/>
                </a:ext>
              </a:extLst>
            </p:cNvPr>
            <p:cNvSpPr txBox="1"/>
            <p:nvPr/>
          </p:nvSpPr>
          <p:spPr>
            <a:xfrm>
              <a:off x="4009138" y="25151795"/>
              <a:ext cx="386365" cy="461665"/>
            </a:xfrm>
            <a:prstGeom prst="rect">
              <a:avLst/>
            </a:prstGeom>
            <a:noFill/>
          </p:spPr>
          <p:txBody>
            <a:bodyPr wrap="square" rtlCol="0">
              <a:spAutoFit/>
            </a:bodyPr>
            <a:lstStyle/>
            <a:p>
              <a:r>
                <a:rPr lang="en-US" sz="2400" dirty="0">
                  <a:latin typeface="Lato" panose="020F0502020204030203" pitchFamily="34" charset="0"/>
                </a:rPr>
                <a:t>H</a:t>
              </a:r>
              <a:endParaRPr lang="en-CA" sz="2400" dirty="0">
                <a:latin typeface="Lato" panose="020F0502020204030203" pitchFamily="34" charset="0"/>
              </a:endParaRPr>
            </a:p>
          </p:txBody>
        </p:sp>
        <p:sp>
          <p:nvSpPr>
            <p:cNvPr id="87" name="TextBox 86">
              <a:extLst>
                <a:ext uri="{FF2B5EF4-FFF2-40B4-BE49-F238E27FC236}">
                  <a16:creationId xmlns:a16="http://schemas.microsoft.com/office/drawing/2014/main" xmlns="" id="{C988F726-1687-4372-BBAB-9B1733A5A8BD}"/>
                </a:ext>
              </a:extLst>
            </p:cNvPr>
            <p:cNvSpPr txBox="1"/>
            <p:nvPr/>
          </p:nvSpPr>
          <p:spPr>
            <a:xfrm>
              <a:off x="7495288" y="24161195"/>
              <a:ext cx="386365" cy="461665"/>
            </a:xfrm>
            <a:prstGeom prst="rect">
              <a:avLst/>
            </a:prstGeom>
            <a:noFill/>
          </p:spPr>
          <p:txBody>
            <a:bodyPr wrap="square" rtlCol="0">
              <a:spAutoFit/>
            </a:bodyPr>
            <a:lstStyle/>
            <a:p>
              <a:r>
                <a:rPr lang="en-US" sz="2400" dirty="0">
                  <a:latin typeface="Lato" panose="020F0502020204030203" pitchFamily="34" charset="0"/>
                </a:rPr>
                <a:t>C</a:t>
              </a:r>
              <a:endParaRPr lang="en-CA" sz="2400" dirty="0">
                <a:latin typeface="Lato" panose="020F0502020204030203" pitchFamily="34" charset="0"/>
              </a:endParaRPr>
            </a:p>
          </p:txBody>
        </p:sp>
        <p:sp>
          <p:nvSpPr>
            <p:cNvPr id="90" name="TextBox 89">
              <a:extLst>
                <a:ext uri="{FF2B5EF4-FFF2-40B4-BE49-F238E27FC236}">
                  <a16:creationId xmlns:a16="http://schemas.microsoft.com/office/drawing/2014/main" xmlns="" id="{7403A129-AAA6-490F-826C-F7F3939E0417}"/>
                </a:ext>
              </a:extLst>
            </p:cNvPr>
            <p:cNvSpPr txBox="1"/>
            <p:nvPr/>
          </p:nvSpPr>
          <p:spPr>
            <a:xfrm>
              <a:off x="7495288" y="24770795"/>
              <a:ext cx="386365" cy="461665"/>
            </a:xfrm>
            <a:prstGeom prst="rect">
              <a:avLst/>
            </a:prstGeom>
            <a:noFill/>
          </p:spPr>
          <p:txBody>
            <a:bodyPr wrap="square" rtlCol="0">
              <a:spAutoFit/>
            </a:bodyPr>
            <a:lstStyle/>
            <a:p>
              <a:r>
                <a:rPr lang="en-US" sz="2400" dirty="0">
                  <a:latin typeface="Lato" panose="020F0502020204030203" pitchFamily="34" charset="0"/>
                </a:rPr>
                <a:t>G</a:t>
              </a:r>
              <a:endParaRPr lang="en-CA" sz="2400" dirty="0">
                <a:latin typeface="Lato" panose="020F0502020204030203" pitchFamily="34" charset="0"/>
              </a:endParaRPr>
            </a:p>
          </p:txBody>
        </p:sp>
      </p:grpSp>
      <p:sp>
        <p:nvSpPr>
          <p:cNvPr id="91" name="Rectangle 90">
            <a:extLst>
              <a:ext uri="{FF2B5EF4-FFF2-40B4-BE49-F238E27FC236}">
                <a16:creationId xmlns:a16="http://schemas.microsoft.com/office/drawing/2014/main" xmlns="" id="{4EDBC0E4-C894-48EE-BB53-759D7DE96D76}"/>
              </a:ext>
            </a:extLst>
          </p:cNvPr>
          <p:cNvSpPr/>
          <p:nvPr/>
        </p:nvSpPr>
        <p:spPr>
          <a:xfrm>
            <a:off x="11281966" y="12725847"/>
            <a:ext cx="10664987" cy="201050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sp>
        <p:nvSpPr>
          <p:cNvPr id="92" name="Rectangle 91">
            <a:extLst>
              <a:ext uri="{FF2B5EF4-FFF2-40B4-BE49-F238E27FC236}">
                <a16:creationId xmlns:a16="http://schemas.microsoft.com/office/drawing/2014/main" xmlns="" id="{A4AC62F0-7E33-475D-B3AA-C2B728749BFF}"/>
              </a:ext>
            </a:extLst>
          </p:cNvPr>
          <p:cNvSpPr/>
          <p:nvPr/>
        </p:nvSpPr>
        <p:spPr>
          <a:xfrm>
            <a:off x="11368551" y="13478704"/>
            <a:ext cx="10476099" cy="1923867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sp>
        <p:nvSpPr>
          <p:cNvPr id="102" name="Rectangle 101">
            <a:extLst>
              <a:ext uri="{FF2B5EF4-FFF2-40B4-BE49-F238E27FC236}">
                <a16:creationId xmlns:a16="http://schemas.microsoft.com/office/drawing/2014/main" xmlns="" id="{6B8BA022-2B61-4B03-AEDA-89DC5C0F235A}"/>
              </a:ext>
            </a:extLst>
          </p:cNvPr>
          <p:cNvSpPr/>
          <p:nvPr/>
        </p:nvSpPr>
        <p:spPr>
          <a:xfrm>
            <a:off x="33162511" y="9840802"/>
            <a:ext cx="10582377" cy="20659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sp>
        <p:nvSpPr>
          <p:cNvPr id="103" name="Rectangle 102">
            <a:extLst>
              <a:ext uri="{FF2B5EF4-FFF2-40B4-BE49-F238E27FC236}">
                <a16:creationId xmlns:a16="http://schemas.microsoft.com/office/drawing/2014/main" xmlns="" id="{6C305374-A81B-4BA1-82BA-9B0E860699F7}"/>
              </a:ext>
            </a:extLst>
          </p:cNvPr>
          <p:cNvSpPr/>
          <p:nvPr/>
        </p:nvSpPr>
        <p:spPr>
          <a:xfrm>
            <a:off x="33253195" y="10084677"/>
            <a:ext cx="10366876" cy="2028102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sp>
        <p:nvSpPr>
          <p:cNvPr id="39" name="TextBox 38">
            <a:extLst>
              <a:ext uri="{FF2B5EF4-FFF2-40B4-BE49-F238E27FC236}">
                <a16:creationId xmlns:a16="http://schemas.microsoft.com/office/drawing/2014/main" xmlns="" id="{B13C3ADE-FFD2-481C-9E07-1E8A3498A0DE}"/>
              </a:ext>
            </a:extLst>
          </p:cNvPr>
          <p:cNvSpPr txBox="1"/>
          <p:nvPr/>
        </p:nvSpPr>
        <p:spPr>
          <a:xfrm>
            <a:off x="11494743" y="14242596"/>
            <a:ext cx="10286565" cy="1154162"/>
          </a:xfrm>
          <a:prstGeom prst="rect">
            <a:avLst/>
          </a:prstGeom>
          <a:noFill/>
        </p:spPr>
        <p:txBody>
          <a:bodyPr wrap="square" rtlCol="0">
            <a:spAutoFit/>
          </a:bodyPr>
          <a:lstStyle/>
          <a:p>
            <a:r>
              <a:rPr lang="en-US" sz="2300" dirty="0">
                <a:latin typeface="Lato" panose="020F0502020204030203" pitchFamily="34" charset="0"/>
              </a:rPr>
              <a:t>Our first architecture was a NN with multiple inputs for all active NBA players: their stats, and an “are they playing tonight” indicator. The NN had one output per player: a value indicating if the player should be in the lineup.</a:t>
            </a:r>
          </a:p>
        </p:txBody>
      </p:sp>
      <p:sp>
        <p:nvSpPr>
          <p:cNvPr id="45" name="TextBox 44">
            <a:extLst>
              <a:ext uri="{FF2B5EF4-FFF2-40B4-BE49-F238E27FC236}">
                <a16:creationId xmlns:a16="http://schemas.microsoft.com/office/drawing/2014/main" xmlns="" id="{BCE8F9D6-9DBF-40CF-940E-C08D6B6535B5}"/>
              </a:ext>
            </a:extLst>
          </p:cNvPr>
          <p:cNvSpPr txBox="1"/>
          <p:nvPr/>
        </p:nvSpPr>
        <p:spPr>
          <a:xfrm>
            <a:off x="11549836" y="17240634"/>
            <a:ext cx="10064307" cy="2800767"/>
          </a:xfrm>
          <a:prstGeom prst="rect">
            <a:avLst/>
          </a:prstGeom>
          <a:noFill/>
        </p:spPr>
        <p:txBody>
          <a:bodyPr wrap="square" rtlCol="0">
            <a:spAutoFit/>
          </a:bodyPr>
          <a:lstStyle/>
          <a:p>
            <a:r>
              <a:rPr lang="en-US" sz="2300" dirty="0">
                <a:latin typeface="Lato" panose="020F0502020204030203" pitchFamily="34" charset="0"/>
              </a:rPr>
              <a:t>This preliminary model had limitations:</a:t>
            </a:r>
          </a:p>
          <a:p>
            <a:pPr marL="914400" lvl="1" indent="-457200">
              <a:buFont typeface="+mj-lt"/>
              <a:buAutoNum type="arabicPeriod"/>
            </a:pPr>
            <a:r>
              <a:rPr lang="en-US" sz="2300" dirty="0">
                <a:latin typeface="Lato" panose="020F0502020204030203" pitchFamily="34" charset="0"/>
              </a:rPr>
              <a:t>It would be tough for the network learn what the inputs mean</a:t>
            </a:r>
          </a:p>
          <a:p>
            <a:pPr marL="914400" lvl="1" indent="-457200">
              <a:buFont typeface="+mj-lt"/>
              <a:buAutoNum type="arabicPeriod"/>
            </a:pPr>
            <a:r>
              <a:rPr lang="en-US" sz="2300" dirty="0">
                <a:latin typeface="Lato" panose="020F0502020204030203" pitchFamily="34" charset="0"/>
              </a:rPr>
              <a:t>Active players by nature mean we can’t use data from old games</a:t>
            </a:r>
          </a:p>
          <a:p>
            <a:pPr marL="914400" lvl="1" indent="-457200">
              <a:buFont typeface="+mj-lt"/>
              <a:buAutoNum type="arabicPeriod"/>
            </a:pPr>
            <a:r>
              <a:rPr lang="en-US" sz="2300" dirty="0">
                <a:latin typeface="Lato" panose="020F0502020204030203" pitchFamily="34" charset="0"/>
              </a:rPr>
              <a:t>The network will find correlations between unrelated players</a:t>
            </a:r>
          </a:p>
          <a:p>
            <a:pPr marL="914400" lvl="1" indent="-457200">
              <a:buFont typeface="+mj-lt"/>
              <a:buAutoNum type="arabicPeriod"/>
            </a:pPr>
            <a:r>
              <a:rPr lang="en-US" sz="2300" dirty="0">
                <a:latin typeface="Lato" panose="020F0502020204030203" pitchFamily="34" charset="0"/>
              </a:rPr>
              <a:t>The salary constraint is not handled</a:t>
            </a:r>
          </a:p>
          <a:p>
            <a:pPr>
              <a:spcBef>
                <a:spcPts val="1800"/>
              </a:spcBef>
            </a:pPr>
            <a:r>
              <a:rPr lang="en-US" sz="2300" dirty="0">
                <a:latin typeface="Lato" panose="020F0502020204030203" pitchFamily="34" charset="0"/>
              </a:rPr>
              <a:t>Instead, we spent time on architecture, and came up with a much better second solution, composed of 3 Systems:</a:t>
            </a:r>
          </a:p>
        </p:txBody>
      </p:sp>
      <p:grpSp>
        <p:nvGrpSpPr>
          <p:cNvPr id="11" name="Group 10">
            <a:extLst>
              <a:ext uri="{FF2B5EF4-FFF2-40B4-BE49-F238E27FC236}">
                <a16:creationId xmlns:a16="http://schemas.microsoft.com/office/drawing/2014/main" xmlns="" id="{8159CBC3-8908-47F4-942F-A1E17B227CEB}"/>
              </a:ext>
            </a:extLst>
          </p:cNvPr>
          <p:cNvGrpSpPr/>
          <p:nvPr/>
        </p:nvGrpSpPr>
        <p:grpSpPr>
          <a:xfrm>
            <a:off x="13037650" y="15537307"/>
            <a:ext cx="5839210" cy="1663526"/>
            <a:chOff x="12982584" y="15591879"/>
            <a:chExt cx="5839210" cy="1663526"/>
          </a:xfrm>
        </p:grpSpPr>
        <p:pic>
          <p:nvPicPr>
            <p:cNvPr id="44" name="Picture 43">
              <a:extLst>
                <a:ext uri="{FF2B5EF4-FFF2-40B4-BE49-F238E27FC236}">
                  <a16:creationId xmlns:a16="http://schemas.microsoft.com/office/drawing/2014/main" xmlns="" id="{7AB3D377-34C5-4C7C-9FA3-07B1FCCA1DC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157861" y="15591879"/>
              <a:ext cx="4305701" cy="1618370"/>
            </a:xfrm>
            <a:prstGeom prst="rect">
              <a:avLst/>
            </a:prstGeom>
          </p:spPr>
        </p:pic>
        <p:sp>
          <p:nvSpPr>
            <p:cNvPr id="46" name="TextBox 45">
              <a:extLst>
                <a:ext uri="{FF2B5EF4-FFF2-40B4-BE49-F238E27FC236}">
                  <a16:creationId xmlns:a16="http://schemas.microsoft.com/office/drawing/2014/main" xmlns="" id="{905F1E5B-7DFB-497B-B322-B7565590ABB9}"/>
                </a:ext>
              </a:extLst>
            </p:cNvPr>
            <p:cNvSpPr txBox="1"/>
            <p:nvPr/>
          </p:nvSpPr>
          <p:spPr>
            <a:xfrm>
              <a:off x="12982584" y="15653280"/>
              <a:ext cx="2133655" cy="646331"/>
            </a:xfrm>
            <a:prstGeom prst="rect">
              <a:avLst/>
            </a:prstGeom>
            <a:noFill/>
          </p:spPr>
          <p:txBody>
            <a:bodyPr wrap="square" rtlCol="0">
              <a:spAutoFit/>
            </a:bodyPr>
            <a:lstStyle/>
            <a:p>
              <a:pPr algn="ctr"/>
              <a:r>
                <a:rPr lang="en-US" dirty="0">
                  <a:latin typeface="Lato" panose="020F0502020204030203" pitchFamily="34" charset="0"/>
                </a:rPr>
                <a:t>All currently active players’ stats</a:t>
              </a:r>
              <a:endParaRPr lang="en-CA" dirty="0">
                <a:latin typeface="Lato" panose="020F0502020204030203" pitchFamily="34" charset="0"/>
              </a:endParaRPr>
            </a:p>
          </p:txBody>
        </p:sp>
        <p:sp>
          <p:nvSpPr>
            <p:cNvPr id="110" name="TextBox 109">
              <a:extLst>
                <a:ext uri="{FF2B5EF4-FFF2-40B4-BE49-F238E27FC236}">
                  <a16:creationId xmlns:a16="http://schemas.microsoft.com/office/drawing/2014/main" xmlns="" id="{E808DBBE-10AC-4D6F-AE17-5325C702CEC6}"/>
                </a:ext>
              </a:extLst>
            </p:cNvPr>
            <p:cNvSpPr txBox="1"/>
            <p:nvPr/>
          </p:nvSpPr>
          <p:spPr>
            <a:xfrm>
              <a:off x="13083827" y="16609074"/>
              <a:ext cx="2133655" cy="646331"/>
            </a:xfrm>
            <a:prstGeom prst="rect">
              <a:avLst/>
            </a:prstGeom>
            <a:noFill/>
          </p:spPr>
          <p:txBody>
            <a:bodyPr wrap="square" rtlCol="0">
              <a:spAutoFit/>
            </a:bodyPr>
            <a:lstStyle/>
            <a:p>
              <a:pPr algn="ctr"/>
              <a:r>
                <a:rPr lang="en-US" dirty="0">
                  <a:latin typeface="Lato" panose="020F0502020204030203" pitchFamily="34" charset="0"/>
                </a:rPr>
                <a:t>“Who’s Playing” indicators</a:t>
              </a:r>
              <a:endParaRPr lang="en-CA" dirty="0">
                <a:latin typeface="Lato" panose="020F0502020204030203" pitchFamily="34" charset="0"/>
              </a:endParaRPr>
            </a:p>
          </p:txBody>
        </p:sp>
        <p:sp>
          <p:nvSpPr>
            <p:cNvPr id="111" name="TextBox 110">
              <a:extLst>
                <a:ext uri="{FF2B5EF4-FFF2-40B4-BE49-F238E27FC236}">
                  <a16:creationId xmlns:a16="http://schemas.microsoft.com/office/drawing/2014/main" xmlns="" id="{C616E66E-27D7-45F7-8287-395CBDFBFDE9}"/>
                </a:ext>
              </a:extLst>
            </p:cNvPr>
            <p:cNvSpPr txBox="1"/>
            <p:nvPr/>
          </p:nvSpPr>
          <p:spPr>
            <a:xfrm>
              <a:off x="15261916" y="16092319"/>
              <a:ext cx="2133655" cy="646331"/>
            </a:xfrm>
            <a:prstGeom prst="rect">
              <a:avLst/>
            </a:prstGeom>
            <a:noFill/>
          </p:spPr>
          <p:txBody>
            <a:bodyPr wrap="square" rtlCol="0">
              <a:spAutoFit/>
            </a:bodyPr>
            <a:lstStyle/>
            <a:p>
              <a:pPr algn="ctr"/>
              <a:r>
                <a:rPr lang="en-US" dirty="0">
                  <a:latin typeface="Lato" panose="020F0502020204030203" pitchFamily="34" charset="0"/>
                </a:rPr>
                <a:t>Neural</a:t>
              </a:r>
            </a:p>
            <a:p>
              <a:pPr algn="ctr"/>
              <a:r>
                <a:rPr lang="en-US" dirty="0">
                  <a:latin typeface="Lato" panose="020F0502020204030203" pitchFamily="34" charset="0"/>
                </a:rPr>
                <a:t>Network</a:t>
              </a:r>
              <a:endParaRPr lang="en-CA" dirty="0">
                <a:latin typeface="Lato" panose="020F0502020204030203" pitchFamily="34" charset="0"/>
              </a:endParaRPr>
            </a:p>
          </p:txBody>
        </p:sp>
        <p:sp>
          <p:nvSpPr>
            <p:cNvPr id="112" name="TextBox 111">
              <a:extLst>
                <a:ext uri="{FF2B5EF4-FFF2-40B4-BE49-F238E27FC236}">
                  <a16:creationId xmlns:a16="http://schemas.microsoft.com/office/drawing/2014/main" xmlns="" id="{AE571E21-55D1-4FBA-8984-075DBFF48AF5}"/>
                </a:ext>
              </a:extLst>
            </p:cNvPr>
            <p:cNvSpPr txBox="1"/>
            <p:nvPr/>
          </p:nvSpPr>
          <p:spPr>
            <a:xfrm>
              <a:off x="17587081" y="16058848"/>
              <a:ext cx="1234713" cy="646331"/>
            </a:xfrm>
            <a:prstGeom prst="rect">
              <a:avLst/>
            </a:prstGeom>
            <a:noFill/>
          </p:spPr>
          <p:txBody>
            <a:bodyPr wrap="square" rtlCol="0">
              <a:spAutoFit/>
            </a:bodyPr>
            <a:lstStyle/>
            <a:p>
              <a:pPr algn="ctr"/>
              <a:r>
                <a:rPr lang="en-US" dirty="0">
                  <a:latin typeface="Lato" panose="020F0502020204030203" pitchFamily="34" charset="0"/>
                </a:rPr>
                <a:t>Lineup</a:t>
              </a:r>
            </a:p>
            <a:p>
              <a:pPr algn="ctr"/>
              <a:r>
                <a:rPr lang="en-US" dirty="0">
                  <a:latin typeface="Lato" panose="020F0502020204030203" pitchFamily="34" charset="0"/>
                </a:rPr>
                <a:t>indicators</a:t>
              </a:r>
              <a:endParaRPr lang="en-CA" dirty="0">
                <a:latin typeface="Lato" panose="020F0502020204030203" pitchFamily="34" charset="0"/>
              </a:endParaRPr>
            </a:p>
          </p:txBody>
        </p:sp>
        <p:sp>
          <p:nvSpPr>
            <p:cNvPr id="113" name="TextBox 112">
              <a:extLst>
                <a:ext uri="{FF2B5EF4-FFF2-40B4-BE49-F238E27FC236}">
                  <a16:creationId xmlns:a16="http://schemas.microsoft.com/office/drawing/2014/main" xmlns="" id="{A6C43F66-9731-4BDD-A860-F7C4F8927B4E}"/>
                </a:ext>
              </a:extLst>
            </p:cNvPr>
            <p:cNvSpPr txBox="1"/>
            <p:nvPr/>
          </p:nvSpPr>
          <p:spPr>
            <a:xfrm>
              <a:off x="15156389" y="15729890"/>
              <a:ext cx="340956" cy="369332"/>
            </a:xfrm>
            <a:prstGeom prst="rect">
              <a:avLst/>
            </a:prstGeom>
            <a:noFill/>
          </p:spPr>
          <p:txBody>
            <a:bodyPr wrap="square" rtlCol="0">
              <a:spAutoFit/>
            </a:bodyPr>
            <a:lstStyle/>
            <a:p>
              <a:pPr algn="ctr"/>
              <a:r>
                <a:rPr lang="en-US" dirty="0">
                  <a:latin typeface="Lato" panose="020F0502020204030203" pitchFamily="34" charset="0"/>
                </a:rPr>
                <a:t>…</a:t>
              </a:r>
              <a:endParaRPr lang="en-CA" dirty="0">
                <a:latin typeface="Lato" panose="020F0502020204030203" pitchFamily="34" charset="0"/>
              </a:endParaRPr>
            </a:p>
          </p:txBody>
        </p:sp>
        <p:sp>
          <p:nvSpPr>
            <p:cNvPr id="114" name="TextBox 113">
              <a:extLst>
                <a:ext uri="{FF2B5EF4-FFF2-40B4-BE49-F238E27FC236}">
                  <a16:creationId xmlns:a16="http://schemas.microsoft.com/office/drawing/2014/main" xmlns="" id="{03D1A768-5B11-4F10-A6DD-9129B88014D5}"/>
                </a:ext>
              </a:extLst>
            </p:cNvPr>
            <p:cNvSpPr txBox="1"/>
            <p:nvPr/>
          </p:nvSpPr>
          <p:spPr>
            <a:xfrm>
              <a:off x="15166469" y="16668247"/>
              <a:ext cx="340956" cy="369332"/>
            </a:xfrm>
            <a:prstGeom prst="rect">
              <a:avLst/>
            </a:prstGeom>
            <a:noFill/>
          </p:spPr>
          <p:txBody>
            <a:bodyPr wrap="square" rtlCol="0">
              <a:spAutoFit/>
            </a:bodyPr>
            <a:lstStyle/>
            <a:p>
              <a:pPr algn="ctr"/>
              <a:r>
                <a:rPr lang="en-US" dirty="0">
                  <a:latin typeface="Lato" panose="020F0502020204030203" pitchFamily="34" charset="0"/>
                </a:rPr>
                <a:t>…</a:t>
              </a:r>
              <a:endParaRPr lang="en-CA" dirty="0">
                <a:latin typeface="Lato" panose="020F0502020204030203" pitchFamily="34" charset="0"/>
              </a:endParaRPr>
            </a:p>
          </p:txBody>
        </p:sp>
        <p:sp>
          <p:nvSpPr>
            <p:cNvPr id="115" name="TextBox 114">
              <a:extLst>
                <a:ext uri="{FF2B5EF4-FFF2-40B4-BE49-F238E27FC236}">
                  <a16:creationId xmlns:a16="http://schemas.microsoft.com/office/drawing/2014/main" xmlns="" id="{B25D524C-2CC1-40F3-BF8B-9F43916B1A3D}"/>
                </a:ext>
              </a:extLst>
            </p:cNvPr>
            <p:cNvSpPr txBox="1"/>
            <p:nvPr/>
          </p:nvSpPr>
          <p:spPr>
            <a:xfrm>
              <a:off x="17188301" y="16149201"/>
              <a:ext cx="340956" cy="369332"/>
            </a:xfrm>
            <a:prstGeom prst="rect">
              <a:avLst/>
            </a:prstGeom>
            <a:noFill/>
          </p:spPr>
          <p:txBody>
            <a:bodyPr wrap="square" rtlCol="0">
              <a:spAutoFit/>
            </a:bodyPr>
            <a:lstStyle/>
            <a:p>
              <a:pPr algn="ctr"/>
              <a:r>
                <a:rPr lang="en-US" dirty="0">
                  <a:latin typeface="Lato" panose="020F0502020204030203" pitchFamily="34" charset="0"/>
                </a:rPr>
                <a:t>…</a:t>
              </a:r>
              <a:endParaRPr lang="en-CA" dirty="0">
                <a:latin typeface="Lato" panose="020F0502020204030203" pitchFamily="34" charset="0"/>
              </a:endParaRPr>
            </a:p>
          </p:txBody>
        </p:sp>
      </p:grpSp>
      <p:sp>
        <p:nvSpPr>
          <p:cNvPr id="47" name="TextBox 46">
            <a:extLst>
              <a:ext uri="{FF2B5EF4-FFF2-40B4-BE49-F238E27FC236}">
                <a16:creationId xmlns:a16="http://schemas.microsoft.com/office/drawing/2014/main" xmlns="" id="{1FB7A52C-0310-4F3E-BE75-8AFDE0B5E88B}"/>
              </a:ext>
            </a:extLst>
          </p:cNvPr>
          <p:cNvSpPr txBox="1"/>
          <p:nvPr/>
        </p:nvSpPr>
        <p:spPr>
          <a:xfrm>
            <a:off x="11575228" y="21226082"/>
            <a:ext cx="10038915" cy="3077766"/>
          </a:xfrm>
          <a:prstGeom prst="rect">
            <a:avLst/>
          </a:prstGeom>
          <a:noFill/>
        </p:spPr>
        <p:txBody>
          <a:bodyPr wrap="square" rtlCol="0">
            <a:spAutoFit/>
          </a:bodyPr>
          <a:lstStyle/>
          <a:p>
            <a:pPr>
              <a:spcAft>
                <a:spcPts val="1200"/>
              </a:spcAft>
            </a:pPr>
            <a:r>
              <a:rPr lang="en-US" sz="2300" b="1" dirty="0">
                <a:latin typeface="Lato" panose="020F0502020204030203" pitchFamily="34" charset="0"/>
              </a:rPr>
              <a:t>System 1 </a:t>
            </a:r>
            <a:r>
              <a:rPr lang="en-US" sz="2300" dirty="0">
                <a:latin typeface="Lato" panose="020F0502020204030203" pitchFamily="34" charset="0"/>
              </a:rPr>
              <a:t>is unrelated to the neural network and computes the players' "scores" with a simple function. The scores roughly represent how good the players are at scoring fantasy points.</a:t>
            </a:r>
          </a:p>
          <a:p>
            <a:r>
              <a:rPr lang="en-US" sz="2300" b="1" dirty="0">
                <a:latin typeface="Lato" panose="020F0502020204030203" pitchFamily="34" charset="0"/>
              </a:rPr>
              <a:t>System 2</a:t>
            </a:r>
            <a:r>
              <a:rPr lang="en-US" sz="2300" dirty="0">
                <a:latin typeface="Lato" panose="020F0502020204030203" pitchFamily="34" charset="0"/>
              </a:rPr>
              <a:t>, the neural network, now computes the “game scores” of players: a prediction of how many fantasy points they will get in a specific game. The NN is trained and tested on single matches, with far fewer inputs (42). The inputs are the players’ season scores and their recent scores, both computed by System 1. These inputs are sorted by position, as can be seen below:</a:t>
            </a:r>
          </a:p>
        </p:txBody>
      </p:sp>
      <p:pic>
        <p:nvPicPr>
          <p:cNvPr id="57" name="Picture 56">
            <a:extLst>
              <a:ext uri="{FF2B5EF4-FFF2-40B4-BE49-F238E27FC236}">
                <a16:creationId xmlns:a16="http://schemas.microsoft.com/office/drawing/2014/main" xmlns="" id="{2512834A-83CB-4DF6-B954-1C9B332E49E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293974" y="20099346"/>
            <a:ext cx="8185682" cy="1066667"/>
          </a:xfrm>
          <a:prstGeom prst="rect">
            <a:avLst/>
          </a:prstGeom>
        </p:spPr>
      </p:pic>
      <p:sp>
        <p:nvSpPr>
          <p:cNvPr id="60" name="TextBox 59">
            <a:extLst>
              <a:ext uri="{FF2B5EF4-FFF2-40B4-BE49-F238E27FC236}">
                <a16:creationId xmlns:a16="http://schemas.microsoft.com/office/drawing/2014/main" xmlns="" id="{5D5639DB-8686-4E13-B9F9-868CC01A85AB}"/>
              </a:ext>
            </a:extLst>
          </p:cNvPr>
          <p:cNvSpPr txBox="1"/>
          <p:nvPr/>
        </p:nvSpPr>
        <p:spPr>
          <a:xfrm>
            <a:off x="11722220" y="20393103"/>
            <a:ext cx="772982" cy="369332"/>
          </a:xfrm>
          <a:prstGeom prst="rect">
            <a:avLst/>
          </a:prstGeom>
          <a:noFill/>
        </p:spPr>
        <p:txBody>
          <a:bodyPr wrap="square" rtlCol="0">
            <a:spAutoFit/>
          </a:bodyPr>
          <a:lstStyle/>
          <a:p>
            <a:r>
              <a:rPr lang="en-US" dirty="0">
                <a:latin typeface="Lato" panose="020F0502020204030203" pitchFamily="34" charset="0"/>
              </a:rPr>
              <a:t>Data</a:t>
            </a:r>
            <a:endParaRPr lang="en-CA" dirty="0">
              <a:latin typeface="Lato" panose="020F0502020204030203" pitchFamily="34" charset="0"/>
            </a:endParaRPr>
          </a:p>
        </p:txBody>
      </p:sp>
      <p:sp>
        <p:nvSpPr>
          <p:cNvPr id="116" name="TextBox 115">
            <a:extLst>
              <a:ext uri="{FF2B5EF4-FFF2-40B4-BE49-F238E27FC236}">
                <a16:creationId xmlns:a16="http://schemas.microsoft.com/office/drawing/2014/main" xmlns="" id="{39FB294D-5315-41B8-BC13-1A0829373350}"/>
              </a:ext>
            </a:extLst>
          </p:cNvPr>
          <p:cNvSpPr txBox="1"/>
          <p:nvPr/>
        </p:nvSpPr>
        <p:spPr>
          <a:xfrm>
            <a:off x="20397056" y="20413088"/>
            <a:ext cx="1110853" cy="369332"/>
          </a:xfrm>
          <a:prstGeom prst="rect">
            <a:avLst/>
          </a:prstGeom>
          <a:noFill/>
        </p:spPr>
        <p:txBody>
          <a:bodyPr wrap="square" rtlCol="0">
            <a:spAutoFit/>
          </a:bodyPr>
          <a:lstStyle/>
          <a:p>
            <a:r>
              <a:rPr lang="en-US" dirty="0">
                <a:latin typeface="Lato" panose="020F0502020204030203" pitchFamily="34" charset="0"/>
              </a:rPr>
              <a:t>Lineups</a:t>
            </a:r>
            <a:endParaRPr lang="en-CA" dirty="0">
              <a:latin typeface="Lato" panose="020F0502020204030203" pitchFamily="34" charset="0"/>
            </a:endParaRPr>
          </a:p>
        </p:txBody>
      </p:sp>
      <p:sp>
        <p:nvSpPr>
          <p:cNvPr id="67" name="TextBox 66">
            <a:extLst>
              <a:ext uri="{FF2B5EF4-FFF2-40B4-BE49-F238E27FC236}">
                <a16:creationId xmlns:a16="http://schemas.microsoft.com/office/drawing/2014/main" xmlns="" id="{A5676A54-5D30-4372-B68B-71D49226C7B6}"/>
              </a:ext>
            </a:extLst>
          </p:cNvPr>
          <p:cNvSpPr txBox="1"/>
          <p:nvPr/>
        </p:nvSpPr>
        <p:spPr>
          <a:xfrm>
            <a:off x="13148615" y="20262200"/>
            <a:ext cx="1535753" cy="646331"/>
          </a:xfrm>
          <a:prstGeom prst="rect">
            <a:avLst/>
          </a:prstGeom>
          <a:noFill/>
        </p:spPr>
        <p:txBody>
          <a:bodyPr wrap="square" rtlCol="0">
            <a:spAutoFit/>
          </a:bodyPr>
          <a:lstStyle/>
          <a:p>
            <a:pPr algn="ctr"/>
            <a:r>
              <a:rPr lang="en-US" dirty="0">
                <a:latin typeface="Lato" panose="020F0502020204030203" pitchFamily="34" charset="0"/>
              </a:rPr>
              <a:t>System 1</a:t>
            </a:r>
          </a:p>
          <a:p>
            <a:pPr algn="ctr"/>
            <a:r>
              <a:rPr lang="en-US" dirty="0">
                <a:latin typeface="Lato" panose="020F0502020204030203" pitchFamily="34" charset="0"/>
              </a:rPr>
              <a:t>Player Scores</a:t>
            </a:r>
            <a:endParaRPr lang="en-CA" dirty="0">
              <a:latin typeface="Lato" panose="020F0502020204030203" pitchFamily="34" charset="0"/>
            </a:endParaRPr>
          </a:p>
        </p:txBody>
      </p:sp>
      <p:sp>
        <p:nvSpPr>
          <p:cNvPr id="117" name="TextBox 116">
            <a:extLst>
              <a:ext uri="{FF2B5EF4-FFF2-40B4-BE49-F238E27FC236}">
                <a16:creationId xmlns:a16="http://schemas.microsoft.com/office/drawing/2014/main" xmlns="" id="{069462F7-5C99-4CE5-81BF-0E0516883497}"/>
              </a:ext>
            </a:extLst>
          </p:cNvPr>
          <p:cNvSpPr txBox="1"/>
          <p:nvPr/>
        </p:nvSpPr>
        <p:spPr>
          <a:xfrm>
            <a:off x="15529141" y="20301636"/>
            <a:ext cx="1711732" cy="646331"/>
          </a:xfrm>
          <a:prstGeom prst="rect">
            <a:avLst/>
          </a:prstGeom>
          <a:noFill/>
        </p:spPr>
        <p:txBody>
          <a:bodyPr wrap="square" rtlCol="0">
            <a:spAutoFit/>
          </a:bodyPr>
          <a:lstStyle/>
          <a:p>
            <a:pPr algn="ctr"/>
            <a:r>
              <a:rPr lang="en-US" dirty="0">
                <a:latin typeface="Lato" panose="020F0502020204030203" pitchFamily="34" charset="0"/>
              </a:rPr>
              <a:t>System 2</a:t>
            </a:r>
          </a:p>
          <a:p>
            <a:pPr algn="ctr"/>
            <a:r>
              <a:rPr lang="en-US" dirty="0">
                <a:latin typeface="Lato" panose="020F0502020204030203" pitchFamily="34" charset="0"/>
              </a:rPr>
              <a:t>Matches NN</a:t>
            </a:r>
            <a:endParaRPr lang="en-CA" dirty="0">
              <a:latin typeface="Lato" panose="020F0502020204030203" pitchFamily="34" charset="0"/>
            </a:endParaRPr>
          </a:p>
        </p:txBody>
      </p:sp>
      <p:sp>
        <p:nvSpPr>
          <p:cNvPr id="118" name="TextBox 117">
            <a:extLst>
              <a:ext uri="{FF2B5EF4-FFF2-40B4-BE49-F238E27FC236}">
                <a16:creationId xmlns:a16="http://schemas.microsoft.com/office/drawing/2014/main" xmlns="" id="{FBA3E143-5C2C-45EE-92A0-7CD88737A3F7}"/>
              </a:ext>
            </a:extLst>
          </p:cNvPr>
          <p:cNvSpPr txBox="1"/>
          <p:nvPr/>
        </p:nvSpPr>
        <p:spPr>
          <a:xfrm>
            <a:off x="18085645" y="20293639"/>
            <a:ext cx="1471839" cy="646331"/>
          </a:xfrm>
          <a:prstGeom prst="rect">
            <a:avLst/>
          </a:prstGeom>
          <a:noFill/>
        </p:spPr>
        <p:txBody>
          <a:bodyPr wrap="square" rtlCol="0">
            <a:spAutoFit/>
          </a:bodyPr>
          <a:lstStyle/>
          <a:p>
            <a:pPr algn="ctr"/>
            <a:r>
              <a:rPr lang="en-US" dirty="0">
                <a:latin typeface="Lato" panose="020F0502020204030203" pitchFamily="34" charset="0"/>
              </a:rPr>
              <a:t>System 3</a:t>
            </a:r>
          </a:p>
          <a:p>
            <a:pPr algn="ctr"/>
            <a:r>
              <a:rPr lang="en-US" dirty="0">
                <a:latin typeface="Lato" panose="020F0502020204030203" pitchFamily="34" charset="0"/>
              </a:rPr>
              <a:t>Lineup ILP</a:t>
            </a:r>
            <a:endParaRPr lang="en-CA" dirty="0">
              <a:latin typeface="Lato" panose="020F0502020204030203" pitchFamily="34" charset="0"/>
            </a:endParaRPr>
          </a:p>
        </p:txBody>
      </p:sp>
      <p:sp>
        <p:nvSpPr>
          <p:cNvPr id="122" name="TextBox 121">
            <a:extLst>
              <a:ext uri="{FF2B5EF4-FFF2-40B4-BE49-F238E27FC236}">
                <a16:creationId xmlns:a16="http://schemas.microsoft.com/office/drawing/2014/main" xmlns="" id="{CC339F5D-903F-4F86-8BCB-43A5C2E69DF9}"/>
              </a:ext>
            </a:extLst>
          </p:cNvPr>
          <p:cNvSpPr txBox="1"/>
          <p:nvPr/>
        </p:nvSpPr>
        <p:spPr>
          <a:xfrm>
            <a:off x="11591717" y="27098379"/>
            <a:ext cx="9954303" cy="5509200"/>
          </a:xfrm>
          <a:prstGeom prst="rect">
            <a:avLst/>
          </a:prstGeom>
          <a:noFill/>
        </p:spPr>
        <p:txBody>
          <a:bodyPr wrap="square" rtlCol="0">
            <a:spAutoFit/>
          </a:bodyPr>
          <a:lstStyle/>
          <a:p>
            <a:r>
              <a:rPr lang="en-US" sz="2300" dirty="0">
                <a:latin typeface="Lato" panose="020F0502020204030203" pitchFamily="34" charset="0"/>
              </a:rPr>
              <a:t>This network is not tied to specific players. We lose this information, but in turn we get to train this on all NBA matches, not just the ones with active players. As well, now that we test matches individually, they are independent, and there is no correlation. We have solved the first three limitations!</a:t>
            </a:r>
          </a:p>
          <a:p>
            <a:endParaRPr lang="en-US" sz="2300" dirty="0">
              <a:latin typeface="Lato" panose="020F0502020204030203" pitchFamily="34" charset="0"/>
            </a:endParaRPr>
          </a:p>
          <a:p>
            <a:pPr>
              <a:spcAft>
                <a:spcPts val="1200"/>
              </a:spcAft>
            </a:pPr>
            <a:r>
              <a:rPr lang="en-US" sz="2300" b="1" dirty="0">
                <a:latin typeface="Lato" panose="020F0502020204030203" pitchFamily="34" charset="0"/>
              </a:rPr>
              <a:t>System 3 </a:t>
            </a:r>
            <a:r>
              <a:rPr lang="en-US" sz="2300" dirty="0">
                <a:latin typeface="Lato" panose="020F0502020204030203" pitchFamily="34" charset="0"/>
              </a:rPr>
              <a:t>solves the fourth limitation: the salary constraint problem. </a:t>
            </a:r>
          </a:p>
          <a:p>
            <a:pPr>
              <a:spcAft>
                <a:spcPts val="1200"/>
              </a:spcAft>
            </a:pPr>
            <a:r>
              <a:rPr lang="en-US" sz="2300" dirty="0">
                <a:latin typeface="Lato" panose="020F0502020204030203" pitchFamily="34" charset="0"/>
              </a:rPr>
              <a:t>Given a bunch of players with scores, positions, and salaries, under positional constraints and a salary budget, pick a lineup to maximize the total score.</a:t>
            </a:r>
          </a:p>
          <a:p>
            <a:pPr>
              <a:spcAft>
                <a:spcPts val="1200"/>
              </a:spcAft>
            </a:pPr>
            <a:r>
              <a:rPr lang="en-US" sz="2300" dirty="0">
                <a:latin typeface="Lato" panose="020F0502020204030203" pitchFamily="34" charset="0"/>
              </a:rPr>
              <a:t>We solved this problem using a Python library called </a:t>
            </a:r>
            <a:r>
              <a:rPr lang="en-US" sz="2300" dirty="0" err="1">
                <a:latin typeface="Lato" panose="020F0502020204030203" pitchFamily="34" charset="0"/>
              </a:rPr>
              <a:t>PuLP</a:t>
            </a:r>
            <a:r>
              <a:rPr lang="en-US" sz="2300" dirty="0">
                <a:latin typeface="Lato" panose="020F0502020204030203" pitchFamily="34" charset="0"/>
              </a:rPr>
              <a:t> – a linear programming optimization solver.</a:t>
            </a:r>
          </a:p>
          <a:p>
            <a:r>
              <a:rPr lang="en-US" sz="2300" dirty="0">
                <a:latin typeface="Lato" panose="020F0502020204030203" pitchFamily="34" charset="0"/>
              </a:rPr>
              <a:t>We were then able to get multiple lineups by adding random Gaussian noise to the outputs of the NN before feeding them to the LP problem.</a:t>
            </a:r>
            <a:endParaRPr lang="en-CA" sz="2300" dirty="0">
              <a:latin typeface="Lato" panose="020F0502020204030203" pitchFamily="34" charset="0"/>
            </a:endParaRPr>
          </a:p>
        </p:txBody>
      </p:sp>
      <p:grpSp>
        <p:nvGrpSpPr>
          <p:cNvPr id="148" name="Group 147">
            <a:extLst>
              <a:ext uri="{FF2B5EF4-FFF2-40B4-BE49-F238E27FC236}">
                <a16:creationId xmlns:a16="http://schemas.microsoft.com/office/drawing/2014/main" xmlns="" id="{01BE7348-1460-42B5-83A0-40EC5EBD195A}"/>
              </a:ext>
            </a:extLst>
          </p:cNvPr>
          <p:cNvGrpSpPr/>
          <p:nvPr/>
        </p:nvGrpSpPr>
        <p:grpSpPr>
          <a:xfrm>
            <a:off x="13233164" y="24428212"/>
            <a:ext cx="6271206" cy="2505790"/>
            <a:chOff x="13454912" y="24270148"/>
            <a:chExt cx="6271206" cy="2505790"/>
          </a:xfrm>
        </p:grpSpPr>
        <p:pic>
          <p:nvPicPr>
            <p:cNvPr id="121" name="Picture 120">
              <a:extLst>
                <a:ext uri="{FF2B5EF4-FFF2-40B4-BE49-F238E27FC236}">
                  <a16:creationId xmlns:a16="http://schemas.microsoft.com/office/drawing/2014/main" xmlns="" id="{7128334C-4618-4548-915B-8804E96FFBB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657877" y="24444824"/>
              <a:ext cx="5660187" cy="2331114"/>
            </a:xfrm>
            <a:prstGeom prst="rect">
              <a:avLst/>
            </a:prstGeom>
          </p:spPr>
        </p:pic>
        <p:sp>
          <p:nvSpPr>
            <p:cNvPr id="123" name="TextBox 122">
              <a:extLst>
                <a:ext uri="{FF2B5EF4-FFF2-40B4-BE49-F238E27FC236}">
                  <a16:creationId xmlns:a16="http://schemas.microsoft.com/office/drawing/2014/main" xmlns="" id="{14CDE799-244C-4388-92E8-FBDCDEF6CCD0}"/>
                </a:ext>
              </a:extLst>
            </p:cNvPr>
            <p:cNvSpPr txBox="1"/>
            <p:nvPr/>
          </p:nvSpPr>
          <p:spPr>
            <a:xfrm>
              <a:off x="13466694" y="24668578"/>
              <a:ext cx="1140199" cy="830997"/>
            </a:xfrm>
            <a:prstGeom prst="rect">
              <a:avLst/>
            </a:prstGeom>
            <a:noFill/>
          </p:spPr>
          <p:txBody>
            <a:bodyPr wrap="square" rtlCol="0">
              <a:spAutoFit/>
            </a:bodyPr>
            <a:lstStyle/>
            <a:p>
              <a:pPr algn="ctr"/>
              <a:r>
                <a:rPr lang="en-US" sz="1600" dirty="0">
                  <a:latin typeface="Lato" panose="020F0502020204030203" pitchFamily="34" charset="0"/>
                </a:rPr>
                <a:t>Inputs for 7 Team A Players</a:t>
              </a:r>
              <a:endParaRPr lang="en-CA" sz="1600" dirty="0">
                <a:latin typeface="Lato" panose="020F0502020204030203" pitchFamily="34" charset="0"/>
              </a:endParaRPr>
            </a:p>
          </p:txBody>
        </p:sp>
        <p:sp>
          <p:nvSpPr>
            <p:cNvPr id="124" name="TextBox 123">
              <a:extLst>
                <a:ext uri="{FF2B5EF4-FFF2-40B4-BE49-F238E27FC236}">
                  <a16:creationId xmlns:a16="http://schemas.microsoft.com/office/drawing/2014/main" xmlns="" id="{E4F8083F-6E37-4DFF-A05B-AEB19D0F0C28}"/>
                </a:ext>
              </a:extLst>
            </p:cNvPr>
            <p:cNvSpPr txBox="1"/>
            <p:nvPr/>
          </p:nvSpPr>
          <p:spPr>
            <a:xfrm>
              <a:off x="13454912" y="25626670"/>
              <a:ext cx="1208523" cy="830997"/>
            </a:xfrm>
            <a:prstGeom prst="rect">
              <a:avLst/>
            </a:prstGeom>
            <a:noFill/>
          </p:spPr>
          <p:txBody>
            <a:bodyPr wrap="square" rtlCol="0">
              <a:spAutoFit/>
            </a:bodyPr>
            <a:lstStyle/>
            <a:p>
              <a:pPr algn="ctr"/>
              <a:r>
                <a:rPr lang="en-US" sz="1600" dirty="0">
                  <a:latin typeface="Lato" panose="020F0502020204030203" pitchFamily="34" charset="0"/>
                </a:rPr>
                <a:t>Inputs for 7 Team B Players</a:t>
              </a:r>
              <a:endParaRPr lang="en-CA" sz="1600" dirty="0">
                <a:latin typeface="Lato" panose="020F0502020204030203" pitchFamily="34" charset="0"/>
              </a:endParaRPr>
            </a:p>
          </p:txBody>
        </p:sp>
        <p:sp>
          <p:nvSpPr>
            <p:cNvPr id="126" name="TextBox 125">
              <a:extLst>
                <a:ext uri="{FF2B5EF4-FFF2-40B4-BE49-F238E27FC236}">
                  <a16:creationId xmlns:a16="http://schemas.microsoft.com/office/drawing/2014/main" xmlns="" id="{60366AD2-527A-4AAB-BFF2-A1C8EF0A4A8B}"/>
                </a:ext>
              </a:extLst>
            </p:cNvPr>
            <p:cNvSpPr txBox="1"/>
            <p:nvPr/>
          </p:nvSpPr>
          <p:spPr>
            <a:xfrm>
              <a:off x="14290659" y="24270148"/>
              <a:ext cx="1908891" cy="369332"/>
            </a:xfrm>
            <a:prstGeom prst="rect">
              <a:avLst/>
            </a:prstGeom>
            <a:noFill/>
          </p:spPr>
          <p:txBody>
            <a:bodyPr wrap="square" rtlCol="0">
              <a:spAutoFit/>
            </a:bodyPr>
            <a:lstStyle/>
            <a:p>
              <a:r>
                <a:rPr lang="en-US" dirty="0">
                  <a:latin typeface="Lato" panose="020F0502020204030203" pitchFamily="34" charset="0"/>
                </a:rPr>
                <a:t>System 1 Scores</a:t>
              </a:r>
              <a:endParaRPr lang="en-CA" dirty="0">
                <a:latin typeface="Lato" panose="020F0502020204030203" pitchFamily="34" charset="0"/>
              </a:endParaRPr>
            </a:p>
          </p:txBody>
        </p:sp>
        <p:grpSp>
          <p:nvGrpSpPr>
            <p:cNvPr id="129" name="Group 128">
              <a:extLst>
                <a:ext uri="{FF2B5EF4-FFF2-40B4-BE49-F238E27FC236}">
                  <a16:creationId xmlns:a16="http://schemas.microsoft.com/office/drawing/2014/main" xmlns="" id="{4809A327-C569-48D0-AEB5-4C67B1994645}"/>
                </a:ext>
              </a:extLst>
            </p:cNvPr>
            <p:cNvGrpSpPr/>
            <p:nvPr/>
          </p:nvGrpSpPr>
          <p:grpSpPr>
            <a:xfrm>
              <a:off x="14782038" y="24694117"/>
              <a:ext cx="1291975" cy="803346"/>
              <a:chOff x="14808107" y="24497091"/>
              <a:chExt cx="1291975" cy="803346"/>
            </a:xfrm>
          </p:grpSpPr>
          <p:sp>
            <p:nvSpPr>
              <p:cNvPr id="125" name="TextBox 124">
                <a:extLst>
                  <a:ext uri="{FF2B5EF4-FFF2-40B4-BE49-F238E27FC236}">
                    <a16:creationId xmlns:a16="http://schemas.microsoft.com/office/drawing/2014/main" xmlns="" id="{4B1165C5-9D3B-48E1-96BF-30DEF3936B69}"/>
                  </a:ext>
                </a:extLst>
              </p:cNvPr>
              <p:cNvSpPr txBox="1"/>
              <p:nvPr/>
            </p:nvSpPr>
            <p:spPr>
              <a:xfrm>
                <a:off x="14808107" y="24497091"/>
                <a:ext cx="1264155" cy="338554"/>
              </a:xfrm>
              <a:prstGeom prst="rect">
                <a:avLst/>
              </a:prstGeom>
              <a:noFill/>
            </p:spPr>
            <p:txBody>
              <a:bodyPr wrap="square" rtlCol="0">
                <a:spAutoFit/>
              </a:bodyPr>
              <a:lstStyle/>
              <a:p>
                <a:r>
                  <a:rPr lang="en-US" sz="1600" dirty="0">
                    <a:latin typeface="Lato" panose="020F0502020204030203" pitchFamily="34" charset="0"/>
                  </a:rPr>
                  <a:t>PG Season</a:t>
                </a:r>
                <a:endParaRPr lang="en-CA" sz="1600" dirty="0">
                  <a:latin typeface="Lato" panose="020F0502020204030203" pitchFamily="34" charset="0"/>
                </a:endParaRPr>
              </a:p>
            </p:txBody>
          </p:sp>
          <p:sp>
            <p:nvSpPr>
              <p:cNvPr id="127" name="TextBox 126">
                <a:extLst>
                  <a:ext uri="{FF2B5EF4-FFF2-40B4-BE49-F238E27FC236}">
                    <a16:creationId xmlns:a16="http://schemas.microsoft.com/office/drawing/2014/main" xmlns="" id="{78DD9240-42BA-4DA1-876C-1D3ABB186119}"/>
                  </a:ext>
                </a:extLst>
              </p:cNvPr>
              <p:cNvSpPr txBox="1"/>
              <p:nvPr/>
            </p:nvSpPr>
            <p:spPr>
              <a:xfrm>
                <a:off x="14808107" y="24731144"/>
                <a:ext cx="1264155" cy="338554"/>
              </a:xfrm>
              <a:prstGeom prst="rect">
                <a:avLst/>
              </a:prstGeom>
              <a:noFill/>
            </p:spPr>
            <p:txBody>
              <a:bodyPr wrap="square" rtlCol="0">
                <a:spAutoFit/>
              </a:bodyPr>
              <a:lstStyle/>
              <a:p>
                <a:r>
                  <a:rPr lang="en-US" sz="1600" dirty="0">
                    <a:latin typeface="Lato" panose="020F0502020204030203" pitchFamily="34" charset="0"/>
                  </a:rPr>
                  <a:t>PG Recent</a:t>
                </a:r>
                <a:endParaRPr lang="en-CA" sz="1600" dirty="0">
                  <a:latin typeface="Lato" panose="020F0502020204030203" pitchFamily="34" charset="0"/>
                </a:endParaRPr>
              </a:p>
            </p:txBody>
          </p:sp>
          <p:sp>
            <p:nvSpPr>
              <p:cNvPr id="128" name="TextBox 127">
                <a:extLst>
                  <a:ext uri="{FF2B5EF4-FFF2-40B4-BE49-F238E27FC236}">
                    <a16:creationId xmlns:a16="http://schemas.microsoft.com/office/drawing/2014/main" xmlns="" id="{B03B8CA2-9D4E-4911-A456-4D175AE11CC0}"/>
                  </a:ext>
                </a:extLst>
              </p:cNvPr>
              <p:cNvSpPr txBox="1"/>
              <p:nvPr/>
            </p:nvSpPr>
            <p:spPr>
              <a:xfrm>
                <a:off x="14835927" y="24961883"/>
                <a:ext cx="1264155" cy="338554"/>
              </a:xfrm>
              <a:prstGeom prst="rect">
                <a:avLst/>
              </a:prstGeom>
              <a:noFill/>
            </p:spPr>
            <p:txBody>
              <a:bodyPr wrap="square" rtlCol="0">
                <a:spAutoFit/>
              </a:bodyPr>
              <a:lstStyle/>
              <a:p>
                <a:r>
                  <a:rPr lang="en-US" sz="1600" dirty="0">
                    <a:latin typeface="Lato" panose="020F0502020204030203" pitchFamily="34" charset="0"/>
                  </a:rPr>
                  <a:t>SF Season</a:t>
                </a:r>
                <a:endParaRPr lang="en-CA" sz="1600" dirty="0">
                  <a:latin typeface="Lato" panose="020F0502020204030203" pitchFamily="34" charset="0"/>
                </a:endParaRPr>
              </a:p>
            </p:txBody>
          </p:sp>
        </p:grpSp>
        <p:grpSp>
          <p:nvGrpSpPr>
            <p:cNvPr id="130" name="Group 129">
              <a:extLst>
                <a:ext uri="{FF2B5EF4-FFF2-40B4-BE49-F238E27FC236}">
                  <a16:creationId xmlns:a16="http://schemas.microsoft.com/office/drawing/2014/main" xmlns="" id="{C893DAE4-65E1-4810-8873-25C17B55A1A0}"/>
                </a:ext>
              </a:extLst>
            </p:cNvPr>
            <p:cNvGrpSpPr/>
            <p:nvPr/>
          </p:nvGrpSpPr>
          <p:grpSpPr>
            <a:xfrm>
              <a:off x="14815479" y="25661840"/>
              <a:ext cx="1291975" cy="803346"/>
              <a:chOff x="14808107" y="24497091"/>
              <a:chExt cx="1291975" cy="803346"/>
            </a:xfrm>
          </p:grpSpPr>
          <p:sp>
            <p:nvSpPr>
              <p:cNvPr id="131" name="TextBox 130">
                <a:extLst>
                  <a:ext uri="{FF2B5EF4-FFF2-40B4-BE49-F238E27FC236}">
                    <a16:creationId xmlns:a16="http://schemas.microsoft.com/office/drawing/2014/main" xmlns="" id="{6053B172-746D-4E56-8B07-22CB88A4B2DC}"/>
                  </a:ext>
                </a:extLst>
              </p:cNvPr>
              <p:cNvSpPr txBox="1"/>
              <p:nvPr/>
            </p:nvSpPr>
            <p:spPr>
              <a:xfrm>
                <a:off x="14808107" y="24497091"/>
                <a:ext cx="1264155" cy="338554"/>
              </a:xfrm>
              <a:prstGeom prst="rect">
                <a:avLst/>
              </a:prstGeom>
              <a:noFill/>
            </p:spPr>
            <p:txBody>
              <a:bodyPr wrap="square" rtlCol="0">
                <a:spAutoFit/>
              </a:bodyPr>
              <a:lstStyle/>
              <a:p>
                <a:r>
                  <a:rPr lang="en-US" sz="1600" dirty="0">
                    <a:latin typeface="Lato" panose="020F0502020204030203" pitchFamily="34" charset="0"/>
                  </a:rPr>
                  <a:t>PG Season</a:t>
                </a:r>
                <a:endParaRPr lang="en-CA" sz="1600" dirty="0">
                  <a:latin typeface="Lato" panose="020F0502020204030203" pitchFamily="34" charset="0"/>
                </a:endParaRPr>
              </a:p>
            </p:txBody>
          </p:sp>
          <p:sp>
            <p:nvSpPr>
              <p:cNvPr id="132" name="TextBox 131">
                <a:extLst>
                  <a:ext uri="{FF2B5EF4-FFF2-40B4-BE49-F238E27FC236}">
                    <a16:creationId xmlns:a16="http://schemas.microsoft.com/office/drawing/2014/main" xmlns="" id="{7C3E771B-17AE-40E0-BEE4-97B86D221495}"/>
                  </a:ext>
                </a:extLst>
              </p:cNvPr>
              <p:cNvSpPr txBox="1"/>
              <p:nvPr/>
            </p:nvSpPr>
            <p:spPr>
              <a:xfrm>
                <a:off x="14808107" y="24731144"/>
                <a:ext cx="1264155" cy="338554"/>
              </a:xfrm>
              <a:prstGeom prst="rect">
                <a:avLst/>
              </a:prstGeom>
              <a:noFill/>
            </p:spPr>
            <p:txBody>
              <a:bodyPr wrap="square" rtlCol="0">
                <a:spAutoFit/>
              </a:bodyPr>
              <a:lstStyle/>
              <a:p>
                <a:r>
                  <a:rPr lang="en-US" sz="1600" dirty="0">
                    <a:latin typeface="Lato" panose="020F0502020204030203" pitchFamily="34" charset="0"/>
                  </a:rPr>
                  <a:t>PG Recent</a:t>
                </a:r>
                <a:endParaRPr lang="en-CA" sz="1600" dirty="0">
                  <a:latin typeface="Lato" panose="020F0502020204030203" pitchFamily="34" charset="0"/>
                </a:endParaRPr>
              </a:p>
            </p:txBody>
          </p:sp>
          <p:sp>
            <p:nvSpPr>
              <p:cNvPr id="133" name="TextBox 132">
                <a:extLst>
                  <a:ext uri="{FF2B5EF4-FFF2-40B4-BE49-F238E27FC236}">
                    <a16:creationId xmlns:a16="http://schemas.microsoft.com/office/drawing/2014/main" xmlns="" id="{E1EF9FD1-D20B-4487-BE3B-35AA064FE6B3}"/>
                  </a:ext>
                </a:extLst>
              </p:cNvPr>
              <p:cNvSpPr txBox="1"/>
              <p:nvPr/>
            </p:nvSpPr>
            <p:spPr>
              <a:xfrm>
                <a:off x="14835927" y="24961883"/>
                <a:ext cx="1264155" cy="338554"/>
              </a:xfrm>
              <a:prstGeom prst="rect">
                <a:avLst/>
              </a:prstGeom>
              <a:noFill/>
            </p:spPr>
            <p:txBody>
              <a:bodyPr wrap="square" rtlCol="0">
                <a:spAutoFit/>
              </a:bodyPr>
              <a:lstStyle/>
              <a:p>
                <a:r>
                  <a:rPr lang="en-US" sz="1600" dirty="0">
                    <a:latin typeface="Lato" panose="020F0502020204030203" pitchFamily="34" charset="0"/>
                  </a:rPr>
                  <a:t>SF Season</a:t>
                </a:r>
                <a:endParaRPr lang="en-CA" sz="1600" dirty="0">
                  <a:latin typeface="Lato" panose="020F0502020204030203" pitchFamily="34" charset="0"/>
                </a:endParaRPr>
              </a:p>
            </p:txBody>
          </p:sp>
        </p:grpSp>
        <p:sp>
          <p:nvSpPr>
            <p:cNvPr id="134" name="TextBox 133">
              <a:extLst>
                <a:ext uri="{FF2B5EF4-FFF2-40B4-BE49-F238E27FC236}">
                  <a16:creationId xmlns:a16="http://schemas.microsoft.com/office/drawing/2014/main" xmlns="" id="{348F05E5-B995-47C2-A24F-E8E3EA83BC74}"/>
                </a:ext>
              </a:extLst>
            </p:cNvPr>
            <p:cNvSpPr txBox="1"/>
            <p:nvPr/>
          </p:nvSpPr>
          <p:spPr>
            <a:xfrm>
              <a:off x="15163575" y="25273029"/>
              <a:ext cx="576336" cy="369332"/>
            </a:xfrm>
            <a:prstGeom prst="rect">
              <a:avLst/>
            </a:prstGeom>
            <a:noFill/>
          </p:spPr>
          <p:txBody>
            <a:bodyPr wrap="square" rtlCol="0">
              <a:spAutoFit/>
            </a:bodyPr>
            <a:lstStyle/>
            <a:p>
              <a:r>
                <a:rPr lang="en-US" dirty="0">
                  <a:latin typeface="Lato" panose="020F0502020204030203" pitchFamily="34" charset="0"/>
                </a:rPr>
                <a:t>…</a:t>
              </a:r>
              <a:endParaRPr lang="en-CA" dirty="0">
                <a:latin typeface="Lato" panose="020F0502020204030203" pitchFamily="34" charset="0"/>
              </a:endParaRPr>
            </a:p>
          </p:txBody>
        </p:sp>
        <p:sp>
          <p:nvSpPr>
            <p:cNvPr id="139" name="TextBox 138">
              <a:extLst>
                <a:ext uri="{FF2B5EF4-FFF2-40B4-BE49-F238E27FC236}">
                  <a16:creationId xmlns:a16="http://schemas.microsoft.com/office/drawing/2014/main" xmlns="" id="{055526AD-8F37-4551-AA05-C3F47D23680A}"/>
                </a:ext>
              </a:extLst>
            </p:cNvPr>
            <p:cNvSpPr txBox="1"/>
            <p:nvPr/>
          </p:nvSpPr>
          <p:spPr>
            <a:xfrm>
              <a:off x="15153767" y="26241708"/>
              <a:ext cx="576336" cy="369332"/>
            </a:xfrm>
            <a:prstGeom prst="rect">
              <a:avLst/>
            </a:prstGeom>
            <a:noFill/>
          </p:spPr>
          <p:txBody>
            <a:bodyPr wrap="square" rtlCol="0">
              <a:spAutoFit/>
            </a:bodyPr>
            <a:lstStyle/>
            <a:p>
              <a:r>
                <a:rPr lang="en-US" dirty="0">
                  <a:latin typeface="Lato" panose="020F0502020204030203" pitchFamily="34" charset="0"/>
                </a:rPr>
                <a:t>…</a:t>
              </a:r>
              <a:endParaRPr lang="en-CA" dirty="0">
                <a:latin typeface="Lato" panose="020F0502020204030203" pitchFamily="34" charset="0"/>
              </a:endParaRPr>
            </a:p>
          </p:txBody>
        </p:sp>
        <p:sp>
          <p:nvSpPr>
            <p:cNvPr id="140" name="TextBox 139">
              <a:extLst>
                <a:ext uri="{FF2B5EF4-FFF2-40B4-BE49-F238E27FC236}">
                  <a16:creationId xmlns:a16="http://schemas.microsoft.com/office/drawing/2014/main" xmlns="" id="{BC37198D-B3EE-41D7-BB95-952E53E8DA5A}"/>
                </a:ext>
              </a:extLst>
            </p:cNvPr>
            <p:cNvSpPr txBox="1"/>
            <p:nvPr/>
          </p:nvSpPr>
          <p:spPr>
            <a:xfrm>
              <a:off x="17806143" y="24900828"/>
              <a:ext cx="1853587" cy="338554"/>
            </a:xfrm>
            <a:prstGeom prst="rect">
              <a:avLst/>
            </a:prstGeom>
            <a:noFill/>
          </p:spPr>
          <p:txBody>
            <a:bodyPr wrap="square" rtlCol="0">
              <a:spAutoFit/>
            </a:bodyPr>
            <a:lstStyle/>
            <a:p>
              <a:r>
                <a:rPr lang="en-US" sz="1600" dirty="0">
                  <a:latin typeface="Lato" panose="020F0502020204030203" pitchFamily="34" charset="0"/>
                </a:rPr>
                <a:t>A’s PG game score</a:t>
              </a:r>
              <a:endParaRPr lang="en-CA" sz="1600" dirty="0">
                <a:latin typeface="Lato" panose="020F0502020204030203" pitchFamily="34" charset="0"/>
              </a:endParaRPr>
            </a:p>
          </p:txBody>
        </p:sp>
        <p:sp>
          <p:nvSpPr>
            <p:cNvPr id="141" name="TextBox 140">
              <a:extLst>
                <a:ext uri="{FF2B5EF4-FFF2-40B4-BE49-F238E27FC236}">
                  <a16:creationId xmlns:a16="http://schemas.microsoft.com/office/drawing/2014/main" xmlns="" id="{FE839F0D-7F20-422E-ACAB-0A8EFBAD4225}"/>
                </a:ext>
              </a:extLst>
            </p:cNvPr>
            <p:cNvSpPr txBox="1"/>
            <p:nvPr/>
          </p:nvSpPr>
          <p:spPr>
            <a:xfrm>
              <a:off x="17818842" y="25130243"/>
              <a:ext cx="1803549" cy="338554"/>
            </a:xfrm>
            <a:prstGeom prst="rect">
              <a:avLst/>
            </a:prstGeom>
            <a:noFill/>
          </p:spPr>
          <p:txBody>
            <a:bodyPr wrap="square" rtlCol="0">
              <a:spAutoFit/>
            </a:bodyPr>
            <a:lstStyle/>
            <a:p>
              <a:r>
                <a:rPr lang="en-US" sz="1600" dirty="0">
                  <a:latin typeface="Lato" panose="020F0502020204030203" pitchFamily="34" charset="0"/>
                </a:rPr>
                <a:t>A’s SF game score</a:t>
              </a:r>
              <a:endParaRPr lang="en-CA" sz="1600" dirty="0">
                <a:latin typeface="Lato" panose="020F0502020204030203" pitchFamily="34" charset="0"/>
              </a:endParaRPr>
            </a:p>
          </p:txBody>
        </p:sp>
        <p:sp>
          <p:nvSpPr>
            <p:cNvPr id="142" name="TextBox 141">
              <a:extLst>
                <a:ext uri="{FF2B5EF4-FFF2-40B4-BE49-F238E27FC236}">
                  <a16:creationId xmlns:a16="http://schemas.microsoft.com/office/drawing/2014/main" xmlns="" id="{3EB2F020-BAD5-4416-A094-63A503D17AFF}"/>
                </a:ext>
              </a:extLst>
            </p:cNvPr>
            <p:cNvSpPr txBox="1"/>
            <p:nvPr/>
          </p:nvSpPr>
          <p:spPr>
            <a:xfrm>
              <a:off x="17818841" y="25666807"/>
              <a:ext cx="1803549" cy="338554"/>
            </a:xfrm>
            <a:prstGeom prst="rect">
              <a:avLst/>
            </a:prstGeom>
            <a:noFill/>
          </p:spPr>
          <p:txBody>
            <a:bodyPr wrap="square" rtlCol="0">
              <a:spAutoFit/>
            </a:bodyPr>
            <a:lstStyle/>
            <a:p>
              <a:r>
                <a:rPr lang="en-US" sz="1600" dirty="0">
                  <a:latin typeface="Lato" panose="020F0502020204030203" pitchFamily="34" charset="0"/>
                </a:rPr>
                <a:t>B’s SF game score</a:t>
              </a:r>
              <a:endParaRPr lang="en-CA" sz="1600" dirty="0">
                <a:latin typeface="Lato" panose="020F0502020204030203" pitchFamily="34" charset="0"/>
              </a:endParaRPr>
            </a:p>
          </p:txBody>
        </p:sp>
        <p:sp>
          <p:nvSpPr>
            <p:cNvPr id="143" name="TextBox 142">
              <a:extLst>
                <a:ext uri="{FF2B5EF4-FFF2-40B4-BE49-F238E27FC236}">
                  <a16:creationId xmlns:a16="http://schemas.microsoft.com/office/drawing/2014/main" xmlns="" id="{A78698C3-8B25-4B81-9B31-DF67353CFFF0}"/>
                </a:ext>
              </a:extLst>
            </p:cNvPr>
            <p:cNvSpPr txBox="1"/>
            <p:nvPr/>
          </p:nvSpPr>
          <p:spPr>
            <a:xfrm>
              <a:off x="17818841" y="25945590"/>
              <a:ext cx="1803549" cy="338554"/>
            </a:xfrm>
            <a:prstGeom prst="rect">
              <a:avLst/>
            </a:prstGeom>
            <a:noFill/>
          </p:spPr>
          <p:txBody>
            <a:bodyPr wrap="square" rtlCol="0">
              <a:spAutoFit/>
            </a:bodyPr>
            <a:lstStyle/>
            <a:p>
              <a:r>
                <a:rPr lang="en-US" sz="1600" dirty="0">
                  <a:latin typeface="Lato" panose="020F0502020204030203" pitchFamily="34" charset="0"/>
                </a:rPr>
                <a:t>B’s SF game score</a:t>
              </a:r>
              <a:endParaRPr lang="en-CA" sz="1600" dirty="0">
                <a:latin typeface="Lato" panose="020F0502020204030203" pitchFamily="34" charset="0"/>
              </a:endParaRPr>
            </a:p>
          </p:txBody>
        </p:sp>
        <p:sp>
          <p:nvSpPr>
            <p:cNvPr id="144" name="TextBox 143">
              <a:extLst>
                <a:ext uri="{FF2B5EF4-FFF2-40B4-BE49-F238E27FC236}">
                  <a16:creationId xmlns:a16="http://schemas.microsoft.com/office/drawing/2014/main" xmlns="" id="{F7B0F630-2F26-43B2-8196-DF3EF14A0D21}"/>
                </a:ext>
              </a:extLst>
            </p:cNvPr>
            <p:cNvSpPr txBox="1"/>
            <p:nvPr/>
          </p:nvSpPr>
          <p:spPr>
            <a:xfrm>
              <a:off x="18186515" y="25273133"/>
              <a:ext cx="576336" cy="369332"/>
            </a:xfrm>
            <a:prstGeom prst="rect">
              <a:avLst/>
            </a:prstGeom>
            <a:noFill/>
          </p:spPr>
          <p:txBody>
            <a:bodyPr wrap="square" rtlCol="0">
              <a:spAutoFit/>
            </a:bodyPr>
            <a:lstStyle/>
            <a:p>
              <a:r>
                <a:rPr lang="en-US" dirty="0">
                  <a:latin typeface="Lato" panose="020F0502020204030203" pitchFamily="34" charset="0"/>
                </a:rPr>
                <a:t>…</a:t>
              </a:r>
              <a:endParaRPr lang="en-CA" dirty="0">
                <a:latin typeface="Lato" panose="020F0502020204030203" pitchFamily="34" charset="0"/>
              </a:endParaRPr>
            </a:p>
          </p:txBody>
        </p:sp>
        <p:sp>
          <p:nvSpPr>
            <p:cNvPr id="145" name="TextBox 144">
              <a:extLst>
                <a:ext uri="{FF2B5EF4-FFF2-40B4-BE49-F238E27FC236}">
                  <a16:creationId xmlns:a16="http://schemas.microsoft.com/office/drawing/2014/main" xmlns="" id="{DBD0509B-2A10-4806-97F8-4EB1B2B8B956}"/>
                </a:ext>
              </a:extLst>
            </p:cNvPr>
            <p:cNvSpPr txBox="1"/>
            <p:nvPr/>
          </p:nvSpPr>
          <p:spPr>
            <a:xfrm>
              <a:off x="18180299" y="26074546"/>
              <a:ext cx="576336" cy="369332"/>
            </a:xfrm>
            <a:prstGeom prst="rect">
              <a:avLst/>
            </a:prstGeom>
            <a:noFill/>
          </p:spPr>
          <p:txBody>
            <a:bodyPr wrap="square" rtlCol="0">
              <a:spAutoFit/>
            </a:bodyPr>
            <a:lstStyle/>
            <a:p>
              <a:r>
                <a:rPr lang="en-US" dirty="0">
                  <a:latin typeface="Lato" panose="020F0502020204030203" pitchFamily="34" charset="0"/>
                </a:rPr>
                <a:t>…</a:t>
              </a:r>
              <a:endParaRPr lang="en-CA" dirty="0">
                <a:latin typeface="Lato" panose="020F0502020204030203" pitchFamily="34" charset="0"/>
              </a:endParaRPr>
            </a:p>
          </p:txBody>
        </p:sp>
        <p:sp>
          <p:nvSpPr>
            <p:cNvPr id="146" name="TextBox 145">
              <a:extLst>
                <a:ext uri="{FF2B5EF4-FFF2-40B4-BE49-F238E27FC236}">
                  <a16:creationId xmlns:a16="http://schemas.microsoft.com/office/drawing/2014/main" xmlns="" id="{D094676F-8B72-4D45-9B36-0C770AC324D6}"/>
                </a:ext>
              </a:extLst>
            </p:cNvPr>
            <p:cNvSpPr txBox="1"/>
            <p:nvPr/>
          </p:nvSpPr>
          <p:spPr>
            <a:xfrm>
              <a:off x="17817227" y="24301000"/>
              <a:ext cx="1908891" cy="369332"/>
            </a:xfrm>
            <a:prstGeom prst="rect">
              <a:avLst/>
            </a:prstGeom>
            <a:noFill/>
          </p:spPr>
          <p:txBody>
            <a:bodyPr wrap="square" rtlCol="0">
              <a:spAutoFit/>
            </a:bodyPr>
            <a:lstStyle/>
            <a:p>
              <a:r>
                <a:rPr lang="en-US" dirty="0">
                  <a:latin typeface="Lato" panose="020F0502020204030203" pitchFamily="34" charset="0"/>
                </a:rPr>
                <a:t>Game Scores</a:t>
              </a:r>
              <a:endParaRPr lang="en-CA" dirty="0">
                <a:latin typeface="Lato" panose="020F0502020204030203" pitchFamily="34" charset="0"/>
              </a:endParaRPr>
            </a:p>
          </p:txBody>
        </p:sp>
        <p:sp>
          <p:nvSpPr>
            <p:cNvPr id="147" name="TextBox 146">
              <a:extLst>
                <a:ext uri="{FF2B5EF4-FFF2-40B4-BE49-F238E27FC236}">
                  <a16:creationId xmlns:a16="http://schemas.microsoft.com/office/drawing/2014/main" xmlns="" id="{AD52C42C-4FB8-4AB5-A669-7C9600F88061}"/>
                </a:ext>
              </a:extLst>
            </p:cNvPr>
            <p:cNvSpPr txBox="1"/>
            <p:nvPr/>
          </p:nvSpPr>
          <p:spPr>
            <a:xfrm>
              <a:off x="15961726" y="25392962"/>
              <a:ext cx="1799550" cy="707886"/>
            </a:xfrm>
            <a:prstGeom prst="rect">
              <a:avLst/>
            </a:prstGeom>
            <a:noFill/>
          </p:spPr>
          <p:txBody>
            <a:bodyPr wrap="square" rtlCol="0">
              <a:spAutoFit/>
            </a:bodyPr>
            <a:lstStyle/>
            <a:p>
              <a:pPr algn="ctr"/>
              <a:r>
                <a:rPr lang="en-US" sz="2000" dirty="0">
                  <a:latin typeface="Lato" panose="020F0502020204030203" pitchFamily="34" charset="0"/>
                </a:rPr>
                <a:t>System 2 Matches NN</a:t>
              </a:r>
              <a:endParaRPr lang="en-CA" sz="2000" dirty="0">
                <a:latin typeface="Lato" panose="020F0502020204030203" pitchFamily="34" charset="0"/>
              </a:endParaRPr>
            </a:p>
          </p:txBody>
        </p:sp>
      </p:grpSp>
      <mc:AlternateContent xmlns:mc="http://schemas.openxmlformats.org/markup-compatibility/2006" xmlns:a14="http://schemas.microsoft.com/office/drawing/2010/main">
        <mc:Choice Requires="a14">
          <p:sp>
            <p:nvSpPr>
              <p:cNvPr id="150" name="TextBox 149">
                <a:extLst>
                  <a:ext uri="{FF2B5EF4-FFF2-40B4-BE49-F238E27FC236}">
                    <a16:creationId xmlns:a16="http://schemas.microsoft.com/office/drawing/2014/main" xmlns="" id="{CB1D601C-6A7D-4DDB-8233-2D1EAEAB98A9}"/>
                  </a:ext>
                </a:extLst>
              </p:cNvPr>
              <p:cNvSpPr txBox="1"/>
              <p:nvPr/>
            </p:nvSpPr>
            <p:spPr>
              <a:xfrm>
                <a:off x="22419404" y="5270196"/>
                <a:ext cx="10348275" cy="3978461"/>
              </a:xfrm>
              <a:prstGeom prst="rect">
                <a:avLst/>
              </a:prstGeom>
              <a:noFill/>
            </p:spPr>
            <p:txBody>
              <a:bodyPr wrap="square" rtlCol="0">
                <a:spAutoFit/>
              </a:bodyPr>
              <a:lstStyle/>
              <a:p>
                <a:pPr>
                  <a:spcAft>
                    <a:spcPts val="600"/>
                  </a:spcAft>
                </a:pPr>
                <a:r>
                  <a:rPr lang="en-US" sz="2400" dirty="0">
                    <a:latin typeface="Lato" panose="020F0502020204030203" pitchFamily="34" charset="0"/>
                  </a:rPr>
                  <a:t>Defining a success metric for our lineups was nontrivial. The ideal metric is the profitability of the system, but this is incomputable without competition history. Thus, we selected a heuristic metric: the lineup’s score relative to that of the best possible lineup that day. </a:t>
                </a:r>
              </a:p>
              <a:p>
                <a14:m>
                  <m:oMathPara xmlns:m="http://schemas.openxmlformats.org/officeDocument/2006/math" xmlns="">
                    <m:oMathParaPr>
                      <m:jc m:val="centerGroup"/>
                    </m:oMathParaPr>
                    <m:oMath xmlns:m="http://schemas.openxmlformats.org/officeDocument/2006/math">
                      <m:r>
                        <a:rPr lang="en-US" sz="2000" b="0" i="1" smtClean="0">
                          <a:latin typeface="Cambria Math" panose="02040503050406030204" pitchFamily="18" charset="0"/>
                        </a:rPr>
                        <m:t>𝑆𝑢𝑐𝑒𝑠𝑠</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𝑙𝑖𝑛𝑒𝑢𝑝</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𝑙𝑖𝑛𝑒𝑢</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𝑝</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𝑠</m:t>
                          </m:r>
                          <m:r>
                            <a:rPr lang="en-US" sz="2000" b="0" i="1" smtClean="0">
                              <a:latin typeface="Cambria Math" panose="02040503050406030204" pitchFamily="18" charset="0"/>
                            </a:rPr>
                            <m:t> </m:t>
                          </m:r>
                          <m:r>
                            <a:rPr lang="en-US" sz="2000" b="0" i="1" smtClean="0">
                              <a:latin typeface="Cambria Math" panose="02040503050406030204" pitchFamily="18" charset="0"/>
                            </a:rPr>
                            <m:t>𝑓𝑎𝑛𝑡𝑎𝑠𝑦</m:t>
                          </m:r>
                          <m:r>
                            <a:rPr lang="en-US" sz="2000" b="0" i="1" smtClean="0">
                              <a:latin typeface="Cambria Math" panose="02040503050406030204" pitchFamily="18" charset="0"/>
                            </a:rPr>
                            <m:t> </m:t>
                          </m:r>
                          <m:r>
                            <a:rPr lang="en-US" sz="2000" b="0" i="1" smtClean="0">
                              <a:latin typeface="Cambria Math" panose="02040503050406030204" pitchFamily="18" charset="0"/>
                            </a:rPr>
                            <m:t>𝑠𝑐𝑜𝑟𝑒</m:t>
                          </m:r>
                        </m:num>
                        <m:den>
                          <m:r>
                            <a:rPr lang="en-US" sz="2000" b="0" i="1" smtClean="0">
                              <a:latin typeface="Cambria Math" panose="02040503050406030204" pitchFamily="18" charset="0"/>
                            </a:rPr>
                            <m:t>𝑏𝑒𝑠𝑡</m:t>
                          </m:r>
                          <m:r>
                            <a:rPr lang="en-US" sz="2000" b="0" i="1" smtClean="0">
                              <a:latin typeface="Cambria Math" panose="02040503050406030204" pitchFamily="18" charset="0"/>
                            </a:rPr>
                            <m:t> </m:t>
                          </m:r>
                          <m:r>
                            <a:rPr lang="en-US" sz="2000" b="0" i="1" smtClean="0">
                              <a:latin typeface="Cambria Math" panose="02040503050406030204" pitchFamily="18" charset="0"/>
                            </a:rPr>
                            <m:t>𝑙𝑖𝑛𝑒𝑢</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𝑝</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𝑠</m:t>
                          </m:r>
                          <m:r>
                            <a:rPr lang="en-US" sz="2000" b="0" i="1" smtClean="0">
                              <a:latin typeface="Cambria Math" panose="02040503050406030204" pitchFamily="18" charset="0"/>
                            </a:rPr>
                            <m:t> </m:t>
                          </m:r>
                          <m:r>
                            <a:rPr lang="en-US" sz="2000" b="0" i="1" smtClean="0">
                              <a:latin typeface="Cambria Math" panose="02040503050406030204" pitchFamily="18" charset="0"/>
                            </a:rPr>
                            <m:t>𝑠𝑐𝑜𝑟𝑒</m:t>
                          </m:r>
                        </m:den>
                      </m:f>
                    </m:oMath>
                  </m:oMathPara>
                </a14:m>
                <a:endParaRPr lang="en-US" sz="2400" dirty="0">
                  <a:latin typeface="Lato" panose="020F0502020204030203" pitchFamily="34" charset="0"/>
                </a:endParaRPr>
              </a:p>
              <a:p>
                <a:pPr>
                  <a:spcBef>
                    <a:spcPts val="600"/>
                  </a:spcBef>
                </a:pPr>
                <a:r>
                  <a:rPr lang="en-US" sz="2400" dirty="0">
                    <a:latin typeface="Lato" panose="020F0502020204030203" pitchFamily="34" charset="0"/>
                  </a:rPr>
                  <a:t>By looking at competitions, we determined that this heuristic implies profitability at around 80% and greater. In other words, if we can score 80% of the maximum possible score, we can win. The figure below shows this relationship, where the last winning score is roughly 79</a:t>
                </a:r>
                <a:r>
                  <a:rPr lang="en-CA" sz="2400" dirty="0">
                    <a:latin typeface="Lato" panose="020F0502020204030203" pitchFamily="34" charset="0"/>
                  </a:rPr>
                  <a:t>% of the maximum.</a:t>
                </a:r>
                <a:endParaRPr lang="en-US" sz="2400" dirty="0">
                  <a:latin typeface="Lato" panose="020F0502020204030203" pitchFamily="34" charset="0"/>
                </a:endParaRPr>
              </a:p>
            </p:txBody>
          </p:sp>
        </mc:Choice>
        <mc:Fallback xmlns="">
          <p:sp>
            <p:nvSpPr>
              <p:cNvPr id="150" name="TextBox 149">
                <a:extLst>
                  <a:ext uri="{FF2B5EF4-FFF2-40B4-BE49-F238E27FC236}">
                    <a16:creationId xmlns:a16="http://schemas.microsoft.com/office/drawing/2014/main" id="{CB1D601C-6A7D-4DDB-8233-2D1EAEAB98A9}"/>
                  </a:ext>
                </a:extLst>
              </p:cNvPr>
              <p:cNvSpPr txBox="1">
                <a:spLocks noRot="1" noChangeAspect="1" noMove="1" noResize="1" noEditPoints="1" noAdjustHandles="1" noChangeArrowheads="1" noChangeShapeType="1" noTextEdit="1"/>
              </p:cNvSpPr>
              <p:nvPr/>
            </p:nvSpPr>
            <p:spPr>
              <a:xfrm>
                <a:off x="22419404" y="5270196"/>
                <a:ext cx="10348275" cy="3978461"/>
              </a:xfrm>
              <a:prstGeom prst="rect">
                <a:avLst/>
              </a:prstGeom>
              <a:blipFill>
                <a:blip r:embed="rId14"/>
                <a:stretch>
                  <a:fillRect l="-943" t="-1074" r="-1650"/>
                </a:stretch>
              </a:blipFill>
            </p:spPr>
            <p:txBody>
              <a:bodyPr/>
              <a:lstStyle/>
              <a:p>
                <a:r>
                  <a:rPr lang="en-CA">
                    <a:noFill/>
                  </a:rPr>
                  <a:t> </a:t>
                </a:r>
              </a:p>
            </p:txBody>
          </p:sp>
        </mc:Fallback>
      </mc:AlternateContent>
      <p:sp>
        <p:nvSpPr>
          <p:cNvPr id="151" name="TextBox 150">
            <a:extLst>
              <a:ext uri="{FF2B5EF4-FFF2-40B4-BE49-F238E27FC236}">
                <a16:creationId xmlns:a16="http://schemas.microsoft.com/office/drawing/2014/main" xmlns="" id="{A2281F53-925E-4AAD-91B9-0E5A3202BD85}"/>
              </a:ext>
            </a:extLst>
          </p:cNvPr>
          <p:cNvSpPr txBox="1"/>
          <p:nvPr/>
        </p:nvSpPr>
        <p:spPr>
          <a:xfrm>
            <a:off x="33415652" y="5440574"/>
            <a:ext cx="10062733" cy="3862596"/>
          </a:xfrm>
          <a:prstGeom prst="rect">
            <a:avLst/>
          </a:prstGeom>
          <a:noFill/>
        </p:spPr>
        <p:txBody>
          <a:bodyPr wrap="square" rtlCol="0">
            <a:spAutoFit/>
          </a:bodyPr>
          <a:lstStyle/>
          <a:p>
            <a:pPr>
              <a:spcAft>
                <a:spcPts val="600"/>
              </a:spcAft>
            </a:pPr>
            <a:r>
              <a:rPr lang="en-US" sz="2400" dirty="0">
                <a:latin typeface="Lato" panose="020F0502020204030203" pitchFamily="34" charset="0"/>
              </a:rPr>
              <a:t>We did not think our network was going to be nearly as successful as it was, but it is still far from perfect, and not reliably profitable. We plan to continue to pursue and improve this project. Some ways to improve include:</a:t>
            </a:r>
          </a:p>
          <a:p>
            <a:pPr marL="800100" lvl="1" indent="-342900">
              <a:buFont typeface="Arial" panose="020B0604020202020204" pitchFamily="34" charset="0"/>
              <a:buChar char="•"/>
            </a:pPr>
            <a:r>
              <a:rPr lang="en-US" sz="2400" dirty="0">
                <a:latin typeface="Lato" panose="020F0502020204030203" pitchFamily="34" charset="0"/>
              </a:rPr>
              <a:t>Add additional valuable features</a:t>
            </a:r>
          </a:p>
          <a:p>
            <a:pPr marL="800100" lvl="1" indent="-342900">
              <a:buFont typeface="Arial" panose="020B0604020202020204" pitchFamily="34" charset="0"/>
              <a:buChar char="•"/>
            </a:pPr>
            <a:r>
              <a:rPr lang="en-US" sz="2400" dirty="0">
                <a:latin typeface="Lato" panose="020F0502020204030203" pitchFamily="34" charset="0"/>
              </a:rPr>
              <a:t>Define a better score function</a:t>
            </a:r>
          </a:p>
          <a:p>
            <a:pPr marL="800100" lvl="1" indent="-342900">
              <a:buFont typeface="Arial" panose="020B0604020202020204" pitchFamily="34" charset="0"/>
              <a:buChar char="•"/>
            </a:pPr>
            <a:r>
              <a:rPr lang="en-US" sz="2400" dirty="0">
                <a:latin typeface="Lato" panose="020F0502020204030203" pitchFamily="34" charset="0"/>
              </a:rPr>
              <a:t>Perform more cross-validation (e.g. on data amount used)</a:t>
            </a:r>
          </a:p>
          <a:p>
            <a:pPr marL="800100" lvl="1" indent="-342900">
              <a:buFont typeface="Arial" panose="020B0604020202020204" pitchFamily="34" charset="0"/>
              <a:buChar char="•"/>
            </a:pPr>
            <a:r>
              <a:rPr lang="en-US" sz="2400" dirty="0">
                <a:latin typeface="Lato" panose="020F0502020204030203" pitchFamily="34" charset="0"/>
              </a:rPr>
              <a:t>Performing Boosting and/or Bagging</a:t>
            </a:r>
          </a:p>
          <a:p>
            <a:pPr marL="800100" lvl="1" indent="-342900">
              <a:buFont typeface="Arial" panose="020B0604020202020204" pitchFamily="34" charset="0"/>
              <a:buChar char="•"/>
            </a:pPr>
            <a:r>
              <a:rPr lang="en-US" sz="2400" dirty="0">
                <a:latin typeface="Lato" panose="020F0502020204030203" pitchFamily="34" charset="0"/>
              </a:rPr>
              <a:t>Factor standard deviation into LP</a:t>
            </a:r>
          </a:p>
          <a:p>
            <a:pPr marL="800100" lvl="1" indent="-342900">
              <a:buFont typeface="Arial" panose="020B0604020202020204" pitchFamily="34" charset="0"/>
              <a:buChar char="•"/>
            </a:pPr>
            <a:r>
              <a:rPr lang="en-US" sz="2400" dirty="0">
                <a:latin typeface="Lato" panose="020F0502020204030203" pitchFamily="34" charset="0"/>
              </a:rPr>
              <a:t>Find more precise player positions</a:t>
            </a:r>
          </a:p>
        </p:txBody>
      </p:sp>
      <p:sp>
        <p:nvSpPr>
          <p:cNvPr id="152" name="TextBox 151">
            <a:extLst>
              <a:ext uri="{FF2B5EF4-FFF2-40B4-BE49-F238E27FC236}">
                <a16:creationId xmlns:a16="http://schemas.microsoft.com/office/drawing/2014/main" xmlns="" id="{2472BB9D-05A0-4DE4-84F7-7C8ADADBFABF}"/>
              </a:ext>
            </a:extLst>
          </p:cNvPr>
          <p:cNvSpPr txBox="1"/>
          <p:nvPr/>
        </p:nvSpPr>
        <p:spPr>
          <a:xfrm>
            <a:off x="33194032" y="30521928"/>
            <a:ext cx="10366876" cy="2308324"/>
          </a:xfrm>
          <a:prstGeom prst="rect">
            <a:avLst/>
          </a:prstGeom>
          <a:noFill/>
        </p:spPr>
        <p:txBody>
          <a:bodyPr wrap="square" rtlCol="0">
            <a:spAutoFit/>
          </a:bodyPr>
          <a:lstStyle/>
          <a:p>
            <a:r>
              <a:rPr lang="en-US" sz="1600" dirty="0">
                <a:latin typeface="Lato" panose="020F0502020204030203" pitchFamily="34" charset="0"/>
              </a:rPr>
              <a:t>Referenced within:</a:t>
            </a:r>
          </a:p>
          <a:p>
            <a:r>
              <a:rPr lang="en-US" sz="1600" dirty="0">
                <a:latin typeface="Lato" panose="020F0502020204030203" pitchFamily="34" charset="0"/>
              </a:rPr>
              <a:t>[1] https://www.fanduel.com/contests</a:t>
            </a:r>
          </a:p>
          <a:p>
            <a:r>
              <a:rPr lang="en-US" sz="1600" dirty="0">
                <a:latin typeface="Lato" panose="020F0502020204030203" pitchFamily="34" charset="0"/>
              </a:rPr>
              <a:t>[2] </a:t>
            </a:r>
            <a:r>
              <a:rPr lang="en-US" sz="1600" dirty="0" err="1">
                <a:latin typeface="Lato" panose="020F0502020204030203" pitchFamily="34" charset="0"/>
              </a:rPr>
              <a:t>Karpathy</a:t>
            </a:r>
            <a:r>
              <a:rPr lang="en-US" sz="1600" dirty="0">
                <a:latin typeface="Lato" panose="020F0502020204030203" pitchFamily="34" charset="0"/>
              </a:rPr>
              <a:t>, "Convolutional Neural Networks for Visual Recognition", Stanford. [Online]. Available: http://cs231n.github.io/neural-networks-1/</a:t>
            </a:r>
          </a:p>
          <a:p>
            <a:r>
              <a:rPr lang="en-US" sz="1600" dirty="0">
                <a:latin typeface="Lato" panose="020F0502020204030203" pitchFamily="34" charset="0"/>
              </a:rPr>
              <a:t>[3] Abu-Mostafa, </a:t>
            </a:r>
            <a:r>
              <a:rPr lang="en-US" sz="1600" dirty="0" err="1">
                <a:latin typeface="Lato" panose="020F0502020204030203" pitchFamily="34" charset="0"/>
              </a:rPr>
              <a:t>Yaser</a:t>
            </a:r>
            <a:r>
              <a:rPr lang="en-US" sz="1600" dirty="0">
                <a:latin typeface="Lato" panose="020F0502020204030203" pitchFamily="34" charset="0"/>
              </a:rPr>
              <a:t>. "Learning From Data", Caltech, 2012. [Online]. Available: https://work.caltech.edu/telecourse.</a:t>
            </a:r>
          </a:p>
          <a:p>
            <a:r>
              <a:rPr lang="en-US" sz="1600" dirty="0">
                <a:latin typeface="Lato" panose="020F0502020204030203" pitchFamily="34" charset="0"/>
              </a:rPr>
              <a:t>[4] https://www.crummy.com/software/BeautifulSoup/</a:t>
            </a:r>
          </a:p>
          <a:p>
            <a:r>
              <a:rPr lang="en-US" sz="1600" dirty="0">
                <a:latin typeface="Lato" panose="020F0502020204030203" pitchFamily="34" charset="0"/>
              </a:rPr>
              <a:t>[5] https://www.seleniumhq.org/</a:t>
            </a:r>
            <a:br>
              <a:rPr lang="en-US" sz="1600" dirty="0">
                <a:latin typeface="Lato" panose="020F0502020204030203" pitchFamily="34" charset="0"/>
              </a:rPr>
            </a:br>
            <a:r>
              <a:rPr lang="en-US" sz="1600" dirty="0">
                <a:latin typeface="Lato" panose="020F0502020204030203" pitchFamily="34" charset="0"/>
              </a:rPr>
              <a:t>[6] https://www.paperspace.com/</a:t>
            </a:r>
          </a:p>
        </p:txBody>
      </p:sp>
      <p:sp>
        <p:nvSpPr>
          <p:cNvPr id="153" name="TextBox 152">
            <a:extLst>
              <a:ext uri="{FF2B5EF4-FFF2-40B4-BE49-F238E27FC236}">
                <a16:creationId xmlns:a16="http://schemas.microsoft.com/office/drawing/2014/main" xmlns="" id="{225656A5-6FE6-4F1D-8BD4-AAEE2D107914}"/>
              </a:ext>
            </a:extLst>
          </p:cNvPr>
          <p:cNvSpPr txBox="1"/>
          <p:nvPr/>
        </p:nvSpPr>
        <p:spPr>
          <a:xfrm>
            <a:off x="14417628" y="1783948"/>
            <a:ext cx="15055944" cy="1200329"/>
          </a:xfrm>
          <a:prstGeom prst="rect">
            <a:avLst/>
          </a:prstGeom>
          <a:noFill/>
        </p:spPr>
        <p:txBody>
          <a:bodyPr wrap="square" rtlCol="0">
            <a:spAutoFit/>
          </a:bodyPr>
          <a:lstStyle/>
          <a:p>
            <a:pPr algn="ctr"/>
            <a:r>
              <a:rPr lang="en-US" sz="3600" dirty="0">
                <a:latin typeface="Lato" panose="020F0502020204030203" pitchFamily="34" charset="0"/>
              </a:rPr>
              <a:t>Authors: Ege Aydede, Stephen Poole, Florence </a:t>
            </a:r>
            <a:r>
              <a:rPr lang="en-US" sz="3600" dirty="0" err="1">
                <a:latin typeface="Lato" panose="020F0502020204030203" pitchFamily="34" charset="0"/>
              </a:rPr>
              <a:t>Regol</a:t>
            </a:r>
            <a:r>
              <a:rPr lang="en-US" sz="3600" dirty="0">
                <a:latin typeface="Lato" panose="020F0502020204030203" pitchFamily="34" charset="0"/>
              </a:rPr>
              <a:t>, Asher Wright</a:t>
            </a:r>
          </a:p>
          <a:p>
            <a:pPr algn="ctr"/>
            <a:r>
              <a:rPr lang="en-US" sz="3600" dirty="0">
                <a:latin typeface="Lato" panose="020F0502020204030203" pitchFamily="34" charset="0"/>
              </a:rPr>
              <a:t>Supervisor: Dr. </a:t>
            </a:r>
            <a:r>
              <a:rPr lang="en-US" sz="3600" dirty="0" err="1">
                <a:latin typeface="Lato" panose="020F0502020204030203" pitchFamily="34" charset="0"/>
              </a:rPr>
              <a:t>Psaromiligkos</a:t>
            </a:r>
            <a:endParaRPr lang="en-CA" sz="3600" dirty="0">
              <a:latin typeface="Lato" panose="020F0502020204030203" pitchFamily="34" charset="0"/>
            </a:endParaRPr>
          </a:p>
        </p:txBody>
      </p:sp>
      <p:pic>
        <p:nvPicPr>
          <p:cNvPr id="12" name="Picture 11">
            <a:extLst>
              <a:ext uri="{FF2B5EF4-FFF2-40B4-BE49-F238E27FC236}">
                <a16:creationId xmlns:a16="http://schemas.microsoft.com/office/drawing/2014/main" xmlns="" id="{AE1981BF-720B-43A5-95FB-B86E46EB6FE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200475" y="9162244"/>
            <a:ext cx="6383507" cy="1174437"/>
          </a:xfrm>
          <a:prstGeom prst="rect">
            <a:avLst/>
          </a:prstGeom>
        </p:spPr>
      </p:pic>
      <p:sp>
        <p:nvSpPr>
          <p:cNvPr id="17" name="TextBox 16">
            <a:extLst>
              <a:ext uri="{FF2B5EF4-FFF2-40B4-BE49-F238E27FC236}">
                <a16:creationId xmlns:a16="http://schemas.microsoft.com/office/drawing/2014/main" xmlns="" id="{F225BCD7-F608-499B-9429-80240FC62DB0}"/>
              </a:ext>
            </a:extLst>
          </p:cNvPr>
          <p:cNvSpPr txBox="1"/>
          <p:nvPr/>
        </p:nvSpPr>
        <p:spPr>
          <a:xfrm>
            <a:off x="22530061" y="10399153"/>
            <a:ext cx="9990505" cy="6309420"/>
          </a:xfrm>
          <a:prstGeom prst="rect">
            <a:avLst/>
          </a:prstGeom>
          <a:noFill/>
        </p:spPr>
        <p:txBody>
          <a:bodyPr wrap="square" rtlCol="0">
            <a:spAutoFit/>
          </a:bodyPr>
          <a:lstStyle/>
          <a:p>
            <a:r>
              <a:rPr lang="en-US" sz="2400" dirty="0">
                <a:latin typeface="Lato" panose="020F0502020204030203" pitchFamily="34" charset="0"/>
              </a:rPr>
              <a:t>In order to improve this metric (started at ~60%), we performed cross-validation – a method of selecting the best hyperparameters of our NN. These hyperparameters include the number of hidden nodes, hidden layers, and the learning rate. This is a computationally heavy process, and so we rented a GPU from </a:t>
            </a:r>
            <a:r>
              <a:rPr lang="en-US" sz="2400" dirty="0" err="1">
                <a:latin typeface="Lato" panose="020F0502020204030203" pitchFamily="34" charset="0"/>
              </a:rPr>
              <a:t>Paperspace</a:t>
            </a:r>
            <a:r>
              <a:rPr lang="en-US" sz="2400" dirty="0">
                <a:latin typeface="Lato" panose="020F0502020204030203" pitchFamily="34" charset="0"/>
              </a:rPr>
              <a:t>.</a:t>
            </a:r>
            <a:r>
              <a:rPr lang="en-US" sz="2400" baseline="30000" dirty="0">
                <a:latin typeface="Lato" panose="020F0502020204030203" pitchFamily="34" charset="0"/>
              </a:rPr>
              <a:t>[6]</a:t>
            </a:r>
            <a:endParaRPr lang="en-US" sz="2400" dirty="0">
              <a:latin typeface="Lato" panose="020F0502020204030203" pitchFamily="34" charset="0"/>
            </a:endParaRPr>
          </a:p>
          <a:p>
            <a:pPr>
              <a:spcBef>
                <a:spcPts val="1200"/>
              </a:spcBef>
            </a:pPr>
            <a:r>
              <a:rPr lang="en-US" sz="2400" dirty="0">
                <a:latin typeface="Lato" panose="020F0502020204030203" pitchFamily="34" charset="0"/>
              </a:rPr>
              <a:t>With cross-validation, we were able to hit a success metric of 82% - just above the minimum profitability line. Thus, we started joining competitions, and immediately ran into some initial issues:</a:t>
            </a:r>
          </a:p>
          <a:p>
            <a:pPr marL="800100" lvl="1" indent="-342900">
              <a:buFont typeface="Arial" panose="020B0604020202020204" pitchFamily="34" charset="0"/>
              <a:buChar char="•"/>
            </a:pPr>
            <a:r>
              <a:rPr lang="en-US" sz="2400" dirty="0">
                <a:latin typeface="Lato" panose="020F0502020204030203" pitchFamily="34" charset="0"/>
              </a:rPr>
              <a:t>Non-updated database</a:t>
            </a:r>
          </a:p>
          <a:p>
            <a:pPr marL="800100" lvl="1" indent="-342900">
              <a:buFont typeface="Arial" panose="020B0604020202020204" pitchFamily="34" charset="0"/>
              <a:buChar char="•"/>
            </a:pPr>
            <a:r>
              <a:rPr lang="en-US" sz="2400" dirty="0">
                <a:latin typeface="Lato" panose="020F0502020204030203" pitchFamily="34" charset="0"/>
              </a:rPr>
              <a:t>Players who didn’t end up playing that night</a:t>
            </a:r>
          </a:p>
          <a:p>
            <a:pPr marL="800100" lvl="1" indent="-342900">
              <a:buFont typeface="Arial" panose="020B0604020202020204" pitchFamily="34" charset="0"/>
              <a:buChar char="•"/>
            </a:pPr>
            <a:r>
              <a:rPr lang="en-US" sz="2400" dirty="0">
                <a:latin typeface="Lato" panose="020F0502020204030203" pitchFamily="34" charset="0"/>
              </a:rPr>
              <a:t>Accidentally ignoring players in some games</a:t>
            </a:r>
          </a:p>
          <a:p>
            <a:pPr marL="800100" lvl="1" indent="-342900">
              <a:buFont typeface="Arial" panose="020B0604020202020204" pitchFamily="34" charset="0"/>
              <a:buChar char="•"/>
            </a:pPr>
            <a:r>
              <a:rPr lang="en-US" sz="2400" dirty="0">
                <a:latin typeface="Lato" panose="020F0502020204030203" pitchFamily="34" charset="0"/>
              </a:rPr>
              <a:t>Using the wrong data for a player</a:t>
            </a:r>
          </a:p>
          <a:p>
            <a:pPr>
              <a:spcBef>
                <a:spcPts val="1200"/>
              </a:spcBef>
            </a:pPr>
            <a:r>
              <a:rPr lang="en-US" sz="2400" dirty="0">
                <a:latin typeface="Lato" panose="020F0502020204030203" pitchFamily="34" charset="0"/>
              </a:rPr>
              <a:t>We solved these issues and continued testing. To our surprise, the system was somewhat successful. Below are screenshots of the competition summaries for all of the competitions we played in where all of our players played.</a:t>
            </a:r>
          </a:p>
        </p:txBody>
      </p:sp>
      <p:pic>
        <p:nvPicPr>
          <p:cNvPr id="19" name="Picture 18">
            <a:extLst>
              <a:ext uri="{FF2B5EF4-FFF2-40B4-BE49-F238E27FC236}">
                <a16:creationId xmlns:a16="http://schemas.microsoft.com/office/drawing/2014/main" xmlns="" id="{87CDC245-AA7B-4A89-A635-4036D80AD9CA}"/>
              </a:ext>
            </a:extLst>
          </p:cNvPr>
          <p:cNvPicPr>
            <a:picLocks noChangeAspect="1"/>
          </p:cNvPicPr>
          <p:nvPr/>
        </p:nvPicPr>
        <p:blipFill rotWithShape="1">
          <a:blip r:embed="rId16">
            <a:extLst>
              <a:ext uri="{28A0092B-C50C-407E-A947-70E740481C1C}">
                <a14:useLocalDpi xmlns:a14="http://schemas.microsoft.com/office/drawing/2010/main" val="0"/>
              </a:ext>
            </a:extLst>
          </a:blip>
          <a:srcRect l="9432" r="7057"/>
          <a:stretch/>
        </p:blipFill>
        <p:spPr>
          <a:xfrm>
            <a:off x="23059347" y="16720412"/>
            <a:ext cx="8798773" cy="2600688"/>
          </a:xfrm>
          <a:prstGeom prst="rect">
            <a:avLst/>
          </a:prstGeom>
        </p:spPr>
      </p:pic>
      <p:sp>
        <p:nvSpPr>
          <p:cNvPr id="20" name="TextBox 19">
            <a:extLst>
              <a:ext uri="{FF2B5EF4-FFF2-40B4-BE49-F238E27FC236}">
                <a16:creationId xmlns:a16="http://schemas.microsoft.com/office/drawing/2014/main" xmlns="" id="{E8EFC17A-9394-4FD4-923E-B96A30D37C9B}"/>
              </a:ext>
            </a:extLst>
          </p:cNvPr>
          <p:cNvSpPr txBox="1"/>
          <p:nvPr/>
        </p:nvSpPr>
        <p:spPr>
          <a:xfrm>
            <a:off x="22552597" y="19361173"/>
            <a:ext cx="10101106" cy="1569660"/>
          </a:xfrm>
          <a:prstGeom prst="rect">
            <a:avLst/>
          </a:prstGeom>
          <a:noFill/>
        </p:spPr>
        <p:txBody>
          <a:bodyPr wrap="square" rtlCol="0">
            <a:spAutoFit/>
          </a:bodyPr>
          <a:lstStyle/>
          <a:p>
            <a:r>
              <a:rPr lang="en-US" sz="2400" b="1" dirty="0">
                <a:latin typeface="Lato" panose="020F0502020204030203" pitchFamily="34" charset="0"/>
              </a:rPr>
              <a:t>Sometimes our predictions are neat: </a:t>
            </a:r>
            <a:r>
              <a:rPr lang="en-US" sz="2400" dirty="0">
                <a:latin typeface="Lato" panose="020F0502020204030203" pitchFamily="34" charset="0"/>
              </a:rPr>
              <a:t>We make good picks that others miss! In our best lineup, our players were picked on average 7.5% by others. The nearest competitor in score averaged 27%. Three of these neat picks:</a:t>
            </a:r>
          </a:p>
        </p:txBody>
      </p:sp>
      <p:sp>
        <p:nvSpPr>
          <p:cNvPr id="23" name="TextBox 22">
            <a:extLst>
              <a:ext uri="{FF2B5EF4-FFF2-40B4-BE49-F238E27FC236}">
                <a16:creationId xmlns:a16="http://schemas.microsoft.com/office/drawing/2014/main" xmlns="" id="{5BFE957C-7C09-4AD7-8814-7FD6F7483B37}"/>
              </a:ext>
            </a:extLst>
          </p:cNvPr>
          <p:cNvSpPr txBox="1"/>
          <p:nvPr/>
        </p:nvSpPr>
        <p:spPr>
          <a:xfrm>
            <a:off x="22535106" y="23425230"/>
            <a:ext cx="10219341" cy="830997"/>
          </a:xfrm>
          <a:prstGeom prst="rect">
            <a:avLst/>
          </a:prstGeom>
          <a:noFill/>
        </p:spPr>
        <p:txBody>
          <a:bodyPr wrap="square" rtlCol="0">
            <a:spAutoFit/>
          </a:bodyPr>
          <a:lstStyle/>
          <a:p>
            <a:r>
              <a:rPr lang="en-US" sz="2400" dirty="0">
                <a:latin typeface="Lato" panose="020F0502020204030203" pitchFamily="34" charset="0"/>
              </a:rPr>
              <a:t>As well, one can see that, even in the competitions we lose, we do not perform that poorly (always top 50%). But who are we up against? </a:t>
            </a:r>
            <a:r>
              <a:rPr lang="en-US" sz="2400" b="1" dirty="0">
                <a:latin typeface="Lato" panose="020F0502020204030203" pitchFamily="34" charset="0"/>
              </a:rPr>
              <a:t>Pros!</a:t>
            </a:r>
          </a:p>
        </p:txBody>
      </p:sp>
      <p:pic>
        <p:nvPicPr>
          <p:cNvPr id="26" name="Picture 25">
            <a:extLst>
              <a:ext uri="{FF2B5EF4-FFF2-40B4-BE49-F238E27FC236}">
                <a16:creationId xmlns:a16="http://schemas.microsoft.com/office/drawing/2014/main" xmlns="" id="{C5C7CF87-A08E-439E-8425-B5DF29C5A90D}"/>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5119715" y="20870431"/>
            <a:ext cx="4402708" cy="2486455"/>
          </a:xfrm>
          <a:prstGeom prst="rect">
            <a:avLst/>
          </a:prstGeom>
        </p:spPr>
      </p:pic>
      <p:pic>
        <p:nvPicPr>
          <p:cNvPr id="28" name="Picture 27">
            <a:extLst>
              <a:ext uri="{FF2B5EF4-FFF2-40B4-BE49-F238E27FC236}">
                <a16:creationId xmlns:a16="http://schemas.microsoft.com/office/drawing/2014/main" xmlns="" id="{4F115063-D51F-4148-9142-463AB5F27CC3}"/>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3472871" y="11160986"/>
            <a:ext cx="10153656" cy="18572835"/>
          </a:xfrm>
          <a:prstGeom prst="rect">
            <a:avLst/>
          </a:prstGeom>
        </p:spPr>
      </p:pic>
      <p:pic>
        <p:nvPicPr>
          <p:cNvPr id="40" name="Picture 39">
            <a:extLst>
              <a:ext uri="{FF2B5EF4-FFF2-40B4-BE49-F238E27FC236}">
                <a16:creationId xmlns:a16="http://schemas.microsoft.com/office/drawing/2014/main" xmlns="" id="{B74E3F15-7723-4A55-AD69-3EF33529F0B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3363512" y="24314727"/>
            <a:ext cx="8167653" cy="3555571"/>
          </a:xfrm>
          <a:prstGeom prst="rect">
            <a:avLst/>
          </a:prstGeom>
        </p:spPr>
      </p:pic>
      <p:sp>
        <p:nvSpPr>
          <p:cNvPr id="41" name="TextBox 40">
            <a:extLst>
              <a:ext uri="{FF2B5EF4-FFF2-40B4-BE49-F238E27FC236}">
                <a16:creationId xmlns:a16="http://schemas.microsoft.com/office/drawing/2014/main" xmlns="" id="{FEAFA2AF-4E05-4BB1-BAF3-80D330419A8A}"/>
              </a:ext>
            </a:extLst>
          </p:cNvPr>
          <p:cNvSpPr txBox="1"/>
          <p:nvPr/>
        </p:nvSpPr>
        <p:spPr>
          <a:xfrm>
            <a:off x="22519896" y="27929121"/>
            <a:ext cx="10147290" cy="5139869"/>
          </a:xfrm>
          <a:prstGeom prst="rect">
            <a:avLst/>
          </a:prstGeom>
          <a:noFill/>
        </p:spPr>
        <p:txBody>
          <a:bodyPr wrap="square" rtlCol="0">
            <a:spAutoFit/>
          </a:bodyPr>
          <a:lstStyle/>
          <a:p>
            <a:r>
              <a:rPr lang="en-US" sz="2400" dirty="0">
                <a:latin typeface="Lato" panose="020F0502020204030203" pitchFamily="34" charset="0"/>
              </a:rPr>
              <a:t>A white star in blue means they have been in over 1000 competitions and have won at least $1000 across four contests.</a:t>
            </a:r>
          </a:p>
          <a:p>
            <a:pPr>
              <a:spcBef>
                <a:spcPts val="1200"/>
              </a:spcBef>
            </a:pPr>
            <a:r>
              <a:rPr lang="en-US" sz="2400" dirty="0">
                <a:latin typeface="Lato" panose="020F0502020204030203" pitchFamily="34" charset="0"/>
              </a:rPr>
              <a:t>A blue star in white means they have been in at least 500 competitions or have won at least $1000 across four contests.</a:t>
            </a:r>
          </a:p>
          <a:p>
            <a:pPr>
              <a:spcBef>
                <a:spcPts val="1200"/>
              </a:spcBef>
            </a:pPr>
            <a:r>
              <a:rPr lang="en-US" sz="2400" dirty="0">
                <a:latin typeface="Lato" panose="020F0502020204030203" pitchFamily="34" charset="0"/>
              </a:rPr>
              <a:t>Looking through by hand, we found that ~85% of people have one type of these star in these competitions! This is true of the winners and the losers.</a:t>
            </a:r>
          </a:p>
          <a:p>
            <a:pPr>
              <a:spcBef>
                <a:spcPts val="1200"/>
              </a:spcBef>
            </a:pPr>
            <a:r>
              <a:rPr lang="en-US" sz="2400" dirty="0">
                <a:latin typeface="Lato" panose="020F0502020204030203" pitchFamily="34" charset="0"/>
              </a:rPr>
              <a:t>Our neural network was able to perform quite well against these experienced players, turning a profit in lineups that had all players active.</a:t>
            </a:r>
          </a:p>
          <a:p>
            <a:pPr>
              <a:spcBef>
                <a:spcPts val="1200"/>
              </a:spcBef>
            </a:pPr>
            <a:r>
              <a:rPr lang="en-US" sz="2400" dirty="0">
                <a:latin typeface="Lato" panose="020F0502020204030203" pitchFamily="34" charset="0"/>
              </a:rPr>
              <a:t>However, the system is still far from being reliably profitable, as its outputs are high in variance. There are still improvements to be made!</a:t>
            </a:r>
            <a:endParaRPr lang="en-CA" sz="2400" dirty="0">
              <a:latin typeface="Lato" panose="020F0502020204030203" pitchFamily="34" charset="0"/>
            </a:endParaRPr>
          </a:p>
          <a:p>
            <a:endParaRPr lang="en-CA" sz="2400" dirty="0">
              <a:latin typeface="Lato" panose="020F0502020204030203" pitchFamily="34" charset="0"/>
            </a:endParaRPr>
          </a:p>
        </p:txBody>
      </p:sp>
      <p:sp>
        <p:nvSpPr>
          <p:cNvPr id="119" name="Rectangle: Diagonal Corners Snipped 118">
            <a:extLst>
              <a:ext uri="{FF2B5EF4-FFF2-40B4-BE49-F238E27FC236}">
                <a16:creationId xmlns:a16="http://schemas.microsoft.com/office/drawing/2014/main" xmlns="" id="{0F9699D0-31D3-40AB-95EB-5E93F5052E02}"/>
              </a:ext>
            </a:extLst>
          </p:cNvPr>
          <p:cNvSpPr/>
          <p:nvPr/>
        </p:nvSpPr>
        <p:spPr>
          <a:xfrm>
            <a:off x="281519" y="17420336"/>
            <a:ext cx="10678950" cy="1088172"/>
          </a:xfrm>
          <a:prstGeom prst="snip2DiagRect">
            <a:avLst>
              <a:gd name="adj1" fmla="val 0"/>
              <a:gd name="adj2" fmla="val 10244"/>
            </a:avLst>
          </a:prstGeom>
          <a:solidFill>
            <a:schemeClr val="accent4">
              <a:lumMod val="40000"/>
              <a:lumOff val="60000"/>
            </a:schemeClr>
          </a:solidFill>
          <a:ln>
            <a:noFill/>
          </a:ln>
          <a:effectLst>
            <a:outerShdw blurRad="292100" dist="762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latin typeface="Lato" panose="020F0502020204030203" pitchFamily="34" charset="0"/>
                <a:ea typeface="Verdana" panose="020B0604030504040204" pitchFamily="34" charset="0"/>
                <a:cs typeface="helvetica" panose="020B0604020202020204" pitchFamily="34" charset="0"/>
              </a:rPr>
              <a:t>Neural Network</a:t>
            </a:r>
          </a:p>
        </p:txBody>
      </p:sp>
      <p:sp>
        <p:nvSpPr>
          <p:cNvPr id="120" name="Arrow: Pentagon 119">
            <a:extLst>
              <a:ext uri="{FF2B5EF4-FFF2-40B4-BE49-F238E27FC236}">
                <a16:creationId xmlns:a16="http://schemas.microsoft.com/office/drawing/2014/main" xmlns="" id="{3341252E-54C6-44C7-BA31-96220FEAC672}"/>
              </a:ext>
            </a:extLst>
          </p:cNvPr>
          <p:cNvSpPr/>
          <p:nvPr/>
        </p:nvSpPr>
        <p:spPr>
          <a:xfrm>
            <a:off x="97812" y="17223078"/>
            <a:ext cx="1543448" cy="1398628"/>
          </a:xfrm>
          <a:prstGeom prst="homePlate">
            <a:avLst/>
          </a:prstGeom>
          <a:solidFill>
            <a:schemeClr val="accent4">
              <a:lumMod val="60000"/>
              <a:lumOff val="40000"/>
            </a:schemeClr>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latin typeface="Lato" panose="020F0502020204030203" pitchFamily="34" charset="0"/>
                <a:ea typeface="Gadugi" panose="020B0502040204020203" pitchFamily="34" charset="0"/>
                <a:cs typeface="helvetica" panose="020B0604020202020204" pitchFamily="34" charset="0"/>
              </a:rPr>
              <a:t>2</a:t>
            </a:r>
          </a:p>
        </p:txBody>
      </p:sp>
      <p:sp>
        <p:nvSpPr>
          <p:cNvPr id="135" name="Rectangle: Diagonal Corners Snipped 134">
            <a:extLst>
              <a:ext uri="{FF2B5EF4-FFF2-40B4-BE49-F238E27FC236}">
                <a16:creationId xmlns:a16="http://schemas.microsoft.com/office/drawing/2014/main" xmlns="" id="{058BF339-FF94-43FA-B35E-EB233B487863}"/>
              </a:ext>
            </a:extLst>
          </p:cNvPr>
          <p:cNvSpPr/>
          <p:nvPr/>
        </p:nvSpPr>
        <p:spPr>
          <a:xfrm>
            <a:off x="11370257" y="3971756"/>
            <a:ext cx="10639020" cy="1088172"/>
          </a:xfrm>
          <a:prstGeom prst="snip2DiagRect">
            <a:avLst>
              <a:gd name="adj1" fmla="val 0"/>
              <a:gd name="adj2" fmla="val 10244"/>
            </a:avLst>
          </a:prstGeom>
          <a:solidFill>
            <a:schemeClr val="accent2">
              <a:lumMod val="40000"/>
              <a:lumOff val="60000"/>
            </a:schemeClr>
          </a:solidFill>
          <a:ln>
            <a:noFill/>
          </a:ln>
          <a:effectLst>
            <a:outerShdw blurRad="292100" dist="762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latin typeface="Lato" panose="020F0502020204030203" pitchFamily="34" charset="0"/>
                <a:ea typeface="Verdana" panose="020B0604030504040204" pitchFamily="34" charset="0"/>
                <a:cs typeface="helvetica" panose="020B0604020202020204" pitchFamily="34" charset="0"/>
              </a:rPr>
              <a:t>Data Collection</a:t>
            </a:r>
          </a:p>
        </p:txBody>
      </p:sp>
      <p:sp>
        <p:nvSpPr>
          <p:cNvPr id="136" name="Arrow: Pentagon 135">
            <a:extLst>
              <a:ext uri="{FF2B5EF4-FFF2-40B4-BE49-F238E27FC236}">
                <a16:creationId xmlns:a16="http://schemas.microsoft.com/office/drawing/2014/main" xmlns="" id="{4C56EBD1-5E4F-4660-B80E-205852F1B770}"/>
              </a:ext>
            </a:extLst>
          </p:cNvPr>
          <p:cNvSpPr/>
          <p:nvPr/>
        </p:nvSpPr>
        <p:spPr>
          <a:xfrm>
            <a:off x="11146820" y="3794570"/>
            <a:ext cx="1543448" cy="1398628"/>
          </a:xfrm>
          <a:prstGeom prst="homePlate">
            <a:avLst/>
          </a:prstGeom>
          <a:solidFill>
            <a:schemeClr val="accent2">
              <a:lumMod val="60000"/>
              <a:lumOff val="40000"/>
            </a:schemeClr>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latin typeface="Lato" panose="020F0502020204030203" pitchFamily="34" charset="0"/>
                <a:ea typeface="Gadugi" panose="020B0502040204020203" pitchFamily="34" charset="0"/>
                <a:cs typeface="helvetica" panose="020B0604020202020204" pitchFamily="34" charset="0"/>
              </a:rPr>
              <a:t>3</a:t>
            </a:r>
          </a:p>
        </p:txBody>
      </p:sp>
      <p:sp>
        <p:nvSpPr>
          <p:cNvPr id="149" name="Rectangle: Diagonal Corners Snipped 148">
            <a:extLst>
              <a:ext uri="{FF2B5EF4-FFF2-40B4-BE49-F238E27FC236}">
                <a16:creationId xmlns:a16="http://schemas.microsoft.com/office/drawing/2014/main" xmlns="" id="{BF6D295D-08A1-45E8-BFC3-B4D1478403AF}"/>
              </a:ext>
            </a:extLst>
          </p:cNvPr>
          <p:cNvSpPr/>
          <p:nvPr/>
        </p:nvSpPr>
        <p:spPr>
          <a:xfrm>
            <a:off x="11355172" y="12853868"/>
            <a:ext cx="10606866" cy="1088172"/>
          </a:xfrm>
          <a:prstGeom prst="snip2DiagRect">
            <a:avLst>
              <a:gd name="adj1" fmla="val 0"/>
              <a:gd name="adj2" fmla="val 10244"/>
            </a:avLst>
          </a:prstGeom>
          <a:solidFill>
            <a:schemeClr val="accent6">
              <a:lumMod val="40000"/>
              <a:lumOff val="60000"/>
            </a:schemeClr>
          </a:solidFill>
          <a:ln>
            <a:noFill/>
          </a:ln>
          <a:effectLst>
            <a:outerShdw blurRad="292100" dist="762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latin typeface="Lato" panose="020F0502020204030203" pitchFamily="34" charset="0"/>
                <a:ea typeface="Verdana" panose="020B0604030504040204" pitchFamily="34" charset="0"/>
                <a:cs typeface="helvetica" panose="020B0604020202020204" pitchFamily="34" charset="0"/>
              </a:rPr>
              <a:t>System Architecture</a:t>
            </a:r>
          </a:p>
        </p:txBody>
      </p:sp>
      <p:sp>
        <p:nvSpPr>
          <p:cNvPr id="154" name="Arrow: Pentagon 153">
            <a:extLst>
              <a:ext uri="{FF2B5EF4-FFF2-40B4-BE49-F238E27FC236}">
                <a16:creationId xmlns:a16="http://schemas.microsoft.com/office/drawing/2014/main" xmlns="" id="{4F5926E4-7B8A-4464-9520-FA72319C812E}"/>
              </a:ext>
            </a:extLst>
          </p:cNvPr>
          <p:cNvSpPr/>
          <p:nvPr/>
        </p:nvSpPr>
        <p:spPr>
          <a:xfrm>
            <a:off x="11195046" y="12672665"/>
            <a:ext cx="1543448" cy="1398628"/>
          </a:xfrm>
          <a:prstGeom prst="homePlate">
            <a:avLst/>
          </a:prstGeom>
          <a:solidFill>
            <a:schemeClr val="accent6">
              <a:lumMod val="60000"/>
              <a:lumOff val="40000"/>
            </a:schemeClr>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latin typeface="Lato" panose="020F0502020204030203" pitchFamily="34" charset="0"/>
                <a:ea typeface="Gadugi" panose="020B0502040204020203" pitchFamily="34" charset="0"/>
                <a:cs typeface="helvetica" panose="020B0604020202020204" pitchFamily="34" charset="0"/>
              </a:rPr>
              <a:t>4</a:t>
            </a:r>
          </a:p>
        </p:txBody>
      </p:sp>
      <p:sp>
        <p:nvSpPr>
          <p:cNvPr id="155" name="Rectangle: Diagonal Corners Snipped 154">
            <a:extLst>
              <a:ext uri="{FF2B5EF4-FFF2-40B4-BE49-F238E27FC236}">
                <a16:creationId xmlns:a16="http://schemas.microsoft.com/office/drawing/2014/main" xmlns="" id="{AD696414-F218-4468-9C4B-0D28E2552B10}"/>
              </a:ext>
            </a:extLst>
          </p:cNvPr>
          <p:cNvSpPr/>
          <p:nvPr/>
        </p:nvSpPr>
        <p:spPr>
          <a:xfrm>
            <a:off x="22352422" y="3971756"/>
            <a:ext cx="10584711" cy="1088172"/>
          </a:xfrm>
          <a:prstGeom prst="snip2DiagRect">
            <a:avLst>
              <a:gd name="adj1" fmla="val 0"/>
              <a:gd name="adj2" fmla="val 10244"/>
            </a:avLst>
          </a:prstGeom>
          <a:solidFill>
            <a:srgbClr val="FA7272"/>
          </a:solidFill>
          <a:ln>
            <a:noFill/>
          </a:ln>
          <a:effectLst>
            <a:outerShdw blurRad="292100" dist="762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latin typeface="Lato" panose="020F0502020204030203" pitchFamily="34" charset="0"/>
                <a:ea typeface="Verdana" panose="020B0604030504040204" pitchFamily="34" charset="0"/>
                <a:cs typeface="helvetica" panose="020B0604020202020204" pitchFamily="34" charset="0"/>
              </a:rPr>
              <a:t>Results</a:t>
            </a:r>
          </a:p>
        </p:txBody>
      </p:sp>
      <p:sp>
        <p:nvSpPr>
          <p:cNvPr id="156" name="Arrow: Pentagon 155">
            <a:extLst>
              <a:ext uri="{FF2B5EF4-FFF2-40B4-BE49-F238E27FC236}">
                <a16:creationId xmlns:a16="http://schemas.microsoft.com/office/drawing/2014/main" xmlns="" id="{37AB0811-12B2-47F8-9857-5D88E24AFC9E}"/>
              </a:ext>
            </a:extLst>
          </p:cNvPr>
          <p:cNvSpPr/>
          <p:nvPr/>
        </p:nvSpPr>
        <p:spPr>
          <a:xfrm>
            <a:off x="22187795" y="3794570"/>
            <a:ext cx="1543448" cy="1398628"/>
          </a:xfrm>
          <a:prstGeom prst="homePlate">
            <a:avLst/>
          </a:prstGeom>
          <a:solidFill>
            <a:srgbClr val="FE4444"/>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latin typeface="Lato" panose="020F0502020204030203" pitchFamily="34" charset="0"/>
                <a:ea typeface="Gadugi" panose="020B0502040204020203" pitchFamily="34" charset="0"/>
                <a:cs typeface="helvetica" panose="020B0604020202020204" pitchFamily="34" charset="0"/>
              </a:rPr>
              <a:t>5</a:t>
            </a:r>
          </a:p>
        </p:txBody>
      </p:sp>
      <p:sp>
        <p:nvSpPr>
          <p:cNvPr id="157" name="Rectangle: Diagonal Corners Snipped 156">
            <a:extLst>
              <a:ext uri="{FF2B5EF4-FFF2-40B4-BE49-F238E27FC236}">
                <a16:creationId xmlns:a16="http://schemas.microsoft.com/office/drawing/2014/main" xmlns="" id="{64CFA07F-CAA4-43F8-8E36-73A7FC4588DF}"/>
              </a:ext>
            </a:extLst>
          </p:cNvPr>
          <p:cNvSpPr/>
          <p:nvPr/>
        </p:nvSpPr>
        <p:spPr>
          <a:xfrm>
            <a:off x="33240337" y="3971756"/>
            <a:ext cx="10555613" cy="1088172"/>
          </a:xfrm>
          <a:prstGeom prst="snip2DiagRect">
            <a:avLst>
              <a:gd name="adj1" fmla="val 0"/>
              <a:gd name="adj2" fmla="val 10244"/>
            </a:avLst>
          </a:prstGeom>
          <a:solidFill>
            <a:srgbClr val="DAC0E6"/>
          </a:solidFill>
          <a:ln>
            <a:noFill/>
          </a:ln>
          <a:effectLst>
            <a:outerShdw blurRad="292100" dist="762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latin typeface="Lato" panose="020F0502020204030203" pitchFamily="34" charset="0"/>
                <a:ea typeface="Verdana" panose="020B0604030504040204" pitchFamily="34" charset="0"/>
                <a:cs typeface="helvetica" panose="020B0604020202020204" pitchFamily="34" charset="0"/>
              </a:rPr>
              <a:t>Future Plans</a:t>
            </a:r>
          </a:p>
        </p:txBody>
      </p:sp>
      <p:sp>
        <p:nvSpPr>
          <p:cNvPr id="158" name="Arrow: Pentagon 157">
            <a:extLst>
              <a:ext uri="{FF2B5EF4-FFF2-40B4-BE49-F238E27FC236}">
                <a16:creationId xmlns:a16="http://schemas.microsoft.com/office/drawing/2014/main" xmlns="" id="{4BEF609B-ADDF-4351-B299-BF8F27A3CB68}"/>
              </a:ext>
            </a:extLst>
          </p:cNvPr>
          <p:cNvSpPr/>
          <p:nvPr/>
        </p:nvSpPr>
        <p:spPr>
          <a:xfrm>
            <a:off x="33067530" y="3794570"/>
            <a:ext cx="1543448" cy="1398628"/>
          </a:xfrm>
          <a:prstGeom prst="homePlate">
            <a:avLst/>
          </a:prstGeom>
          <a:solidFill>
            <a:srgbClr val="B581CD"/>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latin typeface="Lato" panose="020F0502020204030203" pitchFamily="34" charset="0"/>
                <a:ea typeface="Gadugi" panose="020B0502040204020203" pitchFamily="34" charset="0"/>
                <a:cs typeface="helvetica" panose="020B0604020202020204" pitchFamily="34" charset="0"/>
              </a:rPr>
              <a:t>6</a:t>
            </a:r>
          </a:p>
        </p:txBody>
      </p:sp>
      <p:sp>
        <p:nvSpPr>
          <p:cNvPr id="159" name="Rectangle: Diagonal Corners Snipped 158">
            <a:extLst>
              <a:ext uri="{FF2B5EF4-FFF2-40B4-BE49-F238E27FC236}">
                <a16:creationId xmlns:a16="http://schemas.microsoft.com/office/drawing/2014/main" xmlns="" id="{30998432-0F3A-494D-AB03-2AF33024F0C9}"/>
              </a:ext>
            </a:extLst>
          </p:cNvPr>
          <p:cNvSpPr/>
          <p:nvPr/>
        </p:nvSpPr>
        <p:spPr>
          <a:xfrm>
            <a:off x="33240337" y="9951407"/>
            <a:ext cx="10555613" cy="1088172"/>
          </a:xfrm>
          <a:prstGeom prst="snip2DiagRect">
            <a:avLst>
              <a:gd name="adj1" fmla="val 0"/>
              <a:gd name="adj2" fmla="val 10244"/>
            </a:avLst>
          </a:prstGeom>
          <a:solidFill>
            <a:srgbClr val="9DDEED"/>
          </a:solidFill>
          <a:ln>
            <a:noFill/>
          </a:ln>
          <a:effectLst>
            <a:outerShdw blurRad="292100" dist="762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latin typeface="Lato" panose="020F0502020204030203" pitchFamily="34" charset="0"/>
                <a:ea typeface="Verdana" panose="020B0604030504040204" pitchFamily="34" charset="0"/>
                <a:cs typeface="helvetica" panose="020B0604020202020204" pitchFamily="34" charset="0"/>
              </a:rPr>
              <a:t>Timeline</a:t>
            </a:r>
          </a:p>
        </p:txBody>
      </p:sp>
      <p:sp>
        <p:nvSpPr>
          <p:cNvPr id="160" name="Arrow: Pentagon 159">
            <a:extLst>
              <a:ext uri="{FF2B5EF4-FFF2-40B4-BE49-F238E27FC236}">
                <a16:creationId xmlns:a16="http://schemas.microsoft.com/office/drawing/2014/main" xmlns="" id="{454355A0-356D-421E-B505-6DCF00BA1311}"/>
              </a:ext>
            </a:extLst>
          </p:cNvPr>
          <p:cNvSpPr/>
          <p:nvPr/>
        </p:nvSpPr>
        <p:spPr>
          <a:xfrm>
            <a:off x="33067530" y="9774221"/>
            <a:ext cx="1543448" cy="1398628"/>
          </a:xfrm>
          <a:prstGeom prst="homePlate">
            <a:avLst/>
          </a:prstGeom>
          <a:solidFill>
            <a:srgbClr val="5BBCE7"/>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latin typeface="Lato" panose="020F0502020204030203" pitchFamily="34" charset="0"/>
                <a:ea typeface="Gadugi" panose="020B0502040204020203" pitchFamily="34" charset="0"/>
                <a:cs typeface="helvetica" panose="020B0604020202020204" pitchFamily="34" charset="0"/>
              </a:rPr>
              <a:t>7</a:t>
            </a:r>
          </a:p>
        </p:txBody>
      </p:sp>
      <p:pic>
        <p:nvPicPr>
          <p:cNvPr id="16" name="Picture 15" descr="PosterTimelineVer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3425963" y="11315093"/>
            <a:ext cx="10097852" cy="18802465"/>
          </a:xfrm>
          <a:prstGeom prst="rect">
            <a:avLst/>
          </a:prstGeom>
        </p:spPr>
      </p:pic>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1187</TotalTime>
  <Words>1797</Words>
  <Application>Microsoft Macintosh PowerPoint</Application>
  <PresentationFormat>Custom</PresentationFormat>
  <Paragraphs>145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c:creator>
  <cp:lastModifiedBy>Asher</cp:lastModifiedBy>
  <cp:revision>299</cp:revision>
  <dcterms:modified xsi:type="dcterms:W3CDTF">2018-04-09T15:57:07Z</dcterms:modified>
</cp:coreProperties>
</file>