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8D8D"/>
    <a:srgbClr val="9DDEED"/>
    <a:srgbClr val="5BBCE7"/>
    <a:srgbClr val="B581CD"/>
    <a:srgbClr val="DAC0E6"/>
    <a:srgbClr val="E95959"/>
    <a:srgbClr val="EA6464"/>
    <a:srgbClr val="FA7272"/>
    <a:srgbClr val="FE44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E678D6-08BE-45F6-BBA1-2E5C8C1FD966}" v="83" dt="2018-04-04T03:07:10.921"/>
    <p1510:client id="{A13571B3-B714-47F2-AE32-D6AA47DD8D3F}" v="212" dt="2018-04-04T04:56:07.4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441" autoAdjust="0"/>
    <p:restoredTop sz="94660"/>
  </p:normalViewPr>
  <p:slideViewPr>
    <p:cSldViewPr snapToGrid="0">
      <p:cViewPr>
        <p:scale>
          <a:sx n="25" d="100"/>
          <a:sy n="25" d="100"/>
        </p:scale>
        <p:origin x="2118"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1" i="0" u="none" strike="noStrike" kern="1200" baseline="0">
                <a:solidFill>
                  <a:schemeClr val="dk1">
                    <a:lumMod val="75000"/>
                    <a:lumOff val="25000"/>
                  </a:schemeClr>
                </a:solidFill>
                <a:latin typeface="+mn-lt"/>
                <a:ea typeface="+mn-ea"/>
                <a:cs typeface="+mn-cs"/>
              </a:defRPr>
            </a:pPr>
            <a:r>
              <a:rPr lang="en-US"/>
              <a:t>Data Collected from NBA Website</a:t>
            </a:r>
          </a:p>
        </c:rich>
      </c:tx>
      <c:overlay val="0"/>
      <c:spPr>
        <a:noFill/>
        <a:ln>
          <a:noFill/>
        </a:ln>
        <a:effectLst/>
      </c:spPr>
      <c:txPr>
        <a:bodyPr rot="0" spcFirstLastPara="1" vertOverflow="ellipsis" vert="horz" wrap="square" anchor="ctr" anchorCtr="1"/>
        <a:lstStyle/>
        <a:p>
          <a:pPr>
            <a:defRPr sz="216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Data</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anchor="ctr" anchorCtr="1"/>
              <a:lstStyle/>
              <a:p>
                <a:pPr>
                  <a:defRPr sz="18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Player Match Stats</c:v>
                </c:pt>
                <c:pt idx="1">
                  <c:v>Player Season Stats</c:v>
                </c:pt>
                <c:pt idx="2">
                  <c:v>Matches</c:v>
                </c:pt>
                <c:pt idx="3">
                  <c:v>Players</c:v>
                </c:pt>
              </c:strCache>
            </c:strRef>
          </c:cat>
          <c:val>
            <c:numRef>
              <c:f>Sheet1!$B$2:$B$5</c:f>
              <c:numCache>
                <c:formatCode>General</c:formatCode>
                <c:ptCount val="4"/>
                <c:pt idx="0">
                  <c:v>339884</c:v>
                </c:pt>
                <c:pt idx="1">
                  <c:v>10011</c:v>
                </c:pt>
                <c:pt idx="2">
                  <c:v>45693</c:v>
                </c:pt>
                <c:pt idx="3">
                  <c:v>2007</c:v>
                </c:pt>
              </c:numCache>
            </c:numRef>
          </c:val>
          <c:extLst>
            <c:ext xmlns:c16="http://schemas.microsoft.com/office/drawing/2014/chart" uri="{C3380CC4-5D6E-409C-BE32-E72D297353CC}">
              <c16:uniqueId val="{00000000-3357-472C-8186-9EE2589D57CB}"/>
            </c:ext>
          </c:extLst>
        </c:ser>
        <c:dLbls>
          <c:dLblPos val="inEnd"/>
          <c:showLegendKey val="0"/>
          <c:showVal val="1"/>
          <c:showCatName val="0"/>
          <c:showSerName val="0"/>
          <c:showPercent val="0"/>
          <c:showBubbleSize val="0"/>
        </c:dLbls>
        <c:gapWidth val="65"/>
        <c:axId val="786340312"/>
        <c:axId val="786340968"/>
      </c:barChart>
      <c:catAx>
        <c:axId val="786340312"/>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800" b="0" i="0" u="none" strike="noStrike" kern="1200" cap="all" baseline="0">
                <a:solidFill>
                  <a:schemeClr val="dk1">
                    <a:lumMod val="75000"/>
                    <a:lumOff val="25000"/>
                  </a:schemeClr>
                </a:solidFill>
                <a:latin typeface="+mn-lt"/>
                <a:ea typeface="+mn-ea"/>
                <a:cs typeface="+mn-cs"/>
              </a:defRPr>
            </a:pPr>
            <a:endParaRPr lang="en-US"/>
          </a:p>
        </c:txPr>
        <c:crossAx val="786340968"/>
        <c:crosses val="autoZero"/>
        <c:auto val="1"/>
        <c:lblAlgn val="ctr"/>
        <c:lblOffset val="100"/>
        <c:noMultiLvlLbl val="0"/>
      </c:catAx>
      <c:valAx>
        <c:axId val="786340968"/>
        <c:scaling>
          <c:logBase val="10"/>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dk1">
                    <a:lumMod val="75000"/>
                    <a:lumOff val="25000"/>
                  </a:schemeClr>
                </a:solidFill>
                <a:latin typeface="+mn-lt"/>
                <a:ea typeface="+mn-ea"/>
                <a:cs typeface="+mn-cs"/>
              </a:defRPr>
            </a:pPr>
            <a:endParaRPr lang="en-US"/>
          </a:p>
        </c:txPr>
        <c:crossAx val="786340312"/>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sz="1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B7DF9-8540-406D-8DE8-292B5AF9BA59}" type="datetimeFigureOut">
              <a:rPr lang="en-CA" smtClean="0"/>
              <a:t>2018-04-05</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EDC3F1-D143-426C-833F-D4BDE7A3E503}" type="slidenum">
              <a:rPr lang="en-CA" smtClean="0"/>
              <a:t>‹#›</a:t>
            </a:fld>
            <a:endParaRPr lang="en-CA"/>
          </a:p>
        </p:txBody>
      </p:sp>
    </p:spTree>
    <p:extLst>
      <p:ext uri="{BB962C8B-B14F-4D97-AF65-F5344CB8AC3E}">
        <p14:creationId xmlns:p14="http://schemas.microsoft.com/office/powerpoint/2010/main" val="2768166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FEDC3F1-D143-426C-833F-D4BDE7A3E503}" type="slidenum">
              <a:rPr lang="en-CA" smtClean="0"/>
              <a:t>1</a:t>
            </a:fld>
            <a:endParaRPr lang="en-CA"/>
          </a:p>
        </p:txBody>
      </p:sp>
    </p:spTree>
    <p:extLst>
      <p:ext uri="{BB962C8B-B14F-4D97-AF65-F5344CB8AC3E}">
        <p14:creationId xmlns:p14="http://schemas.microsoft.com/office/powerpoint/2010/main" val="1962849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00"/>
            </a:lvl1pPr>
            <a:lvl2pPr marL="2194560" indent="0" algn="ctr">
              <a:buNone/>
              <a:defRPr sz="9600"/>
            </a:lvl2pPr>
            <a:lvl3pPr marL="4389120" indent="0" algn="ctr">
              <a:buNone/>
              <a:defRPr sz="8600"/>
            </a:lvl3pPr>
            <a:lvl4pPr marL="6583680" indent="0" algn="ctr">
              <a:buNone/>
              <a:defRPr sz="7700"/>
            </a:lvl4pPr>
            <a:lvl5pPr marL="8778240" indent="0" algn="ctr">
              <a:buNone/>
              <a:defRPr sz="7700"/>
            </a:lvl5pPr>
            <a:lvl6pPr marL="10972800" indent="0" algn="ctr">
              <a:buNone/>
              <a:defRPr sz="7700"/>
            </a:lvl6pPr>
            <a:lvl7pPr marL="13167360" indent="0" algn="ctr">
              <a:buNone/>
              <a:defRPr sz="7700"/>
            </a:lvl7pPr>
            <a:lvl8pPr marL="15361920" indent="0" algn="ctr">
              <a:buNone/>
              <a:defRPr sz="7700"/>
            </a:lvl8pPr>
            <a:lvl9pPr marL="17556480" indent="0" algn="ctr">
              <a:buNone/>
              <a:defRPr sz="77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61762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9108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7612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38413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00">
                <a:solidFill>
                  <a:schemeClr val="tx1"/>
                </a:solidFill>
              </a:defRPr>
            </a:lvl1pPr>
            <a:lvl2pPr marL="2194560" indent="0">
              <a:buNone/>
              <a:defRPr sz="9600">
                <a:solidFill>
                  <a:schemeClr val="tx1">
                    <a:tint val="75000"/>
                  </a:schemeClr>
                </a:solidFill>
              </a:defRPr>
            </a:lvl2pPr>
            <a:lvl3pPr marL="4389120" indent="0">
              <a:buNone/>
              <a:defRPr sz="8600">
                <a:solidFill>
                  <a:schemeClr val="tx1">
                    <a:tint val="75000"/>
                  </a:schemeClr>
                </a:solidFill>
              </a:defRPr>
            </a:lvl3pPr>
            <a:lvl4pPr marL="6583680" indent="0">
              <a:buNone/>
              <a:defRPr sz="7700">
                <a:solidFill>
                  <a:schemeClr val="tx1">
                    <a:tint val="75000"/>
                  </a:schemeClr>
                </a:solidFill>
              </a:defRPr>
            </a:lvl4pPr>
            <a:lvl5pPr marL="8778240" indent="0">
              <a:buNone/>
              <a:defRPr sz="7700">
                <a:solidFill>
                  <a:schemeClr val="tx1">
                    <a:tint val="75000"/>
                  </a:schemeClr>
                </a:solidFill>
              </a:defRPr>
            </a:lvl5pPr>
            <a:lvl6pPr marL="10972800" indent="0">
              <a:buNone/>
              <a:defRPr sz="7700">
                <a:solidFill>
                  <a:schemeClr val="tx1">
                    <a:tint val="75000"/>
                  </a:schemeClr>
                </a:solidFill>
              </a:defRPr>
            </a:lvl6pPr>
            <a:lvl7pPr marL="13167360" indent="0">
              <a:buNone/>
              <a:defRPr sz="7700">
                <a:solidFill>
                  <a:schemeClr val="tx1">
                    <a:tint val="75000"/>
                  </a:schemeClr>
                </a:solidFill>
              </a:defRPr>
            </a:lvl7pPr>
            <a:lvl8pPr marL="15361920" indent="0">
              <a:buNone/>
              <a:defRPr sz="7700">
                <a:solidFill>
                  <a:schemeClr val="tx1">
                    <a:tint val="75000"/>
                  </a:schemeClr>
                </a:solidFill>
              </a:defRPr>
            </a:lvl8pPr>
            <a:lvl9pPr marL="17556480" indent="0">
              <a:buNone/>
              <a:defRPr sz="7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36540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56000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4127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25139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73966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40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700"/>
            </a:lvl1pPr>
            <a:lvl2pPr marL="2194560" indent="0">
              <a:buNone/>
              <a:defRPr sz="6700"/>
            </a:lvl2pPr>
            <a:lvl3pPr marL="4389120" indent="0">
              <a:buNone/>
              <a:defRPr sz="580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25211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40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700"/>
            </a:lvl1pPr>
            <a:lvl2pPr marL="2194560" indent="0">
              <a:buNone/>
              <a:defRPr sz="6700"/>
            </a:lvl2pPr>
            <a:lvl3pPr marL="4389120" indent="0">
              <a:buNone/>
              <a:defRPr sz="580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38258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800">
                <a:solidFill>
                  <a:schemeClr val="tx1">
                    <a:tint val="75000"/>
                  </a:schemeClr>
                </a:solidFill>
              </a:defRPr>
            </a:lvl1pPr>
          </a:lstStyle>
          <a:p>
            <a:fld id="{846CE7D5-CF57-46EF-B807-FDD0502418D4}" type="datetimeFigureOut">
              <a:rPr lang="en-US" smtClean="0"/>
              <a:t>4/5/2018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8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9989379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389120" rtl="0" eaLnBrk="1" latinLnBrk="0" hangingPunct="1">
        <a:lnSpc>
          <a:spcPct val="90000"/>
        </a:lnSpc>
        <a:spcBef>
          <a:spcPct val="0"/>
        </a:spcBef>
        <a:buNone/>
        <a:defRPr sz="2110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0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0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0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0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0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0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0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jpg"/><Relationship Id="rId5" Type="http://schemas.openxmlformats.org/officeDocument/2006/relationships/chart" Target="../charts/chart1.xml"/><Relationship Id="rId15" Type="http://schemas.openxmlformats.org/officeDocument/2006/relationships/image" Target="../media/image12.PNG"/><Relationship Id="rId10" Type="http://schemas.openxmlformats.org/officeDocument/2006/relationships/image" Target="../media/image7.jpeg"/><Relationship Id="rId19"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2F67C871-AEF0-4723-85EE-26337E090063}"/>
              </a:ext>
            </a:extLst>
          </p:cNvPr>
          <p:cNvSpPr/>
          <p:nvPr/>
        </p:nvSpPr>
        <p:spPr>
          <a:xfrm>
            <a:off x="0" y="-39794"/>
            <a:ext cx="43891200" cy="3623986"/>
          </a:xfrm>
          <a:prstGeom prst="roundRect">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5097468-3AE6-4BEC-95D7-1BD1267E1F6D}"/>
              </a:ext>
            </a:extLst>
          </p:cNvPr>
          <p:cNvSpPr txBox="1"/>
          <p:nvPr/>
        </p:nvSpPr>
        <p:spPr>
          <a:xfrm>
            <a:off x="8299153" y="578516"/>
            <a:ext cx="27716758" cy="1200329"/>
          </a:xfrm>
          <a:prstGeom prst="rect">
            <a:avLst/>
          </a:prstGeom>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7200" b="1" dirty="0">
                <a:latin typeface="helvetica" panose="020B0604020202020204" pitchFamily="34" charset="0"/>
                <a:cs typeface="helvetica" panose="020B0604020202020204" pitchFamily="34" charset="0"/>
              </a:rPr>
              <a:t>Picking Winners for Fantasy Basketball with Machine Learning</a:t>
            </a:r>
          </a:p>
        </p:txBody>
      </p:sp>
      <p:pic>
        <p:nvPicPr>
          <p:cNvPr id="10" name="Picture 10" descr="A close up of a sign&#10;&#10;Description generated with very high confidence">
            <a:extLst>
              <a:ext uri="{FF2B5EF4-FFF2-40B4-BE49-F238E27FC236}">
                <a16:creationId xmlns:a16="http://schemas.microsoft.com/office/drawing/2014/main" id="{B7B0B0D7-20A4-49BB-BBA3-CC2399BE5913}"/>
              </a:ext>
            </a:extLst>
          </p:cNvPr>
          <p:cNvPicPr>
            <a:picLocks noChangeAspect="1"/>
          </p:cNvPicPr>
          <p:nvPr/>
        </p:nvPicPr>
        <p:blipFill>
          <a:blip r:embed="rId3"/>
          <a:stretch>
            <a:fillRect/>
          </a:stretch>
        </p:blipFill>
        <p:spPr>
          <a:xfrm>
            <a:off x="491707" y="-628852"/>
            <a:ext cx="6788117" cy="5125435"/>
          </a:xfrm>
          <a:prstGeom prst="rect">
            <a:avLst/>
          </a:prstGeom>
        </p:spPr>
      </p:pic>
      <p:sp>
        <p:nvSpPr>
          <p:cNvPr id="15" name="TextBox 14">
            <a:extLst>
              <a:ext uri="{FF2B5EF4-FFF2-40B4-BE49-F238E27FC236}">
                <a16:creationId xmlns:a16="http://schemas.microsoft.com/office/drawing/2014/main" id="{01B5D745-8498-43D5-B4CB-DFCCA9E2272E}"/>
              </a:ext>
            </a:extLst>
          </p:cNvPr>
          <p:cNvSpPr txBox="1"/>
          <p:nvPr/>
        </p:nvSpPr>
        <p:spPr>
          <a:xfrm>
            <a:off x="34829992" y="880926"/>
            <a:ext cx="8565012"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4800" b="1" dirty="0">
                <a:latin typeface="helvetica" panose="020B0604020202020204" pitchFamily="34" charset="0"/>
                <a:cs typeface="helvetica" panose="020B0604020202020204" pitchFamily="34" charset="0"/>
              </a:rPr>
              <a:t>April 5th 2018</a:t>
            </a:r>
          </a:p>
          <a:p>
            <a:pPr algn="r"/>
            <a:r>
              <a:rPr lang="en-US" sz="4800" b="1" dirty="0">
                <a:latin typeface="helvetica" panose="020B0604020202020204" pitchFamily="34" charset="0"/>
                <a:cs typeface="helvetica" panose="020B0604020202020204" pitchFamily="34" charset="0"/>
              </a:rPr>
              <a:t>ECSE 457</a:t>
            </a:r>
          </a:p>
          <a:p>
            <a:pPr algn="r"/>
            <a:r>
              <a:rPr lang="en-US" sz="4800" b="1" dirty="0">
                <a:latin typeface="helvetica" panose="020B0604020202020204" pitchFamily="34" charset="0"/>
                <a:cs typeface="helvetica" panose="020B0604020202020204" pitchFamily="34" charset="0"/>
              </a:rPr>
              <a:t>Group 23</a:t>
            </a:r>
          </a:p>
        </p:txBody>
      </p:sp>
      <p:sp>
        <p:nvSpPr>
          <p:cNvPr id="43" name="Rectangle 42">
            <a:extLst>
              <a:ext uri="{FF2B5EF4-FFF2-40B4-BE49-F238E27FC236}">
                <a16:creationId xmlns:a16="http://schemas.microsoft.com/office/drawing/2014/main" id="{B41EAB0B-9AB0-484D-B676-80AB5164521C}"/>
              </a:ext>
            </a:extLst>
          </p:cNvPr>
          <p:cNvSpPr/>
          <p:nvPr/>
        </p:nvSpPr>
        <p:spPr>
          <a:xfrm>
            <a:off x="192837" y="3857563"/>
            <a:ext cx="10718163" cy="129638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57D2CAB-A850-4AB6-9030-0412504CFF12}"/>
              </a:ext>
            </a:extLst>
          </p:cNvPr>
          <p:cNvSpPr/>
          <p:nvPr/>
        </p:nvSpPr>
        <p:spPr>
          <a:xfrm>
            <a:off x="281519" y="4006678"/>
            <a:ext cx="10546457" cy="1270247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2500" dirty="0">
              <a:solidFill>
                <a:schemeClr val="tx1"/>
              </a:solidFill>
            </a:endParaRPr>
          </a:p>
        </p:txBody>
      </p:sp>
      <p:sp>
        <p:nvSpPr>
          <p:cNvPr id="14" name="Rectangle: Diagonal Corners Snipped 13">
            <a:extLst>
              <a:ext uri="{FF2B5EF4-FFF2-40B4-BE49-F238E27FC236}">
                <a16:creationId xmlns:a16="http://schemas.microsoft.com/office/drawing/2014/main" id="{1F9625E0-1A30-484F-B183-F18E4C51E0A3}"/>
              </a:ext>
            </a:extLst>
          </p:cNvPr>
          <p:cNvSpPr/>
          <p:nvPr/>
        </p:nvSpPr>
        <p:spPr>
          <a:xfrm>
            <a:off x="1016000" y="4011433"/>
            <a:ext cx="10105187" cy="1088172"/>
          </a:xfrm>
          <a:prstGeom prst="snip2DiagRect">
            <a:avLst>
              <a:gd name="adj1" fmla="val 0"/>
              <a:gd name="adj2" fmla="val 10244"/>
            </a:avLst>
          </a:prstGeom>
          <a:solidFill>
            <a:schemeClr val="accent1">
              <a:lumMod val="40000"/>
              <a:lumOff val="60000"/>
            </a:schemeClr>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ea typeface="Verdana" panose="020B0604030504040204" pitchFamily="34" charset="0"/>
                <a:cs typeface="helvetica" panose="020B0604020202020204" pitchFamily="34" charset="0"/>
              </a:rPr>
              <a:t>Objective &amp; Background</a:t>
            </a:r>
          </a:p>
        </p:txBody>
      </p:sp>
      <p:sp>
        <p:nvSpPr>
          <p:cNvPr id="58" name="Rectangle 57">
            <a:extLst>
              <a:ext uri="{FF2B5EF4-FFF2-40B4-BE49-F238E27FC236}">
                <a16:creationId xmlns:a16="http://schemas.microsoft.com/office/drawing/2014/main" id="{CDBA202B-DE6D-4FF8-93B2-3F97FFDC64CC}"/>
              </a:ext>
            </a:extLst>
          </p:cNvPr>
          <p:cNvSpPr/>
          <p:nvPr/>
        </p:nvSpPr>
        <p:spPr>
          <a:xfrm>
            <a:off x="11438565" y="3836434"/>
            <a:ext cx="10734052" cy="85492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E52646FA-B40F-4800-9488-4811540F5308}"/>
              </a:ext>
            </a:extLst>
          </p:cNvPr>
          <p:cNvSpPr/>
          <p:nvPr/>
        </p:nvSpPr>
        <p:spPr>
          <a:xfrm>
            <a:off x="11557626" y="5102657"/>
            <a:ext cx="10502249" cy="717255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D2F79908-08E4-43C6-9BE3-A6CD5853666D}"/>
              </a:ext>
            </a:extLst>
          </p:cNvPr>
          <p:cNvSpPr/>
          <p:nvPr/>
        </p:nvSpPr>
        <p:spPr>
          <a:xfrm>
            <a:off x="33160498" y="4009809"/>
            <a:ext cx="10582377" cy="54947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97D40F41-5227-49D0-A3F4-54F0D6E688D9}"/>
              </a:ext>
            </a:extLst>
          </p:cNvPr>
          <p:cNvSpPr/>
          <p:nvPr/>
        </p:nvSpPr>
        <p:spPr>
          <a:xfrm>
            <a:off x="33251182" y="4086593"/>
            <a:ext cx="10366876" cy="529553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Diagonal Corners Snipped 71">
            <a:extLst>
              <a:ext uri="{FF2B5EF4-FFF2-40B4-BE49-F238E27FC236}">
                <a16:creationId xmlns:a16="http://schemas.microsoft.com/office/drawing/2014/main" id="{AF4D8F6A-5F36-4597-9D12-3F364A847B4A}"/>
              </a:ext>
            </a:extLst>
          </p:cNvPr>
          <p:cNvSpPr/>
          <p:nvPr/>
        </p:nvSpPr>
        <p:spPr>
          <a:xfrm>
            <a:off x="11640223" y="3986217"/>
            <a:ext cx="10516454" cy="1088172"/>
          </a:xfrm>
          <a:prstGeom prst="snip2DiagRect">
            <a:avLst>
              <a:gd name="adj1" fmla="val 0"/>
              <a:gd name="adj2" fmla="val 10244"/>
            </a:avLst>
          </a:prstGeom>
          <a:solidFill>
            <a:schemeClr val="accent2">
              <a:lumMod val="40000"/>
              <a:lumOff val="60000"/>
            </a:schemeClr>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ea typeface="Verdana" panose="020B0604030504040204" pitchFamily="34" charset="0"/>
                <a:cs typeface="helvetica" panose="020B0604020202020204" pitchFamily="34" charset="0"/>
              </a:rPr>
              <a:t>Data Collection</a:t>
            </a:r>
          </a:p>
        </p:txBody>
      </p:sp>
      <p:sp>
        <p:nvSpPr>
          <p:cNvPr id="76" name="Rectangle: Diagonal Corners Snipped 75">
            <a:extLst>
              <a:ext uri="{FF2B5EF4-FFF2-40B4-BE49-F238E27FC236}">
                <a16:creationId xmlns:a16="http://schemas.microsoft.com/office/drawing/2014/main" id="{DA55A453-2352-46DA-8E9D-E6E0FDE454B9}"/>
              </a:ext>
            </a:extLst>
          </p:cNvPr>
          <p:cNvSpPr/>
          <p:nvPr/>
        </p:nvSpPr>
        <p:spPr>
          <a:xfrm>
            <a:off x="33754686" y="4086593"/>
            <a:ext cx="9954055" cy="1088172"/>
          </a:xfrm>
          <a:prstGeom prst="snip2DiagRect">
            <a:avLst>
              <a:gd name="adj1" fmla="val 0"/>
              <a:gd name="adj2" fmla="val 10244"/>
            </a:avLst>
          </a:prstGeom>
          <a:solidFill>
            <a:srgbClr val="FB8D8D"/>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ea typeface="Verdana" panose="020B0604030504040204" pitchFamily="34" charset="0"/>
                <a:cs typeface="helvetica" panose="020B0604020202020204" pitchFamily="34" charset="0"/>
              </a:rPr>
              <a:t>Future Plans</a:t>
            </a:r>
          </a:p>
        </p:txBody>
      </p:sp>
      <p:sp>
        <p:nvSpPr>
          <p:cNvPr id="78" name="Arrow: Pentagon 77">
            <a:extLst>
              <a:ext uri="{FF2B5EF4-FFF2-40B4-BE49-F238E27FC236}">
                <a16:creationId xmlns:a16="http://schemas.microsoft.com/office/drawing/2014/main" id="{098D3053-A435-4F39-A451-2BFA502D6F3B}"/>
              </a:ext>
            </a:extLst>
          </p:cNvPr>
          <p:cNvSpPr/>
          <p:nvPr/>
        </p:nvSpPr>
        <p:spPr>
          <a:xfrm>
            <a:off x="188003" y="3856473"/>
            <a:ext cx="1543448" cy="1398628"/>
          </a:xfrm>
          <a:prstGeom prst="homePlate">
            <a:avLst/>
          </a:prstGeom>
          <a:solidFill>
            <a:schemeClr val="accent1">
              <a:lumMod val="60000"/>
              <a:lumOff val="40000"/>
            </a:schemeClr>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ea typeface="Gadugi" panose="020B0502040204020203" pitchFamily="34" charset="0"/>
                <a:cs typeface="helvetica" panose="020B0604020202020204" pitchFamily="34" charset="0"/>
              </a:rPr>
              <a:t>1</a:t>
            </a:r>
          </a:p>
        </p:txBody>
      </p:sp>
      <p:sp>
        <p:nvSpPr>
          <p:cNvPr id="80" name="Arrow: Pentagon 79">
            <a:extLst>
              <a:ext uri="{FF2B5EF4-FFF2-40B4-BE49-F238E27FC236}">
                <a16:creationId xmlns:a16="http://schemas.microsoft.com/office/drawing/2014/main" id="{FC540494-AD63-464C-9349-3ADB6AE92BDB}"/>
              </a:ext>
            </a:extLst>
          </p:cNvPr>
          <p:cNvSpPr/>
          <p:nvPr/>
        </p:nvSpPr>
        <p:spPr>
          <a:xfrm>
            <a:off x="11441209" y="3834628"/>
            <a:ext cx="1543448" cy="1398628"/>
          </a:xfrm>
          <a:prstGeom prst="homePlate">
            <a:avLst/>
          </a:prstGeom>
          <a:solidFill>
            <a:schemeClr val="accent2">
              <a:lumMod val="60000"/>
              <a:lumOff val="40000"/>
            </a:schemeClr>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ea typeface="Gadugi" panose="020B0502040204020203" pitchFamily="34" charset="0"/>
                <a:cs typeface="helvetica" panose="020B0604020202020204" pitchFamily="34" charset="0"/>
              </a:rPr>
              <a:t>3</a:t>
            </a:r>
          </a:p>
        </p:txBody>
      </p:sp>
      <p:sp>
        <p:nvSpPr>
          <p:cNvPr id="81" name="Arrow: Pentagon 80">
            <a:extLst>
              <a:ext uri="{FF2B5EF4-FFF2-40B4-BE49-F238E27FC236}">
                <a16:creationId xmlns:a16="http://schemas.microsoft.com/office/drawing/2014/main" id="{FAA6D74B-B8B9-4546-8E1B-BCE952587DB7}"/>
              </a:ext>
            </a:extLst>
          </p:cNvPr>
          <p:cNvSpPr/>
          <p:nvPr/>
        </p:nvSpPr>
        <p:spPr>
          <a:xfrm>
            <a:off x="33119064" y="3931365"/>
            <a:ext cx="1294127" cy="1398628"/>
          </a:xfrm>
          <a:prstGeom prst="homePlate">
            <a:avLst/>
          </a:prstGeom>
          <a:solidFill>
            <a:srgbClr val="E95959"/>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ea typeface="Gadugi" panose="020B0502040204020203" pitchFamily="34" charset="0"/>
                <a:cs typeface="helvetica" panose="020B0604020202020204" pitchFamily="34" charset="0"/>
              </a:rPr>
              <a:t>7</a:t>
            </a:r>
          </a:p>
        </p:txBody>
      </p:sp>
      <p:sp>
        <p:nvSpPr>
          <p:cNvPr id="84" name="Rectangle 83">
            <a:extLst>
              <a:ext uri="{FF2B5EF4-FFF2-40B4-BE49-F238E27FC236}">
                <a16:creationId xmlns:a16="http://schemas.microsoft.com/office/drawing/2014/main" id="{6418F831-103A-436A-9063-C00E1771046B}"/>
              </a:ext>
            </a:extLst>
          </p:cNvPr>
          <p:cNvSpPr/>
          <p:nvPr/>
        </p:nvSpPr>
        <p:spPr>
          <a:xfrm>
            <a:off x="22328144" y="3871567"/>
            <a:ext cx="10621466" cy="289433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4E9D6DE2-7BC2-4435-8362-E57D299AEE1C}"/>
              </a:ext>
            </a:extLst>
          </p:cNvPr>
          <p:cNvSpPr/>
          <p:nvPr/>
        </p:nvSpPr>
        <p:spPr>
          <a:xfrm>
            <a:off x="22439711" y="4086593"/>
            <a:ext cx="10380940" cy="2863078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Diagonal Corners Snipped 87">
            <a:extLst>
              <a:ext uri="{FF2B5EF4-FFF2-40B4-BE49-F238E27FC236}">
                <a16:creationId xmlns:a16="http://schemas.microsoft.com/office/drawing/2014/main" id="{736426D4-0FF6-4917-9AF5-62204EA80EF1}"/>
              </a:ext>
            </a:extLst>
          </p:cNvPr>
          <p:cNvSpPr/>
          <p:nvPr/>
        </p:nvSpPr>
        <p:spPr>
          <a:xfrm>
            <a:off x="22922332" y="3936637"/>
            <a:ext cx="9993144" cy="1088172"/>
          </a:xfrm>
          <a:prstGeom prst="snip2DiagRect">
            <a:avLst>
              <a:gd name="adj1" fmla="val 0"/>
              <a:gd name="adj2" fmla="val 10244"/>
            </a:avLst>
          </a:prstGeom>
          <a:solidFill>
            <a:srgbClr val="DAC0E6"/>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ea typeface="Verdana" panose="020B0604030504040204" pitchFamily="34" charset="0"/>
                <a:cs typeface="helvetica" panose="020B0604020202020204" pitchFamily="34" charset="0"/>
              </a:rPr>
              <a:t>Results</a:t>
            </a:r>
          </a:p>
        </p:txBody>
      </p:sp>
      <p:sp>
        <p:nvSpPr>
          <p:cNvPr id="89" name="Arrow: Pentagon 88">
            <a:extLst>
              <a:ext uri="{FF2B5EF4-FFF2-40B4-BE49-F238E27FC236}">
                <a16:creationId xmlns:a16="http://schemas.microsoft.com/office/drawing/2014/main" id="{F82D5F6F-6A8D-4411-B26F-24B67CC4FE56}"/>
              </a:ext>
            </a:extLst>
          </p:cNvPr>
          <p:cNvSpPr/>
          <p:nvPr/>
        </p:nvSpPr>
        <p:spPr>
          <a:xfrm>
            <a:off x="22278676" y="3781409"/>
            <a:ext cx="1298907" cy="1398628"/>
          </a:xfrm>
          <a:prstGeom prst="homePlate">
            <a:avLst/>
          </a:prstGeom>
          <a:solidFill>
            <a:srgbClr val="B581CD"/>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ea typeface="Gadugi" panose="020B0502040204020203" pitchFamily="34" charset="0"/>
                <a:cs typeface="helvetica" panose="020B0604020202020204" pitchFamily="34" charset="0"/>
              </a:rPr>
              <a:t>6</a:t>
            </a:r>
          </a:p>
        </p:txBody>
      </p:sp>
      <p:sp>
        <p:nvSpPr>
          <p:cNvPr id="2" name="TextBox 1">
            <a:extLst>
              <a:ext uri="{FF2B5EF4-FFF2-40B4-BE49-F238E27FC236}">
                <a16:creationId xmlns:a16="http://schemas.microsoft.com/office/drawing/2014/main" id="{CB5AC68F-23F8-4EF3-9377-D23B0E70ABB3}"/>
              </a:ext>
            </a:extLst>
          </p:cNvPr>
          <p:cNvSpPr txBox="1"/>
          <p:nvPr/>
        </p:nvSpPr>
        <p:spPr>
          <a:xfrm>
            <a:off x="359561" y="4950746"/>
            <a:ext cx="10352902" cy="4524315"/>
          </a:xfrm>
          <a:prstGeom prst="rect">
            <a:avLst/>
          </a:prstGeom>
          <a:noFill/>
        </p:spPr>
        <p:txBody>
          <a:bodyPr wrap="square" rtlCol="0">
            <a:spAutoFit/>
          </a:bodyPr>
          <a:lstStyle/>
          <a:p>
            <a:endParaRPr lang="en-US" sz="2400" dirty="0"/>
          </a:p>
          <a:p>
            <a:r>
              <a:rPr lang="en-US" sz="2400" dirty="0"/>
              <a:t>The goal of this project was to make a machine learning system that could compete profitably in </a:t>
            </a:r>
            <a:r>
              <a:rPr lang="en-US" sz="2400" b="1" dirty="0"/>
              <a:t>daily</a:t>
            </a:r>
            <a:r>
              <a:rPr lang="en-US" sz="2400" dirty="0"/>
              <a:t> </a:t>
            </a:r>
            <a:r>
              <a:rPr lang="en-US" sz="2400" b="1" dirty="0"/>
              <a:t>fantasy</a:t>
            </a:r>
            <a:r>
              <a:rPr lang="en-US" sz="2400" dirty="0"/>
              <a:t> </a:t>
            </a:r>
            <a:r>
              <a:rPr lang="en-US" sz="2400" b="1" dirty="0"/>
              <a:t>NBA</a:t>
            </a:r>
            <a:r>
              <a:rPr lang="en-US" sz="2400" dirty="0"/>
              <a:t> </a:t>
            </a:r>
            <a:r>
              <a:rPr lang="en-US" sz="2400" b="1" dirty="0"/>
              <a:t>competitions</a:t>
            </a:r>
            <a:r>
              <a:rPr lang="en-US" sz="2400" dirty="0"/>
              <a:t>.</a:t>
            </a:r>
          </a:p>
          <a:p>
            <a:pPr marL="800100" lvl="1" indent="-342900">
              <a:buFont typeface="Arial" panose="020B0604020202020204" pitchFamily="34" charset="0"/>
              <a:buChar char="•"/>
            </a:pPr>
            <a:r>
              <a:rPr lang="en-US" sz="2400" b="1" dirty="0"/>
              <a:t>Daily</a:t>
            </a:r>
            <a:r>
              <a:rPr lang="en-US" sz="2400" dirty="0"/>
              <a:t> means the competitions happen every day that there are matches</a:t>
            </a:r>
          </a:p>
          <a:p>
            <a:pPr marL="800100" lvl="1" indent="-342900">
              <a:buFont typeface="Arial" panose="020B0604020202020204" pitchFamily="34" charset="0"/>
              <a:buChar char="•"/>
            </a:pPr>
            <a:r>
              <a:rPr lang="en-US" sz="2400" b="1" dirty="0"/>
              <a:t>Fantasy </a:t>
            </a:r>
            <a:r>
              <a:rPr lang="en-US" sz="2400" dirty="0"/>
              <a:t>means they use a contrived points system</a:t>
            </a:r>
          </a:p>
          <a:p>
            <a:pPr marL="800100" lvl="1" indent="-342900">
              <a:buFont typeface="Arial" panose="020B0604020202020204" pitchFamily="34" charset="0"/>
              <a:buChar char="•"/>
            </a:pPr>
            <a:r>
              <a:rPr lang="en-US" sz="2400" b="1" dirty="0"/>
              <a:t>NBA </a:t>
            </a:r>
            <a:r>
              <a:rPr lang="en-US" sz="2400" dirty="0"/>
              <a:t>means that they are based on actual NBA games</a:t>
            </a:r>
          </a:p>
          <a:p>
            <a:pPr marL="800100" lvl="1" indent="-342900">
              <a:buFont typeface="Arial" panose="020B0604020202020204" pitchFamily="34" charset="0"/>
              <a:buChar char="•"/>
            </a:pPr>
            <a:r>
              <a:rPr lang="en-US" sz="2400" b="1" dirty="0"/>
              <a:t>Competition </a:t>
            </a:r>
            <a:r>
              <a:rPr lang="en-US" sz="2400" dirty="0"/>
              <a:t>means we are competing against other people (machines?)</a:t>
            </a:r>
            <a:br>
              <a:rPr lang="en-US" sz="2400" dirty="0"/>
            </a:br>
            <a:endParaRPr lang="en-US" sz="2400" dirty="0"/>
          </a:p>
          <a:p>
            <a:r>
              <a:rPr lang="en-US" sz="2400" dirty="0"/>
              <a:t>In these competitions, you have to select 9 basketball players of specific positions (center, forward, etc.) who are playing tonight, in real games, across any teams. Each player has a salary, and you have a budget. The goal of the competition is to maximize the amount of fantasy points your lineup gets.</a:t>
            </a:r>
            <a:r>
              <a:rPr lang="en-US" sz="2400" baseline="30000" dirty="0"/>
              <a:t>[1]</a:t>
            </a:r>
            <a:endParaRPr lang="en-US" sz="2400" dirty="0"/>
          </a:p>
        </p:txBody>
      </p:sp>
      <p:grpSp>
        <p:nvGrpSpPr>
          <p:cNvPr id="8" name="Group 7">
            <a:extLst>
              <a:ext uri="{FF2B5EF4-FFF2-40B4-BE49-F238E27FC236}">
                <a16:creationId xmlns:a16="http://schemas.microsoft.com/office/drawing/2014/main" id="{821EA8F7-25FB-49D4-9698-8794A0836927}"/>
              </a:ext>
            </a:extLst>
          </p:cNvPr>
          <p:cNvGrpSpPr/>
          <p:nvPr/>
        </p:nvGrpSpPr>
        <p:grpSpPr>
          <a:xfrm>
            <a:off x="461547" y="9750054"/>
            <a:ext cx="9976556" cy="5293385"/>
            <a:chOff x="117731" y="10011171"/>
            <a:chExt cx="11436866" cy="6068200"/>
          </a:xfrm>
        </p:grpSpPr>
        <p:pic>
          <p:nvPicPr>
            <p:cNvPr id="5" name="Picture 4">
              <a:extLst>
                <a:ext uri="{FF2B5EF4-FFF2-40B4-BE49-F238E27FC236}">
                  <a16:creationId xmlns:a16="http://schemas.microsoft.com/office/drawing/2014/main" id="{E0D8214D-D6F8-491C-8D63-A5C0C41719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891" y="10011171"/>
              <a:ext cx="10617706" cy="6068200"/>
            </a:xfrm>
            <a:prstGeom prst="rect">
              <a:avLst/>
            </a:prstGeom>
          </p:spPr>
        </p:pic>
        <p:sp>
          <p:nvSpPr>
            <p:cNvPr id="6" name="TextBox 5">
              <a:extLst>
                <a:ext uri="{FF2B5EF4-FFF2-40B4-BE49-F238E27FC236}">
                  <a16:creationId xmlns:a16="http://schemas.microsoft.com/office/drawing/2014/main" id="{01E3B165-BCAD-4406-8A8A-7203E7433D9B}"/>
                </a:ext>
              </a:extLst>
            </p:cNvPr>
            <p:cNvSpPr txBox="1"/>
            <p:nvPr/>
          </p:nvSpPr>
          <p:spPr>
            <a:xfrm>
              <a:off x="4666846" y="10484307"/>
              <a:ext cx="1028423" cy="707886"/>
            </a:xfrm>
            <a:prstGeom prst="rect">
              <a:avLst/>
            </a:prstGeom>
            <a:noFill/>
          </p:spPr>
          <p:txBody>
            <a:bodyPr wrap="none" rtlCol="0">
              <a:spAutoFit/>
            </a:bodyPr>
            <a:lstStyle/>
            <a:p>
              <a:r>
                <a:rPr lang="en-US" sz="2000" b="1" dirty="0"/>
                <a:t>Today’s </a:t>
              </a:r>
            </a:p>
            <a:p>
              <a:r>
                <a:rPr lang="en-US" sz="2000" b="1" dirty="0"/>
                <a:t>Games</a:t>
              </a:r>
              <a:endParaRPr lang="en-CA" sz="2000" b="1" dirty="0"/>
            </a:p>
          </p:txBody>
        </p:sp>
        <p:sp>
          <p:nvSpPr>
            <p:cNvPr id="7" name="TextBox 6">
              <a:extLst>
                <a:ext uri="{FF2B5EF4-FFF2-40B4-BE49-F238E27FC236}">
                  <a16:creationId xmlns:a16="http://schemas.microsoft.com/office/drawing/2014/main" id="{3E5DCBB4-39E3-4489-A3A0-DD1E22F50A80}"/>
                </a:ext>
              </a:extLst>
            </p:cNvPr>
            <p:cNvSpPr txBox="1"/>
            <p:nvPr/>
          </p:nvSpPr>
          <p:spPr>
            <a:xfrm>
              <a:off x="6436544" y="10484308"/>
              <a:ext cx="1008609" cy="707886"/>
            </a:xfrm>
            <a:prstGeom prst="rect">
              <a:avLst/>
            </a:prstGeom>
            <a:noFill/>
          </p:spPr>
          <p:txBody>
            <a:bodyPr wrap="none" rtlCol="0">
              <a:spAutoFit/>
            </a:bodyPr>
            <a:lstStyle/>
            <a:p>
              <a:r>
                <a:rPr lang="en-US" sz="2000" b="1" dirty="0"/>
                <a:t>Player</a:t>
              </a:r>
            </a:p>
            <a:p>
              <a:r>
                <a:rPr lang="en-US" sz="2000" b="1" dirty="0"/>
                <a:t>Salaries</a:t>
              </a:r>
              <a:endParaRPr lang="en-CA" sz="2000" b="1" dirty="0"/>
            </a:p>
          </p:txBody>
        </p:sp>
        <p:sp>
          <p:nvSpPr>
            <p:cNvPr id="54" name="TextBox 53">
              <a:extLst>
                <a:ext uri="{FF2B5EF4-FFF2-40B4-BE49-F238E27FC236}">
                  <a16:creationId xmlns:a16="http://schemas.microsoft.com/office/drawing/2014/main" id="{85F2CB6D-EB50-498B-BB61-33F1F3C7C11B}"/>
                </a:ext>
              </a:extLst>
            </p:cNvPr>
            <p:cNvSpPr txBox="1"/>
            <p:nvPr/>
          </p:nvSpPr>
          <p:spPr>
            <a:xfrm>
              <a:off x="7620114" y="10482097"/>
              <a:ext cx="1149417" cy="707886"/>
            </a:xfrm>
            <a:prstGeom prst="rect">
              <a:avLst/>
            </a:prstGeom>
            <a:noFill/>
          </p:spPr>
          <p:txBody>
            <a:bodyPr wrap="none" rtlCol="0">
              <a:spAutoFit/>
            </a:bodyPr>
            <a:lstStyle/>
            <a:p>
              <a:r>
                <a:rPr lang="en-US" sz="2000" b="1" dirty="0"/>
                <a:t>Required</a:t>
              </a:r>
            </a:p>
            <a:p>
              <a:r>
                <a:rPr lang="en-US" sz="2000" b="1" dirty="0"/>
                <a:t>Positions</a:t>
              </a:r>
              <a:endParaRPr lang="en-CA" sz="2000" b="1" dirty="0"/>
            </a:p>
          </p:txBody>
        </p:sp>
        <p:sp>
          <p:nvSpPr>
            <p:cNvPr id="55" name="TextBox 54">
              <a:extLst>
                <a:ext uri="{FF2B5EF4-FFF2-40B4-BE49-F238E27FC236}">
                  <a16:creationId xmlns:a16="http://schemas.microsoft.com/office/drawing/2014/main" id="{85F62AA4-4D53-450B-9DB5-B9D2F9047DDA}"/>
                </a:ext>
              </a:extLst>
            </p:cNvPr>
            <p:cNvSpPr txBox="1"/>
            <p:nvPr/>
          </p:nvSpPr>
          <p:spPr>
            <a:xfrm>
              <a:off x="9936017" y="10675719"/>
              <a:ext cx="940001" cy="400110"/>
            </a:xfrm>
            <a:prstGeom prst="rect">
              <a:avLst/>
            </a:prstGeom>
            <a:noFill/>
          </p:spPr>
          <p:txBody>
            <a:bodyPr wrap="none" rtlCol="0">
              <a:spAutoFit/>
            </a:bodyPr>
            <a:lstStyle/>
            <a:p>
              <a:r>
                <a:rPr lang="en-US" sz="2000" b="1" dirty="0"/>
                <a:t>Budget</a:t>
              </a:r>
              <a:endParaRPr lang="en-CA" sz="2000" b="1" dirty="0"/>
            </a:p>
          </p:txBody>
        </p:sp>
        <p:sp>
          <p:nvSpPr>
            <p:cNvPr id="56" name="TextBox 55">
              <a:extLst>
                <a:ext uri="{FF2B5EF4-FFF2-40B4-BE49-F238E27FC236}">
                  <a16:creationId xmlns:a16="http://schemas.microsoft.com/office/drawing/2014/main" id="{4E89FCB7-A108-486C-9319-E71EB98C57E1}"/>
                </a:ext>
              </a:extLst>
            </p:cNvPr>
            <p:cNvSpPr txBox="1"/>
            <p:nvPr/>
          </p:nvSpPr>
          <p:spPr>
            <a:xfrm>
              <a:off x="117731" y="13619394"/>
              <a:ext cx="970715" cy="707886"/>
            </a:xfrm>
            <a:prstGeom prst="rect">
              <a:avLst/>
            </a:prstGeom>
            <a:noFill/>
          </p:spPr>
          <p:txBody>
            <a:bodyPr wrap="none" rtlCol="0">
              <a:spAutoFit/>
            </a:bodyPr>
            <a:lstStyle/>
            <a:p>
              <a:r>
                <a:rPr lang="en-US" sz="2000" b="1" dirty="0"/>
                <a:t>Today’s</a:t>
              </a:r>
            </a:p>
            <a:p>
              <a:r>
                <a:rPr lang="en-US" sz="2000" b="1" dirty="0"/>
                <a:t>Players</a:t>
              </a:r>
              <a:endParaRPr lang="en-CA" sz="2000" b="1" dirty="0"/>
            </a:p>
          </p:txBody>
        </p:sp>
      </p:grpSp>
      <p:sp>
        <p:nvSpPr>
          <p:cNvPr id="13" name="Rectangle: Rounded Corners 12">
            <a:extLst>
              <a:ext uri="{FF2B5EF4-FFF2-40B4-BE49-F238E27FC236}">
                <a16:creationId xmlns:a16="http://schemas.microsoft.com/office/drawing/2014/main" id="{E30E3378-6C32-4A43-82D4-1BC783162BFD}"/>
              </a:ext>
            </a:extLst>
          </p:cNvPr>
          <p:cNvSpPr/>
          <p:nvPr/>
        </p:nvSpPr>
        <p:spPr>
          <a:xfrm>
            <a:off x="418153" y="15488380"/>
            <a:ext cx="10218110" cy="110161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900" dirty="0"/>
              <a:t>Our goal was to build a machine learning system that could predict these lineups and maybe even win some money (unlikely!)</a:t>
            </a:r>
            <a:endParaRPr lang="en-CA" sz="2900" dirty="0"/>
          </a:p>
        </p:txBody>
      </p:sp>
      <p:sp>
        <p:nvSpPr>
          <p:cNvPr id="24" name="TextBox 23">
            <a:extLst>
              <a:ext uri="{FF2B5EF4-FFF2-40B4-BE49-F238E27FC236}">
                <a16:creationId xmlns:a16="http://schemas.microsoft.com/office/drawing/2014/main" id="{0952AC77-B277-4231-9D22-906E4D734C70}"/>
              </a:ext>
            </a:extLst>
          </p:cNvPr>
          <p:cNvSpPr txBox="1"/>
          <p:nvPr/>
        </p:nvSpPr>
        <p:spPr>
          <a:xfrm>
            <a:off x="11796607" y="5382018"/>
            <a:ext cx="10064307" cy="1569660"/>
          </a:xfrm>
          <a:prstGeom prst="rect">
            <a:avLst/>
          </a:prstGeom>
          <a:noFill/>
        </p:spPr>
        <p:txBody>
          <a:bodyPr wrap="square" rtlCol="0">
            <a:spAutoFit/>
          </a:bodyPr>
          <a:lstStyle/>
          <a:p>
            <a:r>
              <a:rPr lang="en-US" sz="2400" dirty="0"/>
              <a:t>With the model for our system chosen, we could begin collecting our data. The inputs to our system are NBA statistics. We built a scraper to obtain data from the NBA website (chosen for reliability). We scraped partial data from games back to 1970, and complete back to 2004:</a:t>
            </a:r>
          </a:p>
        </p:txBody>
      </p:sp>
      <p:graphicFrame>
        <p:nvGraphicFramePr>
          <p:cNvPr id="35" name="Chart 34">
            <a:extLst>
              <a:ext uri="{FF2B5EF4-FFF2-40B4-BE49-F238E27FC236}">
                <a16:creationId xmlns:a16="http://schemas.microsoft.com/office/drawing/2014/main" id="{77AEEE02-681B-41D9-B2BF-446D7D063B65}"/>
              </a:ext>
            </a:extLst>
          </p:cNvPr>
          <p:cNvGraphicFramePr/>
          <p:nvPr>
            <p:extLst>
              <p:ext uri="{D42A27DB-BD31-4B8C-83A1-F6EECF244321}">
                <p14:modId xmlns:p14="http://schemas.microsoft.com/office/powerpoint/2010/main" val="1480426070"/>
              </p:ext>
            </p:extLst>
          </p:nvPr>
        </p:nvGraphicFramePr>
        <p:xfrm>
          <a:off x="13075574" y="6988504"/>
          <a:ext cx="7758045" cy="2858242"/>
        </p:xfrm>
        <a:graphic>
          <a:graphicData uri="http://schemas.openxmlformats.org/drawingml/2006/chart">
            <c:chart xmlns:c="http://schemas.openxmlformats.org/drawingml/2006/chart" xmlns:r="http://schemas.openxmlformats.org/officeDocument/2006/relationships" r:id="rId5"/>
          </a:graphicData>
        </a:graphic>
      </p:graphicFrame>
      <p:grpSp>
        <p:nvGrpSpPr>
          <p:cNvPr id="37" name="Group 36">
            <a:extLst>
              <a:ext uri="{FF2B5EF4-FFF2-40B4-BE49-F238E27FC236}">
                <a16:creationId xmlns:a16="http://schemas.microsoft.com/office/drawing/2014/main" id="{B77D6245-B15C-40EF-A057-385CAAAFC80D}"/>
              </a:ext>
            </a:extLst>
          </p:cNvPr>
          <p:cNvGrpSpPr/>
          <p:nvPr/>
        </p:nvGrpSpPr>
        <p:grpSpPr>
          <a:xfrm>
            <a:off x="11888103" y="10054302"/>
            <a:ext cx="9497279" cy="2126944"/>
            <a:chOff x="595579" y="23651717"/>
            <a:chExt cx="9497279" cy="2126944"/>
          </a:xfrm>
        </p:grpSpPr>
        <p:sp>
          <p:nvSpPr>
            <p:cNvPr id="36" name="TextBox 35">
              <a:extLst>
                <a:ext uri="{FF2B5EF4-FFF2-40B4-BE49-F238E27FC236}">
                  <a16:creationId xmlns:a16="http://schemas.microsoft.com/office/drawing/2014/main" id="{7BD44FCF-BF61-4F62-81D1-12FD0EA4DC20}"/>
                </a:ext>
              </a:extLst>
            </p:cNvPr>
            <p:cNvSpPr txBox="1"/>
            <p:nvPr/>
          </p:nvSpPr>
          <p:spPr>
            <a:xfrm>
              <a:off x="595579" y="23729128"/>
              <a:ext cx="8271430" cy="1938992"/>
            </a:xfrm>
            <a:prstGeom prst="rect">
              <a:avLst/>
            </a:prstGeom>
            <a:noFill/>
          </p:spPr>
          <p:txBody>
            <a:bodyPr wrap="square" rtlCol="0">
              <a:spAutoFit/>
            </a:bodyPr>
            <a:lstStyle/>
            <a:p>
              <a:r>
                <a:rPr lang="en-US" sz="2400" dirty="0"/>
                <a:t>We used Python to power our scraper</a:t>
              </a:r>
            </a:p>
            <a:p>
              <a:endParaRPr lang="en-US" sz="2400" dirty="0"/>
            </a:p>
            <a:p>
              <a:r>
                <a:rPr lang="en-US" sz="2400" dirty="0"/>
                <a:t>We used B</a:t>
              </a:r>
              <a:r>
                <a:rPr lang="en-CA" sz="2400" dirty="0" err="1"/>
                <a:t>eautifulSoup</a:t>
              </a:r>
              <a:r>
                <a:rPr lang="en-CA" sz="2400" baseline="30000" dirty="0"/>
                <a:t>[4]</a:t>
              </a:r>
              <a:r>
                <a:rPr lang="en-CA" sz="2400" dirty="0"/>
                <a:t> to access and retrieve the NBA website</a:t>
              </a:r>
            </a:p>
            <a:p>
              <a:endParaRPr lang="en-US" sz="2400" dirty="0"/>
            </a:p>
            <a:p>
              <a:r>
                <a:rPr lang="en-US" sz="2400" dirty="0"/>
                <a:t>We used S</a:t>
              </a:r>
              <a:r>
                <a:rPr lang="en-CA" sz="2400" dirty="0" err="1"/>
                <a:t>elenium</a:t>
              </a:r>
              <a:r>
                <a:rPr lang="en-CA" sz="2400" baseline="30000" dirty="0"/>
                <a:t>[5]</a:t>
              </a:r>
              <a:r>
                <a:rPr lang="en-CA" sz="2400" dirty="0"/>
                <a:t> to control the NBA website</a:t>
              </a:r>
            </a:p>
          </p:txBody>
        </p:sp>
        <p:pic>
          <p:nvPicPr>
            <p:cNvPr id="61" name="Shape 221">
              <a:extLst>
                <a:ext uri="{FF2B5EF4-FFF2-40B4-BE49-F238E27FC236}">
                  <a16:creationId xmlns:a16="http://schemas.microsoft.com/office/drawing/2014/main" id="{28588562-63C9-4EFE-884B-148F084B8517}"/>
                </a:ext>
              </a:extLst>
            </p:cNvPr>
            <p:cNvPicPr preferRelativeResize="0"/>
            <p:nvPr/>
          </p:nvPicPr>
          <p:blipFill>
            <a:blip r:embed="rId6">
              <a:alphaModFix/>
            </a:blip>
            <a:stretch>
              <a:fillRect/>
            </a:stretch>
          </p:blipFill>
          <p:spPr>
            <a:xfrm>
              <a:off x="6641970" y="24982094"/>
              <a:ext cx="880188" cy="796567"/>
            </a:xfrm>
            <a:prstGeom prst="rect">
              <a:avLst/>
            </a:prstGeom>
            <a:noFill/>
            <a:ln>
              <a:noFill/>
            </a:ln>
          </p:spPr>
        </p:pic>
        <p:pic>
          <p:nvPicPr>
            <p:cNvPr id="65" name="Shape 225">
              <a:extLst>
                <a:ext uri="{FF2B5EF4-FFF2-40B4-BE49-F238E27FC236}">
                  <a16:creationId xmlns:a16="http://schemas.microsoft.com/office/drawing/2014/main" id="{3C48B24E-F9E1-46B5-B15C-F296F58906EF}"/>
                </a:ext>
              </a:extLst>
            </p:cNvPr>
            <p:cNvPicPr preferRelativeResize="0"/>
            <p:nvPr/>
          </p:nvPicPr>
          <p:blipFill>
            <a:blip r:embed="rId7">
              <a:alphaModFix/>
            </a:blip>
            <a:stretch>
              <a:fillRect/>
            </a:stretch>
          </p:blipFill>
          <p:spPr>
            <a:xfrm>
              <a:off x="8772133" y="24115442"/>
              <a:ext cx="1320725" cy="941019"/>
            </a:xfrm>
            <a:prstGeom prst="rect">
              <a:avLst/>
            </a:prstGeom>
            <a:noFill/>
            <a:ln>
              <a:noFill/>
            </a:ln>
          </p:spPr>
        </p:pic>
        <p:pic>
          <p:nvPicPr>
            <p:cNvPr id="66" name="Shape 224">
              <a:extLst>
                <a:ext uri="{FF2B5EF4-FFF2-40B4-BE49-F238E27FC236}">
                  <a16:creationId xmlns:a16="http://schemas.microsoft.com/office/drawing/2014/main" id="{0DF11DFE-F3B8-4E45-ABD7-188CEB945DC8}"/>
                </a:ext>
              </a:extLst>
            </p:cNvPr>
            <p:cNvPicPr preferRelativeResize="0"/>
            <p:nvPr/>
          </p:nvPicPr>
          <p:blipFill>
            <a:blip r:embed="rId8">
              <a:alphaModFix/>
            </a:blip>
            <a:stretch>
              <a:fillRect/>
            </a:stretch>
          </p:blipFill>
          <p:spPr>
            <a:xfrm>
              <a:off x="5094841" y="23651717"/>
              <a:ext cx="1514396" cy="757198"/>
            </a:xfrm>
            <a:prstGeom prst="rect">
              <a:avLst/>
            </a:prstGeom>
            <a:noFill/>
            <a:ln>
              <a:noFill/>
            </a:ln>
          </p:spPr>
        </p:pic>
      </p:grpSp>
      <p:sp>
        <p:nvSpPr>
          <p:cNvPr id="70" name="Rectangle 69">
            <a:extLst>
              <a:ext uri="{FF2B5EF4-FFF2-40B4-BE49-F238E27FC236}">
                <a16:creationId xmlns:a16="http://schemas.microsoft.com/office/drawing/2014/main" id="{9C5A5C05-628F-4993-9802-0A504BDC628B}"/>
              </a:ext>
            </a:extLst>
          </p:cNvPr>
          <p:cNvSpPr/>
          <p:nvPr/>
        </p:nvSpPr>
        <p:spPr>
          <a:xfrm>
            <a:off x="190837" y="17276696"/>
            <a:ext cx="10723651" cy="1555419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587282DD-B32C-416B-BD7E-790C872F27EF}"/>
              </a:ext>
            </a:extLst>
          </p:cNvPr>
          <p:cNvSpPr/>
          <p:nvPr/>
        </p:nvSpPr>
        <p:spPr>
          <a:xfrm>
            <a:off x="281520" y="17710187"/>
            <a:ext cx="10538675" cy="1500719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Diagonal Corners Snipped 76">
            <a:extLst>
              <a:ext uri="{FF2B5EF4-FFF2-40B4-BE49-F238E27FC236}">
                <a16:creationId xmlns:a16="http://schemas.microsoft.com/office/drawing/2014/main" id="{4E6D4504-2FD7-4956-A53C-61F1B4235CAD}"/>
              </a:ext>
            </a:extLst>
          </p:cNvPr>
          <p:cNvSpPr/>
          <p:nvPr/>
        </p:nvSpPr>
        <p:spPr>
          <a:xfrm>
            <a:off x="281520" y="17425650"/>
            <a:ext cx="10725343" cy="1088172"/>
          </a:xfrm>
          <a:prstGeom prst="snip2DiagRect">
            <a:avLst>
              <a:gd name="adj1" fmla="val 0"/>
              <a:gd name="adj2" fmla="val 10244"/>
            </a:avLst>
          </a:prstGeom>
          <a:solidFill>
            <a:schemeClr val="accent4">
              <a:lumMod val="40000"/>
              <a:lumOff val="60000"/>
            </a:schemeClr>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ea typeface="Verdana" panose="020B0604030504040204" pitchFamily="34" charset="0"/>
                <a:cs typeface="helvetica" panose="020B0604020202020204" pitchFamily="34" charset="0"/>
              </a:rPr>
              <a:t>Neural Networks</a:t>
            </a:r>
          </a:p>
        </p:txBody>
      </p:sp>
      <p:sp>
        <p:nvSpPr>
          <p:cNvPr id="86" name="Arrow: Pentagon 85">
            <a:extLst>
              <a:ext uri="{FF2B5EF4-FFF2-40B4-BE49-F238E27FC236}">
                <a16:creationId xmlns:a16="http://schemas.microsoft.com/office/drawing/2014/main" id="{E5E11522-381C-49DB-A081-5C232B196EB0}"/>
              </a:ext>
            </a:extLst>
          </p:cNvPr>
          <p:cNvSpPr/>
          <p:nvPr/>
        </p:nvSpPr>
        <p:spPr>
          <a:xfrm>
            <a:off x="191460" y="17229950"/>
            <a:ext cx="1543448" cy="1398628"/>
          </a:xfrm>
          <a:prstGeom prst="homePlate">
            <a:avLst/>
          </a:prstGeom>
          <a:solidFill>
            <a:schemeClr val="accent4">
              <a:lumMod val="60000"/>
              <a:lumOff val="40000"/>
            </a:schemeClr>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ea typeface="Gadugi" panose="020B0502040204020203" pitchFamily="34" charset="0"/>
                <a:cs typeface="helvetica" panose="020B0604020202020204" pitchFamily="34" charset="0"/>
              </a:rPr>
              <a:t>2</a:t>
            </a:r>
          </a:p>
        </p:txBody>
      </p:sp>
      <p:sp>
        <p:nvSpPr>
          <p:cNvPr id="3" name="TextBox 2">
            <a:extLst>
              <a:ext uri="{FF2B5EF4-FFF2-40B4-BE49-F238E27FC236}">
                <a16:creationId xmlns:a16="http://schemas.microsoft.com/office/drawing/2014/main" id="{1DB29ECD-F818-4373-8C09-ADC7F15D4E17}"/>
              </a:ext>
            </a:extLst>
          </p:cNvPr>
          <p:cNvSpPr txBox="1"/>
          <p:nvPr/>
        </p:nvSpPr>
        <p:spPr>
          <a:xfrm>
            <a:off x="500786" y="18760057"/>
            <a:ext cx="10032791" cy="4678204"/>
          </a:xfrm>
          <a:prstGeom prst="rect">
            <a:avLst/>
          </a:prstGeom>
          <a:noFill/>
        </p:spPr>
        <p:txBody>
          <a:bodyPr wrap="square" rtlCol="0">
            <a:spAutoFit/>
          </a:bodyPr>
          <a:lstStyle/>
          <a:p>
            <a:r>
              <a:rPr lang="en-US" sz="2400" dirty="0"/>
              <a:t>We decided to use a neural network (NN) to solve our design problem. A NN is useful under the following criteria, which our design problem met:</a:t>
            </a:r>
          </a:p>
          <a:p>
            <a:pPr marL="914400" lvl="1" indent="-457200">
              <a:buFont typeface="+mj-lt"/>
              <a:buAutoNum type="arabicPeriod"/>
            </a:pPr>
            <a:r>
              <a:rPr lang="en-US" sz="2400" dirty="0"/>
              <a:t>There has to be a distinguishable pattern between the inputs (player stats, games happening) and the outputs (lineups) of the system. </a:t>
            </a:r>
          </a:p>
          <a:p>
            <a:pPr marL="914400" lvl="1" indent="-457200">
              <a:buFont typeface="+mj-lt"/>
              <a:buAutoNum type="arabicPeriod"/>
            </a:pPr>
            <a:r>
              <a:rPr lang="en-US" sz="2400" dirty="0"/>
              <a:t>The relationship cannot be trivially represented mathematically, otherwise no reason to use machine learning</a:t>
            </a:r>
          </a:p>
          <a:p>
            <a:pPr marL="914400" lvl="1" indent="-457200">
              <a:buFont typeface="+mj-lt"/>
              <a:buAutoNum type="arabicPeriod"/>
            </a:pPr>
            <a:r>
              <a:rPr lang="en-US" sz="2400" dirty="0"/>
              <a:t>There must be enough data to properly "train" the network</a:t>
            </a:r>
          </a:p>
          <a:p>
            <a:pPr>
              <a:spcBef>
                <a:spcPts val="1200"/>
              </a:spcBef>
            </a:pPr>
            <a:r>
              <a:rPr lang="en-US" sz="2400" b="1" dirty="0"/>
              <a:t>But what is a neural network?</a:t>
            </a:r>
          </a:p>
          <a:p>
            <a:r>
              <a:rPr lang="en-US" sz="2400" dirty="0"/>
              <a:t>Below is a graphic of a simple NN, with one hidden layer, two outputs, and three inputs.</a:t>
            </a:r>
            <a:r>
              <a:rPr lang="en-US" sz="2400" baseline="30000" dirty="0"/>
              <a:t>[2]</a:t>
            </a:r>
            <a:r>
              <a:rPr lang="en-US" sz="2400" dirty="0"/>
              <a:t> This network, for example, could be attempting to find the relationship between the age, weight, and height of a person and their country of birth and gender.</a:t>
            </a:r>
          </a:p>
        </p:txBody>
      </p: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E82B1971-562C-4F83-86B6-09BECC42CC78}"/>
                  </a:ext>
                </a:extLst>
              </p:cNvPr>
              <p:cNvSpPr txBox="1"/>
              <p:nvPr/>
            </p:nvSpPr>
            <p:spPr>
              <a:xfrm>
                <a:off x="418153" y="27032257"/>
                <a:ext cx="10140728" cy="5000343"/>
              </a:xfrm>
              <a:prstGeom prst="rect">
                <a:avLst/>
              </a:prstGeom>
              <a:noFill/>
            </p:spPr>
            <p:txBody>
              <a:bodyPr wrap="square" rtlCol="0">
                <a:spAutoFit/>
              </a:bodyPr>
              <a:lstStyle/>
              <a:p>
                <a:r>
                  <a:rPr lang="en-US" sz="2400" dirty="0"/>
                  <a:t>There are two main "stages" of a Neural network.</a:t>
                </a:r>
              </a:p>
              <a:p>
                <a:r>
                  <a:rPr lang="en-US" sz="2400" b="1" dirty="0"/>
                  <a:t>1. Feed forward, or how outputs are computed from inputs</a:t>
                </a:r>
              </a:p>
              <a:p>
                <a:pPr lvl="1"/>
                <a:r>
                  <a:rPr lang="en-US" sz="2400" dirty="0"/>
                  <a:t>When feeding an input through the network, every edge (line) is a weight to multiply the value by, and every node (circle) is an "activation function" on the incoming value.</a:t>
                </a:r>
              </a:p>
              <a:p>
                <a:pPr>
                  <a:spcBef>
                    <a:spcPts val="1200"/>
                  </a:spcBef>
                </a:pPr>
                <a:r>
                  <a:rPr lang="en-US" sz="2400" b="1" dirty="0"/>
                  <a:t>2. Back propagation, or how the system learns</a:t>
                </a:r>
              </a:p>
              <a:p>
                <a:pPr lvl="1"/>
                <a:r>
                  <a:rPr lang="en-US" sz="2400" dirty="0"/>
                  <a:t>Once an input is fed through the network, the error can be calculated.</a:t>
                </a:r>
                <a:r>
                  <a:rPr lang="en-US" sz="2400" baseline="30000" dirty="0"/>
                  <a:t>[3]</a:t>
                </a:r>
                <a:endParaRPr lang="en-US" sz="2400" dirty="0"/>
              </a:p>
              <a:p>
                <a:pPr lvl="1"/>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m:t>
                              </m:r>
                            </m:sup>
                          </m:sSup>
                        </m:e>
                      </m:d>
                    </m:oMath>
                  </m:oMathPara>
                </a14:m>
                <a:endParaRPr lang="en-US" sz="2400" dirty="0"/>
              </a:p>
              <a:p>
                <a:pPr lvl="1"/>
                <a:r>
                  <a:rPr lang="en-US" sz="2400" dirty="0"/>
                  <a:t>Where y is the actual output and y’ is our feed-forward prediction. The goal is to adjust the weights of the edges to reduce this error. This is done by "backpropagating" the error through the network. Then, the weights are adjusted, and the network’s performance will increase.</a:t>
                </a:r>
              </a:p>
            </p:txBody>
          </p:sp>
        </mc:Choice>
        <mc:Fallback>
          <p:sp>
            <p:nvSpPr>
              <p:cNvPr id="33" name="TextBox 32">
                <a:extLst>
                  <a:ext uri="{FF2B5EF4-FFF2-40B4-BE49-F238E27FC236}">
                    <a16:creationId xmlns:a16="http://schemas.microsoft.com/office/drawing/2014/main" id="{E82B1971-562C-4F83-86B6-09BECC42CC78}"/>
                  </a:ext>
                </a:extLst>
              </p:cNvPr>
              <p:cNvSpPr txBox="1">
                <a:spLocks noRot="1" noChangeAspect="1" noMove="1" noResize="1" noEditPoints="1" noAdjustHandles="1" noChangeArrowheads="1" noChangeShapeType="1" noTextEdit="1"/>
              </p:cNvSpPr>
              <p:nvPr/>
            </p:nvSpPr>
            <p:spPr>
              <a:xfrm>
                <a:off x="418153" y="27032257"/>
                <a:ext cx="10140728" cy="5000343"/>
              </a:xfrm>
              <a:prstGeom prst="rect">
                <a:avLst/>
              </a:prstGeom>
              <a:blipFill>
                <a:blip r:embed="rId9"/>
                <a:stretch>
                  <a:fillRect l="-962" t="-974" r="-481" b="-1705"/>
                </a:stretch>
              </a:blipFill>
            </p:spPr>
            <p:txBody>
              <a:bodyPr/>
              <a:lstStyle/>
              <a:p>
                <a:r>
                  <a:rPr lang="en-CA">
                    <a:noFill/>
                  </a:rPr>
                  <a:t> </a:t>
                </a:r>
              </a:p>
            </p:txBody>
          </p:sp>
        </mc:Fallback>
      </mc:AlternateContent>
      <p:grpSp>
        <p:nvGrpSpPr>
          <p:cNvPr id="38" name="Group 37">
            <a:extLst>
              <a:ext uri="{FF2B5EF4-FFF2-40B4-BE49-F238E27FC236}">
                <a16:creationId xmlns:a16="http://schemas.microsoft.com/office/drawing/2014/main" id="{0897C3FD-9B32-43E6-8BD0-0639ED90E6EF}"/>
              </a:ext>
            </a:extLst>
          </p:cNvPr>
          <p:cNvGrpSpPr/>
          <p:nvPr/>
        </p:nvGrpSpPr>
        <p:grpSpPr>
          <a:xfrm>
            <a:off x="3083543" y="23512472"/>
            <a:ext cx="4867275" cy="3333750"/>
            <a:chOff x="3594023" y="23258503"/>
            <a:chExt cx="4867275" cy="3333750"/>
          </a:xfrm>
        </p:grpSpPr>
        <p:pic>
          <p:nvPicPr>
            <p:cNvPr id="29" name="Picture 28">
              <a:extLst>
                <a:ext uri="{FF2B5EF4-FFF2-40B4-BE49-F238E27FC236}">
                  <a16:creationId xmlns:a16="http://schemas.microsoft.com/office/drawing/2014/main" id="{9DE7B762-2EB9-4372-A512-49C1072CC01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94023" y="23258503"/>
              <a:ext cx="4867275" cy="3333750"/>
            </a:xfrm>
            <a:prstGeom prst="rect">
              <a:avLst/>
            </a:prstGeom>
          </p:spPr>
        </p:pic>
        <p:sp>
          <p:nvSpPr>
            <p:cNvPr id="34" name="TextBox 33">
              <a:extLst>
                <a:ext uri="{FF2B5EF4-FFF2-40B4-BE49-F238E27FC236}">
                  <a16:creationId xmlns:a16="http://schemas.microsoft.com/office/drawing/2014/main" id="{F6D8C56C-B77A-4A84-B25C-D0C64D2DD84B}"/>
                </a:ext>
              </a:extLst>
            </p:cNvPr>
            <p:cNvSpPr txBox="1"/>
            <p:nvPr/>
          </p:nvSpPr>
          <p:spPr>
            <a:xfrm>
              <a:off x="4009138" y="23894495"/>
              <a:ext cx="386365" cy="461665"/>
            </a:xfrm>
            <a:prstGeom prst="rect">
              <a:avLst/>
            </a:prstGeom>
            <a:noFill/>
          </p:spPr>
          <p:txBody>
            <a:bodyPr wrap="square" rtlCol="0">
              <a:spAutoFit/>
            </a:bodyPr>
            <a:lstStyle/>
            <a:p>
              <a:r>
                <a:rPr lang="en-US" sz="2400" dirty="0"/>
                <a:t>A</a:t>
              </a:r>
              <a:endParaRPr lang="en-CA" sz="2400" dirty="0"/>
            </a:p>
          </p:txBody>
        </p:sp>
        <p:sp>
          <p:nvSpPr>
            <p:cNvPr id="71" name="TextBox 70">
              <a:extLst>
                <a:ext uri="{FF2B5EF4-FFF2-40B4-BE49-F238E27FC236}">
                  <a16:creationId xmlns:a16="http://schemas.microsoft.com/office/drawing/2014/main" id="{FC1A939F-6375-42B8-BFD8-E01152C57871}"/>
                </a:ext>
              </a:extLst>
            </p:cNvPr>
            <p:cNvSpPr txBox="1"/>
            <p:nvPr/>
          </p:nvSpPr>
          <p:spPr>
            <a:xfrm>
              <a:off x="3971038" y="24542195"/>
              <a:ext cx="386365" cy="461665"/>
            </a:xfrm>
            <a:prstGeom prst="rect">
              <a:avLst/>
            </a:prstGeom>
            <a:noFill/>
          </p:spPr>
          <p:txBody>
            <a:bodyPr wrap="square" rtlCol="0">
              <a:spAutoFit/>
            </a:bodyPr>
            <a:lstStyle/>
            <a:p>
              <a:r>
                <a:rPr lang="en-US" sz="2400" dirty="0"/>
                <a:t>W</a:t>
              </a:r>
              <a:endParaRPr lang="en-CA" sz="2400" dirty="0"/>
            </a:p>
          </p:txBody>
        </p:sp>
        <p:sp>
          <p:nvSpPr>
            <p:cNvPr id="79" name="TextBox 78">
              <a:extLst>
                <a:ext uri="{FF2B5EF4-FFF2-40B4-BE49-F238E27FC236}">
                  <a16:creationId xmlns:a16="http://schemas.microsoft.com/office/drawing/2014/main" id="{1682AFF8-4675-4FF7-A7B4-B398059651EA}"/>
                </a:ext>
              </a:extLst>
            </p:cNvPr>
            <p:cNvSpPr txBox="1"/>
            <p:nvPr/>
          </p:nvSpPr>
          <p:spPr>
            <a:xfrm>
              <a:off x="4009138" y="25151795"/>
              <a:ext cx="386365" cy="461665"/>
            </a:xfrm>
            <a:prstGeom prst="rect">
              <a:avLst/>
            </a:prstGeom>
            <a:noFill/>
          </p:spPr>
          <p:txBody>
            <a:bodyPr wrap="square" rtlCol="0">
              <a:spAutoFit/>
            </a:bodyPr>
            <a:lstStyle/>
            <a:p>
              <a:r>
                <a:rPr lang="en-US" sz="2400" dirty="0"/>
                <a:t>H</a:t>
              </a:r>
              <a:endParaRPr lang="en-CA" sz="2400" dirty="0"/>
            </a:p>
          </p:txBody>
        </p:sp>
        <p:sp>
          <p:nvSpPr>
            <p:cNvPr id="87" name="TextBox 86">
              <a:extLst>
                <a:ext uri="{FF2B5EF4-FFF2-40B4-BE49-F238E27FC236}">
                  <a16:creationId xmlns:a16="http://schemas.microsoft.com/office/drawing/2014/main" id="{C988F726-1687-4372-BBAB-9B1733A5A8BD}"/>
                </a:ext>
              </a:extLst>
            </p:cNvPr>
            <p:cNvSpPr txBox="1"/>
            <p:nvPr/>
          </p:nvSpPr>
          <p:spPr>
            <a:xfrm>
              <a:off x="7495288" y="24161195"/>
              <a:ext cx="386365" cy="461665"/>
            </a:xfrm>
            <a:prstGeom prst="rect">
              <a:avLst/>
            </a:prstGeom>
            <a:noFill/>
          </p:spPr>
          <p:txBody>
            <a:bodyPr wrap="square" rtlCol="0">
              <a:spAutoFit/>
            </a:bodyPr>
            <a:lstStyle/>
            <a:p>
              <a:r>
                <a:rPr lang="en-US" sz="2400" dirty="0"/>
                <a:t>C</a:t>
              </a:r>
              <a:endParaRPr lang="en-CA" sz="2400" dirty="0"/>
            </a:p>
          </p:txBody>
        </p:sp>
        <p:sp>
          <p:nvSpPr>
            <p:cNvPr id="90" name="TextBox 89">
              <a:extLst>
                <a:ext uri="{FF2B5EF4-FFF2-40B4-BE49-F238E27FC236}">
                  <a16:creationId xmlns:a16="http://schemas.microsoft.com/office/drawing/2014/main" id="{7403A129-AAA6-490F-826C-F7F3939E0417}"/>
                </a:ext>
              </a:extLst>
            </p:cNvPr>
            <p:cNvSpPr txBox="1"/>
            <p:nvPr/>
          </p:nvSpPr>
          <p:spPr>
            <a:xfrm>
              <a:off x="7495288" y="24770795"/>
              <a:ext cx="386365" cy="461665"/>
            </a:xfrm>
            <a:prstGeom prst="rect">
              <a:avLst/>
            </a:prstGeom>
            <a:noFill/>
          </p:spPr>
          <p:txBody>
            <a:bodyPr wrap="square" rtlCol="0">
              <a:spAutoFit/>
            </a:bodyPr>
            <a:lstStyle/>
            <a:p>
              <a:r>
                <a:rPr lang="en-US" sz="2400" dirty="0"/>
                <a:t>G</a:t>
              </a:r>
              <a:endParaRPr lang="en-CA" sz="2400" dirty="0"/>
            </a:p>
          </p:txBody>
        </p:sp>
      </p:grpSp>
      <p:sp>
        <p:nvSpPr>
          <p:cNvPr id="91" name="Rectangle 90">
            <a:extLst>
              <a:ext uri="{FF2B5EF4-FFF2-40B4-BE49-F238E27FC236}">
                <a16:creationId xmlns:a16="http://schemas.microsoft.com/office/drawing/2014/main" id="{4EDBC0E4-C894-48EE-BB53-759D7DE96D76}"/>
              </a:ext>
            </a:extLst>
          </p:cNvPr>
          <p:cNvSpPr/>
          <p:nvPr/>
        </p:nvSpPr>
        <p:spPr>
          <a:xfrm>
            <a:off x="11486755" y="12725847"/>
            <a:ext cx="10670777" cy="201050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A4AC62F0-7E33-475D-B3AA-C2B728749BFF}"/>
              </a:ext>
            </a:extLst>
          </p:cNvPr>
          <p:cNvSpPr/>
          <p:nvPr/>
        </p:nvSpPr>
        <p:spPr>
          <a:xfrm>
            <a:off x="11579130" y="14066129"/>
            <a:ext cx="10457443" cy="1865125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Diagonal Corners Snipped 92">
            <a:extLst>
              <a:ext uri="{FF2B5EF4-FFF2-40B4-BE49-F238E27FC236}">
                <a16:creationId xmlns:a16="http://schemas.microsoft.com/office/drawing/2014/main" id="{F174FBCB-2E99-45E4-85DD-6C4C84186B52}"/>
              </a:ext>
            </a:extLst>
          </p:cNvPr>
          <p:cNvSpPr/>
          <p:nvPr/>
        </p:nvSpPr>
        <p:spPr>
          <a:xfrm>
            <a:off x="11473407" y="12874801"/>
            <a:ext cx="10669908" cy="1088172"/>
          </a:xfrm>
          <a:prstGeom prst="snip2DiagRect">
            <a:avLst>
              <a:gd name="adj1" fmla="val 0"/>
              <a:gd name="adj2" fmla="val 10244"/>
            </a:avLst>
          </a:prstGeom>
          <a:solidFill>
            <a:schemeClr val="accent6">
              <a:lumMod val="40000"/>
              <a:lumOff val="60000"/>
            </a:schemeClr>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ea typeface="Verdana" panose="020B0604030504040204" pitchFamily="34" charset="0"/>
                <a:cs typeface="helvetica" panose="020B0604020202020204" pitchFamily="34" charset="0"/>
              </a:rPr>
              <a:t>Architecture</a:t>
            </a:r>
          </a:p>
        </p:txBody>
      </p:sp>
      <p:sp>
        <p:nvSpPr>
          <p:cNvPr id="94" name="Arrow: Pentagon 93">
            <a:extLst>
              <a:ext uri="{FF2B5EF4-FFF2-40B4-BE49-F238E27FC236}">
                <a16:creationId xmlns:a16="http://schemas.microsoft.com/office/drawing/2014/main" id="{4A9FCDAE-EEF9-4BE9-9FA4-47192F589CD8}"/>
              </a:ext>
            </a:extLst>
          </p:cNvPr>
          <p:cNvSpPr/>
          <p:nvPr/>
        </p:nvSpPr>
        <p:spPr>
          <a:xfrm>
            <a:off x="11257629" y="12695014"/>
            <a:ext cx="1354576" cy="1398628"/>
          </a:xfrm>
          <a:prstGeom prst="homePlate">
            <a:avLst/>
          </a:prstGeom>
          <a:solidFill>
            <a:schemeClr val="accent6">
              <a:lumMod val="60000"/>
              <a:lumOff val="40000"/>
            </a:schemeClr>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ea typeface="Gadugi" panose="020B0502040204020203" pitchFamily="34" charset="0"/>
                <a:cs typeface="helvetica" panose="020B0604020202020204" pitchFamily="34" charset="0"/>
              </a:rPr>
              <a:t>4</a:t>
            </a:r>
          </a:p>
        </p:txBody>
      </p:sp>
      <p:sp>
        <p:nvSpPr>
          <p:cNvPr id="102" name="Rectangle 101">
            <a:extLst>
              <a:ext uri="{FF2B5EF4-FFF2-40B4-BE49-F238E27FC236}">
                <a16:creationId xmlns:a16="http://schemas.microsoft.com/office/drawing/2014/main" id="{6B8BA022-2B61-4B03-AEDA-89DC5C0F235A}"/>
              </a:ext>
            </a:extLst>
          </p:cNvPr>
          <p:cNvSpPr/>
          <p:nvPr/>
        </p:nvSpPr>
        <p:spPr>
          <a:xfrm>
            <a:off x="33162511" y="9840802"/>
            <a:ext cx="10582377" cy="20659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6C305374-A81B-4BA1-82BA-9B0E860699F7}"/>
              </a:ext>
            </a:extLst>
          </p:cNvPr>
          <p:cNvSpPr/>
          <p:nvPr/>
        </p:nvSpPr>
        <p:spPr>
          <a:xfrm>
            <a:off x="33253195" y="9917586"/>
            <a:ext cx="10366876" cy="20448113"/>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Diagonal Corners Snipped 103">
            <a:extLst>
              <a:ext uri="{FF2B5EF4-FFF2-40B4-BE49-F238E27FC236}">
                <a16:creationId xmlns:a16="http://schemas.microsoft.com/office/drawing/2014/main" id="{CA6EF62F-F768-4665-B5D6-A60A33B6E269}"/>
              </a:ext>
            </a:extLst>
          </p:cNvPr>
          <p:cNvSpPr/>
          <p:nvPr/>
        </p:nvSpPr>
        <p:spPr>
          <a:xfrm>
            <a:off x="33756699" y="9917586"/>
            <a:ext cx="9952041" cy="1088172"/>
          </a:xfrm>
          <a:prstGeom prst="snip2DiagRect">
            <a:avLst>
              <a:gd name="adj1" fmla="val 0"/>
              <a:gd name="adj2" fmla="val 10244"/>
            </a:avLst>
          </a:prstGeom>
          <a:solidFill>
            <a:srgbClr val="9DDEED"/>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ea typeface="Verdana" panose="020B0604030504040204" pitchFamily="34" charset="0"/>
                <a:cs typeface="helvetica" panose="020B0604020202020204" pitchFamily="34" charset="0"/>
              </a:rPr>
              <a:t>Timeline</a:t>
            </a:r>
          </a:p>
        </p:txBody>
      </p:sp>
      <p:sp>
        <p:nvSpPr>
          <p:cNvPr id="105" name="Arrow: Pentagon 104">
            <a:extLst>
              <a:ext uri="{FF2B5EF4-FFF2-40B4-BE49-F238E27FC236}">
                <a16:creationId xmlns:a16="http://schemas.microsoft.com/office/drawing/2014/main" id="{7A59A37B-3C32-4DED-9142-D237AEBCDD8E}"/>
              </a:ext>
            </a:extLst>
          </p:cNvPr>
          <p:cNvSpPr/>
          <p:nvPr/>
        </p:nvSpPr>
        <p:spPr>
          <a:xfrm>
            <a:off x="33121077" y="9762358"/>
            <a:ext cx="1294127" cy="1398628"/>
          </a:xfrm>
          <a:prstGeom prst="homePlate">
            <a:avLst/>
          </a:prstGeom>
          <a:solidFill>
            <a:srgbClr val="5BBCE7"/>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ea typeface="Gadugi" panose="020B0502040204020203" pitchFamily="34" charset="0"/>
                <a:cs typeface="helvetica" panose="020B0604020202020204" pitchFamily="34" charset="0"/>
              </a:rPr>
              <a:t>8</a:t>
            </a:r>
          </a:p>
        </p:txBody>
      </p:sp>
      <p:sp>
        <p:nvSpPr>
          <p:cNvPr id="39" name="TextBox 38">
            <a:extLst>
              <a:ext uri="{FF2B5EF4-FFF2-40B4-BE49-F238E27FC236}">
                <a16:creationId xmlns:a16="http://schemas.microsoft.com/office/drawing/2014/main" id="{B13C3ADE-FFD2-481C-9E07-1E8A3498A0DE}"/>
              </a:ext>
            </a:extLst>
          </p:cNvPr>
          <p:cNvSpPr txBox="1"/>
          <p:nvPr/>
        </p:nvSpPr>
        <p:spPr>
          <a:xfrm>
            <a:off x="11781522" y="14242596"/>
            <a:ext cx="10064307" cy="1200329"/>
          </a:xfrm>
          <a:prstGeom prst="rect">
            <a:avLst/>
          </a:prstGeom>
          <a:noFill/>
        </p:spPr>
        <p:txBody>
          <a:bodyPr wrap="square" rtlCol="0">
            <a:spAutoFit/>
          </a:bodyPr>
          <a:lstStyle/>
          <a:p>
            <a:r>
              <a:rPr lang="en-US" sz="2400" dirty="0"/>
              <a:t>Our first idea was to have a NN with many inputs per active player in the NBA: their stats, and an “are they playing tonight” indicator. The NN would have one output per player: a value indicating if the player should be in the lineup.</a:t>
            </a:r>
          </a:p>
        </p:txBody>
      </p:sp>
      <p:pic>
        <p:nvPicPr>
          <p:cNvPr id="44" name="Picture 43">
            <a:extLst>
              <a:ext uri="{FF2B5EF4-FFF2-40B4-BE49-F238E27FC236}">
                <a16:creationId xmlns:a16="http://schemas.microsoft.com/office/drawing/2014/main" id="{7AB3D377-34C5-4C7C-9FA3-07B1FCCA1DC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426496" y="15591879"/>
            <a:ext cx="4305701" cy="1618370"/>
          </a:xfrm>
          <a:prstGeom prst="rect">
            <a:avLst/>
          </a:prstGeom>
        </p:spPr>
      </p:pic>
      <p:sp>
        <p:nvSpPr>
          <p:cNvPr id="45" name="TextBox 44">
            <a:extLst>
              <a:ext uri="{FF2B5EF4-FFF2-40B4-BE49-F238E27FC236}">
                <a16:creationId xmlns:a16="http://schemas.microsoft.com/office/drawing/2014/main" id="{BCE8F9D6-9DBF-40CF-940E-C08D6B6535B5}"/>
              </a:ext>
            </a:extLst>
          </p:cNvPr>
          <p:cNvSpPr txBox="1"/>
          <p:nvPr/>
        </p:nvSpPr>
        <p:spPr>
          <a:xfrm>
            <a:off x="11764913" y="17525909"/>
            <a:ext cx="10064307" cy="2677656"/>
          </a:xfrm>
          <a:prstGeom prst="rect">
            <a:avLst/>
          </a:prstGeom>
          <a:noFill/>
        </p:spPr>
        <p:txBody>
          <a:bodyPr wrap="square" rtlCol="0">
            <a:spAutoFit/>
          </a:bodyPr>
          <a:lstStyle/>
          <a:p>
            <a:r>
              <a:rPr lang="en-US" sz="2400" dirty="0"/>
              <a:t>This preliminary model had limitations:</a:t>
            </a:r>
          </a:p>
          <a:p>
            <a:pPr marL="914400" lvl="1" indent="-457200">
              <a:buFont typeface="+mj-lt"/>
              <a:buAutoNum type="arabicPeriod"/>
            </a:pPr>
            <a:r>
              <a:rPr lang="en-US" sz="2400" dirty="0"/>
              <a:t>It would be tough for the network learn what the inputs mean</a:t>
            </a:r>
          </a:p>
          <a:p>
            <a:pPr marL="914400" lvl="1" indent="-457200">
              <a:buFont typeface="+mj-lt"/>
              <a:buAutoNum type="arabicPeriod"/>
            </a:pPr>
            <a:r>
              <a:rPr lang="en-US" sz="2400" dirty="0"/>
              <a:t>Active players by nature mean we can’t use data from old games</a:t>
            </a:r>
          </a:p>
          <a:p>
            <a:pPr marL="914400" lvl="1" indent="-457200">
              <a:buFont typeface="+mj-lt"/>
              <a:buAutoNum type="arabicPeriod"/>
            </a:pPr>
            <a:r>
              <a:rPr lang="en-US" sz="2400" dirty="0"/>
              <a:t>The network will find correlations between players in different games</a:t>
            </a:r>
          </a:p>
          <a:p>
            <a:pPr marL="914400" lvl="1" indent="-457200">
              <a:buFont typeface="+mj-lt"/>
              <a:buAutoNum type="arabicPeriod"/>
            </a:pPr>
            <a:r>
              <a:rPr lang="en-US" sz="2400" dirty="0"/>
              <a:t>The salary constraint is not handled</a:t>
            </a:r>
          </a:p>
          <a:p>
            <a:r>
              <a:rPr lang="en-US" sz="2400" dirty="0"/>
              <a:t>Instead, we spent time on architecture, and came up with a much better solution, composed of 3 Systems:</a:t>
            </a:r>
          </a:p>
        </p:txBody>
      </p:sp>
      <p:sp>
        <p:nvSpPr>
          <p:cNvPr id="46" name="TextBox 45">
            <a:extLst>
              <a:ext uri="{FF2B5EF4-FFF2-40B4-BE49-F238E27FC236}">
                <a16:creationId xmlns:a16="http://schemas.microsoft.com/office/drawing/2014/main" id="{905F1E5B-7DFB-497B-B322-B7565590ABB9}"/>
              </a:ext>
            </a:extLst>
          </p:cNvPr>
          <p:cNvSpPr txBox="1"/>
          <p:nvPr/>
        </p:nvSpPr>
        <p:spPr>
          <a:xfrm>
            <a:off x="13251219" y="15672330"/>
            <a:ext cx="2133655" cy="646331"/>
          </a:xfrm>
          <a:prstGeom prst="rect">
            <a:avLst/>
          </a:prstGeom>
          <a:noFill/>
        </p:spPr>
        <p:txBody>
          <a:bodyPr wrap="square" rtlCol="0">
            <a:spAutoFit/>
          </a:bodyPr>
          <a:lstStyle/>
          <a:p>
            <a:pPr algn="ctr"/>
            <a:r>
              <a:rPr lang="en-US" dirty="0"/>
              <a:t>All currently active players’ stats</a:t>
            </a:r>
            <a:endParaRPr lang="en-CA" dirty="0"/>
          </a:p>
        </p:txBody>
      </p:sp>
      <p:sp>
        <p:nvSpPr>
          <p:cNvPr id="110" name="TextBox 109">
            <a:extLst>
              <a:ext uri="{FF2B5EF4-FFF2-40B4-BE49-F238E27FC236}">
                <a16:creationId xmlns:a16="http://schemas.microsoft.com/office/drawing/2014/main" id="{E808DBBE-10AC-4D6F-AE17-5325C702CEC6}"/>
              </a:ext>
            </a:extLst>
          </p:cNvPr>
          <p:cNvSpPr txBox="1"/>
          <p:nvPr/>
        </p:nvSpPr>
        <p:spPr>
          <a:xfrm>
            <a:off x="13352462" y="16628124"/>
            <a:ext cx="2133655" cy="646331"/>
          </a:xfrm>
          <a:prstGeom prst="rect">
            <a:avLst/>
          </a:prstGeom>
          <a:noFill/>
        </p:spPr>
        <p:txBody>
          <a:bodyPr wrap="square" rtlCol="0">
            <a:spAutoFit/>
          </a:bodyPr>
          <a:lstStyle/>
          <a:p>
            <a:pPr algn="ctr"/>
            <a:r>
              <a:rPr lang="en-US" dirty="0"/>
              <a:t>“Who’s Playing” indicators</a:t>
            </a:r>
            <a:endParaRPr lang="en-CA" dirty="0"/>
          </a:p>
        </p:txBody>
      </p:sp>
      <p:sp>
        <p:nvSpPr>
          <p:cNvPr id="111" name="TextBox 110">
            <a:extLst>
              <a:ext uri="{FF2B5EF4-FFF2-40B4-BE49-F238E27FC236}">
                <a16:creationId xmlns:a16="http://schemas.microsoft.com/office/drawing/2014/main" id="{C616E66E-27D7-45F7-8287-395CBDFBFDE9}"/>
              </a:ext>
            </a:extLst>
          </p:cNvPr>
          <p:cNvSpPr txBox="1"/>
          <p:nvPr/>
        </p:nvSpPr>
        <p:spPr>
          <a:xfrm>
            <a:off x="15530551" y="16092319"/>
            <a:ext cx="2133655" cy="646331"/>
          </a:xfrm>
          <a:prstGeom prst="rect">
            <a:avLst/>
          </a:prstGeom>
          <a:noFill/>
        </p:spPr>
        <p:txBody>
          <a:bodyPr wrap="square" rtlCol="0">
            <a:spAutoFit/>
          </a:bodyPr>
          <a:lstStyle/>
          <a:p>
            <a:pPr algn="ctr"/>
            <a:r>
              <a:rPr lang="en-US" dirty="0"/>
              <a:t>Neural</a:t>
            </a:r>
          </a:p>
          <a:p>
            <a:pPr algn="ctr"/>
            <a:r>
              <a:rPr lang="en-US" dirty="0"/>
              <a:t>Network</a:t>
            </a:r>
            <a:endParaRPr lang="en-CA" dirty="0"/>
          </a:p>
        </p:txBody>
      </p:sp>
      <p:sp>
        <p:nvSpPr>
          <p:cNvPr id="112" name="TextBox 111">
            <a:extLst>
              <a:ext uri="{FF2B5EF4-FFF2-40B4-BE49-F238E27FC236}">
                <a16:creationId xmlns:a16="http://schemas.microsoft.com/office/drawing/2014/main" id="{AE571E21-55D1-4FBA-8984-075DBFF48AF5}"/>
              </a:ext>
            </a:extLst>
          </p:cNvPr>
          <p:cNvSpPr txBox="1"/>
          <p:nvPr/>
        </p:nvSpPr>
        <p:spPr>
          <a:xfrm>
            <a:off x="17855716" y="16077898"/>
            <a:ext cx="1234713" cy="646331"/>
          </a:xfrm>
          <a:prstGeom prst="rect">
            <a:avLst/>
          </a:prstGeom>
          <a:noFill/>
        </p:spPr>
        <p:txBody>
          <a:bodyPr wrap="square" rtlCol="0">
            <a:spAutoFit/>
          </a:bodyPr>
          <a:lstStyle/>
          <a:p>
            <a:pPr algn="ctr"/>
            <a:r>
              <a:rPr lang="en-US" dirty="0"/>
              <a:t>Lineup</a:t>
            </a:r>
          </a:p>
          <a:p>
            <a:pPr algn="ctr"/>
            <a:r>
              <a:rPr lang="en-US" dirty="0"/>
              <a:t>indicators</a:t>
            </a:r>
            <a:endParaRPr lang="en-CA" dirty="0"/>
          </a:p>
        </p:txBody>
      </p:sp>
      <p:sp>
        <p:nvSpPr>
          <p:cNvPr id="113" name="TextBox 112">
            <a:extLst>
              <a:ext uri="{FF2B5EF4-FFF2-40B4-BE49-F238E27FC236}">
                <a16:creationId xmlns:a16="http://schemas.microsoft.com/office/drawing/2014/main" id="{A6C43F66-9731-4BDD-A860-F7C4F8927B4E}"/>
              </a:ext>
            </a:extLst>
          </p:cNvPr>
          <p:cNvSpPr txBox="1"/>
          <p:nvPr/>
        </p:nvSpPr>
        <p:spPr>
          <a:xfrm>
            <a:off x="15425024" y="15748940"/>
            <a:ext cx="340956" cy="369332"/>
          </a:xfrm>
          <a:prstGeom prst="rect">
            <a:avLst/>
          </a:prstGeom>
          <a:noFill/>
        </p:spPr>
        <p:txBody>
          <a:bodyPr wrap="square" rtlCol="0">
            <a:spAutoFit/>
          </a:bodyPr>
          <a:lstStyle/>
          <a:p>
            <a:pPr algn="ctr"/>
            <a:r>
              <a:rPr lang="en-US" dirty="0"/>
              <a:t>…</a:t>
            </a:r>
            <a:endParaRPr lang="en-CA" dirty="0"/>
          </a:p>
        </p:txBody>
      </p:sp>
      <p:sp>
        <p:nvSpPr>
          <p:cNvPr id="114" name="TextBox 113">
            <a:extLst>
              <a:ext uri="{FF2B5EF4-FFF2-40B4-BE49-F238E27FC236}">
                <a16:creationId xmlns:a16="http://schemas.microsoft.com/office/drawing/2014/main" id="{03D1A768-5B11-4F10-A6DD-9129B88014D5}"/>
              </a:ext>
            </a:extLst>
          </p:cNvPr>
          <p:cNvSpPr txBox="1"/>
          <p:nvPr/>
        </p:nvSpPr>
        <p:spPr>
          <a:xfrm>
            <a:off x="15435104" y="16712697"/>
            <a:ext cx="340956" cy="369332"/>
          </a:xfrm>
          <a:prstGeom prst="rect">
            <a:avLst/>
          </a:prstGeom>
          <a:noFill/>
        </p:spPr>
        <p:txBody>
          <a:bodyPr wrap="square" rtlCol="0">
            <a:spAutoFit/>
          </a:bodyPr>
          <a:lstStyle/>
          <a:p>
            <a:pPr algn="ctr"/>
            <a:r>
              <a:rPr lang="en-US" dirty="0"/>
              <a:t>…</a:t>
            </a:r>
            <a:endParaRPr lang="en-CA" dirty="0"/>
          </a:p>
        </p:txBody>
      </p:sp>
      <p:sp>
        <p:nvSpPr>
          <p:cNvPr id="115" name="TextBox 114">
            <a:extLst>
              <a:ext uri="{FF2B5EF4-FFF2-40B4-BE49-F238E27FC236}">
                <a16:creationId xmlns:a16="http://schemas.microsoft.com/office/drawing/2014/main" id="{B25D524C-2CC1-40F3-BF8B-9F43916B1A3D}"/>
              </a:ext>
            </a:extLst>
          </p:cNvPr>
          <p:cNvSpPr txBox="1"/>
          <p:nvPr/>
        </p:nvSpPr>
        <p:spPr>
          <a:xfrm>
            <a:off x="17456936" y="16187301"/>
            <a:ext cx="340956" cy="369332"/>
          </a:xfrm>
          <a:prstGeom prst="rect">
            <a:avLst/>
          </a:prstGeom>
          <a:noFill/>
        </p:spPr>
        <p:txBody>
          <a:bodyPr wrap="square" rtlCol="0">
            <a:spAutoFit/>
          </a:bodyPr>
          <a:lstStyle/>
          <a:p>
            <a:pPr algn="ctr"/>
            <a:r>
              <a:rPr lang="en-US" dirty="0"/>
              <a:t>…</a:t>
            </a:r>
            <a:endParaRPr lang="en-CA" dirty="0"/>
          </a:p>
        </p:txBody>
      </p:sp>
      <p:sp>
        <p:nvSpPr>
          <p:cNvPr id="47" name="TextBox 46">
            <a:extLst>
              <a:ext uri="{FF2B5EF4-FFF2-40B4-BE49-F238E27FC236}">
                <a16:creationId xmlns:a16="http://schemas.microsoft.com/office/drawing/2014/main" id="{1FB7A52C-0310-4F3E-BE75-8AFDE0B5E88B}"/>
              </a:ext>
            </a:extLst>
          </p:cNvPr>
          <p:cNvSpPr txBox="1"/>
          <p:nvPr/>
        </p:nvSpPr>
        <p:spPr>
          <a:xfrm>
            <a:off x="11785807" y="21397532"/>
            <a:ext cx="10038915" cy="3200876"/>
          </a:xfrm>
          <a:prstGeom prst="rect">
            <a:avLst/>
          </a:prstGeom>
          <a:noFill/>
        </p:spPr>
        <p:txBody>
          <a:bodyPr wrap="square" rtlCol="0">
            <a:spAutoFit/>
          </a:bodyPr>
          <a:lstStyle/>
          <a:p>
            <a:pPr>
              <a:spcAft>
                <a:spcPts val="1200"/>
              </a:spcAft>
            </a:pPr>
            <a:r>
              <a:rPr lang="en-US" sz="2400" b="1" dirty="0"/>
              <a:t>System 1 </a:t>
            </a:r>
            <a:r>
              <a:rPr lang="en-US" sz="2400" dirty="0"/>
              <a:t>is unrelated to the neural network and computes the players' "scores" with a simple function. The scores roughly represent how good the players are at scoring fantasy points.</a:t>
            </a:r>
          </a:p>
          <a:p>
            <a:r>
              <a:rPr lang="en-US" sz="2400" b="1" dirty="0"/>
              <a:t>System 2</a:t>
            </a:r>
            <a:r>
              <a:rPr lang="en-US" sz="2400" dirty="0"/>
              <a:t>, the neural network, now computes the “game scores” of players: a prediction of how many fantasy points they will get in a specific game. The NN is trained and tested on single matches, with far fewer inputs (42). The inputs are the players’ season scores and their recent scores, both computed by System 1. These inputs are sorted by position, as can be seen below:</a:t>
            </a:r>
          </a:p>
        </p:txBody>
      </p:sp>
      <p:pic>
        <p:nvPicPr>
          <p:cNvPr id="57" name="Picture 56">
            <a:extLst>
              <a:ext uri="{FF2B5EF4-FFF2-40B4-BE49-F238E27FC236}">
                <a16:creationId xmlns:a16="http://schemas.microsoft.com/office/drawing/2014/main" id="{2512834A-83CB-4DF6-B954-1C9B332E49E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752204" y="20156496"/>
            <a:ext cx="7778432" cy="1066667"/>
          </a:xfrm>
          <a:prstGeom prst="rect">
            <a:avLst/>
          </a:prstGeom>
        </p:spPr>
      </p:pic>
      <p:sp>
        <p:nvSpPr>
          <p:cNvPr id="60" name="TextBox 59">
            <a:extLst>
              <a:ext uri="{FF2B5EF4-FFF2-40B4-BE49-F238E27FC236}">
                <a16:creationId xmlns:a16="http://schemas.microsoft.com/office/drawing/2014/main" id="{5D5639DB-8686-4E13-B9F9-868CC01A85AB}"/>
              </a:ext>
            </a:extLst>
          </p:cNvPr>
          <p:cNvSpPr txBox="1"/>
          <p:nvPr/>
        </p:nvSpPr>
        <p:spPr>
          <a:xfrm>
            <a:off x="12227637" y="20489288"/>
            <a:ext cx="628093" cy="369332"/>
          </a:xfrm>
          <a:prstGeom prst="rect">
            <a:avLst/>
          </a:prstGeom>
          <a:noFill/>
        </p:spPr>
        <p:txBody>
          <a:bodyPr wrap="square" rtlCol="0">
            <a:spAutoFit/>
          </a:bodyPr>
          <a:lstStyle/>
          <a:p>
            <a:r>
              <a:rPr lang="en-US" dirty="0"/>
              <a:t>Data</a:t>
            </a:r>
            <a:endParaRPr lang="en-CA" dirty="0"/>
          </a:p>
        </p:txBody>
      </p:sp>
      <p:sp>
        <p:nvSpPr>
          <p:cNvPr id="116" name="TextBox 115">
            <a:extLst>
              <a:ext uri="{FF2B5EF4-FFF2-40B4-BE49-F238E27FC236}">
                <a16:creationId xmlns:a16="http://schemas.microsoft.com/office/drawing/2014/main" id="{39FB294D-5315-41B8-BC13-1A0829373350}"/>
              </a:ext>
            </a:extLst>
          </p:cNvPr>
          <p:cNvSpPr txBox="1"/>
          <p:nvPr/>
        </p:nvSpPr>
        <p:spPr>
          <a:xfrm>
            <a:off x="20398085" y="20489289"/>
            <a:ext cx="1098163" cy="369332"/>
          </a:xfrm>
          <a:prstGeom prst="rect">
            <a:avLst/>
          </a:prstGeom>
          <a:noFill/>
        </p:spPr>
        <p:txBody>
          <a:bodyPr wrap="square" rtlCol="0">
            <a:spAutoFit/>
          </a:bodyPr>
          <a:lstStyle/>
          <a:p>
            <a:r>
              <a:rPr lang="en-US" dirty="0"/>
              <a:t>Lineups</a:t>
            </a:r>
            <a:endParaRPr lang="en-CA" dirty="0"/>
          </a:p>
        </p:txBody>
      </p:sp>
      <p:sp>
        <p:nvSpPr>
          <p:cNvPr id="67" name="TextBox 66">
            <a:extLst>
              <a:ext uri="{FF2B5EF4-FFF2-40B4-BE49-F238E27FC236}">
                <a16:creationId xmlns:a16="http://schemas.microsoft.com/office/drawing/2014/main" id="{A5676A54-5D30-4372-B68B-71D49226C7B6}"/>
              </a:ext>
            </a:extLst>
          </p:cNvPr>
          <p:cNvSpPr txBox="1"/>
          <p:nvPr/>
        </p:nvSpPr>
        <p:spPr>
          <a:xfrm>
            <a:off x="13606846" y="20319350"/>
            <a:ext cx="1422400" cy="646331"/>
          </a:xfrm>
          <a:prstGeom prst="rect">
            <a:avLst/>
          </a:prstGeom>
          <a:noFill/>
        </p:spPr>
        <p:txBody>
          <a:bodyPr wrap="square" rtlCol="0">
            <a:spAutoFit/>
          </a:bodyPr>
          <a:lstStyle/>
          <a:p>
            <a:pPr algn="ctr"/>
            <a:r>
              <a:rPr lang="en-US" dirty="0"/>
              <a:t>System 1</a:t>
            </a:r>
          </a:p>
          <a:p>
            <a:pPr algn="ctr"/>
            <a:r>
              <a:rPr lang="en-US" dirty="0"/>
              <a:t>Player Scores</a:t>
            </a:r>
            <a:endParaRPr lang="en-CA" dirty="0"/>
          </a:p>
        </p:txBody>
      </p:sp>
      <p:sp>
        <p:nvSpPr>
          <p:cNvPr id="117" name="TextBox 116">
            <a:extLst>
              <a:ext uri="{FF2B5EF4-FFF2-40B4-BE49-F238E27FC236}">
                <a16:creationId xmlns:a16="http://schemas.microsoft.com/office/drawing/2014/main" id="{069462F7-5C99-4CE5-81BF-0E0516883497}"/>
              </a:ext>
            </a:extLst>
          </p:cNvPr>
          <p:cNvSpPr txBox="1"/>
          <p:nvPr/>
        </p:nvSpPr>
        <p:spPr>
          <a:xfrm>
            <a:off x="15930220" y="20358786"/>
            <a:ext cx="1422400" cy="646331"/>
          </a:xfrm>
          <a:prstGeom prst="rect">
            <a:avLst/>
          </a:prstGeom>
          <a:noFill/>
        </p:spPr>
        <p:txBody>
          <a:bodyPr wrap="square" rtlCol="0">
            <a:spAutoFit/>
          </a:bodyPr>
          <a:lstStyle/>
          <a:p>
            <a:pPr algn="ctr"/>
            <a:r>
              <a:rPr lang="en-US" dirty="0"/>
              <a:t>System 2</a:t>
            </a:r>
          </a:p>
          <a:p>
            <a:pPr algn="ctr"/>
            <a:r>
              <a:rPr lang="en-US" dirty="0"/>
              <a:t>Matches NN</a:t>
            </a:r>
            <a:endParaRPr lang="en-CA" dirty="0"/>
          </a:p>
        </p:txBody>
      </p:sp>
      <p:sp>
        <p:nvSpPr>
          <p:cNvPr id="118" name="TextBox 117">
            <a:extLst>
              <a:ext uri="{FF2B5EF4-FFF2-40B4-BE49-F238E27FC236}">
                <a16:creationId xmlns:a16="http://schemas.microsoft.com/office/drawing/2014/main" id="{FBA3E143-5C2C-45EE-92A0-7CD88737A3F7}"/>
              </a:ext>
            </a:extLst>
          </p:cNvPr>
          <p:cNvSpPr txBox="1"/>
          <p:nvPr/>
        </p:nvSpPr>
        <p:spPr>
          <a:xfrm>
            <a:off x="18257811" y="20350789"/>
            <a:ext cx="1422400" cy="646331"/>
          </a:xfrm>
          <a:prstGeom prst="rect">
            <a:avLst/>
          </a:prstGeom>
          <a:noFill/>
        </p:spPr>
        <p:txBody>
          <a:bodyPr wrap="square" rtlCol="0">
            <a:spAutoFit/>
          </a:bodyPr>
          <a:lstStyle/>
          <a:p>
            <a:pPr algn="ctr"/>
            <a:r>
              <a:rPr lang="en-US" dirty="0"/>
              <a:t>System 3</a:t>
            </a:r>
          </a:p>
          <a:p>
            <a:pPr algn="ctr"/>
            <a:r>
              <a:rPr lang="en-US" dirty="0"/>
              <a:t>Lineup ILP</a:t>
            </a:r>
            <a:endParaRPr lang="en-CA" dirty="0"/>
          </a:p>
        </p:txBody>
      </p:sp>
      <p:sp>
        <p:nvSpPr>
          <p:cNvPr id="122" name="TextBox 121">
            <a:extLst>
              <a:ext uri="{FF2B5EF4-FFF2-40B4-BE49-F238E27FC236}">
                <a16:creationId xmlns:a16="http://schemas.microsoft.com/office/drawing/2014/main" id="{CC339F5D-903F-4F86-8BCB-43A5C2E69DF9}"/>
              </a:ext>
            </a:extLst>
          </p:cNvPr>
          <p:cNvSpPr txBox="1"/>
          <p:nvPr/>
        </p:nvSpPr>
        <p:spPr>
          <a:xfrm>
            <a:off x="11844991" y="27459603"/>
            <a:ext cx="9954303" cy="5355312"/>
          </a:xfrm>
          <a:prstGeom prst="rect">
            <a:avLst/>
          </a:prstGeom>
          <a:noFill/>
        </p:spPr>
        <p:txBody>
          <a:bodyPr wrap="square" rtlCol="0">
            <a:spAutoFit/>
          </a:bodyPr>
          <a:lstStyle/>
          <a:p>
            <a:r>
              <a:rPr lang="en-US" sz="2400" dirty="0"/>
              <a:t>This network is not tied to specific players. We lose this information, but in turn we get to train this on all NBA matches, not just the ones with active players. As well, now that we test matches individually, they are independent, and there is no correlation. We have solved the first three limitations!</a:t>
            </a:r>
          </a:p>
          <a:p>
            <a:endParaRPr lang="en-US" sz="2400" dirty="0"/>
          </a:p>
          <a:p>
            <a:pPr>
              <a:spcAft>
                <a:spcPts val="1200"/>
              </a:spcAft>
            </a:pPr>
            <a:r>
              <a:rPr lang="en-US" sz="2400" b="1" dirty="0"/>
              <a:t>System 3 </a:t>
            </a:r>
            <a:r>
              <a:rPr lang="en-US" sz="2400" dirty="0"/>
              <a:t>solves the fourth limitation: the salary constraint problem. </a:t>
            </a:r>
          </a:p>
          <a:p>
            <a:pPr>
              <a:spcAft>
                <a:spcPts val="1200"/>
              </a:spcAft>
            </a:pPr>
            <a:r>
              <a:rPr lang="en-US" sz="2400" dirty="0"/>
              <a:t>Given a bunch of players with scores, positions, and salaries, under positional constraints and a salary budget, pick a lineup to maximize the total score.</a:t>
            </a:r>
          </a:p>
          <a:p>
            <a:pPr>
              <a:spcAft>
                <a:spcPts val="1200"/>
              </a:spcAft>
            </a:pPr>
            <a:r>
              <a:rPr lang="en-US" sz="2400" dirty="0"/>
              <a:t>We solved this problem using a Python library called </a:t>
            </a:r>
            <a:r>
              <a:rPr lang="en-US" sz="2400" dirty="0" err="1"/>
              <a:t>PuLP</a:t>
            </a:r>
            <a:r>
              <a:rPr lang="en-US" sz="2400" dirty="0"/>
              <a:t> – a linear programming optimization solver.</a:t>
            </a:r>
          </a:p>
          <a:p>
            <a:r>
              <a:rPr lang="en-US" sz="2400" dirty="0"/>
              <a:t>We were then able to get multiple lineups by adding random Gaussian noise to the outputs of the NN before feeding them to the LP problem.</a:t>
            </a:r>
            <a:endParaRPr lang="en-CA" sz="2400" dirty="0"/>
          </a:p>
          <a:p>
            <a:endParaRPr lang="en-CA" sz="2400" dirty="0"/>
          </a:p>
        </p:txBody>
      </p:sp>
      <p:grpSp>
        <p:nvGrpSpPr>
          <p:cNvPr id="148" name="Group 147">
            <a:extLst>
              <a:ext uri="{FF2B5EF4-FFF2-40B4-BE49-F238E27FC236}">
                <a16:creationId xmlns:a16="http://schemas.microsoft.com/office/drawing/2014/main" id="{01BE7348-1460-42B5-83A0-40EC5EBD195A}"/>
              </a:ext>
            </a:extLst>
          </p:cNvPr>
          <p:cNvGrpSpPr/>
          <p:nvPr/>
        </p:nvGrpSpPr>
        <p:grpSpPr>
          <a:xfrm>
            <a:off x="13443743" y="24656812"/>
            <a:ext cx="6271206" cy="2505790"/>
            <a:chOff x="13454912" y="24270148"/>
            <a:chExt cx="6271206" cy="2505790"/>
          </a:xfrm>
        </p:grpSpPr>
        <p:pic>
          <p:nvPicPr>
            <p:cNvPr id="121" name="Picture 120">
              <a:extLst>
                <a:ext uri="{FF2B5EF4-FFF2-40B4-BE49-F238E27FC236}">
                  <a16:creationId xmlns:a16="http://schemas.microsoft.com/office/drawing/2014/main" id="{7128334C-4618-4548-915B-8804E96FFBB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657877" y="24444824"/>
              <a:ext cx="5660187" cy="2331114"/>
            </a:xfrm>
            <a:prstGeom prst="rect">
              <a:avLst/>
            </a:prstGeom>
          </p:spPr>
        </p:pic>
        <p:sp>
          <p:nvSpPr>
            <p:cNvPr id="123" name="TextBox 122">
              <a:extLst>
                <a:ext uri="{FF2B5EF4-FFF2-40B4-BE49-F238E27FC236}">
                  <a16:creationId xmlns:a16="http://schemas.microsoft.com/office/drawing/2014/main" id="{14CDE799-244C-4388-92E8-FBDCDEF6CCD0}"/>
                </a:ext>
              </a:extLst>
            </p:cNvPr>
            <p:cNvSpPr txBox="1"/>
            <p:nvPr/>
          </p:nvSpPr>
          <p:spPr>
            <a:xfrm>
              <a:off x="13466694" y="24668578"/>
              <a:ext cx="1140199" cy="923330"/>
            </a:xfrm>
            <a:prstGeom prst="rect">
              <a:avLst/>
            </a:prstGeom>
            <a:noFill/>
          </p:spPr>
          <p:txBody>
            <a:bodyPr wrap="square" rtlCol="0">
              <a:spAutoFit/>
            </a:bodyPr>
            <a:lstStyle/>
            <a:p>
              <a:pPr algn="ctr"/>
              <a:r>
                <a:rPr lang="en-US" dirty="0"/>
                <a:t>Inputs for 7 Team A Players</a:t>
              </a:r>
              <a:endParaRPr lang="en-CA" dirty="0"/>
            </a:p>
          </p:txBody>
        </p:sp>
        <p:sp>
          <p:nvSpPr>
            <p:cNvPr id="124" name="TextBox 123">
              <a:extLst>
                <a:ext uri="{FF2B5EF4-FFF2-40B4-BE49-F238E27FC236}">
                  <a16:creationId xmlns:a16="http://schemas.microsoft.com/office/drawing/2014/main" id="{E4F8083F-6E37-4DFF-A05B-AEB19D0F0C28}"/>
                </a:ext>
              </a:extLst>
            </p:cNvPr>
            <p:cNvSpPr txBox="1"/>
            <p:nvPr/>
          </p:nvSpPr>
          <p:spPr>
            <a:xfrm>
              <a:off x="13454912" y="25626670"/>
              <a:ext cx="1208523" cy="923330"/>
            </a:xfrm>
            <a:prstGeom prst="rect">
              <a:avLst/>
            </a:prstGeom>
            <a:noFill/>
          </p:spPr>
          <p:txBody>
            <a:bodyPr wrap="square" rtlCol="0">
              <a:spAutoFit/>
            </a:bodyPr>
            <a:lstStyle/>
            <a:p>
              <a:pPr algn="ctr"/>
              <a:r>
                <a:rPr lang="en-US" dirty="0"/>
                <a:t>Inputs for 7 Team B Players</a:t>
              </a:r>
              <a:endParaRPr lang="en-CA" dirty="0"/>
            </a:p>
          </p:txBody>
        </p:sp>
        <p:sp>
          <p:nvSpPr>
            <p:cNvPr id="126" name="TextBox 125">
              <a:extLst>
                <a:ext uri="{FF2B5EF4-FFF2-40B4-BE49-F238E27FC236}">
                  <a16:creationId xmlns:a16="http://schemas.microsoft.com/office/drawing/2014/main" id="{60366AD2-527A-4AAB-BFF2-A1C8EF0A4A8B}"/>
                </a:ext>
              </a:extLst>
            </p:cNvPr>
            <p:cNvSpPr txBox="1"/>
            <p:nvPr/>
          </p:nvSpPr>
          <p:spPr>
            <a:xfrm>
              <a:off x="14526879" y="24270148"/>
              <a:ext cx="1908891" cy="369332"/>
            </a:xfrm>
            <a:prstGeom prst="rect">
              <a:avLst/>
            </a:prstGeom>
            <a:noFill/>
          </p:spPr>
          <p:txBody>
            <a:bodyPr wrap="square" rtlCol="0">
              <a:spAutoFit/>
            </a:bodyPr>
            <a:lstStyle/>
            <a:p>
              <a:r>
                <a:rPr lang="en-US" dirty="0"/>
                <a:t>System 1 Scores</a:t>
              </a:r>
              <a:endParaRPr lang="en-CA" dirty="0"/>
            </a:p>
          </p:txBody>
        </p:sp>
        <p:grpSp>
          <p:nvGrpSpPr>
            <p:cNvPr id="129" name="Group 128">
              <a:extLst>
                <a:ext uri="{FF2B5EF4-FFF2-40B4-BE49-F238E27FC236}">
                  <a16:creationId xmlns:a16="http://schemas.microsoft.com/office/drawing/2014/main" id="{4809A327-C569-48D0-AEB5-4C67B1994645}"/>
                </a:ext>
              </a:extLst>
            </p:cNvPr>
            <p:cNvGrpSpPr/>
            <p:nvPr/>
          </p:nvGrpSpPr>
          <p:grpSpPr>
            <a:xfrm>
              <a:off x="14782038" y="24694117"/>
              <a:ext cx="1291975" cy="803346"/>
              <a:chOff x="14808107" y="24497091"/>
              <a:chExt cx="1291975" cy="803346"/>
            </a:xfrm>
          </p:grpSpPr>
          <p:sp>
            <p:nvSpPr>
              <p:cNvPr id="125" name="TextBox 124">
                <a:extLst>
                  <a:ext uri="{FF2B5EF4-FFF2-40B4-BE49-F238E27FC236}">
                    <a16:creationId xmlns:a16="http://schemas.microsoft.com/office/drawing/2014/main" id="{4B1165C5-9D3B-48E1-96BF-30DEF3936B69}"/>
                  </a:ext>
                </a:extLst>
              </p:cNvPr>
              <p:cNvSpPr txBox="1"/>
              <p:nvPr/>
            </p:nvSpPr>
            <p:spPr>
              <a:xfrm>
                <a:off x="14808107" y="24497091"/>
                <a:ext cx="1264155" cy="338554"/>
              </a:xfrm>
              <a:prstGeom prst="rect">
                <a:avLst/>
              </a:prstGeom>
              <a:noFill/>
            </p:spPr>
            <p:txBody>
              <a:bodyPr wrap="square" rtlCol="0">
                <a:spAutoFit/>
              </a:bodyPr>
              <a:lstStyle/>
              <a:p>
                <a:r>
                  <a:rPr lang="en-US" sz="1600" dirty="0"/>
                  <a:t>PG Season</a:t>
                </a:r>
                <a:endParaRPr lang="en-CA" sz="1600" dirty="0"/>
              </a:p>
            </p:txBody>
          </p:sp>
          <p:sp>
            <p:nvSpPr>
              <p:cNvPr id="127" name="TextBox 126">
                <a:extLst>
                  <a:ext uri="{FF2B5EF4-FFF2-40B4-BE49-F238E27FC236}">
                    <a16:creationId xmlns:a16="http://schemas.microsoft.com/office/drawing/2014/main" id="{78DD9240-42BA-4DA1-876C-1D3ABB186119}"/>
                  </a:ext>
                </a:extLst>
              </p:cNvPr>
              <p:cNvSpPr txBox="1"/>
              <p:nvPr/>
            </p:nvSpPr>
            <p:spPr>
              <a:xfrm>
                <a:off x="14808107" y="24731144"/>
                <a:ext cx="1264155" cy="338554"/>
              </a:xfrm>
              <a:prstGeom prst="rect">
                <a:avLst/>
              </a:prstGeom>
              <a:noFill/>
            </p:spPr>
            <p:txBody>
              <a:bodyPr wrap="square" rtlCol="0">
                <a:spAutoFit/>
              </a:bodyPr>
              <a:lstStyle/>
              <a:p>
                <a:r>
                  <a:rPr lang="en-US" sz="1600" dirty="0"/>
                  <a:t>PG Recent</a:t>
                </a:r>
                <a:endParaRPr lang="en-CA" sz="1600" dirty="0"/>
              </a:p>
            </p:txBody>
          </p:sp>
          <p:sp>
            <p:nvSpPr>
              <p:cNvPr id="128" name="TextBox 127">
                <a:extLst>
                  <a:ext uri="{FF2B5EF4-FFF2-40B4-BE49-F238E27FC236}">
                    <a16:creationId xmlns:a16="http://schemas.microsoft.com/office/drawing/2014/main" id="{B03B8CA2-9D4E-4911-A456-4D175AE11CC0}"/>
                  </a:ext>
                </a:extLst>
              </p:cNvPr>
              <p:cNvSpPr txBox="1"/>
              <p:nvPr/>
            </p:nvSpPr>
            <p:spPr>
              <a:xfrm>
                <a:off x="14835927" y="24961883"/>
                <a:ext cx="1264155" cy="338554"/>
              </a:xfrm>
              <a:prstGeom prst="rect">
                <a:avLst/>
              </a:prstGeom>
              <a:noFill/>
            </p:spPr>
            <p:txBody>
              <a:bodyPr wrap="square" rtlCol="0">
                <a:spAutoFit/>
              </a:bodyPr>
              <a:lstStyle/>
              <a:p>
                <a:r>
                  <a:rPr lang="en-US" sz="1600" dirty="0"/>
                  <a:t>SF Season</a:t>
                </a:r>
                <a:endParaRPr lang="en-CA" sz="1600" dirty="0"/>
              </a:p>
            </p:txBody>
          </p:sp>
        </p:grpSp>
        <p:grpSp>
          <p:nvGrpSpPr>
            <p:cNvPr id="130" name="Group 129">
              <a:extLst>
                <a:ext uri="{FF2B5EF4-FFF2-40B4-BE49-F238E27FC236}">
                  <a16:creationId xmlns:a16="http://schemas.microsoft.com/office/drawing/2014/main" id="{C893DAE4-65E1-4810-8873-25C17B55A1A0}"/>
                </a:ext>
              </a:extLst>
            </p:cNvPr>
            <p:cNvGrpSpPr/>
            <p:nvPr/>
          </p:nvGrpSpPr>
          <p:grpSpPr>
            <a:xfrm>
              <a:off x="14815479" y="25661840"/>
              <a:ext cx="1291975" cy="803346"/>
              <a:chOff x="14808107" y="24497091"/>
              <a:chExt cx="1291975" cy="803346"/>
            </a:xfrm>
          </p:grpSpPr>
          <p:sp>
            <p:nvSpPr>
              <p:cNvPr id="131" name="TextBox 130">
                <a:extLst>
                  <a:ext uri="{FF2B5EF4-FFF2-40B4-BE49-F238E27FC236}">
                    <a16:creationId xmlns:a16="http://schemas.microsoft.com/office/drawing/2014/main" id="{6053B172-746D-4E56-8B07-22CB88A4B2DC}"/>
                  </a:ext>
                </a:extLst>
              </p:cNvPr>
              <p:cNvSpPr txBox="1"/>
              <p:nvPr/>
            </p:nvSpPr>
            <p:spPr>
              <a:xfrm>
                <a:off x="14808107" y="24497091"/>
                <a:ext cx="1264155" cy="338554"/>
              </a:xfrm>
              <a:prstGeom prst="rect">
                <a:avLst/>
              </a:prstGeom>
              <a:noFill/>
            </p:spPr>
            <p:txBody>
              <a:bodyPr wrap="square" rtlCol="0">
                <a:spAutoFit/>
              </a:bodyPr>
              <a:lstStyle/>
              <a:p>
                <a:r>
                  <a:rPr lang="en-US" sz="1600" dirty="0"/>
                  <a:t>PG Season</a:t>
                </a:r>
                <a:endParaRPr lang="en-CA" sz="1600" dirty="0"/>
              </a:p>
            </p:txBody>
          </p:sp>
          <p:sp>
            <p:nvSpPr>
              <p:cNvPr id="132" name="TextBox 131">
                <a:extLst>
                  <a:ext uri="{FF2B5EF4-FFF2-40B4-BE49-F238E27FC236}">
                    <a16:creationId xmlns:a16="http://schemas.microsoft.com/office/drawing/2014/main" id="{7C3E771B-17AE-40E0-BEE4-97B86D221495}"/>
                  </a:ext>
                </a:extLst>
              </p:cNvPr>
              <p:cNvSpPr txBox="1"/>
              <p:nvPr/>
            </p:nvSpPr>
            <p:spPr>
              <a:xfrm>
                <a:off x="14808107" y="24731144"/>
                <a:ext cx="1264155" cy="338554"/>
              </a:xfrm>
              <a:prstGeom prst="rect">
                <a:avLst/>
              </a:prstGeom>
              <a:noFill/>
            </p:spPr>
            <p:txBody>
              <a:bodyPr wrap="square" rtlCol="0">
                <a:spAutoFit/>
              </a:bodyPr>
              <a:lstStyle/>
              <a:p>
                <a:r>
                  <a:rPr lang="en-US" sz="1600" dirty="0"/>
                  <a:t>PG Recent</a:t>
                </a:r>
                <a:endParaRPr lang="en-CA" sz="1600" dirty="0"/>
              </a:p>
            </p:txBody>
          </p:sp>
          <p:sp>
            <p:nvSpPr>
              <p:cNvPr id="133" name="TextBox 132">
                <a:extLst>
                  <a:ext uri="{FF2B5EF4-FFF2-40B4-BE49-F238E27FC236}">
                    <a16:creationId xmlns:a16="http://schemas.microsoft.com/office/drawing/2014/main" id="{E1EF9FD1-D20B-4487-BE3B-35AA064FE6B3}"/>
                  </a:ext>
                </a:extLst>
              </p:cNvPr>
              <p:cNvSpPr txBox="1"/>
              <p:nvPr/>
            </p:nvSpPr>
            <p:spPr>
              <a:xfrm>
                <a:off x="14835927" y="24961883"/>
                <a:ext cx="1264155" cy="338554"/>
              </a:xfrm>
              <a:prstGeom prst="rect">
                <a:avLst/>
              </a:prstGeom>
              <a:noFill/>
            </p:spPr>
            <p:txBody>
              <a:bodyPr wrap="square" rtlCol="0">
                <a:spAutoFit/>
              </a:bodyPr>
              <a:lstStyle/>
              <a:p>
                <a:r>
                  <a:rPr lang="en-US" sz="1600" dirty="0"/>
                  <a:t>SF Season</a:t>
                </a:r>
                <a:endParaRPr lang="en-CA" sz="1600" dirty="0"/>
              </a:p>
            </p:txBody>
          </p:sp>
        </p:grpSp>
        <p:sp>
          <p:nvSpPr>
            <p:cNvPr id="134" name="TextBox 133">
              <a:extLst>
                <a:ext uri="{FF2B5EF4-FFF2-40B4-BE49-F238E27FC236}">
                  <a16:creationId xmlns:a16="http://schemas.microsoft.com/office/drawing/2014/main" id="{348F05E5-B995-47C2-A24F-E8E3EA83BC74}"/>
                </a:ext>
              </a:extLst>
            </p:cNvPr>
            <p:cNvSpPr txBox="1"/>
            <p:nvPr/>
          </p:nvSpPr>
          <p:spPr>
            <a:xfrm>
              <a:off x="15163575" y="25273029"/>
              <a:ext cx="576336" cy="369332"/>
            </a:xfrm>
            <a:prstGeom prst="rect">
              <a:avLst/>
            </a:prstGeom>
            <a:noFill/>
          </p:spPr>
          <p:txBody>
            <a:bodyPr wrap="square" rtlCol="0">
              <a:spAutoFit/>
            </a:bodyPr>
            <a:lstStyle/>
            <a:p>
              <a:r>
                <a:rPr lang="en-US" dirty="0"/>
                <a:t>…</a:t>
              </a:r>
              <a:endParaRPr lang="en-CA" dirty="0"/>
            </a:p>
          </p:txBody>
        </p:sp>
        <p:sp>
          <p:nvSpPr>
            <p:cNvPr id="139" name="TextBox 138">
              <a:extLst>
                <a:ext uri="{FF2B5EF4-FFF2-40B4-BE49-F238E27FC236}">
                  <a16:creationId xmlns:a16="http://schemas.microsoft.com/office/drawing/2014/main" id="{055526AD-8F37-4551-AA05-C3F47D23680A}"/>
                </a:ext>
              </a:extLst>
            </p:cNvPr>
            <p:cNvSpPr txBox="1"/>
            <p:nvPr/>
          </p:nvSpPr>
          <p:spPr>
            <a:xfrm>
              <a:off x="15153767" y="26241708"/>
              <a:ext cx="576336" cy="369332"/>
            </a:xfrm>
            <a:prstGeom prst="rect">
              <a:avLst/>
            </a:prstGeom>
            <a:noFill/>
          </p:spPr>
          <p:txBody>
            <a:bodyPr wrap="square" rtlCol="0">
              <a:spAutoFit/>
            </a:bodyPr>
            <a:lstStyle/>
            <a:p>
              <a:r>
                <a:rPr lang="en-US" dirty="0"/>
                <a:t>…</a:t>
              </a:r>
              <a:endParaRPr lang="en-CA" dirty="0"/>
            </a:p>
          </p:txBody>
        </p:sp>
        <p:sp>
          <p:nvSpPr>
            <p:cNvPr id="140" name="TextBox 139">
              <a:extLst>
                <a:ext uri="{FF2B5EF4-FFF2-40B4-BE49-F238E27FC236}">
                  <a16:creationId xmlns:a16="http://schemas.microsoft.com/office/drawing/2014/main" id="{BC37198D-B3EE-41D7-BB95-952E53E8DA5A}"/>
                </a:ext>
              </a:extLst>
            </p:cNvPr>
            <p:cNvSpPr txBox="1"/>
            <p:nvPr/>
          </p:nvSpPr>
          <p:spPr>
            <a:xfrm>
              <a:off x="17850593" y="24900828"/>
              <a:ext cx="1803549" cy="338554"/>
            </a:xfrm>
            <a:prstGeom prst="rect">
              <a:avLst/>
            </a:prstGeom>
            <a:noFill/>
          </p:spPr>
          <p:txBody>
            <a:bodyPr wrap="square" rtlCol="0">
              <a:spAutoFit/>
            </a:bodyPr>
            <a:lstStyle/>
            <a:p>
              <a:r>
                <a:rPr lang="en-US" sz="1600" dirty="0"/>
                <a:t>A’s PG game score</a:t>
              </a:r>
              <a:endParaRPr lang="en-CA" sz="1600" dirty="0"/>
            </a:p>
          </p:txBody>
        </p:sp>
        <p:sp>
          <p:nvSpPr>
            <p:cNvPr id="141" name="TextBox 140">
              <a:extLst>
                <a:ext uri="{FF2B5EF4-FFF2-40B4-BE49-F238E27FC236}">
                  <a16:creationId xmlns:a16="http://schemas.microsoft.com/office/drawing/2014/main" id="{FE839F0D-7F20-422E-ACAB-0A8EFBAD4225}"/>
                </a:ext>
              </a:extLst>
            </p:cNvPr>
            <p:cNvSpPr txBox="1"/>
            <p:nvPr/>
          </p:nvSpPr>
          <p:spPr>
            <a:xfrm>
              <a:off x="17850592" y="25130243"/>
              <a:ext cx="1803549" cy="338554"/>
            </a:xfrm>
            <a:prstGeom prst="rect">
              <a:avLst/>
            </a:prstGeom>
            <a:noFill/>
          </p:spPr>
          <p:txBody>
            <a:bodyPr wrap="square" rtlCol="0">
              <a:spAutoFit/>
            </a:bodyPr>
            <a:lstStyle/>
            <a:p>
              <a:r>
                <a:rPr lang="en-US" sz="1600" dirty="0"/>
                <a:t>A’s SF game score</a:t>
              </a:r>
              <a:endParaRPr lang="en-CA" sz="1600" dirty="0"/>
            </a:p>
          </p:txBody>
        </p:sp>
        <p:sp>
          <p:nvSpPr>
            <p:cNvPr id="142" name="TextBox 141">
              <a:extLst>
                <a:ext uri="{FF2B5EF4-FFF2-40B4-BE49-F238E27FC236}">
                  <a16:creationId xmlns:a16="http://schemas.microsoft.com/office/drawing/2014/main" id="{3EB2F020-BAD5-4416-A094-63A503D17AFF}"/>
                </a:ext>
              </a:extLst>
            </p:cNvPr>
            <p:cNvSpPr txBox="1"/>
            <p:nvPr/>
          </p:nvSpPr>
          <p:spPr>
            <a:xfrm>
              <a:off x="17850591" y="25641407"/>
              <a:ext cx="1803549" cy="338554"/>
            </a:xfrm>
            <a:prstGeom prst="rect">
              <a:avLst/>
            </a:prstGeom>
            <a:noFill/>
          </p:spPr>
          <p:txBody>
            <a:bodyPr wrap="square" rtlCol="0">
              <a:spAutoFit/>
            </a:bodyPr>
            <a:lstStyle/>
            <a:p>
              <a:r>
                <a:rPr lang="en-US" sz="1600" dirty="0"/>
                <a:t>B’s SF game score</a:t>
              </a:r>
              <a:endParaRPr lang="en-CA" sz="1600" dirty="0"/>
            </a:p>
          </p:txBody>
        </p:sp>
        <p:sp>
          <p:nvSpPr>
            <p:cNvPr id="143" name="TextBox 142">
              <a:extLst>
                <a:ext uri="{FF2B5EF4-FFF2-40B4-BE49-F238E27FC236}">
                  <a16:creationId xmlns:a16="http://schemas.microsoft.com/office/drawing/2014/main" id="{A78698C3-8B25-4B81-9B31-DF67353CFFF0}"/>
                </a:ext>
              </a:extLst>
            </p:cNvPr>
            <p:cNvSpPr txBox="1"/>
            <p:nvPr/>
          </p:nvSpPr>
          <p:spPr>
            <a:xfrm>
              <a:off x="17850591" y="25913840"/>
              <a:ext cx="1803549" cy="338554"/>
            </a:xfrm>
            <a:prstGeom prst="rect">
              <a:avLst/>
            </a:prstGeom>
            <a:noFill/>
          </p:spPr>
          <p:txBody>
            <a:bodyPr wrap="square" rtlCol="0">
              <a:spAutoFit/>
            </a:bodyPr>
            <a:lstStyle/>
            <a:p>
              <a:r>
                <a:rPr lang="en-US" sz="1600" dirty="0"/>
                <a:t>B’s SF game score</a:t>
              </a:r>
              <a:endParaRPr lang="en-CA" sz="1600" dirty="0"/>
            </a:p>
          </p:txBody>
        </p:sp>
        <p:sp>
          <p:nvSpPr>
            <p:cNvPr id="144" name="TextBox 143">
              <a:extLst>
                <a:ext uri="{FF2B5EF4-FFF2-40B4-BE49-F238E27FC236}">
                  <a16:creationId xmlns:a16="http://schemas.microsoft.com/office/drawing/2014/main" id="{F7B0F630-2F26-43B2-8196-DF3EF14A0D21}"/>
                </a:ext>
              </a:extLst>
            </p:cNvPr>
            <p:cNvSpPr txBox="1"/>
            <p:nvPr/>
          </p:nvSpPr>
          <p:spPr>
            <a:xfrm>
              <a:off x="18186515" y="25273133"/>
              <a:ext cx="576336" cy="369332"/>
            </a:xfrm>
            <a:prstGeom prst="rect">
              <a:avLst/>
            </a:prstGeom>
            <a:noFill/>
          </p:spPr>
          <p:txBody>
            <a:bodyPr wrap="square" rtlCol="0">
              <a:spAutoFit/>
            </a:bodyPr>
            <a:lstStyle/>
            <a:p>
              <a:r>
                <a:rPr lang="en-US" dirty="0"/>
                <a:t>…</a:t>
              </a:r>
              <a:endParaRPr lang="en-CA" dirty="0"/>
            </a:p>
          </p:txBody>
        </p:sp>
        <p:sp>
          <p:nvSpPr>
            <p:cNvPr id="145" name="TextBox 144">
              <a:extLst>
                <a:ext uri="{FF2B5EF4-FFF2-40B4-BE49-F238E27FC236}">
                  <a16:creationId xmlns:a16="http://schemas.microsoft.com/office/drawing/2014/main" id="{DBD0509B-2A10-4806-97F8-4EB1B2B8B956}"/>
                </a:ext>
              </a:extLst>
            </p:cNvPr>
            <p:cNvSpPr txBox="1"/>
            <p:nvPr/>
          </p:nvSpPr>
          <p:spPr>
            <a:xfrm>
              <a:off x="18180299" y="26074546"/>
              <a:ext cx="576336" cy="369332"/>
            </a:xfrm>
            <a:prstGeom prst="rect">
              <a:avLst/>
            </a:prstGeom>
            <a:noFill/>
          </p:spPr>
          <p:txBody>
            <a:bodyPr wrap="square" rtlCol="0">
              <a:spAutoFit/>
            </a:bodyPr>
            <a:lstStyle/>
            <a:p>
              <a:r>
                <a:rPr lang="en-US" dirty="0"/>
                <a:t>…</a:t>
              </a:r>
              <a:endParaRPr lang="en-CA" dirty="0"/>
            </a:p>
          </p:txBody>
        </p:sp>
        <p:sp>
          <p:nvSpPr>
            <p:cNvPr id="146" name="TextBox 145">
              <a:extLst>
                <a:ext uri="{FF2B5EF4-FFF2-40B4-BE49-F238E27FC236}">
                  <a16:creationId xmlns:a16="http://schemas.microsoft.com/office/drawing/2014/main" id="{D094676F-8B72-4D45-9B36-0C770AC324D6}"/>
                </a:ext>
              </a:extLst>
            </p:cNvPr>
            <p:cNvSpPr txBox="1"/>
            <p:nvPr/>
          </p:nvSpPr>
          <p:spPr>
            <a:xfrm>
              <a:off x="17817227" y="24301000"/>
              <a:ext cx="1908891" cy="369332"/>
            </a:xfrm>
            <a:prstGeom prst="rect">
              <a:avLst/>
            </a:prstGeom>
            <a:noFill/>
          </p:spPr>
          <p:txBody>
            <a:bodyPr wrap="square" rtlCol="0">
              <a:spAutoFit/>
            </a:bodyPr>
            <a:lstStyle/>
            <a:p>
              <a:r>
                <a:rPr lang="en-US" dirty="0"/>
                <a:t>Game Scores</a:t>
              </a:r>
              <a:endParaRPr lang="en-CA" dirty="0"/>
            </a:p>
          </p:txBody>
        </p:sp>
        <p:sp>
          <p:nvSpPr>
            <p:cNvPr id="147" name="TextBox 146">
              <a:extLst>
                <a:ext uri="{FF2B5EF4-FFF2-40B4-BE49-F238E27FC236}">
                  <a16:creationId xmlns:a16="http://schemas.microsoft.com/office/drawing/2014/main" id="{AD52C42C-4FB8-4AB5-A669-7C9600F88061}"/>
                </a:ext>
              </a:extLst>
            </p:cNvPr>
            <p:cNvSpPr txBox="1"/>
            <p:nvPr/>
          </p:nvSpPr>
          <p:spPr>
            <a:xfrm>
              <a:off x="15961726" y="25392962"/>
              <a:ext cx="1799550" cy="707886"/>
            </a:xfrm>
            <a:prstGeom prst="rect">
              <a:avLst/>
            </a:prstGeom>
            <a:noFill/>
          </p:spPr>
          <p:txBody>
            <a:bodyPr wrap="square" rtlCol="0">
              <a:spAutoFit/>
            </a:bodyPr>
            <a:lstStyle/>
            <a:p>
              <a:pPr algn="ctr"/>
              <a:r>
                <a:rPr lang="en-US" sz="2000" dirty="0"/>
                <a:t>System 2 Matches NN</a:t>
              </a:r>
              <a:endParaRPr lang="en-CA" sz="2000" dirty="0"/>
            </a:p>
          </p:txBody>
        </p:sp>
      </p:grpSp>
      <mc:AlternateContent xmlns:mc="http://schemas.openxmlformats.org/markup-compatibility/2006">
        <mc:Choice xmlns:a14="http://schemas.microsoft.com/office/drawing/2010/main" Requires="a14">
          <p:sp>
            <p:nvSpPr>
              <p:cNvPr id="150" name="TextBox 149">
                <a:extLst>
                  <a:ext uri="{FF2B5EF4-FFF2-40B4-BE49-F238E27FC236}">
                    <a16:creationId xmlns:a16="http://schemas.microsoft.com/office/drawing/2014/main" id="{CB1D601C-6A7D-4DDB-8233-2D1EAEAB98A9}"/>
                  </a:ext>
                </a:extLst>
              </p:cNvPr>
              <p:cNvSpPr txBox="1"/>
              <p:nvPr/>
            </p:nvSpPr>
            <p:spPr>
              <a:xfrm>
                <a:off x="22476518" y="5270196"/>
                <a:ext cx="10348275" cy="3901517"/>
              </a:xfrm>
              <a:prstGeom prst="rect">
                <a:avLst/>
              </a:prstGeom>
              <a:noFill/>
            </p:spPr>
            <p:txBody>
              <a:bodyPr wrap="square" rtlCol="0">
                <a:spAutoFit/>
              </a:bodyPr>
              <a:lstStyle/>
              <a:p>
                <a:r>
                  <a:rPr lang="en-US" sz="2400" dirty="0"/>
                  <a:t>Defining a success metric for our lineups was nontrivial. The ideal metric is the profitability of the system, but this is incomputable without competition history. Thus, we selected a heuristic metric: the lineup’s score relative to that of the best possible lineup that day. </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𝑆𝑢𝑐𝑒𝑠𝑠</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𝑙𝑖𝑛𝑒𝑢𝑝</m:t>
                          </m:r>
                        </m:e>
                      </m:d>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𝑙𝑖𝑛𝑒𝑢</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𝑝</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𝑠</m:t>
                          </m:r>
                          <m:r>
                            <a:rPr lang="en-US" sz="2400" b="0" i="1" smtClean="0">
                              <a:latin typeface="Cambria Math" panose="02040503050406030204" pitchFamily="18" charset="0"/>
                            </a:rPr>
                            <m:t> </m:t>
                          </m:r>
                          <m:r>
                            <a:rPr lang="en-US" sz="2400" b="0" i="1" smtClean="0">
                              <a:latin typeface="Cambria Math" panose="02040503050406030204" pitchFamily="18" charset="0"/>
                            </a:rPr>
                            <m:t>𝑓𝑎𝑛𝑡𝑎𝑠𝑦</m:t>
                          </m:r>
                          <m:r>
                            <a:rPr lang="en-US" sz="2400" b="0" i="1" smtClean="0">
                              <a:latin typeface="Cambria Math" panose="02040503050406030204" pitchFamily="18" charset="0"/>
                            </a:rPr>
                            <m:t> </m:t>
                          </m:r>
                          <m:r>
                            <a:rPr lang="en-US" sz="2400" b="0" i="1" smtClean="0">
                              <a:latin typeface="Cambria Math" panose="02040503050406030204" pitchFamily="18" charset="0"/>
                            </a:rPr>
                            <m:t>𝑠𝑐𝑜𝑟𝑒</m:t>
                          </m:r>
                        </m:num>
                        <m:den>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𝑙𝑖𝑛𝑒𝑢</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𝑝</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𝑠</m:t>
                          </m:r>
                          <m:r>
                            <a:rPr lang="en-US" sz="2400" b="0" i="1" smtClean="0">
                              <a:latin typeface="Cambria Math" panose="02040503050406030204" pitchFamily="18" charset="0"/>
                            </a:rPr>
                            <m:t> </m:t>
                          </m:r>
                          <m:r>
                            <a:rPr lang="en-US" sz="2400" b="0" i="1" smtClean="0">
                              <a:latin typeface="Cambria Math" panose="02040503050406030204" pitchFamily="18" charset="0"/>
                            </a:rPr>
                            <m:t>𝑠𝑐𝑜𝑟𝑒</m:t>
                          </m:r>
                        </m:den>
                      </m:f>
                    </m:oMath>
                  </m:oMathPara>
                </a14:m>
                <a:endParaRPr lang="en-US" sz="2400" dirty="0"/>
              </a:p>
              <a:p>
                <a:pPr>
                  <a:spcBef>
                    <a:spcPts val="600"/>
                  </a:spcBef>
                </a:pPr>
                <a:r>
                  <a:rPr lang="en-US" sz="2400" dirty="0"/>
                  <a:t>By looking at current competitions, we determined that this heuristic implies profitability at around 80% and greater. In other words, if we can score 80% of the maximum possible score, we can win. The figure below shows this relationship, where the last winning score is roughly 79</a:t>
                </a:r>
                <a:r>
                  <a:rPr lang="en-CA" sz="2400" dirty="0"/>
                  <a:t>% of the maximum.</a:t>
                </a:r>
                <a:endParaRPr lang="en-US" sz="2400" dirty="0"/>
              </a:p>
            </p:txBody>
          </p:sp>
        </mc:Choice>
        <mc:Fallback>
          <p:sp>
            <p:nvSpPr>
              <p:cNvPr id="150" name="TextBox 149">
                <a:extLst>
                  <a:ext uri="{FF2B5EF4-FFF2-40B4-BE49-F238E27FC236}">
                    <a16:creationId xmlns:a16="http://schemas.microsoft.com/office/drawing/2014/main" id="{CB1D601C-6A7D-4DDB-8233-2D1EAEAB98A9}"/>
                  </a:ext>
                </a:extLst>
              </p:cNvPr>
              <p:cNvSpPr txBox="1">
                <a:spLocks noRot="1" noChangeAspect="1" noMove="1" noResize="1" noEditPoints="1" noAdjustHandles="1" noChangeArrowheads="1" noChangeShapeType="1" noTextEdit="1"/>
              </p:cNvSpPr>
              <p:nvPr/>
            </p:nvSpPr>
            <p:spPr>
              <a:xfrm>
                <a:off x="22476518" y="5270196"/>
                <a:ext cx="10348275" cy="3901517"/>
              </a:xfrm>
              <a:prstGeom prst="rect">
                <a:avLst/>
              </a:prstGeom>
              <a:blipFill>
                <a:blip r:embed="rId14"/>
                <a:stretch>
                  <a:fillRect l="-883" t="-1250" r="-942" b="-2656"/>
                </a:stretch>
              </a:blipFill>
            </p:spPr>
            <p:txBody>
              <a:bodyPr/>
              <a:lstStyle/>
              <a:p>
                <a:r>
                  <a:rPr lang="en-CA">
                    <a:noFill/>
                  </a:rPr>
                  <a:t> </a:t>
                </a:r>
              </a:p>
            </p:txBody>
          </p:sp>
        </mc:Fallback>
      </mc:AlternateContent>
      <p:sp>
        <p:nvSpPr>
          <p:cNvPr id="151" name="TextBox 150">
            <a:extLst>
              <a:ext uri="{FF2B5EF4-FFF2-40B4-BE49-F238E27FC236}">
                <a16:creationId xmlns:a16="http://schemas.microsoft.com/office/drawing/2014/main" id="{A2281F53-925E-4AAD-91B9-0E5A3202BD85}"/>
              </a:ext>
            </a:extLst>
          </p:cNvPr>
          <p:cNvSpPr txBox="1"/>
          <p:nvPr/>
        </p:nvSpPr>
        <p:spPr>
          <a:xfrm>
            <a:off x="33415653" y="5440574"/>
            <a:ext cx="9862558" cy="3862596"/>
          </a:xfrm>
          <a:prstGeom prst="rect">
            <a:avLst/>
          </a:prstGeom>
          <a:noFill/>
        </p:spPr>
        <p:txBody>
          <a:bodyPr wrap="square" rtlCol="0">
            <a:spAutoFit/>
          </a:bodyPr>
          <a:lstStyle/>
          <a:p>
            <a:pPr>
              <a:spcAft>
                <a:spcPts val="600"/>
              </a:spcAft>
            </a:pPr>
            <a:r>
              <a:rPr lang="en-US" sz="2400" dirty="0"/>
              <a:t>We did not think our network was going to be nearly as successful as it was, but it is still far from perfect, and not reliably profitable. We plan to continue to pursue and improve this project. Some ways to improve include:</a:t>
            </a:r>
          </a:p>
          <a:p>
            <a:pPr marL="800100" lvl="1" indent="-342900">
              <a:buFont typeface="Arial" panose="020B0604020202020204" pitchFamily="34" charset="0"/>
              <a:buChar char="•"/>
            </a:pPr>
            <a:r>
              <a:rPr lang="en-US" sz="2400" dirty="0"/>
              <a:t>Figure out noise better</a:t>
            </a:r>
          </a:p>
          <a:p>
            <a:pPr marL="800100" lvl="1" indent="-342900">
              <a:buFont typeface="Arial" panose="020B0604020202020204" pitchFamily="34" charset="0"/>
              <a:buChar char="•"/>
            </a:pPr>
            <a:r>
              <a:rPr lang="en-US" sz="2400" dirty="0"/>
              <a:t>Add additional valuable features</a:t>
            </a:r>
          </a:p>
          <a:p>
            <a:pPr marL="800100" lvl="1" indent="-342900">
              <a:buFont typeface="Arial" panose="020B0604020202020204" pitchFamily="34" charset="0"/>
              <a:buChar char="•"/>
            </a:pPr>
            <a:r>
              <a:rPr lang="en-US" sz="2400" dirty="0"/>
              <a:t>Define a better score function</a:t>
            </a:r>
          </a:p>
          <a:p>
            <a:pPr marL="800100" lvl="1" indent="-342900">
              <a:buFont typeface="Arial" panose="020B0604020202020204" pitchFamily="34" charset="0"/>
              <a:buChar char="•"/>
            </a:pPr>
            <a:r>
              <a:rPr lang="en-US" sz="2400" dirty="0"/>
              <a:t>Perform more thorough cross-validation (e.g. on data amount used)</a:t>
            </a:r>
          </a:p>
          <a:p>
            <a:pPr marL="800100" lvl="1" indent="-342900">
              <a:buFont typeface="Arial" panose="020B0604020202020204" pitchFamily="34" charset="0"/>
              <a:buChar char="•"/>
            </a:pPr>
            <a:r>
              <a:rPr lang="en-US" sz="2400" dirty="0"/>
              <a:t>Performing Boosting or Bagging</a:t>
            </a:r>
          </a:p>
          <a:p>
            <a:pPr marL="800100" lvl="1" indent="-342900">
              <a:buFont typeface="Arial" panose="020B0604020202020204" pitchFamily="34" charset="0"/>
              <a:buChar char="•"/>
            </a:pPr>
            <a:r>
              <a:rPr lang="en-US" sz="2400" dirty="0"/>
              <a:t>Factor standard deviation into LP</a:t>
            </a:r>
          </a:p>
          <a:p>
            <a:pPr marL="800100" lvl="1" indent="-342900">
              <a:buFont typeface="Arial" panose="020B0604020202020204" pitchFamily="34" charset="0"/>
              <a:buChar char="•"/>
            </a:pPr>
            <a:r>
              <a:rPr lang="en-US" sz="2400" dirty="0"/>
              <a:t>Find more precise player positions</a:t>
            </a:r>
          </a:p>
        </p:txBody>
      </p:sp>
      <p:sp>
        <p:nvSpPr>
          <p:cNvPr id="152" name="TextBox 151">
            <a:extLst>
              <a:ext uri="{FF2B5EF4-FFF2-40B4-BE49-F238E27FC236}">
                <a16:creationId xmlns:a16="http://schemas.microsoft.com/office/drawing/2014/main" id="{2472BB9D-05A0-4DE4-84F7-7C8ADADBFABF}"/>
              </a:ext>
            </a:extLst>
          </p:cNvPr>
          <p:cNvSpPr txBox="1"/>
          <p:nvPr/>
        </p:nvSpPr>
        <p:spPr>
          <a:xfrm>
            <a:off x="33251182" y="30655278"/>
            <a:ext cx="10366876" cy="2062103"/>
          </a:xfrm>
          <a:prstGeom prst="rect">
            <a:avLst/>
          </a:prstGeom>
          <a:noFill/>
        </p:spPr>
        <p:txBody>
          <a:bodyPr wrap="square" rtlCol="0">
            <a:spAutoFit/>
          </a:bodyPr>
          <a:lstStyle/>
          <a:p>
            <a:r>
              <a:rPr lang="en-US" sz="1600" dirty="0"/>
              <a:t>Referenced within:</a:t>
            </a:r>
          </a:p>
          <a:p>
            <a:r>
              <a:rPr lang="en-US" sz="1600" dirty="0"/>
              <a:t>[1] https://www.fanduel.com/contests</a:t>
            </a:r>
          </a:p>
          <a:p>
            <a:r>
              <a:rPr lang="en-US" sz="1600" dirty="0"/>
              <a:t>[2] </a:t>
            </a:r>
            <a:r>
              <a:rPr lang="en-US" sz="1600" dirty="0" err="1"/>
              <a:t>Karpathy</a:t>
            </a:r>
            <a:r>
              <a:rPr lang="en-US" sz="1600" dirty="0"/>
              <a:t>, "Convolutional Neural Networks for Visual Recognition", Stanford. [Online]. Available: http://cs231n.github.io/neural-networks-1/</a:t>
            </a:r>
          </a:p>
          <a:p>
            <a:r>
              <a:rPr lang="en-US" sz="1600" dirty="0"/>
              <a:t>[3] Abu-Mostafa, </a:t>
            </a:r>
            <a:r>
              <a:rPr lang="en-US" sz="1600" dirty="0" err="1"/>
              <a:t>Yaser</a:t>
            </a:r>
            <a:r>
              <a:rPr lang="en-US" sz="1600" dirty="0"/>
              <a:t>. "Learning From Data", Caltech, 2012. [Online]. Available: https://work.caltech.edu/telecourse.</a:t>
            </a:r>
          </a:p>
          <a:p>
            <a:r>
              <a:rPr lang="en-US" sz="1600" dirty="0"/>
              <a:t>[4] https://www.crummy.com/software/BeautifulSoup/</a:t>
            </a:r>
          </a:p>
          <a:p>
            <a:r>
              <a:rPr lang="en-US" sz="1600" dirty="0"/>
              <a:t>[5] https://www.seleniumhq.org/</a:t>
            </a:r>
            <a:br>
              <a:rPr lang="en-US" sz="1600" dirty="0"/>
            </a:br>
            <a:r>
              <a:rPr lang="en-US" sz="1600" dirty="0"/>
              <a:t>[6] https://www.paperspace.com/</a:t>
            </a:r>
          </a:p>
        </p:txBody>
      </p:sp>
      <p:sp>
        <p:nvSpPr>
          <p:cNvPr id="153" name="TextBox 152">
            <a:extLst>
              <a:ext uri="{FF2B5EF4-FFF2-40B4-BE49-F238E27FC236}">
                <a16:creationId xmlns:a16="http://schemas.microsoft.com/office/drawing/2014/main" id="{225656A5-6FE6-4F1D-8BD4-AAEE2D107914}"/>
              </a:ext>
            </a:extLst>
          </p:cNvPr>
          <p:cNvSpPr txBox="1"/>
          <p:nvPr/>
        </p:nvSpPr>
        <p:spPr>
          <a:xfrm>
            <a:off x="14750704" y="1915659"/>
            <a:ext cx="15055944" cy="1323439"/>
          </a:xfrm>
          <a:prstGeom prst="rect">
            <a:avLst/>
          </a:prstGeom>
          <a:noFill/>
        </p:spPr>
        <p:txBody>
          <a:bodyPr wrap="square" rtlCol="0">
            <a:spAutoFit/>
          </a:bodyPr>
          <a:lstStyle/>
          <a:p>
            <a:pPr algn="ctr"/>
            <a:r>
              <a:rPr lang="en-US" sz="4000" dirty="0"/>
              <a:t>Created by: </a:t>
            </a:r>
            <a:r>
              <a:rPr lang="en-US" sz="4000" dirty="0" err="1"/>
              <a:t>Ege</a:t>
            </a:r>
            <a:r>
              <a:rPr lang="en-US" sz="4000" dirty="0"/>
              <a:t> </a:t>
            </a:r>
            <a:r>
              <a:rPr lang="en-US" sz="4000" dirty="0" err="1"/>
              <a:t>Aydede</a:t>
            </a:r>
            <a:r>
              <a:rPr lang="en-US" sz="4000" dirty="0"/>
              <a:t>, Stephen Poole, Florence </a:t>
            </a:r>
            <a:r>
              <a:rPr lang="en-US" sz="4000" dirty="0" err="1"/>
              <a:t>Regol</a:t>
            </a:r>
            <a:r>
              <a:rPr lang="en-US" sz="4000" dirty="0"/>
              <a:t>, Asher Wright</a:t>
            </a:r>
          </a:p>
          <a:p>
            <a:pPr algn="ctr"/>
            <a:r>
              <a:rPr lang="en-US" sz="4000" dirty="0"/>
              <a:t>Supervised by: Dr. </a:t>
            </a:r>
            <a:r>
              <a:rPr lang="en-US" sz="4000" dirty="0" err="1"/>
              <a:t>Psaromiligkos</a:t>
            </a:r>
            <a:endParaRPr lang="en-CA" sz="4000" dirty="0"/>
          </a:p>
        </p:txBody>
      </p:sp>
      <p:pic>
        <p:nvPicPr>
          <p:cNvPr id="12" name="Picture 11">
            <a:extLst>
              <a:ext uri="{FF2B5EF4-FFF2-40B4-BE49-F238E27FC236}">
                <a16:creationId xmlns:a16="http://schemas.microsoft.com/office/drawing/2014/main" id="{AE1981BF-720B-43A5-95FB-B86E46EB6FE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257589" y="9225744"/>
            <a:ext cx="6383507" cy="1174437"/>
          </a:xfrm>
          <a:prstGeom prst="rect">
            <a:avLst/>
          </a:prstGeom>
        </p:spPr>
      </p:pic>
      <p:sp>
        <p:nvSpPr>
          <p:cNvPr id="17" name="TextBox 16">
            <a:extLst>
              <a:ext uri="{FF2B5EF4-FFF2-40B4-BE49-F238E27FC236}">
                <a16:creationId xmlns:a16="http://schemas.microsoft.com/office/drawing/2014/main" id="{F225BCD7-F608-499B-9429-80240FC62DB0}"/>
              </a:ext>
            </a:extLst>
          </p:cNvPr>
          <p:cNvSpPr txBox="1"/>
          <p:nvPr/>
        </p:nvSpPr>
        <p:spPr>
          <a:xfrm>
            <a:off x="22550935" y="10410992"/>
            <a:ext cx="9990505" cy="5786199"/>
          </a:xfrm>
          <a:prstGeom prst="rect">
            <a:avLst/>
          </a:prstGeom>
          <a:noFill/>
        </p:spPr>
        <p:txBody>
          <a:bodyPr wrap="square" rtlCol="0">
            <a:spAutoFit/>
          </a:bodyPr>
          <a:lstStyle/>
          <a:p>
            <a:r>
              <a:rPr lang="en-US" sz="2400" dirty="0"/>
              <a:t>In order to improve performance, we performed cross-validation – a method of selecting the best hyperparameters of our NN. These hyperparameters include the number of hidden nodes, hidden layers, and the learning rate. This is a computationally heavy process, and so we rented a GPU from </a:t>
            </a:r>
            <a:r>
              <a:rPr lang="en-US" sz="2400" dirty="0" err="1"/>
              <a:t>Paperspace</a:t>
            </a:r>
            <a:r>
              <a:rPr lang="en-US" sz="2400" dirty="0"/>
              <a:t>.</a:t>
            </a:r>
            <a:r>
              <a:rPr lang="en-US" sz="2400" baseline="30000" dirty="0"/>
              <a:t>[6]</a:t>
            </a:r>
            <a:endParaRPr lang="en-US" sz="2400" dirty="0"/>
          </a:p>
          <a:p>
            <a:endParaRPr lang="en-US" sz="2400" dirty="0"/>
          </a:p>
          <a:p>
            <a:r>
              <a:rPr lang="en-US" sz="2400" dirty="0"/>
              <a:t>With cross-validation, we were able to hit a success metric of 82% - just above the minimum profitability line. Thus, we started joining competitions, and immediately ran into some initial issues:</a:t>
            </a:r>
          </a:p>
          <a:p>
            <a:pPr marL="800100" lvl="1" indent="-342900">
              <a:buFont typeface="Arial" panose="020B0604020202020204" pitchFamily="34" charset="0"/>
              <a:buChar char="•"/>
            </a:pPr>
            <a:r>
              <a:rPr lang="en-US" sz="2400" dirty="0"/>
              <a:t>Non-updated database</a:t>
            </a:r>
          </a:p>
          <a:p>
            <a:pPr marL="800100" lvl="1" indent="-342900">
              <a:buFont typeface="Arial" panose="020B0604020202020204" pitchFamily="34" charset="0"/>
              <a:buChar char="•"/>
            </a:pPr>
            <a:r>
              <a:rPr lang="en-US" sz="2400" dirty="0"/>
              <a:t>Players who didn’t end up playing that night</a:t>
            </a:r>
          </a:p>
          <a:p>
            <a:pPr marL="800100" lvl="1" indent="-342900">
              <a:buFont typeface="Arial" panose="020B0604020202020204" pitchFamily="34" charset="0"/>
              <a:buChar char="•"/>
            </a:pPr>
            <a:r>
              <a:rPr lang="en-US" sz="2400" dirty="0"/>
              <a:t>Accidentally ignoring players in some games</a:t>
            </a:r>
          </a:p>
          <a:p>
            <a:pPr marL="800100" lvl="1" indent="-342900">
              <a:buFont typeface="Arial" panose="020B0604020202020204" pitchFamily="34" charset="0"/>
              <a:buChar char="•"/>
            </a:pPr>
            <a:r>
              <a:rPr lang="en-US" sz="2400" dirty="0"/>
              <a:t>Using the wrong data for a player</a:t>
            </a:r>
          </a:p>
          <a:p>
            <a:pPr>
              <a:spcBef>
                <a:spcPts val="1200"/>
              </a:spcBef>
            </a:pPr>
            <a:r>
              <a:rPr lang="en-US" sz="2400" dirty="0"/>
              <a:t>We solved these issues and continued testing. To our surprise, the system was somewhat successful. Below are screenshots of the competition summaries for all of the competitions we played in where all of our players played.</a:t>
            </a:r>
          </a:p>
        </p:txBody>
      </p:sp>
      <p:pic>
        <p:nvPicPr>
          <p:cNvPr id="19" name="Picture 18">
            <a:extLst>
              <a:ext uri="{FF2B5EF4-FFF2-40B4-BE49-F238E27FC236}">
                <a16:creationId xmlns:a16="http://schemas.microsoft.com/office/drawing/2014/main" id="{87CDC245-AA7B-4A89-A635-4036D80AD9CA}"/>
              </a:ext>
            </a:extLst>
          </p:cNvPr>
          <p:cNvPicPr>
            <a:picLocks noChangeAspect="1"/>
          </p:cNvPicPr>
          <p:nvPr/>
        </p:nvPicPr>
        <p:blipFill rotWithShape="1">
          <a:blip r:embed="rId16">
            <a:extLst>
              <a:ext uri="{28A0092B-C50C-407E-A947-70E740481C1C}">
                <a14:useLocalDpi xmlns:a14="http://schemas.microsoft.com/office/drawing/2010/main" val="0"/>
              </a:ext>
            </a:extLst>
          </a:blip>
          <a:srcRect l="9432" r="7057"/>
          <a:stretch/>
        </p:blipFill>
        <p:spPr>
          <a:xfrm>
            <a:off x="23146800" y="16317294"/>
            <a:ext cx="8798773" cy="2600688"/>
          </a:xfrm>
          <a:prstGeom prst="rect">
            <a:avLst/>
          </a:prstGeom>
        </p:spPr>
      </p:pic>
      <p:sp>
        <p:nvSpPr>
          <p:cNvPr id="20" name="TextBox 19">
            <a:extLst>
              <a:ext uri="{FF2B5EF4-FFF2-40B4-BE49-F238E27FC236}">
                <a16:creationId xmlns:a16="http://schemas.microsoft.com/office/drawing/2014/main" id="{E8EFC17A-9394-4FD4-923E-B96A30D37C9B}"/>
              </a:ext>
            </a:extLst>
          </p:cNvPr>
          <p:cNvSpPr txBox="1"/>
          <p:nvPr/>
        </p:nvSpPr>
        <p:spPr>
          <a:xfrm>
            <a:off x="22550594" y="19016019"/>
            <a:ext cx="10101106" cy="1200329"/>
          </a:xfrm>
          <a:prstGeom prst="rect">
            <a:avLst/>
          </a:prstGeom>
          <a:noFill/>
        </p:spPr>
        <p:txBody>
          <a:bodyPr wrap="square" rtlCol="0">
            <a:spAutoFit/>
          </a:bodyPr>
          <a:lstStyle/>
          <a:p>
            <a:r>
              <a:rPr lang="en-US" sz="2400" b="1" dirty="0"/>
              <a:t>Sometimes our predictions are neat: </a:t>
            </a:r>
            <a:r>
              <a:rPr lang="en-US" sz="2400" dirty="0"/>
              <a:t>We make good picks that others miss! In our best lineup, our players were picked on average 7.5% by others. The nearest competitor in score averaged 27%. Three of these neat picks:</a:t>
            </a:r>
          </a:p>
        </p:txBody>
      </p:sp>
      <p:sp>
        <p:nvSpPr>
          <p:cNvPr id="23" name="TextBox 22">
            <a:extLst>
              <a:ext uri="{FF2B5EF4-FFF2-40B4-BE49-F238E27FC236}">
                <a16:creationId xmlns:a16="http://schemas.microsoft.com/office/drawing/2014/main" id="{5BFE957C-7C09-4AD7-8814-7FD6F7483B37}"/>
              </a:ext>
            </a:extLst>
          </p:cNvPr>
          <p:cNvSpPr txBox="1"/>
          <p:nvPr/>
        </p:nvSpPr>
        <p:spPr>
          <a:xfrm>
            <a:off x="22550594" y="22893293"/>
            <a:ext cx="10219341" cy="830997"/>
          </a:xfrm>
          <a:prstGeom prst="rect">
            <a:avLst/>
          </a:prstGeom>
          <a:noFill/>
        </p:spPr>
        <p:txBody>
          <a:bodyPr wrap="square" rtlCol="0">
            <a:spAutoFit/>
          </a:bodyPr>
          <a:lstStyle/>
          <a:p>
            <a:r>
              <a:rPr lang="en-US" sz="2400" dirty="0"/>
              <a:t>As well, one can see that, even in the competitions we lose, we do not perform that poorly (always top 50%). But who are we up against? </a:t>
            </a:r>
            <a:r>
              <a:rPr lang="en-US" sz="2400" b="1" dirty="0"/>
              <a:t>Pros!</a:t>
            </a:r>
          </a:p>
        </p:txBody>
      </p:sp>
      <p:pic>
        <p:nvPicPr>
          <p:cNvPr id="26" name="Picture 25">
            <a:extLst>
              <a:ext uri="{FF2B5EF4-FFF2-40B4-BE49-F238E27FC236}">
                <a16:creationId xmlns:a16="http://schemas.microsoft.com/office/drawing/2014/main" id="{C5C7CF87-A08E-439E-8425-B5DF29C5A90D}"/>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4867205" y="20342888"/>
            <a:ext cx="4402708" cy="2486455"/>
          </a:xfrm>
          <a:prstGeom prst="rect">
            <a:avLst/>
          </a:prstGeom>
        </p:spPr>
      </p:pic>
      <p:pic>
        <p:nvPicPr>
          <p:cNvPr id="28" name="Picture 27">
            <a:extLst>
              <a:ext uri="{FF2B5EF4-FFF2-40B4-BE49-F238E27FC236}">
                <a16:creationId xmlns:a16="http://schemas.microsoft.com/office/drawing/2014/main" id="{4F115063-D51F-4148-9142-463AB5F27CC3}"/>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3472871" y="11160986"/>
            <a:ext cx="10153656" cy="18572835"/>
          </a:xfrm>
          <a:prstGeom prst="rect">
            <a:avLst/>
          </a:prstGeom>
        </p:spPr>
      </p:pic>
      <p:pic>
        <p:nvPicPr>
          <p:cNvPr id="40" name="Picture 39">
            <a:extLst>
              <a:ext uri="{FF2B5EF4-FFF2-40B4-BE49-F238E27FC236}">
                <a16:creationId xmlns:a16="http://schemas.microsoft.com/office/drawing/2014/main" id="{B74E3F15-7723-4A55-AD69-3EF33529F0B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3020542" y="23808005"/>
            <a:ext cx="8715282" cy="3793966"/>
          </a:xfrm>
          <a:prstGeom prst="rect">
            <a:avLst/>
          </a:prstGeom>
        </p:spPr>
      </p:pic>
      <p:sp>
        <p:nvSpPr>
          <p:cNvPr id="41" name="TextBox 40">
            <a:extLst>
              <a:ext uri="{FF2B5EF4-FFF2-40B4-BE49-F238E27FC236}">
                <a16:creationId xmlns:a16="http://schemas.microsoft.com/office/drawing/2014/main" id="{FEAFA2AF-4E05-4BB1-BAF3-80D330419A8A}"/>
              </a:ext>
            </a:extLst>
          </p:cNvPr>
          <p:cNvSpPr txBox="1"/>
          <p:nvPr/>
        </p:nvSpPr>
        <p:spPr>
          <a:xfrm>
            <a:off x="22577010" y="27635651"/>
            <a:ext cx="10147290" cy="5262979"/>
          </a:xfrm>
          <a:prstGeom prst="rect">
            <a:avLst/>
          </a:prstGeom>
          <a:noFill/>
        </p:spPr>
        <p:txBody>
          <a:bodyPr wrap="square" rtlCol="0">
            <a:spAutoFit/>
          </a:bodyPr>
          <a:lstStyle/>
          <a:p>
            <a:r>
              <a:rPr lang="en-US" sz="2400" dirty="0"/>
              <a:t>A white star in blue means they have been in over 1000 competitions and have won at least $1000 across four contests.</a:t>
            </a:r>
          </a:p>
          <a:p>
            <a:r>
              <a:rPr lang="en-US" sz="2400" dirty="0"/>
              <a:t>A blue star in white means they have been in at least 500 competitions or have won at least $1000 across four contests.</a:t>
            </a:r>
          </a:p>
          <a:p>
            <a:endParaRPr lang="en-US" sz="2400" dirty="0"/>
          </a:p>
          <a:p>
            <a:r>
              <a:rPr lang="en-US" sz="2400" dirty="0"/>
              <a:t>Looking through by hand, we found that ~85% of people have one type of these star in these competitions! This is true of the winners and the losers.</a:t>
            </a:r>
          </a:p>
          <a:p>
            <a:endParaRPr lang="en-US" sz="2400" dirty="0"/>
          </a:p>
          <a:p>
            <a:r>
              <a:rPr lang="en-US" sz="2400" dirty="0"/>
              <a:t>Our neural network was able to perform quite well against these experienced players, turning a profit in lineups that had all players active.</a:t>
            </a:r>
          </a:p>
          <a:p>
            <a:endParaRPr lang="en-US" sz="2400" dirty="0"/>
          </a:p>
          <a:p>
            <a:r>
              <a:rPr lang="en-US" sz="2400" dirty="0"/>
              <a:t>However, the system is still far from being reliably profitable, as its outputs are high in variance. There are still improvements to be made!</a:t>
            </a:r>
            <a:endParaRPr lang="en-CA" sz="2400" dirty="0"/>
          </a:p>
          <a:p>
            <a:endParaRPr lang="en-CA" sz="2400" dirty="0"/>
          </a:p>
        </p:txBody>
      </p:sp>
      <p:sp>
        <p:nvSpPr>
          <p:cNvPr id="48" name="AutoShape 4" descr="{\displaystyle E(y,y')={\tfrac {1}{2}}\lVert y-y'\rVert ^{2}}">
            <a:extLst>
              <a:ext uri="{FF2B5EF4-FFF2-40B4-BE49-F238E27FC236}">
                <a16:creationId xmlns:a16="http://schemas.microsoft.com/office/drawing/2014/main" id="{E6D94C3F-1583-4F03-9F62-982B168CD902}"/>
              </a:ext>
            </a:extLst>
          </p:cNvPr>
          <p:cNvSpPr>
            <a:spLocks noChangeAspect="1" noChangeArrowheads="1"/>
          </p:cNvSpPr>
          <p:nvPr/>
        </p:nvSpPr>
        <p:spPr bwMode="auto">
          <a:xfrm>
            <a:off x="21793200" y="16306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1134</TotalTime>
  <Words>1689</Words>
  <Application>Microsoft Office PowerPoint</Application>
  <PresentationFormat>Custom</PresentationFormat>
  <Paragraphs>149</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Cambria Math</vt:lpstr>
      <vt:lpstr>Gadugi</vt:lpstr>
      <vt:lpstr>helvetica</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cp:lastModifiedBy>
  <cp:revision>275</cp:revision>
  <dcterms:modified xsi:type="dcterms:W3CDTF">2018-04-05T08:29:45Z</dcterms:modified>
</cp:coreProperties>
</file>