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6"/>
  </p:notesMasterIdLst>
  <p:sldIdLst>
    <p:sldId id="256" r:id="rId2"/>
    <p:sldId id="430" r:id="rId3"/>
    <p:sldId id="416" r:id="rId4"/>
    <p:sldId id="431" r:id="rId5"/>
    <p:sldId id="434" r:id="rId6"/>
    <p:sldId id="433" r:id="rId7"/>
    <p:sldId id="435" r:id="rId8"/>
    <p:sldId id="419" r:id="rId9"/>
    <p:sldId id="407" r:id="rId10"/>
    <p:sldId id="413" r:id="rId11"/>
    <p:sldId id="412" r:id="rId12"/>
    <p:sldId id="427" r:id="rId13"/>
    <p:sldId id="402" r:id="rId14"/>
    <p:sldId id="422" r:id="rId15"/>
    <p:sldId id="424" r:id="rId16"/>
    <p:sldId id="423" r:id="rId17"/>
    <p:sldId id="426" r:id="rId18"/>
    <p:sldId id="410" r:id="rId19"/>
    <p:sldId id="404" r:id="rId20"/>
    <p:sldId id="411" r:id="rId21"/>
    <p:sldId id="405" r:id="rId22"/>
    <p:sldId id="428" r:id="rId23"/>
    <p:sldId id="418" r:id="rId24"/>
    <p:sldId id="30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1" autoAdjust="0"/>
    <p:restoredTop sz="86316" autoAdjust="0"/>
  </p:normalViewPr>
  <p:slideViewPr>
    <p:cSldViewPr>
      <p:cViewPr>
        <p:scale>
          <a:sx n="90" d="100"/>
          <a:sy n="90" d="100"/>
        </p:scale>
        <p:origin x="-858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5/6/2011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5/6/2011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5/6/2011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5/6/2011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5/6/2011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5/6/2011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5/6/2011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5/6/2011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5/6/2011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5/6/2011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5/6/2011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5/6/2011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rogit.org/" TargetMode="External"/><Relationship Id="rId7" Type="http://schemas.openxmlformats.org/officeDocument/2006/relationships/hyperlink" Target="http://twitter.com/dahlbyk" TargetMode="External"/><Relationship Id="rId2" Type="http://schemas.openxmlformats.org/officeDocument/2006/relationships/hyperlink" Target="http://poshcod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lutionizing.net/" TargetMode="External"/><Relationship Id="rId5" Type="http://schemas.openxmlformats.org/officeDocument/2006/relationships/hyperlink" Target="http://bit.ly/better-git-svn" TargetMode="External"/><Relationship Id="rId4" Type="http://schemas.openxmlformats.org/officeDocument/2006/relationships/hyperlink" Target="http://github.com/dahlbyk/posh-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hygitisbetterthan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 is Better Than X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http://solutionizing.net/</a:t>
            </a:r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Stays with branch</a:t>
            </a:r>
          </a:p>
          <a:p>
            <a:r>
              <a:rPr lang="en-US" dirty="0" smtClean="0"/>
              <a:t>Works well with rebase</a:t>
            </a:r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commit -m "WIP: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HEAD^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Permanent when pushed</a:t>
            </a:r>
          </a:p>
          <a:p>
            <a:pPr lvl="1"/>
            <a:r>
              <a:rPr lang="en-US" dirty="0" smtClean="0"/>
              <a:t>Until then, pretend you were perfect</a:t>
            </a:r>
          </a:p>
          <a:p>
            <a:r>
              <a:rPr lang="en-US" dirty="0" smtClean="0"/>
              <a:t>Simple case: messed up last commit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add -A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commit --amend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alias.cia = commit --amend -C HEAD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cia</a:t>
            </a:r>
            <a:r>
              <a:rPr lang="en-US" dirty="0" smtClean="0">
                <a:latin typeface="Consolas" pitchFamily="49" charset="0"/>
              </a:rPr>
              <a:t> -a --reset-author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cherry-pick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</a:t>
            </a:r>
            <a:r>
              <a:rPr lang="en-US" dirty="0" err="1" smtClean="0"/>
              <a:t>changeset</a:t>
            </a:r>
            <a:r>
              <a:rPr lang="en-US" dirty="0" smtClean="0"/>
              <a:t>(s) elsewhere</a:t>
            </a:r>
          </a:p>
          <a:p>
            <a:r>
              <a:rPr lang="en-US" dirty="0" smtClean="0"/>
              <a:t>Commit to wrong branch?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… working on </a:t>
            </a:r>
            <a:r>
              <a:rPr lang="en-US" sz="2400" i="1" dirty="0" smtClean="0"/>
              <a:t>wrong-branch</a:t>
            </a: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checkout </a:t>
            </a:r>
            <a:r>
              <a:rPr lang="en-US" sz="2400" i="1" dirty="0" smtClean="0">
                <a:latin typeface="Consolas" pitchFamily="49" charset="0"/>
              </a:rPr>
              <a:t>correct-branch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cherry-pick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checkout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reset --hard HEAD^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Replay commits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master, HEAD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rebase master topic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 A'--C'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</a:t>
            </a: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 --interactive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Replay history with modifications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git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rebase -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C'---(A+B)'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Rebase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 -</a:t>
            </a:r>
            <a:r>
              <a:rPr lang="en-US" dirty="0" err="1" smtClean="0"/>
              <a:t>i</a:t>
            </a:r>
            <a:r>
              <a:rPr lang="en-US" dirty="0" smtClean="0"/>
              <a:t> --</a:t>
            </a:r>
            <a:r>
              <a:rPr lang="en-US" dirty="0" err="1" smtClean="0"/>
              <a:t>autosquash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-m "Do something"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work, another commit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stage work to fix "Do something" …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-m "</a:t>
            </a:r>
            <a:r>
              <a:rPr lang="en-US" sz="2400" dirty="0" err="1" smtClean="0">
                <a:latin typeface="Consolas" pitchFamily="49" charset="0"/>
              </a:rPr>
              <a:t>fixup</a:t>
            </a:r>
            <a:r>
              <a:rPr lang="en-US" sz="2400" dirty="0" smtClean="0">
                <a:latin typeface="Consolas" pitchFamily="49" charset="0"/>
              </a:rPr>
              <a:t>! Do something"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rebase -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</a:rPr>
              <a:t>autosquash</a:t>
            </a:r>
            <a:r>
              <a:rPr lang="en-US" sz="2400" dirty="0" smtClean="0">
                <a:latin typeface="Consolas" pitchFamily="49" charset="0"/>
              </a:rPr>
              <a:t> HEAD~3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Updates </a:t>
            </a:r>
            <a:r>
              <a:rPr lang="en-US" dirty="0" err="1" smtClean="0"/>
              <a:t>todo</a:t>
            </a:r>
            <a:r>
              <a:rPr lang="en-US" dirty="0" smtClean="0"/>
              <a:t> list for us</a:t>
            </a:r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fixup</a:t>
            </a:r>
            <a:r>
              <a:rPr lang="en-US" dirty="0" smtClean="0"/>
              <a:t>! after first commit; marks as </a:t>
            </a:r>
            <a:r>
              <a:rPr lang="en-US" dirty="0" err="1" smtClean="0"/>
              <a:t>fixup</a:t>
            </a:r>
            <a:endParaRPr lang="en-US" dirty="0" smtClean="0"/>
          </a:p>
          <a:p>
            <a:r>
              <a:rPr lang="en-US" dirty="0" err="1" smtClean="0">
                <a:latin typeface="Consolas" pitchFamily="49" charset="0"/>
              </a:rPr>
              <a:t>rebase.autosquash</a:t>
            </a:r>
            <a:r>
              <a:rPr lang="en-US" dirty="0" smtClean="0">
                <a:latin typeface="Consolas" pitchFamily="49" charset="0"/>
              </a:rPr>
              <a:t> = true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Patchwise</a:t>
            </a:r>
            <a:r>
              <a:rPr lang="en-US" dirty="0" smtClean="0"/>
              <a:t> Add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“Oops”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Uh oh…where’d my commit go?</a:t>
            </a:r>
          </a:p>
          <a:p>
            <a:r>
              <a:rPr lang="en-US" dirty="0" err="1" smtClean="0">
                <a:latin typeface="Consolas" pitchFamily="49" charset="0"/>
              </a:rPr>
              <a:t>ls</a:t>
            </a:r>
            <a:r>
              <a:rPr lang="en-US" dirty="0" smtClean="0">
                <a:latin typeface="Consolas" pitchFamily="49" charset="0"/>
              </a:rPr>
              <a:t> -r .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/logs</a:t>
            </a:r>
          </a:p>
          <a:p>
            <a:pPr lvl="1"/>
            <a:r>
              <a:rPr lang="en-US" dirty="0" smtClean="0"/>
              <a:t>HEAD, heads, remotes</a:t>
            </a:r>
            <a:endParaRPr lang="en-US" sz="2600" dirty="0" smtClean="0"/>
          </a:p>
          <a:p>
            <a:pPr>
              <a:buNone/>
            </a:pPr>
            <a:endParaRPr lang="en-US" sz="17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&gt; </a:t>
            </a:r>
            <a:r>
              <a:rPr lang="en-US" sz="1700" dirty="0" err="1" smtClean="0">
                <a:latin typeface="Consolas" pitchFamily="49" charset="0"/>
              </a:rPr>
              <a:t>git</a:t>
            </a:r>
            <a:r>
              <a:rPr lang="en-US" sz="1700" dirty="0" smtClean="0">
                <a:latin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</a:rPr>
              <a:t>reflog</a:t>
            </a:r>
            <a:r>
              <a:rPr lang="en-US" sz="1700" dirty="0" smtClean="0">
                <a:latin typeface="Consolas" pitchFamily="49" charset="0"/>
              </a:rPr>
              <a:t> --all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c66d5f9 refs/heads/dev2@{0}: branch: Created from origin/dev2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1df4b7e refs/heads/master@{0}: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b6e3739 refs/remotes/origin/dev1@{0}: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2c2c892 refs/remotes/origin/dev1@{1}: fetch origin: forced-update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69dcefd refs/remotes/origin/dev1@{2}: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954fa68 refs/remotes/origin/dev1@{3}: pull 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0234a69 refs/remotes/origin/dev1@{4}: pull origin: storing head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8de4df0 refs/heads/master@{1}: pull origin: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66e2e5f refs/heads/tiny74@{0}: commit: WIP</a:t>
            </a:r>
            <a:endParaRPr lang="en-US" sz="26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am I?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pPr marL="457200" indent="-457200" eaLnBrk="1" hangingPunct="1"/>
            <a:r>
              <a:rPr lang="en-US" sz="2400" dirty="0" smtClean="0"/>
              <a:t>Iowa Native</a:t>
            </a:r>
          </a:p>
          <a:p>
            <a:pPr marL="457200" indent="-457200" eaLnBrk="1" hangingPunct="1"/>
            <a:r>
              <a:rPr lang="en-US" sz="2400" dirty="0" smtClean="0"/>
              <a:t>Iowa State University</a:t>
            </a:r>
          </a:p>
          <a:p>
            <a:pPr marL="457200" indent="-457200" eaLnBrk="1" hangingPunct="1"/>
            <a:r>
              <a:rPr lang="en-US" sz="2400" dirty="0" smtClean="0"/>
              <a:t>Cedar Rapids</a:t>
            </a:r>
          </a:p>
          <a:p>
            <a:pPr marL="457200" indent="-457200" eaLnBrk="1" hangingPunct="1"/>
            <a:r>
              <a:rPr lang="en-US" sz="2400" dirty="0" smtClean="0">
                <a:sym typeface="Wingdings" pitchFamily="2" charset="2"/>
              </a:rPr>
              <a:t>ASP.NET MVC</a:t>
            </a:r>
            <a:endParaRPr lang="en-US" sz="2400" dirty="0" smtClean="0"/>
          </a:p>
          <a:p>
            <a:pPr marL="457200" indent="-457200"/>
            <a:r>
              <a:rPr lang="en-US" sz="2400" dirty="0" smtClean="0">
                <a:sym typeface="Wingdings" pitchFamily="2" charset="2"/>
              </a:rPr>
              <a:t>jpcycles.com</a:t>
            </a:r>
          </a:p>
          <a:p>
            <a:pPr marL="457200" indent="-457200" eaLnBrk="1" hangingPunct="1"/>
            <a:r>
              <a:rPr lang="en-US" sz="2400" dirty="0" smtClean="0"/>
              <a:t>Language Geek</a:t>
            </a:r>
          </a:p>
          <a:p>
            <a:pPr marL="457200" indent="-457200"/>
            <a:r>
              <a:rPr lang="en-US" sz="2400" dirty="0" smtClean="0"/>
              <a:t>Developer of posh-</a:t>
            </a:r>
            <a:r>
              <a:rPr lang="en-US" sz="2400" dirty="0" err="1" smtClean="0"/>
              <a:t>git</a:t>
            </a:r>
            <a:r>
              <a:rPr lang="en-US" sz="2400" dirty="0" smtClean="0"/>
              <a:t> (</a:t>
            </a:r>
            <a:r>
              <a:rPr lang="en-US" sz="2400" dirty="0" err="1" smtClean="0"/>
              <a:t>Git</a:t>
            </a:r>
            <a:r>
              <a:rPr lang="en-US" sz="2400" dirty="0" smtClean="0"/>
              <a:t> with </a:t>
            </a:r>
            <a:r>
              <a:rPr lang="en-US" sz="2400" dirty="0" err="1" smtClean="0"/>
              <a:t>PowerShell</a:t>
            </a:r>
            <a:r>
              <a:rPr lang="en-US" sz="2400" dirty="0" smtClean="0"/>
              <a:t>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2578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334000"/>
            <a:ext cx="2170364" cy="8779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0170" y="3429000"/>
            <a:ext cx="14192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3482" y="1828800"/>
            <a:ext cx="1752600" cy="127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/>
          <a:lstStyle/>
          <a:p>
            <a:r>
              <a:rPr lang="en-US" dirty="0" smtClean="0"/>
              <a:t>Binary search through commit space</a:t>
            </a:r>
          </a:p>
          <a:p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914400" y="2743200"/>
            <a:ext cx="7315200" cy="0"/>
            <a:chOff x="914400" y="2743200"/>
            <a:chExt cx="7315200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/>
        </p:nvSpPr>
        <p:spPr>
          <a:xfrm>
            <a:off x="914400" y="2971800"/>
            <a:ext cx="990600" cy="381000"/>
          </a:xfrm>
          <a:prstGeom prst="wedgeRectCallout">
            <a:avLst>
              <a:gd name="adj1" fmla="val -45221"/>
              <a:gd name="adj2" fmla="val -8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7239000" y="2971800"/>
            <a:ext cx="990600" cy="381000"/>
          </a:xfrm>
          <a:prstGeom prst="wedgeRectCallout">
            <a:avLst>
              <a:gd name="adj1" fmla="val 44202"/>
              <a:gd name="adj2" fmla="val -8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3657600" y="2971800"/>
            <a:ext cx="1295400" cy="381000"/>
          </a:xfrm>
          <a:prstGeom prst="wedgeRectCallout">
            <a:avLst>
              <a:gd name="adj1" fmla="val 20164"/>
              <a:gd name="adj2" fmla="val -8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47" name="Rectangular Callout 46"/>
          <p:cNvSpPr/>
          <p:nvPr/>
        </p:nvSpPr>
        <p:spPr>
          <a:xfrm>
            <a:off x="914400" y="3962400"/>
            <a:ext cx="990600" cy="381000"/>
          </a:xfrm>
          <a:prstGeom prst="wedgeRectCallout">
            <a:avLst>
              <a:gd name="adj1" fmla="val -43298"/>
              <a:gd name="adj2" fmla="val -9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48" name="Rectangular Callout 47"/>
          <p:cNvSpPr/>
          <p:nvPr/>
        </p:nvSpPr>
        <p:spPr>
          <a:xfrm>
            <a:off x="4648200" y="39624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49" name="Rectangular Callout 48"/>
          <p:cNvSpPr/>
          <p:nvPr/>
        </p:nvSpPr>
        <p:spPr>
          <a:xfrm>
            <a:off x="2362200" y="3962400"/>
            <a:ext cx="1295400" cy="381000"/>
          </a:xfrm>
          <a:prstGeom prst="wedgeRectCallout">
            <a:avLst>
              <a:gd name="adj1" fmla="val -20278"/>
              <a:gd name="adj2" fmla="val -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67" name="Rectangular Callout 66"/>
          <p:cNvSpPr/>
          <p:nvPr/>
        </p:nvSpPr>
        <p:spPr>
          <a:xfrm>
            <a:off x="1752600" y="49530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69" name="Rectangular Callout 68"/>
          <p:cNvSpPr/>
          <p:nvPr/>
        </p:nvSpPr>
        <p:spPr>
          <a:xfrm>
            <a:off x="3048000" y="4953000"/>
            <a:ext cx="1295400" cy="381000"/>
          </a:xfrm>
          <a:prstGeom prst="wedgeRectCallout">
            <a:avLst>
              <a:gd name="adj1" fmla="val -5573"/>
              <a:gd name="adj2" fmla="val -8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914400" y="3733800"/>
            <a:ext cx="7315200" cy="0"/>
            <a:chOff x="914400" y="2743200"/>
            <a:chExt cx="7315200" cy="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14400" y="4724400"/>
            <a:ext cx="7315200" cy="0"/>
            <a:chOff x="914400" y="2743200"/>
            <a:chExt cx="7315200" cy="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914400" y="5638800"/>
            <a:ext cx="7315200" cy="0"/>
            <a:chOff x="914400" y="2743200"/>
            <a:chExt cx="7315200" cy="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ular Callout 119"/>
          <p:cNvSpPr/>
          <p:nvPr/>
        </p:nvSpPr>
        <p:spPr>
          <a:xfrm>
            <a:off x="2667000" y="58674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21" name="Rectangular Callout 120"/>
          <p:cNvSpPr/>
          <p:nvPr/>
        </p:nvSpPr>
        <p:spPr>
          <a:xfrm>
            <a:off x="4648200" y="49530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122" name="Rectangular Callout 121"/>
          <p:cNvSpPr/>
          <p:nvPr/>
        </p:nvSpPr>
        <p:spPr>
          <a:xfrm>
            <a:off x="4648200" y="5867400"/>
            <a:ext cx="16002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Oldest Bad!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7" grpId="0" animBg="1"/>
      <p:bldP spid="48" grpId="0" animBg="1"/>
      <p:bldP spid="49" grpId="0" animBg="1"/>
      <p:bldP spid="67" grpId="0" animBg="1"/>
      <p:bldP spid="69" grpId="0" animBg="1"/>
      <p:bldP spid="120" grpId="0" animBg="1"/>
      <p:bldP spid="121" grpId="0" animBg="1"/>
      <p:bldP spid="1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start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 </a:t>
            </a:r>
            <a:r>
              <a:rPr lang="en-US" sz="2400" i="1" dirty="0" smtClean="0">
                <a:latin typeface="Consolas" pitchFamily="49" charset="0"/>
              </a:rPr>
              <a:t>new-commit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good </a:t>
            </a:r>
            <a:r>
              <a:rPr lang="en-US" sz="2400" i="1" dirty="0" smtClean="0">
                <a:latin typeface="Consolas" pitchFamily="49" charset="0"/>
              </a:rPr>
              <a:t>old-commit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4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2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good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0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5087d6… is the first bad commit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reset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Bridge to SVN, TFS, VSS, Hg</a:t>
            </a:r>
          </a:p>
          <a:p>
            <a:r>
              <a:rPr lang="en-US" dirty="0" smtClean="0"/>
              <a:t>Staging Area</a:t>
            </a:r>
          </a:p>
          <a:p>
            <a:r>
              <a:rPr lang="en-US" dirty="0" err="1" smtClean="0"/>
              <a:t>Patchwise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add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reset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checkout</a:t>
            </a:r>
          </a:p>
          <a:p>
            <a:r>
              <a:rPr lang="en-US" dirty="0" smtClean="0"/>
              <a:t>Cheap Local Branches</a:t>
            </a:r>
          </a:p>
          <a:p>
            <a:r>
              <a:rPr lang="en-US" dirty="0" smtClean="0"/>
              <a:t>Stashes and WIP commits</a:t>
            </a:r>
          </a:p>
          <a:p>
            <a:r>
              <a:rPr lang="en-US" dirty="0" smtClean="0"/>
              <a:t>Rebase</a:t>
            </a:r>
          </a:p>
          <a:p>
            <a:r>
              <a:rPr lang="en-US" dirty="0" smtClean="0"/>
              <a:t>Rewriting History</a:t>
            </a:r>
          </a:p>
          <a:p>
            <a:r>
              <a:rPr lang="en-US" dirty="0" err="1" smtClean="0"/>
              <a:t>Opps</a:t>
            </a:r>
            <a:r>
              <a:rPr lang="en-US" dirty="0" smtClean="0"/>
              <a:t>? </a:t>
            </a:r>
            <a:r>
              <a:rPr lang="en-US" dirty="0" err="1" smtClean="0">
                <a:latin typeface="Consolas" pitchFamily="49" charset="0"/>
              </a:rPr>
              <a:t>reflog</a:t>
            </a:r>
            <a:endParaRPr lang="en-US" dirty="0" smtClean="0"/>
          </a:p>
          <a:p>
            <a:r>
              <a:rPr lang="en-US" dirty="0" smtClean="0"/>
              <a:t>Bugs? </a:t>
            </a:r>
            <a:r>
              <a:rPr lang="en-US" dirty="0" smtClean="0">
                <a:latin typeface="Consolas" pitchFamily="49" charset="0"/>
              </a:rPr>
              <a:t>bisect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http://git-scm.com/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http://gitref.org/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http://gitready.com/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3"/>
              </a:rPr>
              <a:t>http://progit.org/</a:t>
            </a:r>
            <a:r>
              <a:rPr lang="en-US" sz="2200" dirty="0" smtClean="0"/>
              <a:t> 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4"/>
              </a:rPr>
              <a:t>http://github.com/dahlbyk/posh-git</a:t>
            </a:r>
            <a:endParaRPr lang="en-US" sz="22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5"/>
              </a:rPr>
              <a:t>http://bit.ly/better-git-svn</a:t>
            </a:r>
            <a:endParaRPr lang="en-US" sz="22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2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Me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6"/>
              </a:rPr>
              <a:t>http://solutionizing.net/</a:t>
            </a:r>
            <a:endParaRPr lang="en-US" sz="20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keith@ ---^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7"/>
              </a:rPr>
              <a:t>@dahlbyk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 is Better Than 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Bridge to SVN, TFS, VSS, Hg</a:t>
            </a:r>
          </a:p>
          <a:p>
            <a:r>
              <a:rPr lang="en-US" dirty="0" smtClean="0"/>
              <a:t>Staging Area</a:t>
            </a:r>
          </a:p>
          <a:p>
            <a:r>
              <a:rPr lang="en-US" dirty="0" smtClean="0"/>
              <a:t>Cheap Local Branches</a:t>
            </a:r>
          </a:p>
          <a:p>
            <a:r>
              <a:rPr lang="en-US" dirty="0" smtClean="0"/>
              <a:t>Rebase</a:t>
            </a:r>
          </a:p>
          <a:p>
            <a:r>
              <a:rPr lang="en-US" dirty="0" smtClean="0"/>
              <a:t>Rewriting History</a:t>
            </a:r>
          </a:p>
          <a:p>
            <a:r>
              <a:rPr lang="en-US" dirty="0" err="1" smtClean="0"/>
              <a:t>Reflog</a:t>
            </a:r>
            <a:endParaRPr lang="en-US" dirty="0" smtClean="0"/>
          </a:p>
          <a:p>
            <a:r>
              <a:rPr lang="en-US" dirty="0" smtClean="0"/>
              <a:t>Bisect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</a:t>
            </a:r>
            <a:r>
              <a:rPr lang="en-US" smtClean="0">
                <a:hlinkClick r:id="rId2"/>
              </a:rPr>
              <a:t>whygitisbetterthanx.com</a:t>
            </a:r>
            <a:r>
              <a:rPr lang="en-US" smtClean="0">
                <a:hlinkClick r:id="rId2"/>
              </a:rPr>
              <a:t>/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Area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5943600" cy="401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00200"/>
            <a:ext cx="58483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133600"/>
            <a:ext cx="44229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590800" y="2819400"/>
            <a:ext cx="5334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" y="3733800"/>
            <a:ext cx="533400" cy="23622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95800" y="3962400"/>
            <a:ext cx="4572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Area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1943100"/>
            <a:ext cx="6934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Overlapping logical changes to one file?</a:t>
            </a:r>
          </a:p>
          <a:p>
            <a:pPr lvl="1"/>
            <a:r>
              <a:rPr lang="en-US" dirty="0" smtClean="0"/>
              <a:t>Reformatting</a:t>
            </a:r>
          </a:p>
          <a:p>
            <a:pPr lvl="1"/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Changing functionality</a:t>
            </a:r>
          </a:p>
          <a:p>
            <a:r>
              <a:rPr lang="en-US" dirty="0" smtClean="0"/>
              <a:t>Pick “hunks” (sections of diff) to stage</a:t>
            </a:r>
          </a:p>
          <a:p>
            <a:r>
              <a:rPr lang="en-US" dirty="0" smtClean="0"/>
              <a:t>Key operations: y/n, </a:t>
            </a:r>
            <a:r>
              <a:rPr lang="en-US" dirty="0" err="1" smtClean="0"/>
              <a:t>a/d</a:t>
            </a:r>
            <a:r>
              <a:rPr lang="en-US" dirty="0" smtClean="0"/>
              <a:t>, s (split), e (edit)</a:t>
            </a:r>
          </a:p>
          <a:p>
            <a:r>
              <a:rPr lang="en-US" dirty="0" smtClean="0"/>
              <a:t>Also: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-p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</a:t>
            </a:r>
            <a:r>
              <a:rPr lang="en-US" i="1" dirty="0" smtClean="0">
                <a:latin typeface="Consolas" pitchFamily="49" charset="0"/>
              </a:rPr>
              <a:t>files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checkout -p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</a:t>
            </a:r>
            <a:r>
              <a:rPr lang="en-US" i="1" dirty="0" smtClean="0">
                <a:latin typeface="Consolas" pitchFamily="49" charset="0"/>
              </a:rPr>
              <a:t>files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</a:t>
            </a:r>
            <a:r>
              <a:rPr lang="en-US" dirty="0" smtClean="0">
                <a:latin typeface="Consolas" pitchFamily="49" charset="0"/>
              </a:rPr>
              <a:t>master</a:t>
            </a:r>
            <a:r>
              <a:rPr lang="en-US" dirty="0" smtClean="0"/>
              <a:t> clean!</a:t>
            </a:r>
          </a:p>
          <a:p>
            <a:r>
              <a:rPr lang="en-US" dirty="0" smtClean="0"/>
              <a:t>Create branch but stay where you are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branch &lt;name&gt; &lt;commit&gt;</a:t>
            </a:r>
          </a:p>
          <a:p>
            <a:r>
              <a:rPr lang="en-US" dirty="0" smtClean="0"/>
              <a:t>Switch to new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checkout &lt;commit&gt; -b &lt;name&gt;</a:t>
            </a:r>
          </a:p>
          <a:p>
            <a:r>
              <a:rPr lang="en-US" dirty="0" smtClean="0"/>
              <a:t>Branches to clean up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branch --merged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Stash away work in progress</a:t>
            </a:r>
          </a:p>
          <a:p>
            <a:r>
              <a:rPr lang="en-US" dirty="0" smtClean="0"/>
              <a:t>Preserves working directory &amp; index</a:t>
            </a:r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pop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12969</TotalTime>
  <Words>736</Words>
  <Application>Microsoft Office PowerPoint</Application>
  <PresentationFormat>On-screen Show (4:3)</PresentationFormat>
  <Paragraphs>181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Module</vt:lpstr>
      <vt:lpstr>Why Git is Better Than X</vt:lpstr>
      <vt:lpstr>Who am I?</vt:lpstr>
      <vt:lpstr>Who are you?</vt:lpstr>
      <vt:lpstr>Why Git is Better Than X</vt:lpstr>
      <vt:lpstr>Staging Area</vt:lpstr>
      <vt:lpstr>Staging Area</vt:lpstr>
      <vt:lpstr>git add --patch</vt:lpstr>
      <vt:lpstr>Branching</vt:lpstr>
      <vt:lpstr>git stash</vt:lpstr>
      <vt:lpstr>Temporary Commits</vt:lpstr>
      <vt:lpstr>Rewriting History</vt:lpstr>
      <vt:lpstr>git cherry-pick</vt:lpstr>
      <vt:lpstr>git rebase</vt:lpstr>
      <vt:lpstr>git rebase --interactive</vt:lpstr>
      <vt:lpstr>Demo</vt:lpstr>
      <vt:lpstr>git rebase -i --autosquash</vt:lpstr>
      <vt:lpstr>Demo</vt:lpstr>
      <vt:lpstr>Fixing “Oops”</vt:lpstr>
      <vt:lpstr>git reflog</vt:lpstr>
      <vt:lpstr>Finding Bugs</vt:lpstr>
      <vt:lpstr>git bisect</vt:lpstr>
      <vt:lpstr>git bisect</vt:lpstr>
      <vt:lpstr>Review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902</cp:revision>
  <dcterms:created xsi:type="dcterms:W3CDTF">2009-08-14T19:51:58Z</dcterms:created>
  <dcterms:modified xsi:type="dcterms:W3CDTF">2011-05-06T22:17:02Z</dcterms:modified>
</cp:coreProperties>
</file>