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378" r:id="rId3"/>
    <p:sldId id="379" r:id="rId4"/>
    <p:sldId id="353" r:id="rId5"/>
    <p:sldId id="361" r:id="rId6"/>
    <p:sldId id="362" r:id="rId7"/>
    <p:sldId id="366" r:id="rId8"/>
    <p:sldId id="372" r:id="rId9"/>
    <p:sldId id="380" r:id="rId10"/>
    <p:sldId id="325" r:id="rId11"/>
    <p:sldId id="367" r:id="rId12"/>
    <p:sldId id="364" r:id="rId13"/>
    <p:sldId id="368" r:id="rId14"/>
    <p:sldId id="369" r:id="rId15"/>
    <p:sldId id="336" r:id="rId16"/>
    <p:sldId id="375" r:id="rId17"/>
    <p:sldId id="376" r:id="rId18"/>
    <p:sldId id="377" r:id="rId19"/>
    <p:sldId id="370" r:id="rId20"/>
    <p:sldId id="344" r:id="rId21"/>
    <p:sldId id="30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C3836"/>
    <a:srgbClr val="A31515"/>
    <a:srgbClr val="2B91AF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97B11-6501-4FDC-A106-1EFA8FADFC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92F84-47E8-4F3B-A86E-3C7787FC1DF2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FE17910D-D929-4A86-A43A-6228C6F80BF9}" type="parTrans" cxnId="{8B052153-6376-4CAC-907E-FC34C8B3355D}">
      <dgm:prSet/>
      <dgm:spPr/>
      <dgm:t>
        <a:bodyPr/>
        <a:lstStyle/>
        <a:p>
          <a:endParaRPr lang="en-US"/>
        </a:p>
      </dgm:t>
    </dgm:pt>
    <dgm:pt modelId="{51F49271-398B-4A18-BD30-9DAB57E5CECB}" type="sibTrans" cxnId="{8B052153-6376-4CAC-907E-FC34C8B3355D}">
      <dgm:prSet/>
      <dgm:spPr/>
      <dgm:t>
        <a:bodyPr/>
        <a:lstStyle/>
        <a:p>
          <a:endParaRPr lang="en-US"/>
        </a:p>
      </dgm:t>
    </dgm:pt>
    <dgm:pt modelId="{7AB346A7-0B68-41EB-957E-85F302671D5B}">
      <dgm:prSet phldrT="[Text]"/>
      <dgm:spPr/>
      <dgm:t>
        <a:bodyPr/>
        <a:lstStyle/>
        <a:p>
          <a:r>
            <a:rPr lang="en-US" dirty="0" smtClean="0"/>
            <a:t>Iron*</a:t>
          </a:r>
          <a:endParaRPr lang="en-US" dirty="0"/>
        </a:p>
      </dgm:t>
    </dgm:pt>
    <dgm:pt modelId="{15A569FD-EB9B-4F7B-A71F-1B691990ADBA}" type="parTrans" cxnId="{346B1E01-E3B0-475B-AAB2-3718D3BD1ED9}">
      <dgm:prSet/>
      <dgm:spPr/>
      <dgm:t>
        <a:bodyPr/>
        <a:lstStyle/>
        <a:p>
          <a:endParaRPr lang="en-US"/>
        </a:p>
      </dgm:t>
    </dgm:pt>
    <dgm:pt modelId="{2C13E43E-8571-43D0-8916-9B17443F4B68}" type="sibTrans" cxnId="{346B1E01-E3B0-475B-AAB2-3718D3BD1ED9}">
      <dgm:prSet/>
      <dgm:spPr/>
      <dgm:t>
        <a:bodyPr/>
        <a:lstStyle/>
        <a:p>
          <a:endParaRPr lang="en-US"/>
        </a:p>
      </dgm:t>
    </dgm:pt>
    <dgm:pt modelId="{877D5371-5946-447E-AFAD-9B4303279ABA}">
      <dgm:prSet phldrT="[Text]"/>
      <dgm:spPr/>
      <dgm:t>
        <a:bodyPr/>
        <a:lstStyle/>
        <a:p>
          <a:r>
            <a:rPr lang="en-US" dirty="0" smtClean="0"/>
            <a:t>Runtime</a:t>
          </a:r>
          <a:endParaRPr lang="en-US" dirty="0"/>
        </a:p>
      </dgm:t>
    </dgm:pt>
    <dgm:pt modelId="{1D672233-D581-4D78-BB38-5C7BE3FD15BA}" type="parTrans" cxnId="{C5FD6990-051B-4EF8-ADB1-7250559A4A0F}">
      <dgm:prSet/>
      <dgm:spPr/>
      <dgm:t>
        <a:bodyPr/>
        <a:lstStyle/>
        <a:p>
          <a:endParaRPr lang="en-US"/>
        </a:p>
      </dgm:t>
    </dgm:pt>
    <dgm:pt modelId="{D70BC7F9-34B7-4AFD-A3C0-5BB4B47F1AD7}" type="sibTrans" cxnId="{C5FD6990-051B-4EF8-ADB1-7250559A4A0F}">
      <dgm:prSet/>
      <dgm:spPr/>
      <dgm:t>
        <a:bodyPr/>
        <a:lstStyle/>
        <a:p>
          <a:endParaRPr lang="en-US"/>
        </a:p>
      </dgm:t>
    </dgm:pt>
    <dgm:pt modelId="{98B770EB-FA31-4DDC-8534-13010785A89F}">
      <dgm:prSet phldrT="[Text]"/>
      <dgm:spPr/>
      <dgm:t>
        <a:bodyPr/>
        <a:lstStyle/>
        <a:p>
          <a:r>
            <a:rPr lang="en-US" dirty="0" smtClean="0"/>
            <a:t>Call Site Caching</a:t>
          </a:r>
          <a:endParaRPr lang="en-US" dirty="0"/>
        </a:p>
      </dgm:t>
    </dgm:pt>
    <dgm:pt modelId="{7D2CE060-A9DD-4B2A-A873-4FCA0770965D}" type="parTrans" cxnId="{11F7A081-BB63-4954-8773-A4AA3E2AE09C}">
      <dgm:prSet/>
      <dgm:spPr/>
      <dgm:t>
        <a:bodyPr/>
        <a:lstStyle/>
        <a:p>
          <a:endParaRPr lang="en-US"/>
        </a:p>
      </dgm:t>
    </dgm:pt>
    <dgm:pt modelId="{9F41AD1E-47FC-436B-AF33-A091EDE05611}" type="sibTrans" cxnId="{11F7A081-BB63-4954-8773-A4AA3E2AE09C}">
      <dgm:prSet/>
      <dgm:spPr/>
      <dgm:t>
        <a:bodyPr/>
        <a:lstStyle/>
        <a:p>
          <a:endParaRPr lang="en-US"/>
        </a:p>
      </dgm:t>
    </dgm:pt>
    <dgm:pt modelId="{88A620A3-31E7-4ACB-8953-C6CAEDDC51BF}">
      <dgm:prSet phldrT="[Text]"/>
      <dgm:spPr/>
      <dgm:t>
        <a:bodyPr/>
        <a:lstStyle/>
        <a:p>
          <a:r>
            <a:rPr lang="en-US" dirty="0" smtClean="0"/>
            <a:t>Expression Trees</a:t>
          </a:r>
          <a:endParaRPr lang="en-US" dirty="0"/>
        </a:p>
      </dgm:t>
    </dgm:pt>
    <dgm:pt modelId="{7BF508C1-1A3D-4A27-A6E8-7E0E94150640}" type="parTrans" cxnId="{A95CB2D5-8E28-4F07-B650-10BF5BBB841C}">
      <dgm:prSet/>
      <dgm:spPr/>
      <dgm:t>
        <a:bodyPr/>
        <a:lstStyle/>
        <a:p>
          <a:endParaRPr lang="en-US"/>
        </a:p>
      </dgm:t>
    </dgm:pt>
    <dgm:pt modelId="{426B8C4C-8CA3-4A83-A5FF-BC2B48EC7C23}" type="sibTrans" cxnId="{A95CB2D5-8E28-4F07-B650-10BF5BBB841C}">
      <dgm:prSet/>
      <dgm:spPr/>
      <dgm:t>
        <a:bodyPr/>
        <a:lstStyle/>
        <a:p>
          <a:endParaRPr lang="en-US"/>
        </a:p>
      </dgm:t>
    </dgm:pt>
    <dgm:pt modelId="{9A2BD22F-1BF5-49DD-8B8C-9C83CF6A1B05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F70D4A83-0403-4C65-A82D-3C2171D10A95}" type="parTrans" cxnId="{590B7052-DC79-4243-A532-00F1D689671A}">
      <dgm:prSet/>
      <dgm:spPr/>
      <dgm:t>
        <a:bodyPr/>
        <a:lstStyle/>
        <a:p>
          <a:endParaRPr lang="en-US"/>
        </a:p>
      </dgm:t>
    </dgm:pt>
    <dgm:pt modelId="{ED2492B6-3566-4274-B629-240A527C7D2B}" type="sibTrans" cxnId="{590B7052-DC79-4243-A532-00F1D689671A}">
      <dgm:prSet/>
      <dgm:spPr/>
      <dgm:t>
        <a:bodyPr/>
        <a:lstStyle/>
        <a:p>
          <a:endParaRPr lang="en-US"/>
        </a:p>
      </dgm:t>
    </dgm:pt>
    <dgm:pt modelId="{E0B9BF06-1215-4625-8185-539ED11B22DE}">
      <dgm:prSet phldrT="[Text]"/>
      <dgm:spPr/>
      <dgm:t>
        <a:bodyPr/>
        <a:lstStyle/>
        <a:p>
          <a:r>
            <a:rPr lang="en-US" dirty="0" smtClean="0"/>
            <a:t>CLR</a:t>
          </a:r>
          <a:endParaRPr lang="en-US" dirty="0"/>
        </a:p>
      </dgm:t>
    </dgm:pt>
    <dgm:pt modelId="{111DA79C-D16D-46C5-B21E-1CFDC5CC81FA}" type="parTrans" cxnId="{0CF66DC6-FFA5-43E1-B08F-38D3B3DA858B}">
      <dgm:prSet/>
      <dgm:spPr/>
      <dgm:t>
        <a:bodyPr/>
        <a:lstStyle/>
        <a:p>
          <a:endParaRPr lang="en-US"/>
        </a:p>
      </dgm:t>
    </dgm:pt>
    <dgm:pt modelId="{FDDC15AE-4085-4F2D-9DCB-F50FE1ABBE4C}" type="sibTrans" cxnId="{0CF66DC6-FFA5-43E1-B08F-38D3B3DA858B}">
      <dgm:prSet/>
      <dgm:spPr/>
      <dgm:t>
        <a:bodyPr/>
        <a:lstStyle/>
        <a:p>
          <a:endParaRPr lang="en-US"/>
        </a:p>
      </dgm:t>
    </dgm:pt>
    <dgm:pt modelId="{915EF077-61B9-4013-8373-6461EA3E87CF}">
      <dgm:prSet phldrT="[Text]"/>
      <dgm:spPr/>
      <dgm:t>
        <a:bodyPr/>
        <a:lstStyle/>
        <a:p>
          <a:r>
            <a:rPr lang="en-US" dirty="0" smtClean="0"/>
            <a:t>COM</a:t>
          </a:r>
          <a:endParaRPr lang="en-US" dirty="0"/>
        </a:p>
      </dgm:t>
    </dgm:pt>
    <dgm:pt modelId="{4A1B0466-57C8-4167-AF0D-2069CE8BABFE}" type="parTrans" cxnId="{572F0030-A854-4D46-9457-3491FD5A7427}">
      <dgm:prSet/>
      <dgm:spPr/>
      <dgm:t>
        <a:bodyPr/>
        <a:lstStyle/>
        <a:p>
          <a:endParaRPr lang="en-US"/>
        </a:p>
      </dgm:t>
    </dgm:pt>
    <dgm:pt modelId="{D13A888C-435A-4A24-B066-BD625930C5A1}" type="sibTrans" cxnId="{572F0030-A854-4D46-9457-3491FD5A7427}">
      <dgm:prSet/>
      <dgm:spPr/>
      <dgm:t>
        <a:bodyPr/>
        <a:lstStyle/>
        <a:p>
          <a:endParaRPr lang="en-US"/>
        </a:p>
      </dgm:t>
    </dgm:pt>
    <dgm:pt modelId="{CA21678E-054C-416A-8F45-56872F856CB4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CD7446C2-30DD-4D51-92C2-7FBBD7859781}" type="parTrans" cxnId="{B52FC554-C505-41FD-B29F-AA7BFE1CFAD5}">
      <dgm:prSet/>
      <dgm:spPr/>
    </dgm:pt>
    <dgm:pt modelId="{41D22643-8B79-4962-908C-F4F39516B3EC}" type="sibTrans" cxnId="{B52FC554-C505-41FD-B29F-AA7BFE1CFAD5}">
      <dgm:prSet/>
      <dgm:spPr/>
    </dgm:pt>
    <dgm:pt modelId="{93089E10-3920-41BA-A82E-A8B27AD6874B}">
      <dgm:prSet phldrT="[Text]"/>
      <dgm:spPr/>
      <dgm:t>
        <a:bodyPr/>
        <a:lstStyle/>
        <a:p>
          <a:r>
            <a:rPr lang="en-US" dirty="0" smtClean="0"/>
            <a:t>Dynamic Dispatch</a:t>
          </a:r>
          <a:endParaRPr lang="en-US" dirty="0"/>
        </a:p>
      </dgm:t>
    </dgm:pt>
    <dgm:pt modelId="{3C54E886-E59A-46BA-BF63-02333394B324}" type="parTrans" cxnId="{6D463F46-35D8-465A-A39A-6BD03F60EC58}">
      <dgm:prSet/>
      <dgm:spPr/>
    </dgm:pt>
    <dgm:pt modelId="{7602A2CF-6EF2-4771-B713-DA7738241B7B}" type="sibTrans" cxnId="{6D463F46-35D8-465A-A39A-6BD03F60EC58}">
      <dgm:prSet/>
      <dgm:spPr/>
    </dgm:pt>
    <dgm:pt modelId="{8F3D4F80-76AA-4C64-8EA9-5A54D6507D4F}">
      <dgm:prSet phldrT="[Text]"/>
      <dgm:spPr/>
      <dgm:t>
        <a:bodyPr/>
        <a:lstStyle/>
        <a:p>
          <a:r>
            <a:rPr lang="en-US" dirty="0" smtClean="0"/>
            <a:t>Dynamic</a:t>
          </a:r>
          <a:endParaRPr lang="en-US" dirty="0"/>
        </a:p>
      </dgm:t>
    </dgm:pt>
    <dgm:pt modelId="{DB5A8664-EC9D-4859-A1A5-221EE5EC10BB}" type="parTrans" cxnId="{B4D62AC5-CEF1-4E85-97C0-974464CBF99A}">
      <dgm:prSet/>
      <dgm:spPr/>
    </dgm:pt>
    <dgm:pt modelId="{EE7E3A0F-9D27-4D5A-A305-BD7E06839F58}" type="sibTrans" cxnId="{B4D62AC5-CEF1-4E85-97C0-974464CBF99A}">
      <dgm:prSet/>
      <dgm:spPr/>
    </dgm:pt>
    <dgm:pt modelId="{5828AD40-2BA4-4DFF-9EF5-D6931EF0FE84}">
      <dgm:prSet phldrT="[Text]"/>
      <dgm:spPr/>
      <dgm:t>
        <a:bodyPr/>
        <a:lstStyle/>
        <a:p>
          <a:r>
            <a:rPr lang="en-US" dirty="0" smtClean="0"/>
            <a:t>VB.NET</a:t>
          </a:r>
          <a:endParaRPr lang="en-US" dirty="0"/>
        </a:p>
      </dgm:t>
    </dgm:pt>
    <dgm:pt modelId="{7C048BA1-C7CC-4E2D-B9EF-162074F3835D}" type="parTrans" cxnId="{2638296F-9B6E-4D1F-89B4-C90AF9F7A88B}">
      <dgm:prSet/>
      <dgm:spPr/>
    </dgm:pt>
    <dgm:pt modelId="{F3154A3F-5BF5-4F70-91BC-44625FB51084}" type="sibTrans" cxnId="{2638296F-9B6E-4D1F-89B4-C90AF9F7A88B}">
      <dgm:prSet/>
      <dgm:spPr/>
    </dgm:pt>
    <dgm:pt modelId="{6985B1E2-B074-4852-99F7-8331DCB0414F}" type="pres">
      <dgm:prSet presAssocID="{F4897B11-6501-4FDC-A106-1EFA8FADFC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D91FD-9788-4D3D-A811-A630AD18A7F7}" type="pres">
      <dgm:prSet presAssocID="{FF692F84-47E8-4F3B-A86E-3C7787FC1DF2}" presName="linNode" presStyleCnt="0"/>
      <dgm:spPr/>
    </dgm:pt>
    <dgm:pt modelId="{EC2257AD-374C-4825-9BEE-D1F3868C081D}" type="pres">
      <dgm:prSet presAssocID="{FF692F84-47E8-4F3B-A86E-3C7787FC1DF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04F5-FE00-4E9D-9F82-07BEE5B18CDD}" type="pres">
      <dgm:prSet presAssocID="{FF692F84-47E8-4F3B-A86E-3C7787FC1DF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03A86-4348-4347-9E3E-E5A41BFA852C}" type="pres">
      <dgm:prSet presAssocID="{51F49271-398B-4A18-BD30-9DAB57E5CECB}" presName="sp" presStyleCnt="0"/>
      <dgm:spPr/>
    </dgm:pt>
    <dgm:pt modelId="{59197C32-59B6-4F5E-910B-EBDBFFF21FC7}" type="pres">
      <dgm:prSet presAssocID="{877D5371-5946-447E-AFAD-9B4303279ABA}" presName="linNode" presStyleCnt="0"/>
      <dgm:spPr/>
    </dgm:pt>
    <dgm:pt modelId="{7D0649E0-6330-4102-9706-903AF96E9377}" type="pres">
      <dgm:prSet presAssocID="{877D5371-5946-447E-AFAD-9B4303279AB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9C68B-7D4C-40A5-995E-79481BF85C90}" type="pres">
      <dgm:prSet presAssocID="{877D5371-5946-447E-AFAD-9B4303279AB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D543B-7B25-46AB-A39A-7D008BC30248}" type="pres">
      <dgm:prSet presAssocID="{D70BC7F9-34B7-4AFD-A3C0-5BB4B47F1AD7}" presName="sp" presStyleCnt="0"/>
      <dgm:spPr/>
    </dgm:pt>
    <dgm:pt modelId="{CFF2F52B-28FE-49E0-8F13-06D80F1FEBC7}" type="pres">
      <dgm:prSet presAssocID="{9A2BD22F-1BF5-49DD-8B8C-9C83CF6A1B05}" presName="linNode" presStyleCnt="0"/>
      <dgm:spPr/>
    </dgm:pt>
    <dgm:pt modelId="{B24D5DBE-62D7-448B-8D5D-010BAEA82D0E}" type="pres">
      <dgm:prSet presAssocID="{9A2BD22F-1BF5-49DD-8B8C-9C83CF6A1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DB758-08A9-4A7F-AAE1-E7B3089B0528}" type="pres">
      <dgm:prSet presAssocID="{9A2BD22F-1BF5-49DD-8B8C-9C83CF6A1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275CD-F4AF-4D47-9380-3036206770F2}" type="presOf" srcId="{93089E10-3920-41BA-A82E-A8B27AD6874B}" destId="{9DD9C68B-7D4C-40A5-995E-79481BF85C90}" srcOrd="0" destOrd="2" presId="urn:microsoft.com/office/officeart/2005/8/layout/vList5"/>
    <dgm:cxn modelId="{C5FD6990-051B-4EF8-ADB1-7250559A4A0F}" srcId="{F4897B11-6501-4FDC-A106-1EFA8FADFCC5}" destId="{877D5371-5946-447E-AFAD-9B4303279ABA}" srcOrd="1" destOrd="0" parTransId="{1D672233-D581-4D78-BB38-5C7BE3FD15BA}" sibTransId="{D70BC7F9-34B7-4AFD-A3C0-5BB4B47F1AD7}"/>
    <dgm:cxn modelId="{2845F8E9-9125-4380-92CE-DCB4D2500DFC}" type="presOf" srcId="{98B770EB-FA31-4DDC-8534-13010785A89F}" destId="{9DD9C68B-7D4C-40A5-995E-79481BF85C90}" srcOrd="0" destOrd="0" presId="urn:microsoft.com/office/officeart/2005/8/layout/vList5"/>
    <dgm:cxn modelId="{0CF66DC6-FFA5-43E1-B08F-38D3B3DA858B}" srcId="{9A2BD22F-1BF5-49DD-8B8C-9C83CF6A1B05}" destId="{E0B9BF06-1215-4625-8185-539ED11B22DE}" srcOrd="0" destOrd="0" parTransId="{111DA79C-D16D-46C5-B21E-1CFDC5CC81FA}" sibTransId="{FDDC15AE-4085-4F2D-9DCB-F50FE1ABBE4C}"/>
    <dgm:cxn modelId="{2638296F-9B6E-4D1F-89B4-C90AF9F7A88B}" srcId="{FF692F84-47E8-4F3B-A86E-3C7787FC1DF2}" destId="{5828AD40-2BA4-4DFF-9EF5-D6931EF0FE84}" srcOrd="1" destOrd="0" parTransId="{7C048BA1-C7CC-4E2D-B9EF-162074F3835D}" sibTransId="{F3154A3F-5BF5-4F70-91BC-44625FB51084}"/>
    <dgm:cxn modelId="{B4D62AC5-CEF1-4E85-97C0-974464CBF99A}" srcId="{9A2BD22F-1BF5-49DD-8B8C-9C83CF6A1B05}" destId="{8F3D4F80-76AA-4C64-8EA9-5A54D6507D4F}" srcOrd="2" destOrd="0" parTransId="{DB5A8664-EC9D-4859-A1A5-221EE5EC10BB}" sibTransId="{EE7E3A0F-9D27-4D5A-A305-BD7E06839F58}"/>
    <dgm:cxn modelId="{11F7A081-BB63-4954-8773-A4AA3E2AE09C}" srcId="{877D5371-5946-447E-AFAD-9B4303279ABA}" destId="{98B770EB-FA31-4DDC-8534-13010785A89F}" srcOrd="0" destOrd="0" parTransId="{7D2CE060-A9DD-4B2A-A873-4FCA0770965D}" sibTransId="{9F41AD1E-47FC-436B-AF33-A091EDE05611}"/>
    <dgm:cxn modelId="{6D463F46-35D8-465A-A39A-6BD03F60EC58}" srcId="{877D5371-5946-447E-AFAD-9B4303279ABA}" destId="{93089E10-3920-41BA-A82E-A8B27AD6874B}" srcOrd="2" destOrd="0" parTransId="{3C54E886-E59A-46BA-BF63-02333394B324}" sibTransId="{7602A2CF-6EF2-4771-B713-DA7738241B7B}"/>
    <dgm:cxn modelId="{B52FC554-C505-41FD-B29F-AA7BFE1CFAD5}" srcId="{FF692F84-47E8-4F3B-A86E-3C7787FC1DF2}" destId="{CA21678E-054C-416A-8F45-56872F856CB4}" srcOrd="2" destOrd="0" parTransId="{CD7446C2-30DD-4D51-92C2-7FBBD7859781}" sibTransId="{41D22643-8B79-4962-908C-F4F39516B3EC}"/>
    <dgm:cxn modelId="{C78E99D1-53DA-4ACA-B82E-4B889188FFB8}" type="presOf" srcId="{E0B9BF06-1215-4625-8185-539ED11B22DE}" destId="{939DB758-08A9-4A7F-AAE1-E7B3089B0528}" srcOrd="0" destOrd="0" presId="urn:microsoft.com/office/officeart/2005/8/layout/vList5"/>
    <dgm:cxn modelId="{B4719CE3-DF4C-4983-9804-137A3FF5D3EA}" type="presOf" srcId="{877D5371-5946-447E-AFAD-9B4303279ABA}" destId="{7D0649E0-6330-4102-9706-903AF96E9377}" srcOrd="0" destOrd="0" presId="urn:microsoft.com/office/officeart/2005/8/layout/vList5"/>
    <dgm:cxn modelId="{3CB8E93C-75E4-4154-98C8-1C950870FF47}" type="presOf" srcId="{8F3D4F80-76AA-4C64-8EA9-5A54D6507D4F}" destId="{939DB758-08A9-4A7F-AAE1-E7B3089B0528}" srcOrd="0" destOrd="2" presId="urn:microsoft.com/office/officeart/2005/8/layout/vList5"/>
    <dgm:cxn modelId="{8B052153-6376-4CAC-907E-FC34C8B3355D}" srcId="{F4897B11-6501-4FDC-A106-1EFA8FADFCC5}" destId="{FF692F84-47E8-4F3B-A86E-3C7787FC1DF2}" srcOrd="0" destOrd="0" parTransId="{FE17910D-D929-4A86-A43A-6228C6F80BF9}" sibTransId="{51F49271-398B-4A18-BD30-9DAB57E5CECB}"/>
    <dgm:cxn modelId="{D46C1370-350C-4D11-A6C9-E71A4B775393}" type="presOf" srcId="{7AB346A7-0B68-41EB-957E-85F302671D5B}" destId="{195804F5-FE00-4E9D-9F82-07BEE5B18CDD}" srcOrd="0" destOrd="0" presId="urn:microsoft.com/office/officeart/2005/8/layout/vList5"/>
    <dgm:cxn modelId="{0D62F04D-7F5A-4C40-A120-A808D64DAB94}" type="presOf" srcId="{915EF077-61B9-4013-8373-6461EA3E87CF}" destId="{939DB758-08A9-4A7F-AAE1-E7B3089B0528}" srcOrd="0" destOrd="1" presId="urn:microsoft.com/office/officeart/2005/8/layout/vList5"/>
    <dgm:cxn modelId="{445CA2D3-E416-4EBF-A452-CBFADB0F1E85}" type="presOf" srcId="{F4897B11-6501-4FDC-A106-1EFA8FADFCC5}" destId="{6985B1E2-B074-4852-99F7-8331DCB0414F}" srcOrd="0" destOrd="0" presId="urn:microsoft.com/office/officeart/2005/8/layout/vList5"/>
    <dgm:cxn modelId="{346B1E01-E3B0-475B-AAB2-3718D3BD1ED9}" srcId="{FF692F84-47E8-4F3B-A86E-3C7787FC1DF2}" destId="{7AB346A7-0B68-41EB-957E-85F302671D5B}" srcOrd="0" destOrd="0" parTransId="{15A569FD-EB9B-4F7B-A71F-1B691990ADBA}" sibTransId="{2C13E43E-8571-43D0-8916-9B17443F4B68}"/>
    <dgm:cxn modelId="{C26AF0CC-579B-4AC7-9A7D-209F2B870646}" type="presOf" srcId="{5828AD40-2BA4-4DFF-9EF5-D6931EF0FE84}" destId="{195804F5-FE00-4E9D-9F82-07BEE5B18CDD}" srcOrd="0" destOrd="1" presId="urn:microsoft.com/office/officeart/2005/8/layout/vList5"/>
    <dgm:cxn modelId="{572F0030-A854-4D46-9457-3491FD5A7427}" srcId="{9A2BD22F-1BF5-49DD-8B8C-9C83CF6A1B05}" destId="{915EF077-61B9-4013-8373-6461EA3E87CF}" srcOrd="1" destOrd="0" parTransId="{4A1B0466-57C8-4167-AF0D-2069CE8BABFE}" sibTransId="{D13A888C-435A-4A24-B066-BD625930C5A1}"/>
    <dgm:cxn modelId="{F943239A-79D0-4FB5-BC7C-05816FDD2B6D}" type="presOf" srcId="{88A620A3-31E7-4ACB-8953-C6CAEDDC51BF}" destId="{9DD9C68B-7D4C-40A5-995E-79481BF85C90}" srcOrd="0" destOrd="1" presId="urn:microsoft.com/office/officeart/2005/8/layout/vList5"/>
    <dgm:cxn modelId="{590B7052-DC79-4243-A532-00F1D689671A}" srcId="{F4897B11-6501-4FDC-A106-1EFA8FADFCC5}" destId="{9A2BD22F-1BF5-49DD-8B8C-9C83CF6A1B05}" srcOrd="2" destOrd="0" parTransId="{F70D4A83-0403-4C65-A82D-3C2171D10A95}" sibTransId="{ED2492B6-3566-4274-B629-240A527C7D2B}"/>
    <dgm:cxn modelId="{9CE9D573-5069-46BB-BA2A-C4B64B001B7E}" type="presOf" srcId="{FF692F84-47E8-4F3B-A86E-3C7787FC1DF2}" destId="{EC2257AD-374C-4825-9BEE-D1F3868C081D}" srcOrd="0" destOrd="0" presId="urn:microsoft.com/office/officeart/2005/8/layout/vList5"/>
    <dgm:cxn modelId="{3564AC63-F224-4009-8232-B871EFE02D76}" type="presOf" srcId="{9A2BD22F-1BF5-49DD-8B8C-9C83CF6A1B05}" destId="{B24D5DBE-62D7-448B-8D5D-010BAEA82D0E}" srcOrd="0" destOrd="0" presId="urn:microsoft.com/office/officeart/2005/8/layout/vList5"/>
    <dgm:cxn modelId="{A95CB2D5-8E28-4F07-B650-10BF5BBB841C}" srcId="{877D5371-5946-447E-AFAD-9B4303279ABA}" destId="{88A620A3-31E7-4ACB-8953-C6CAEDDC51BF}" srcOrd="1" destOrd="0" parTransId="{7BF508C1-1A3D-4A27-A6E8-7E0E94150640}" sibTransId="{426B8C4C-8CA3-4A83-A5FF-BC2B48EC7C23}"/>
    <dgm:cxn modelId="{DE2CBF3A-A245-46D1-B597-CDF54BB8F165}" type="presOf" srcId="{CA21678E-054C-416A-8F45-56872F856CB4}" destId="{195804F5-FE00-4E9D-9F82-07BEE5B18CDD}" srcOrd="0" destOrd="2" presId="urn:microsoft.com/office/officeart/2005/8/layout/vList5"/>
    <dgm:cxn modelId="{F4A78D83-6FB8-4DB9-8497-6A84D84D109E}" type="presParOf" srcId="{6985B1E2-B074-4852-99F7-8331DCB0414F}" destId="{832D91FD-9788-4D3D-A811-A630AD18A7F7}" srcOrd="0" destOrd="0" presId="urn:microsoft.com/office/officeart/2005/8/layout/vList5"/>
    <dgm:cxn modelId="{A3BD7589-23AD-4DA6-94D0-E5E6D418C983}" type="presParOf" srcId="{832D91FD-9788-4D3D-A811-A630AD18A7F7}" destId="{EC2257AD-374C-4825-9BEE-D1F3868C081D}" srcOrd="0" destOrd="0" presId="urn:microsoft.com/office/officeart/2005/8/layout/vList5"/>
    <dgm:cxn modelId="{BE086B4B-ED1F-4A2C-8A9F-5FFEECCFF9C0}" type="presParOf" srcId="{832D91FD-9788-4D3D-A811-A630AD18A7F7}" destId="{195804F5-FE00-4E9D-9F82-07BEE5B18CDD}" srcOrd="1" destOrd="0" presId="urn:microsoft.com/office/officeart/2005/8/layout/vList5"/>
    <dgm:cxn modelId="{1C8F3EBE-C29F-40FD-A65F-85DEE9DFF894}" type="presParOf" srcId="{6985B1E2-B074-4852-99F7-8331DCB0414F}" destId="{89903A86-4348-4347-9E3E-E5A41BFA852C}" srcOrd="1" destOrd="0" presId="urn:microsoft.com/office/officeart/2005/8/layout/vList5"/>
    <dgm:cxn modelId="{61E5D706-1340-4080-9EE2-68D72996B0DD}" type="presParOf" srcId="{6985B1E2-B074-4852-99F7-8331DCB0414F}" destId="{59197C32-59B6-4F5E-910B-EBDBFFF21FC7}" srcOrd="2" destOrd="0" presId="urn:microsoft.com/office/officeart/2005/8/layout/vList5"/>
    <dgm:cxn modelId="{3B2BFBD6-B4CE-457B-B79A-821F9D0CE6F1}" type="presParOf" srcId="{59197C32-59B6-4F5E-910B-EBDBFFF21FC7}" destId="{7D0649E0-6330-4102-9706-903AF96E9377}" srcOrd="0" destOrd="0" presId="urn:microsoft.com/office/officeart/2005/8/layout/vList5"/>
    <dgm:cxn modelId="{E261B139-7B96-4006-9DDC-47CFC5D70402}" type="presParOf" srcId="{59197C32-59B6-4F5E-910B-EBDBFFF21FC7}" destId="{9DD9C68B-7D4C-40A5-995E-79481BF85C90}" srcOrd="1" destOrd="0" presId="urn:microsoft.com/office/officeart/2005/8/layout/vList5"/>
    <dgm:cxn modelId="{01E09888-6E9B-4225-A4B5-3B1EA806F50B}" type="presParOf" srcId="{6985B1E2-B074-4852-99F7-8331DCB0414F}" destId="{20ED543B-7B25-46AB-A39A-7D008BC30248}" srcOrd="3" destOrd="0" presId="urn:microsoft.com/office/officeart/2005/8/layout/vList5"/>
    <dgm:cxn modelId="{85D508DC-EE51-4875-A9CC-788AFC2CD217}" type="presParOf" srcId="{6985B1E2-B074-4852-99F7-8331DCB0414F}" destId="{CFF2F52B-28FE-49E0-8F13-06D80F1FEBC7}" srcOrd="4" destOrd="0" presId="urn:microsoft.com/office/officeart/2005/8/layout/vList5"/>
    <dgm:cxn modelId="{EF6D598C-8D4A-4CB1-927F-EFC431F39AFF}" type="presParOf" srcId="{CFF2F52B-28FE-49E0-8F13-06D80F1FEBC7}" destId="{B24D5DBE-62D7-448B-8D5D-010BAEA82D0E}" srcOrd="0" destOrd="0" presId="urn:microsoft.com/office/officeart/2005/8/layout/vList5"/>
    <dgm:cxn modelId="{3CB35532-6B59-4FFB-8FB8-57D581888203}" type="presParOf" srcId="{CFF2F52B-28FE-49E0-8F13-06D80F1FEBC7}" destId="{939DB758-08A9-4A7F-AAE1-E7B3089B05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804F5-FE00-4E9D-9F82-07BEE5B18CDD}">
      <dsp:nvSpPr>
        <dsp:cNvPr id="0" name=""/>
        <dsp:cNvSpPr/>
      </dsp:nvSpPr>
      <dsp:spPr>
        <a:xfrm rot="5400000">
          <a:off x="4999892" y="-1885919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Iron*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VB.NET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</dsp:txBody>
      <dsp:txXfrm rot="5400000">
        <a:off x="4999892" y="-1885919"/>
        <a:ext cx="1192470" cy="5266944"/>
      </dsp:txXfrm>
    </dsp:sp>
    <dsp:sp modelId="{EC2257AD-374C-4825-9BEE-D1F3868C081D}">
      <dsp:nvSpPr>
        <dsp:cNvPr id="0" name=""/>
        <dsp:cNvSpPr/>
      </dsp:nvSpPr>
      <dsp:spPr>
        <a:xfrm>
          <a:off x="0" y="2258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Languages</a:t>
          </a:r>
          <a:endParaRPr lang="en-US" sz="4100" kern="1200" dirty="0"/>
        </a:p>
      </dsp:txBody>
      <dsp:txXfrm>
        <a:off x="0" y="2258"/>
        <a:ext cx="2962656" cy="1490588"/>
      </dsp:txXfrm>
    </dsp:sp>
    <dsp:sp modelId="{9DD9C68B-7D4C-40A5-995E-79481BF85C90}">
      <dsp:nvSpPr>
        <dsp:cNvPr id="0" name=""/>
        <dsp:cNvSpPr/>
      </dsp:nvSpPr>
      <dsp:spPr>
        <a:xfrm rot="5400000">
          <a:off x="4999892" y="-320802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Call Site Caching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Expression Trees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 Dispatch</a:t>
          </a:r>
          <a:endParaRPr lang="en-US" sz="2100" kern="1200" dirty="0"/>
        </a:p>
      </dsp:txBody>
      <dsp:txXfrm rot="5400000">
        <a:off x="4999892" y="-320802"/>
        <a:ext cx="1192470" cy="5266944"/>
      </dsp:txXfrm>
    </dsp:sp>
    <dsp:sp modelId="{7D0649E0-6330-4102-9706-903AF96E9377}">
      <dsp:nvSpPr>
        <dsp:cNvPr id="0" name=""/>
        <dsp:cNvSpPr/>
      </dsp:nvSpPr>
      <dsp:spPr>
        <a:xfrm>
          <a:off x="0" y="1567375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Runtime</a:t>
          </a:r>
          <a:endParaRPr lang="en-US" sz="4100" kern="1200" dirty="0"/>
        </a:p>
      </dsp:txBody>
      <dsp:txXfrm>
        <a:off x="0" y="1567375"/>
        <a:ext cx="2962656" cy="1490588"/>
      </dsp:txXfrm>
    </dsp:sp>
    <dsp:sp modelId="{939DB758-08A9-4A7F-AAE1-E7B3089B0528}">
      <dsp:nvSpPr>
        <dsp:cNvPr id="0" name=""/>
        <dsp:cNvSpPr/>
      </dsp:nvSpPr>
      <dsp:spPr>
        <a:xfrm rot="5400000">
          <a:off x="4999892" y="1244315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CLR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</a:t>
          </a:r>
          <a:endParaRPr lang="en-US" sz="2100" kern="1200" dirty="0"/>
        </a:p>
      </dsp:txBody>
      <dsp:txXfrm rot="5400000">
        <a:off x="4999892" y="1244315"/>
        <a:ext cx="1192470" cy="5266944"/>
      </dsp:txXfrm>
    </dsp:sp>
    <dsp:sp modelId="{B24D5DBE-62D7-448B-8D5D-010BAEA82D0E}">
      <dsp:nvSpPr>
        <dsp:cNvPr id="0" name=""/>
        <dsp:cNvSpPr/>
      </dsp:nvSpPr>
      <dsp:spPr>
        <a:xfrm>
          <a:off x="0" y="3132493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Objects</a:t>
          </a:r>
          <a:endParaRPr lang="en-US" sz="4100" kern="1200" dirty="0"/>
        </a:p>
      </dsp:txBody>
      <dsp:txXfrm>
        <a:off x="0" y="3132493"/>
        <a:ext cx="2962656" cy="149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E400A-2B5A-4CE5-AB41-8D7F425A243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7F9D4-DE56-4CDF-98AA-538D38A828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587C6-2E5F-4347-8263-8D5EFAAE14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547F6-4D2A-4353-951D-C05B446F1D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564C-F71A-4537-A65E-09E68A136C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E400A-2B5A-4CE5-AB41-8D7F425A243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" y="3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2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4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3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3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50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738664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3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9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69899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6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11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8/6/2012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602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clay.codeplex.com/" TargetMode="External"/><Relationship Id="rId3" Type="http://schemas.openxmlformats.org/officeDocument/2006/relationships/hyperlink" Target="http://bit.ly/dJ2BHa" TargetMode="External"/><Relationship Id="rId7" Type="http://schemas.openxmlformats.org/officeDocument/2006/relationships/hyperlink" Target="http://code.google.com/p/impromptu-interfac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onjs.net/" TargetMode="External"/><Relationship Id="rId11" Type="http://schemas.openxmlformats.org/officeDocument/2006/relationships/hyperlink" Target="https://github.com/markrendle/Simple.Data" TargetMode="External"/><Relationship Id="rId5" Type="http://schemas.openxmlformats.org/officeDocument/2006/relationships/hyperlink" Target="http://ironruby.net/" TargetMode="External"/><Relationship Id="rId10" Type="http://schemas.openxmlformats.org/officeDocument/2006/relationships/hyperlink" Target="http://code.google.com/p/dapper-dot-net/" TargetMode="External"/><Relationship Id="rId4" Type="http://schemas.openxmlformats.org/officeDocument/2006/relationships/hyperlink" Target="http://ironpython.net/" TargetMode="External"/><Relationship Id="rId9" Type="http://schemas.openxmlformats.org/officeDocument/2006/relationships/hyperlink" Target="https://github.com/robconery/massiv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bit.ly/dJ2BH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eith.lostechies.com/" TargetMode="External"/><Relationship Id="rId4" Type="http://schemas.openxmlformats.org/officeDocument/2006/relationships/hyperlink" Target="http://github.com/dahlbyk/Present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SDynamicControvers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Dynamic .NET Demystified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dirty="0" smtClean="0"/>
              <a:t>Keith Dahlby</a:t>
            </a:r>
          </a:p>
          <a:p>
            <a:pPr marR="0" eaLnBrk="1" hangingPunct="1"/>
            <a:r>
              <a:rPr lang="en-US" dirty="0" smtClean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1874520"/>
            <a:ext cx="5334000" cy="26468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Math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 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…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406908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1.75;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"2";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Consuming Static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4800" y="315468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4800" y="260604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2"/>
            <a:ext cx="4305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874520"/>
            <a:ext cx="5638800" cy="215443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DMath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 static 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Abs(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value) {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(value &gt;= 0)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-value;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}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07951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1.75;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y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Consuming Dynamic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"1.75"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0"/>
            <a:ext cx="430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/>
            <a:r>
              <a:rPr lang="en-US" dirty="0" smtClean="0"/>
              <a:t>Limited dynamic conversion/</a:t>
            </a:r>
            <a:r>
              <a:rPr lang="en-US" dirty="0" err="1" smtClean="0"/>
              <a:t>coersion</a:t>
            </a:r>
            <a:endParaRPr lang="en-US" dirty="0" smtClean="0"/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No extension methods</a:t>
            </a:r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Thus, using LINQ is tricky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(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x)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{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 + 1;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}</a:t>
            </a:r>
          </a:p>
          <a:p>
            <a:pPr marL="0" lvl="0" indent="0">
              <a:buClrTx/>
              <a:buSzTx/>
              <a:buNone/>
              <a:defRPr/>
            </a:pPr>
            <a:endParaRPr lang="en-US" sz="18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Generates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site1;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site2;</a:t>
            </a:r>
          </a:p>
          <a:p>
            <a:pPr marL="0" lvl="0" indent="0">
              <a:buClrTx/>
              <a:buSzTx/>
              <a:buNone/>
              <a:defRPr/>
            </a:pP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[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return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: 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</a:t>
            </a: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([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object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x) {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(site1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site1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.Convert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(site2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site2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.BinaryOperation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ExpressionType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.Add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site1.Target(site1, site2.Target(site2, x, 1));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8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System.Linq.Expressions v2</a:t>
            </a:r>
          </a:p>
        </p:txBody>
      </p:sp>
      <p:sp>
        <p:nvSpPr>
          <p:cNvPr id="59393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3.5 Expression Trees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Extra Expressions</a:t>
            </a:r>
          </a:p>
          <a:p>
            <a:pPr lvl="1">
              <a:buNone/>
            </a:pPr>
            <a:r>
              <a:rPr lang="en-US" sz="2000" dirty="0" smtClean="0"/>
              <a:t>++, --, </a:t>
            </a:r>
            <a:r>
              <a:rPr lang="en-US" sz="2000" dirty="0" err="1" smtClean="0"/>
              <a:t>ArrayAccess</a:t>
            </a:r>
            <a:r>
              <a:rPr lang="en-US" sz="2000" dirty="0" smtClean="0"/>
              <a:t>, Default, </a:t>
            </a:r>
            <a:r>
              <a:rPr lang="en-US" sz="2000" dirty="0" err="1" smtClean="0"/>
              <a:t>RefEqual</a:t>
            </a:r>
            <a:r>
              <a:rPr lang="en-US" sz="2000" dirty="0" smtClean="0"/>
              <a:t>, </a:t>
            </a:r>
            <a:r>
              <a:rPr lang="en-US" sz="2000" dirty="0" err="1" smtClean="0"/>
              <a:t>Unbox</a:t>
            </a:r>
            <a:r>
              <a:rPr lang="en-US" sz="2000" dirty="0" smtClean="0"/>
              <a:t>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Assignment</a:t>
            </a:r>
          </a:p>
          <a:p>
            <a:pPr lvl="1">
              <a:buNone/>
            </a:pPr>
            <a:r>
              <a:rPr lang="en-US" sz="2000" dirty="0" smtClean="0"/>
              <a:t>=, +=, -=, *=, /=, %=, &amp;=, |=, ^=, &lt;&lt;=, &gt;&gt;=,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Control flow</a:t>
            </a:r>
          </a:p>
          <a:p>
            <a:pPr lvl="1">
              <a:buNone/>
            </a:pPr>
            <a:r>
              <a:rPr lang="en-US" sz="2000" dirty="0" smtClean="0"/>
              <a:t>if, switch, for, break, return, throw, try…catch..finally, </a:t>
            </a:r>
            <a:r>
              <a:rPr lang="en-US" sz="2000" dirty="0" err="1" smtClean="0"/>
              <a:t>goto</a:t>
            </a:r>
            <a:r>
              <a:rPr lang="en-US" sz="2000" dirty="0" smtClean="0"/>
              <a:t>, label,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Dynamic dispatch</a:t>
            </a:r>
          </a:p>
          <a:p>
            <a:pPr>
              <a:buFont typeface="Impact" pitchFamily="34" charset="0"/>
              <a:buChar char="="/>
            </a:pPr>
            <a:r>
              <a:rPr lang="en-US" b="1" dirty="0" smtClean="0"/>
              <a:t>Full method bodies</a:t>
            </a:r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334000" y="1981200"/>
            <a:ext cx="228600" cy="838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2133604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Lambda Expressions</a:t>
            </a:r>
            <a:endParaRPr lang="en-US" sz="26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Factorial In C#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Program.fact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4196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029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49530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37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0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static dynamic fact(dynamic n) {</a:t>
            </a:r>
          </a:p>
          <a:p>
            <a:r>
              <a:rPr lang="en-US" sz="1600" dirty="0">
                <a:latin typeface="Consolas" pitchFamily="49" charset="0"/>
              </a:rPr>
              <a:t>    if (n == 0) {</a:t>
            </a:r>
          </a:p>
          <a:p>
            <a:r>
              <a:rPr lang="en-US" sz="1600" dirty="0">
                <a:latin typeface="Consolas" pitchFamily="49" charset="0"/>
              </a:rPr>
              <a:t>        return 1;</a:t>
            </a:r>
          </a:p>
          <a:p>
            <a:r>
              <a:rPr lang="en-US" sz="1600" dirty="0">
                <a:latin typeface="Consolas" pitchFamily="49" charset="0"/>
              </a:rPr>
              <a:t>    } else {</a:t>
            </a:r>
          </a:p>
          <a:p>
            <a:r>
              <a:rPr lang="en-US" sz="1600" dirty="0">
                <a:latin typeface="Consolas" pitchFamily="49" charset="0"/>
              </a:rPr>
              <a:t>        return n * fact(n - 1);</a:t>
            </a:r>
          </a:p>
          <a:p>
            <a:r>
              <a:rPr lang="en-US" sz="1600" dirty="0">
                <a:latin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5029200" y="1905001"/>
            <a:ext cx="3733800" cy="132343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>
                <a:latin typeface="Consolas" pitchFamily="49" charset="0"/>
              </a:rPr>
              <a:t>def fact(n):</a:t>
            </a:r>
          </a:p>
          <a:p>
            <a:r>
              <a:rPr lang="en-US" sz="1600">
                <a:latin typeface="Consolas" pitchFamily="49" charset="0"/>
              </a:rPr>
              <a:t>    if n == 0:</a:t>
            </a:r>
          </a:p>
          <a:p>
            <a:r>
              <a:rPr lang="en-US" sz="1600">
                <a:latin typeface="Consolas" pitchFamily="49" charset="0"/>
              </a:rPr>
              <a:t>        return 1</a:t>
            </a:r>
          </a:p>
          <a:p>
            <a:r>
              <a:rPr lang="en-US" sz="1600">
                <a:latin typeface="Consolas" pitchFamily="49" charset="0"/>
              </a:rPr>
              <a:t>    else:</a:t>
            </a:r>
          </a:p>
          <a:p>
            <a:r>
              <a:rPr lang="en-US" sz="1600">
                <a:latin typeface="Consolas" pitchFamily="49" charset="0"/>
              </a:rPr>
              <a:t>        return n * fact(n - 1)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Python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PythonInvoke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5105400" y="4419600"/>
            <a:ext cx="2286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53340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Property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67056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Field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$</a:t>
            </a:r>
            <a:r>
              <a:rPr lang="en-US" sz="1400" dirty="0" err="1">
                <a:solidFill>
                  <a:srgbClr val="FFFFFF"/>
                </a:solidFill>
              </a:rPr>
              <a:t>global.fact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72" name="Straight Arrow Connector 71"/>
          <p:cNvCxnSpPr>
            <a:stCxn id="0" idx="3"/>
            <a:endCxn id="0" idx="1"/>
          </p:cNvCxnSpPr>
          <p:nvPr/>
        </p:nvCxnSpPr>
        <p:spPr>
          <a:xfrm>
            <a:off x="6553200" y="4419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def fact(n)</a:t>
            </a:r>
          </a:p>
          <a:p>
            <a:r>
              <a:rPr lang="en-US" sz="1600" dirty="0">
                <a:latin typeface="Consolas" pitchFamily="49" charset="0"/>
              </a:rPr>
              <a:t>    if n == 0</a:t>
            </a:r>
          </a:p>
          <a:p>
            <a:r>
              <a:rPr lang="en-US" sz="1600" dirty="0">
                <a:latin typeface="Consolas" pitchFamily="49" charset="0"/>
              </a:rPr>
              <a:t>        1</a:t>
            </a:r>
          </a:p>
          <a:p>
            <a:r>
              <a:rPr lang="en-US" sz="1600" dirty="0">
                <a:latin typeface="Consolas" pitchFamily="49" charset="0"/>
              </a:rPr>
              <a:t>    else</a:t>
            </a:r>
          </a:p>
          <a:p>
            <a:r>
              <a:rPr lang="en-US" sz="1600" dirty="0">
                <a:latin typeface="Consolas" pitchFamily="49" charset="0"/>
              </a:rPr>
              <a:t>        n * fact(n - 1)</a:t>
            </a:r>
          </a:p>
          <a:p>
            <a:r>
              <a:rPr lang="en-US" sz="1600" dirty="0">
                <a:latin typeface="Consolas" pitchFamily="49" charset="0"/>
              </a:rPr>
              <a:t>    end</a:t>
            </a:r>
          </a:p>
          <a:p>
            <a:r>
              <a:rPr lang="en-US" sz="1600" dirty="0">
                <a:latin typeface="Consolas" pitchFamily="49" charset="0"/>
              </a:rPr>
              <a:t>end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Ruby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0" y="2362200"/>
            <a:ext cx="1066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9906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Ruby.IsTrue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3434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622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67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RubyCall</a:t>
            </a:r>
            <a:r>
              <a:rPr lang="en-US" sz="1400" dirty="0">
                <a:solidFill>
                  <a:srgbClr val="FFFFFF"/>
                </a:solidFill>
              </a:rPr>
              <a:t>[fact]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906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43400" y="4267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self</a:t>
            </a:r>
          </a:p>
        </p:txBody>
      </p: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0" idx="3"/>
            <a:endCxn id="0" idx="1"/>
          </p:cNvCxnSpPr>
          <p:nvPr/>
        </p:nvCxnSpPr>
        <p:spPr>
          <a:xfrm>
            <a:off x="2209800" y="2895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3581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581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9906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2667000" y="41148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24384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24384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4114800" y="44958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41148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60198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60198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57912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57912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on CLR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/>
            <a:r>
              <a:rPr lang="en-US" dirty="0" err="1" smtClean="0">
                <a:latin typeface="Consolas" pitchFamily="49" charset="0"/>
              </a:rPr>
              <a:t>ExpandoObject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Key-Value Pairs</a:t>
            </a:r>
          </a:p>
          <a:p>
            <a:pPr lvl="1"/>
            <a:r>
              <a:rPr lang="en-US" sz="2400" dirty="0" smtClean="0"/>
              <a:t>Accessed as properties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DynamicObject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Abstract Base Class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IDynamicMetaObjectProvider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DynamicMetaObject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  Expression parameter)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Dynamic .NET </a:t>
            </a:r>
            <a:r>
              <a:rPr lang="en-US" dirty="0" smtClean="0"/>
              <a:t>In Action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http://bit.ly/dJ2BHa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>
                <a:hlinkClick r:id="rId4"/>
              </a:rPr>
              <a:t>http://ironpython.net/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http://ironruby.net/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http://ironjs.net/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http://code.google.com/p/impromptu-interface/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http://clay.codeplex.com/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hlinkClick r:id="rId8"/>
              </a:rPr>
              <a:t>https://github.com/dahlbyk/DNXml</a:t>
            </a:r>
          </a:p>
          <a:p>
            <a:pPr lvl="1"/>
            <a:r>
              <a:rPr lang="en-US" sz="2000" dirty="0" smtClean="0">
                <a:hlinkClick r:id="rId8"/>
              </a:rPr>
              <a:t>http://www.microsoft.com/web/webmatrix/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9"/>
              </a:rPr>
              <a:t>https://github.com/robconery/massive</a:t>
            </a:r>
            <a:endParaRPr lang="en-US" sz="2000" dirty="0" smtClean="0"/>
          </a:p>
          <a:p>
            <a:pPr lvl="1">
              <a:buClr>
                <a:srgbClr val="C0504D"/>
              </a:buClr>
            </a:pPr>
            <a:r>
              <a:rPr lang="en-US" sz="2000" dirty="0" smtClean="0">
                <a:hlinkClick r:id="rId10"/>
              </a:rPr>
              <a:t>http://code.google.com/p/dapper-dot-net/</a:t>
            </a:r>
            <a:endParaRPr lang="en-US" sz="2100" dirty="0" smtClean="0">
              <a:solidFill>
                <a:prstClr val="black"/>
              </a:solidFill>
              <a:hlinkClick r:id="rId8"/>
            </a:endParaRPr>
          </a:p>
          <a:p>
            <a:pPr lvl="1">
              <a:buClr>
                <a:srgbClr val="C0504D"/>
              </a:buClr>
            </a:pPr>
            <a:r>
              <a:rPr lang="en-US" sz="2000" dirty="0" smtClean="0">
                <a:solidFill>
                  <a:prstClr val="black"/>
                </a:solidFill>
                <a:hlinkClick r:id="rId11"/>
              </a:rPr>
              <a:t>https://github.com/markrendle/Simple.Data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Dynamic .NET Projects: </a:t>
            </a:r>
            <a:r>
              <a:rPr lang="en-US" sz="2400" dirty="0" smtClean="0">
                <a:hlinkClick r:id="rId2"/>
              </a:rPr>
              <a:t>http://bit.ly/dJ2BHa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Most available on </a:t>
            </a:r>
            <a:r>
              <a:rPr lang="en-US" sz="2400" dirty="0" smtClean="0">
                <a:hlinkClick r:id="rId3"/>
              </a:rPr>
              <a:t>http://nuget.org/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endParaRPr lang="en-US" sz="2400" dirty="0" smtClean="0"/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>
                <a:hlinkClick r:id="rId4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@dahlbyk</a:t>
            </a:r>
          </a:p>
          <a:p>
            <a:pPr algn="ctr">
              <a:buNone/>
            </a:pPr>
            <a:r>
              <a:rPr lang="en-US" sz="2400" dirty="0" smtClean="0">
                <a:hlinkClick r:id="rId5"/>
              </a:rPr>
              <a:t>http://keith.lostechies.com/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.NET Demystified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</a:p>
          <a:p>
            <a:r>
              <a:rPr lang="en-US" dirty="0" smtClean="0"/>
              <a:t>Iron* Languages</a:t>
            </a:r>
          </a:p>
          <a:p>
            <a:pPr lvl="1"/>
            <a:r>
              <a:rPr lang="en-US" dirty="0" smtClean="0"/>
              <a:t>Primary dev with them</a:t>
            </a:r>
            <a:endParaRPr lang="en-US" dirty="0" smtClean="0"/>
          </a:p>
          <a:p>
            <a:pPr lvl="1"/>
            <a:r>
              <a:rPr lang="en-US" dirty="0" smtClean="0"/>
              <a:t>Building them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the DLR is</a:t>
            </a:r>
          </a:p>
          <a:p>
            <a:r>
              <a:rPr lang="en-US" dirty="0" smtClean="0"/>
              <a:t>How C#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Interesting use cases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“Dynamic is the last nail in the coffin. C# is no longer a serious statically typed language…”</a:t>
            </a:r>
          </a:p>
          <a:p>
            <a:r>
              <a:rPr lang="en-US" sz="2400" dirty="0" smtClean="0"/>
              <a:t>“Compile-time type checking is one of the hallmarks of a great statically-typed language.”</a:t>
            </a:r>
          </a:p>
          <a:p>
            <a:r>
              <a:rPr lang="en-US" sz="2400" dirty="0" smtClean="0"/>
              <a:t>“C# is becoming less and less robust because of all of these shortcuts, the disaster started with var.”</a:t>
            </a:r>
          </a:p>
          <a:p>
            <a:r>
              <a:rPr lang="en-US" sz="2400" dirty="0" smtClean="0"/>
              <a:t>“C# is strongly typed, let's stop pretending it isn't.”</a:t>
            </a:r>
          </a:p>
          <a:p>
            <a:r>
              <a:rPr lang="en-US" sz="2400" dirty="0" smtClean="0"/>
              <a:t>“The purpose of strong type checking is not to save you from yourself, but to save you from incompetent coworkers.”</a:t>
            </a:r>
          </a:p>
          <a:p>
            <a:r>
              <a:rPr lang="en-US" sz="2400" dirty="0" smtClean="0">
                <a:hlinkClick r:id="rId2"/>
              </a:rPr>
              <a:t>http://bit.ly/CSDynamicControversy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record.GetInt32(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          record.GetOrdinal(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)xml.Attribute(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decimal</a:t>
            </a:r>
            <a:r>
              <a:rPr lang="en-US" sz="2400" dirty="0" smtClean="0">
                <a:latin typeface="Consolas" pitchFamily="49" charset="0"/>
              </a:rPr>
              <a:t>)xml.Element(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"Amount"</a:t>
            </a:r>
            <a:r>
              <a:rPr lang="en-US" sz="2400" dirty="0" smtClean="0">
                <a:latin typeface="Consolas" pitchFamily="49" charset="0"/>
              </a:rPr>
              <a:t>))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)ViewData[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"UserId"</a:t>
            </a:r>
            <a:r>
              <a:rPr lang="en-US" sz="2400" dirty="0" smtClean="0">
                <a:latin typeface="Consolas" pitchFamily="49" charset="0"/>
              </a:rPr>
              <a:t>]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record.Id;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xml.Id,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xml.Amount)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ViewBag.UserId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.NET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775460"/>
          <a:ext cx="8229600" cy="462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Iron*</a:t>
            </a:r>
          </a:p>
          <a:p>
            <a:r>
              <a:rPr lang="en-US" dirty="0" smtClean="0"/>
              <a:t>Visual Basic .NET since 7.0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Option Strict Off</a:t>
            </a:r>
          </a:p>
          <a:p>
            <a:pPr lvl="1"/>
            <a:r>
              <a:rPr lang="en-US" dirty="0" smtClean="0"/>
              <a:t>Uses DLR since 10.0</a:t>
            </a:r>
          </a:p>
          <a:p>
            <a:r>
              <a:rPr lang="en-US" dirty="0" smtClean="0">
                <a:latin typeface="Consolas" pitchFamily="49" charset="0"/>
              </a:rPr>
              <a:t>C# </a:t>
            </a:r>
            <a:r>
              <a:rPr lang="en-US" dirty="0" smtClean="0"/>
              <a:t>since 4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dynamic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>
                <a:latin typeface="Consolas" pitchFamily="49" charset="0"/>
              </a:rPr>
              <a:t>dynamic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Implicit: CLR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dirty="0" smtClean="0">
                <a:latin typeface="Consolas" pitchFamily="49" charset="0"/>
              </a:rPr>
              <a:t> foo = "bar";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Implicit: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Expression with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is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qux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smtClean="0"/>
              <a:t>dahlbyk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562600"/>
            <a:ext cx="52149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3064</TotalTime>
  <Words>837</Words>
  <Application>Microsoft Office PowerPoint</Application>
  <PresentationFormat>On-screen Show (4:3)</PresentationFormat>
  <Paragraphs>280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Dynamic .NET Demystified</vt:lpstr>
      <vt:lpstr>Who am I?</vt:lpstr>
      <vt:lpstr>Dynamic .NET Demystified</vt:lpstr>
      <vt:lpstr>Controversy!</vt:lpstr>
      <vt:lpstr>Static C#</vt:lpstr>
      <vt:lpstr>Better?</vt:lpstr>
      <vt:lpstr>Dynamic .NET</vt:lpstr>
      <vt:lpstr>Languages</vt:lpstr>
      <vt:lpstr>C# dynamic</vt:lpstr>
      <vt:lpstr>Dynamic Consuming Static</vt:lpstr>
      <vt:lpstr>Static Consuming Dynamic</vt:lpstr>
      <vt:lpstr>dynamic Caveats</vt:lpstr>
      <vt:lpstr>You Write</vt:lpstr>
      <vt:lpstr>Compiler Generates</vt:lpstr>
      <vt:lpstr>System.Linq.Expressions v2</vt:lpstr>
      <vt:lpstr>Factorial In C#</vt:lpstr>
      <vt:lpstr>Factorial In Python</vt:lpstr>
      <vt:lpstr>Factorial In Ruby</vt:lpstr>
      <vt:lpstr>Dynamic on CLR</vt:lpstr>
      <vt:lpstr>Dynamic .NET In Action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545</cp:revision>
  <dcterms:created xsi:type="dcterms:W3CDTF">2009-08-14T19:51:58Z</dcterms:created>
  <dcterms:modified xsi:type="dcterms:W3CDTF">2012-08-06T22:58:27Z</dcterms:modified>
</cp:coreProperties>
</file>