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notesMasterIdLst>
    <p:notesMasterId r:id="rId54"/>
  </p:notesMasterIdLst>
  <p:sldIdLst>
    <p:sldId id="256" r:id="rId3"/>
    <p:sldId id="287" r:id="rId4"/>
    <p:sldId id="286" r:id="rId5"/>
    <p:sldId id="257" r:id="rId6"/>
    <p:sldId id="258" r:id="rId7"/>
    <p:sldId id="259" r:id="rId8"/>
    <p:sldId id="260" r:id="rId9"/>
    <p:sldId id="288" r:id="rId10"/>
    <p:sldId id="261" r:id="rId11"/>
    <p:sldId id="289" r:id="rId12"/>
    <p:sldId id="262" r:id="rId13"/>
    <p:sldId id="263" r:id="rId14"/>
    <p:sldId id="290" r:id="rId15"/>
    <p:sldId id="294" r:id="rId16"/>
    <p:sldId id="291" r:id="rId17"/>
    <p:sldId id="295" r:id="rId18"/>
    <p:sldId id="293" r:id="rId19"/>
    <p:sldId id="292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98" r:id="rId36"/>
    <p:sldId id="299" r:id="rId37"/>
    <p:sldId id="300" r:id="rId38"/>
    <p:sldId id="296" r:id="rId39"/>
    <p:sldId id="297" r:id="rId40"/>
    <p:sldId id="301" r:id="rId41"/>
    <p:sldId id="285" r:id="rId42"/>
    <p:sldId id="279" r:id="rId43"/>
    <p:sldId id="280" r:id="rId44"/>
    <p:sldId id="281" r:id="rId45"/>
    <p:sldId id="302" r:id="rId46"/>
    <p:sldId id="307" r:id="rId47"/>
    <p:sldId id="303" r:id="rId48"/>
    <p:sldId id="304" r:id="rId49"/>
    <p:sldId id="305" r:id="rId50"/>
    <p:sldId id="306" r:id="rId51"/>
    <p:sldId id="308" r:id="rId52"/>
    <p:sldId id="309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B91AF"/>
    <a:srgbClr val="A3151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6" autoAdjust="0"/>
    <p:restoredTop sz="86316" autoAdjust="0"/>
  </p:normalViewPr>
  <p:slideViewPr>
    <p:cSldViewPr>
      <p:cViewPr varScale="1">
        <p:scale>
          <a:sx n="63" d="100"/>
          <a:sy n="63" d="100"/>
        </p:scale>
        <p:origin x="-3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9" d="100"/>
          <a:sy n="39" d="100"/>
        </p:scale>
        <p:origin x="-219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C1980-406D-47BA-B729-163D05E80909}" type="datetimeFigureOut">
              <a:rPr lang="en-US" smtClean="0"/>
              <a:pPr/>
              <a:t>9/15/2009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666C-50E2-4023-932E-F2CF8C487DA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C666C-50E2-4023-932E-F2CF8C487DA0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9/15/2009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9/15/2009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9/15/2009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9/15/2009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c 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686800" cy="609600"/>
          </a:xfrm>
        </p:spPr>
        <p:txBody>
          <a:bodyPr anchor="t" anchorCtr="0"/>
          <a:lstStyle>
            <a:lvl1pPr>
              <a:defRPr b="0">
                <a:solidFill>
                  <a:srgbClr val="976126"/>
                </a:solidFill>
                <a:latin typeface="Avenir LT Std 45 Boo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038600"/>
          </a:xfrm>
        </p:spPr>
        <p:txBody>
          <a:bodyPr/>
          <a:lstStyle>
            <a:lvl1pPr>
              <a:buSzPct val="75000"/>
              <a:buFont typeface="Wingdings" pitchFamily="2" charset="2"/>
              <a:buChar char="Ø"/>
              <a:defRPr sz="1500">
                <a:latin typeface="Avenir LT Std 45 Book" pitchFamily="34" charset="0"/>
              </a:defRPr>
            </a:lvl1pPr>
            <a:lvl2pPr>
              <a:buSzPct val="75000"/>
              <a:buFont typeface="Courier New" pitchFamily="49" charset="0"/>
              <a:buChar char="o"/>
              <a:defRPr sz="1300">
                <a:latin typeface="Avenir LT Std 45 Book" pitchFamily="34" charset="0"/>
              </a:defRPr>
            </a:lvl2pPr>
            <a:lvl3pPr>
              <a:buSzPct val="75000"/>
              <a:defRPr sz="1200">
                <a:latin typeface="Avenir LT Std 45 Book" pitchFamily="34" charset="0"/>
              </a:defRPr>
            </a:lvl3pPr>
            <a:lvl4pPr>
              <a:defRPr>
                <a:latin typeface="Avenir LT Std 45 Book" pitchFamily="34" charset="0"/>
              </a:defRPr>
            </a:lvl4pPr>
            <a:lvl5pPr>
              <a:defRPr>
                <a:latin typeface="Avenir LT Std 45 Book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686800" cy="609600"/>
          </a:xfrm>
        </p:spPr>
        <p:txBody>
          <a:bodyPr anchor="t" anchorCtr="0"/>
          <a:lstStyle>
            <a:lvl1pPr>
              <a:defRPr b="0">
                <a:solidFill>
                  <a:srgbClr val="976126"/>
                </a:solidFill>
                <a:latin typeface="Avenir LT Std 45 Boo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lumn basic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038600"/>
          </a:xfrm>
        </p:spPr>
        <p:txBody>
          <a:bodyPr/>
          <a:lstStyle>
            <a:lvl1pPr>
              <a:buSzPct val="75000"/>
              <a:buFont typeface="Wingdings" pitchFamily="2" charset="2"/>
              <a:buChar char="Ø"/>
              <a:defRPr sz="1800"/>
            </a:lvl1pPr>
            <a:lvl2pPr>
              <a:buSzPct val="75000"/>
              <a:buFont typeface="Courier New" pitchFamily="49" charset="0"/>
              <a:buChar char="o"/>
              <a:defRPr sz="1500"/>
            </a:lvl2pPr>
            <a:lvl3pPr>
              <a:buSzPct val="75000"/>
              <a:defRPr sz="1300"/>
            </a:lvl3pPr>
            <a:lvl4pPr>
              <a:defRPr sz="12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038600"/>
          </a:xfrm>
        </p:spPr>
        <p:txBody>
          <a:bodyPr/>
          <a:lstStyle>
            <a:lvl1pPr>
              <a:buSzPct val="75000"/>
              <a:buFont typeface="Wingdings" pitchFamily="2" charset="2"/>
              <a:buChar char="Ø"/>
              <a:defRPr sz="1800"/>
            </a:lvl1pPr>
            <a:lvl2pPr>
              <a:buSzPct val="75000"/>
              <a:buFont typeface="Courier New" pitchFamily="49" charset="0"/>
              <a:buChar char="o"/>
              <a:defRPr sz="1500"/>
            </a:lvl2pPr>
            <a:lvl3pPr>
              <a:buSzPct val="75000"/>
              <a:defRPr sz="1300"/>
            </a:lvl3pPr>
            <a:lvl4pPr>
              <a:defRPr sz="13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686800" cy="609600"/>
          </a:xfrm>
        </p:spPr>
        <p:txBody>
          <a:bodyPr anchor="t" anchorCtr="0"/>
          <a:lstStyle>
            <a:lvl1pPr>
              <a:defRPr b="0">
                <a:solidFill>
                  <a:srgbClr val="976126"/>
                </a:solidFill>
                <a:latin typeface="Avenir LT Std 45 Boo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Quilogy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473679"/>
            <a:ext cx="4419600" cy="4088922"/>
          </a:xfrm>
        </p:spPr>
        <p:txBody>
          <a:bodyPr/>
          <a:lstStyle>
            <a:lvl1pPr>
              <a:buSzPct val="75000"/>
              <a:buFont typeface="Courier New" pitchFamily="49" charset="0"/>
              <a:buChar char="o"/>
              <a:defRPr sz="1600"/>
            </a:lvl1pPr>
            <a:lvl2pPr>
              <a:defRPr sz="13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47801"/>
            <a:ext cx="3505200" cy="4114800"/>
          </a:xfrm>
        </p:spPr>
        <p:txBody>
          <a:bodyPr/>
          <a:lstStyle>
            <a:lvl1pPr marL="233363" indent="-233363">
              <a:buSzPct val="75000"/>
              <a:buFont typeface="Wingdings" pitchFamily="2" charset="2"/>
              <a:buChar char="Ø"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2019300" y="3543300"/>
            <a:ext cx="419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686800" cy="609600"/>
          </a:xfrm>
        </p:spPr>
        <p:txBody>
          <a:bodyPr anchor="t" anchorCtr="0"/>
          <a:lstStyle>
            <a:lvl1pPr>
              <a:defRPr b="0">
                <a:solidFill>
                  <a:srgbClr val="976126"/>
                </a:solidFill>
                <a:latin typeface="Avenir LT Std 45 Boo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ings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47801"/>
            <a:ext cx="3505200" cy="4114800"/>
          </a:xfrm>
        </p:spPr>
        <p:txBody>
          <a:bodyPr/>
          <a:lstStyle>
            <a:lvl1pPr marL="233363" indent="-233363">
              <a:buSzPct val="75000"/>
              <a:buFont typeface="Wingdings" pitchFamily="2" charset="2"/>
              <a:buChar char="Ø"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686800" cy="609600"/>
          </a:xfrm>
        </p:spPr>
        <p:txBody>
          <a:bodyPr anchor="t" anchorCtr="0"/>
          <a:lstStyle>
            <a:lvl1pPr>
              <a:defRPr b="0">
                <a:solidFill>
                  <a:srgbClr val="976126"/>
                </a:solidFill>
                <a:latin typeface="Avenir LT Std 45 Boo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onsor 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61F2D41-D070-48A8-AC08-420297C8EB05}" type="datetimeFigureOut">
              <a:rPr lang="en-US" smtClean="0"/>
              <a:pPr/>
              <a:t>9/15/2009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03F809-19BB-4470-8573-BF1A90741A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5867400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612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08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08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08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08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08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08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08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08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33333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333333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9/15/2009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lutionizing.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twitter.com/dahlby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downloads/details.aspx?FamilyID=39DE1DD0-F775-40BF-A191-09F5A95EF500&amp;displaylang=en" TargetMode="External"/><Relationship Id="rId2" Type="http://schemas.openxmlformats.org/officeDocument/2006/relationships/hyperlink" Target="http://download.microsoft.com/download/3/8/8/388e7205-bc10-4226-b2a8-75351c669b09/CSharp%20Language%20Specification.doc" TargetMode="Externa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linqbridge/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community.bartdesmet.net/blogs/bart/archive/2008/09/14/who-ever-said-linq-predicates-need-to-be-boolean-valued.aspx" TargetMode="Externa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solutionizing.net/" TargetMode="External"/><Relationship Id="rId2" Type="http://schemas.openxmlformats.org/officeDocument/2006/relationships/hyperlink" Target="http://community.bartdesmet.net/blogs/bart/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twitter.com/dahlbyk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LINQ Internals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Keith</a:t>
            </a:r>
            <a:r>
              <a:rPr lang="en-US" baseline="0" dirty="0" smtClean="0"/>
              <a:t> Dahlby</a:t>
            </a:r>
          </a:p>
          <a:p>
            <a:pPr>
              <a:buNone/>
            </a:pPr>
            <a:r>
              <a:rPr lang="en-US" baseline="0" dirty="0" smtClean="0">
                <a:hlinkClick r:id="rId3"/>
              </a:rPr>
              <a:t>http://solutionizing.net/</a:t>
            </a:r>
            <a:endParaRPr lang="en-US" baseline="0" dirty="0" smtClean="0"/>
          </a:p>
          <a:p>
            <a:pPr>
              <a:buNone/>
            </a:pPr>
            <a:r>
              <a:rPr lang="en-US" dirty="0" smtClean="0">
                <a:hlinkClick r:id="rId4"/>
              </a:rPr>
              <a:t>@dahlbyk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en-US" sz="2400" dirty="0" smtClean="0"/>
              <a:t>System.Linq.Expressions</a:t>
            </a:r>
          </a:p>
          <a:p>
            <a:r>
              <a:rPr lang="en-US" sz="2400" dirty="0" smtClean="0"/>
              <a:t>Abstract Syntax Tree representing code</a:t>
            </a:r>
          </a:p>
          <a:p>
            <a:r>
              <a:rPr lang="en-US" sz="2400" dirty="0" smtClean="0"/>
              <a:t>Assignable from lambda expression:</a:t>
            </a:r>
          </a:p>
          <a:p>
            <a:pPr>
              <a:buNone/>
            </a:pPr>
            <a:r>
              <a:rPr lang="en-US" sz="2000" dirty="0" smtClean="0">
                <a:solidFill>
                  <a:srgbClr val="2B91AF"/>
                </a:solidFill>
                <a:latin typeface="Consolas" pitchFamily="49" charset="0"/>
              </a:rPr>
              <a:t>Expression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latin typeface="Consolas" pitchFamily="49" charset="0"/>
              </a:rPr>
              <a:t>Func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&gt;&gt;</a:t>
            </a:r>
            <a:r>
              <a:rPr lang="en-US" sz="2000" dirty="0" smtClean="0">
                <a:latin typeface="Consolas" pitchFamily="49" charset="0"/>
              </a:rPr>
              <a:t> inc = (a =&gt; a + 1);</a:t>
            </a:r>
          </a:p>
          <a:p>
            <a:r>
              <a:rPr lang="en-US" sz="2400" dirty="0" smtClean="0">
                <a:latin typeface="Avenir LT Std 45 Book"/>
              </a:rPr>
              <a:t>Compiles into:</a:t>
            </a:r>
          </a:p>
          <a:p>
            <a:pPr>
              <a:buNone/>
            </a:pPr>
            <a:r>
              <a:rPr lang="en-US" sz="20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ParameterExpression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CS$a;</a:t>
            </a:r>
          </a:p>
          <a:p>
            <a:pPr>
              <a:buNone/>
            </a:pPr>
            <a:r>
              <a:rPr lang="en-US" sz="20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&gt;&gt; inc =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.Lambda&lt;</a:t>
            </a:r>
            <a:r>
              <a:rPr lang="en-US" sz="20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&gt;&gt;(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.Add(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CS$a = </a:t>
            </a:r>
            <a:r>
              <a:rPr lang="en-US" sz="20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.Parameter(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), </a:t>
            </a:r>
            <a:r>
              <a:rPr lang="en-US" sz="2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"a"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.Constant(1,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))),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ParameterExpression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[] { CS$a });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/>
          <a:lstStyle/>
          <a:p>
            <a:r>
              <a:rPr lang="en-US" sz="2400" dirty="0" smtClean="0"/>
              <a:t>Provide query keywords in C# &amp; VB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en-US" sz="2000" dirty="0" smtClean="0">
                <a:latin typeface="Consolas" pitchFamily="49" charset="0"/>
              </a:rPr>
              <a:t> names =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</a:rPr>
              <a:t>from</a:t>
            </a:r>
            <a:r>
              <a:rPr lang="en-US" sz="2000" dirty="0" smtClean="0">
                <a:latin typeface="Consolas" pitchFamily="49" charset="0"/>
              </a:rPr>
              <a:t> s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</a:rPr>
              <a:t>in</a:t>
            </a:r>
            <a:r>
              <a:rPr lang="en-US" sz="2000" dirty="0" smtClean="0">
                <a:latin typeface="Consolas" pitchFamily="49" charset="0"/>
              </a:rPr>
              <a:t> Students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           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</a:rPr>
              <a:t>where </a:t>
            </a:r>
            <a:r>
              <a:rPr lang="en-US" sz="2000" dirty="0" smtClean="0">
                <a:latin typeface="Consolas" pitchFamily="49" charset="0"/>
              </a:rPr>
              <a:t>s.Age % 2 == 0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           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</a:rPr>
              <a:t>orderby</a:t>
            </a:r>
            <a:r>
              <a:rPr lang="en-US" sz="2000" dirty="0" smtClean="0">
                <a:latin typeface="Consolas" pitchFamily="49" charset="0"/>
              </a:rPr>
              <a:t> s.Name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</a:rPr>
              <a:t>descending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</a:rPr>
              <a:t>            select </a:t>
            </a:r>
            <a:r>
              <a:rPr lang="en-US" sz="2000" dirty="0" smtClean="0">
                <a:latin typeface="Consolas" pitchFamily="49" charset="0"/>
              </a:rPr>
              <a:t>s.Name;</a:t>
            </a:r>
            <a:endParaRPr lang="en-US" sz="2400" dirty="0" smtClean="0">
              <a:latin typeface="+mn-lt"/>
            </a:endParaRPr>
          </a:p>
          <a:p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Translated into method calls:</a:t>
            </a:r>
          </a:p>
          <a:p>
            <a:pPr>
              <a:buNone/>
            </a:pPr>
            <a:r>
              <a:rPr lang="en-US" sz="20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&gt; names =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Students.Where(s =&gt; s.Age % 2 == 0)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    .OrderByDescending(s =&gt; s.Name)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    .Select(s =&gt; s.Name);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r>
              <a:rPr lang="en-US" baseline="0" dirty="0" smtClean="0"/>
              <a:t>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Part of language specification</a:t>
            </a:r>
          </a:p>
          <a:p>
            <a:pPr lvl="1"/>
            <a:r>
              <a:rPr lang="en-US" sz="2000" dirty="0" smtClean="0"/>
              <a:t>Section 7.15.2 of </a:t>
            </a:r>
            <a:r>
              <a:rPr lang="en-US" sz="2000" dirty="0" smtClean="0">
                <a:hlinkClick r:id="rId2"/>
              </a:rPr>
              <a:t>C# 3.0 Language Specification</a:t>
            </a:r>
            <a:endParaRPr lang="en-US" sz="2000" dirty="0" smtClean="0"/>
          </a:p>
          <a:p>
            <a:pPr lvl="1"/>
            <a:r>
              <a:rPr lang="en-US" sz="2000" dirty="0" smtClean="0"/>
              <a:t>Section 11.21 of </a:t>
            </a:r>
            <a:r>
              <a:rPr lang="en-US" sz="2000" dirty="0" smtClean="0">
                <a:hlinkClick r:id="rId3"/>
              </a:rPr>
              <a:t>Visual Basic 9.0 Language Specification</a:t>
            </a:r>
            <a:endParaRPr lang="en-US" sz="2000" dirty="0" smtClean="0"/>
          </a:p>
          <a:p>
            <a:r>
              <a:rPr lang="en-US" sz="2400" dirty="0" smtClean="0"/>
              <a:t>C# translation is rule-based:</a:t>
            </a:r>
          </a:p>
          <a:p>
            <a:pPr lvl="1"/>
            <a:r>
              <a:rPr lang="en-US" sz="2000" dirty="0" smtClean="0"/>
              <a:t>“A query expression is processed by repeatedly applying the following translations until no further reductions are possible.”</a:t>
            </a:r>
          </a:p>
          <a:p>
            <a:r>
              <a:rPr lang="en-US" sz="2400" dirty="0" smtClean="0"/>
              <a:t>VB translation is sequential:</a:t>
            </a:r>
          </a:p>
          <a:p>
            <a:pPr lvl="1"/>
            <a:r>
              <a:rPr lang="en-US" sz="2000" dirty="0" smtClean="0"/>
              <a:t>“Query operator translation occurs in the order in which the query operators occur in the expression.”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Query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19600"/>
          </a:xfrm>
        </p:spPr>
        <p:txBody>
          <a:bodyPr/>
          <a:lstStyle/>
          <a:p>
            <a:r>
              <a:rPr lang="en-US" dirty="0" smtClean="0"/>
              <a:t>Select and GroupBy clauses with continuations</a:t>
            </a:r>
          </a:p>
          <a:p>
            <a:pPr lvl="1"/>
            <a:r>
              <a:rPr lang="en-US" dirty="0" smtClean="0"/>
              <a:t>from </a:t>
            </a:r>
            <a:r>
              <a:rPr lang="en-US" i="1" dirty="0" smtClean="0"/>
              <a:t>…</a:t>
            </a:r>
            <a:r>
              <a:rPr lang="en-US" dirty="0" smtClean="0"/>
              <a:t> into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i="1" dirty="0" smtClean="0"/>
              <a:t>…</a:t>
            </a:r>
            <a:r>
              <a:rPr lang="en-US" dirty="0" smtClean="0"/>
              <a:t>		</a:t>
            </a:r>
            <a:r>
              <a:rPr lang="en-US" dirty="0" smtClean="0">
                <a:sym typeface="Wingdings" pitchFamily="2" charset="2"/>
              </a:rPr>
              <a:t>	</a:t>
            </a:r>
            <a:r>
              <a:rPr lang="en-US" dirty="0" smtClean="0"/>
              <a:t>from </a:t>
            </a:r>
            <a:r>
              <a:rPr lang="en-US" i="1" dirty="0" smtClean="0"/>
              <a:t>x</a:t>
            </a:r>
            <a:r>
              <a:rPr lang="en-US" dirty="0" smtClean="0"/>
              <a:t> in ( from </a:t>
            </a:r>
            <a:r>
              <a:rPr lang="en-US" i="1" dirty="0" smtClean="0"/>
              <a:t>…</a:t>
            </a:r>
            <a:r>
              <a:rPr lang="en-US" dirty="0" smtClean="0"/>
              <a:t> ) </a:t>
            </a:r>
            <a:r>
              <a:rPr lang="en-US" i="1" dirty="0" smtClean="0"/>
              <a:t>…</a:t>
            </a:r>
            <a:endParaRPr lang="en-US" dirty="0" smtClean="0"/>
          </a:p>
          <a:p>
            <a:r>
              <a:rPr lang="en-US" dirty="0" smtClean="0"/>
              <a:t>Explicit range variable types</a:t>
            </a:r>
          </a:p>
          <a:p>
            <a:pPr lvl="1"/>
            <a:r>
              <a:rPr lang="en-US" dirty="0" smtClean="0"/>
              <a:t>from </a:t>
            </a:r>
            <a:r>
              <a:rPr lang="en-US" i="1" dirty="0" smtClean="0"/>
              <a:t>T</a:t>
            </a:r>
            <a:r>
              <a:rPr lang="en-US" dirty="0" smtClean="0"/>
              <a:t> </a:t>
            </a:r>
            <a:r>
              <a:rPr lang="en-US" i="1" dirty="0" smtClean="0"/>
              <a:t>x</a:t>
            </a:r>
            <a:r>
              <a:rPr lang="en-US" dirty="0" smtClean="0"/>
              <a:t> in </a:t>
            </a:r>
            <a:r>
              <a:rPr lang="en-US" i="1" dirty="0" smtClean="0"/>
              <a:t>e</a:t>
            </a:r>
            <a:r>
              <a:rPr lang="en-US" dirty="0" smtClean="0"/>
              <a:t>			</a:t>
            </a:r>
            <a:r>
              <a:rPr lang="en-US" dirty="0" smtClean="0">
                <a:sym typeface="Wingdings" pitchFamily="2" charset="2"/>
              </a:rPr>
              <a:t>	</a:t>
            </a:r>
            <a:r>
              <a:rPr lang="en-US" dirty="0" smtClean="0"/>
              <a:t>from </a:t>
            </a:r>
            <a:r>
              <a:rPr lang="en-US" i="1" dirty="0" smtClean="0"/>
              <a:t>x</a:t>
            </a:r>
            <a:r>
              <a:rPr lang="en-US" dirty="0" smtClean="0"/>
              <a:t> in ( </a:t>
            </a:r>
            <a:r>
              <a:rPr lang="en-US" i="1" dirty="0" smtClean="0"/>
              <a:t>e</a:t>
            </a:r>
            <a:r>
              <a:rPr lang="en-US" dirty="0" smtClean="0"/>
              <a:t> ) . Cast &lt; </a:t>
            </a:r>
            <a:r>
              <a:rPr lang="en-US" i="1" dirty="0" smtClean="0"/>
              <a:t>T</a:t>
            </a:r>
            <a:r>
              <a:rPr lang="en-US" dirty="0" smtClean="0"/>
              <a:t> &gt; ( )</a:t>
            </a:r>
          </a:p>
          <a:p>
            <a:pPr lvl="1"/>
            <a:r>
              <a:rPr lang="en-US" dirty="0" smtClean="0"/>
              <a:t>join </a:t>
            </a:r>
            <a:r>
              <a:rPr lang="en-US" i="1" dirty="0" smtClean="0"/>
              <a:t>T</a:t>
            </a:r>
            <a:r>
              <a:rPr lang="en-US" dirty="0" smtClean="0"/>
              <a:t> </a:t>
            </a:r>
            <a:r>
              <a:rPr lang="en-US" i="1" dirty="0" smtClean="0"/>
              <a:t>x</a:t>
            </a:r>
            <a:r>
              <a:rPr lang="en-US" dirty="0" smtClean="0"/>
              <a:t> in </a:t>
            </a:r>
            <a:r>
              <a:rPr lang="en-US" i="1" dirty="0" smtClean="0"/>
              <a:t>e</a:t>
            </a:r>
            <a:r>
              <a:rPr lang="en-US" dirty="0" smtClean="0"/>
              <a:t> on </a:t>
            </a:r>
            <a:r>
              <a:rPr lang="en-US" i="1" dirty="0" smtClean="0"/>
              <a:t>k</a:t>
            </a:r>
            <a:r>
              <a:rPr lang="en-US" i="1" baseline="-25000" dirty="0" smtClean="0"/>
              <a:t>1</a:t>
            </a:r>
            <a:r>
              <a:rPr lang="en-US" dirty="0" smtClean="0"/>
              <a:t> equals </a:t>
            </a:r>
            <a:r>
              <a:rPr lang="en-US" i="1" dirty="0" smtClean="0"/>
              <a:t>k</a:t>
            </a:r>
            <a:r>
              <a:rPr lang="en-US" i="1" baseline="-25000" dirty="0" smtClean="0"/>
              <a:t>2</a:t>
            </a:r>
            <a:r>
              <a:rPr lang="en-US" dirty="0" smtClean="0"/>
              <a:t>		</a:t>
            </a:r>
            <a:r>
              <a:rPr lang="en-US" dirty="0" smtClean="0">
                <a:sym typeface="Wingdings" pitchFamily="2" charset="2"/>
              </a:rPr>
              <a:t>	</a:t>
            </a:r>
            <a:r>
              <a:rPr lang="en-US" dirty="0" smtClean="0"/>
              <a:t>join </a:t>
            </a:r>
            <a:r>
              <a:rPr lang="en-US" i="1" dirty="0" smtClean="0"/>
              <a:t>x</a:t>
            </a:r>
            <a:r>
              <a:rPr lang="en-US" dirty="0" smtClean="0"/>
              <a:t> in ( </a:t>
            </a:r>
            <a:r>
              <a:rPr lang="en-US" i="1" dirty="0" smtClean="0"/>
              <a:t>e</a:t>
            </a:r>
            <a:r>
              <a:rPr lang="en-US" dirty="0" smtClean="0"/>
              <a:t> ) . Cast &lt; </a:t>
            </a:r>
            <a:r>
              <a:rPr lang="en-US" i="1" dirty="0" smtClean="0"/>
              <a:t>T</a:t>
            </a:r>
            <a:r>
              <a:rPr lang="en-US" dirty="0" smtClean="0"/>
              <a:t> &gt; ( ) on </a:t>
            </a:r>
            <a:r>
              <a:rPr lang="en-US" i="1" dirty="0" smtClean="0"/>
              <a:t>k</a:t>
            </a:r>
            <a:r>
              <a:rPr lang="en-US" i="1" baseline="-25000" dirty="0" smtClean="0"/>
              <a:t>1</a:t>
            </a:r>
            <a:r>
              <a:rPr lang="en-US" dirty="0" smtClean="0"/>
              <a:t> equals </a:t>
            </a:r>
            <a:r>
              <a:rPr lang="en-US" i="1" dirty="0" smtClean="0"/>
              <a:t>k</a:t>
            </a:r>
            <a:r>
              <a:rPr lang="en-US" i="1" baseline="-25000" dirty="0" smtClean="0"/>
              <a:t>2</a:t>
            </a:r>
            <a:endParaRPr lang="en-US" dirty="0" smtClean="0"/>
          </a:p>
          <a:p>
            <a:r>
              <a:rPr lang="en-US" dirty="0" smtClean="0"/>
              <a:t>Degenerate query expressions</a:t>
            </a:r>
          </a:p>
          <a:p>
            <a:pPr lvl="1"/>
            <a:r>
              <a:rPr lang="en-US" dirty="0" smtClean="0"/>
              <a:t>from </a:t>
            </a:r>
            <a:r>
              <a:rPr lang="en-US" i="1" dirty="0" smtClean="0"/>
              <a:t>x</a:t>
            </a:r>
            <a:r>
              <a:rPr lang="en-US" dirty="0" smtClean="0"/>
              <a:t> in </a:t>
            </a:r>
            <a:r>
              <a:rPr lang="en-US" i="1" dirty="0" smtClean="0"/>
              <a:t>e</a:t>
            </a:r>
            <a:r>
              <a:rPr lang="en-US" dirty="0" smtClean="0"/>
              <a:t> select </a:t>
            </a:r>
            <a:r>
              <a:rPr lang="en-US" i="1" dirty="0" smtClean="0"/>
              <a:t>x</a:t>
            </a:r>
            <a:r>
              <a:rPr lang="en-US" dirty="0" smtClean="0"/>
              <a:t>		</a:t>
            </a:r>
            <a:r>
              <a:rPr lang="en-US" dirty="0" smtClean="0">
                <a:sym typeface="Wingdings" pitchFamily="2" charset="2"/>
              </a:rPr>
              <a:t>	</a:t>
            </a:r>
            <a:r>
              <a:rPr lang="en-US" dirty="0" smtClean="0"/>
              <a:t>( </a:t>
            </a:r>
            <a:r>
              <a:rPr lang="en-US" i="1" dirty="0" smtClean="0"/>
              <a:t>e</a:t>
            </a:r>
            <a:r>
              <a:rPr lang="en-US" dirty="0" smtClean="0"/>
              <a:t> ) . Select ( </a:t>
            </a:r>
            <a:r>
              <a:rPr lang="en-US" i="1" dirty="0" smtClean="0"/>
              <a:t>x</a:t>
            </a:r>
            <a:r>
              <a:rPr lang="en-US" dirty="0" smtClean="0"/>
              <a:t> =&gt; </a:t>
            </a:r>
            <a:r>
              <a:rPr lang="en-US" i="1" dirty="0" smtClean="0"/>
              <a:t>x</a:t>
            </a:r>
            <a:r>
              <a:rPr lang="en-US" dirty="0" smtClean="0"/>
              <a:t> )</a:t>
            </a:r>
          </a:p>
          <a:p>
            <a:r>
              <a:rPr lang="en-US" dirty="0" smtClean="0"/>
              <a:t>From, let, where, join and orderby clauses</a:t>
            </a:r>
          </a:p>
          <a:p>
            <a:pPr lvl="1"/>
            <a:r>
              <a:rPr lang="en-US" dirty="0" smtClean="0"/>
              <a:t>from, let and join are</a:t>
            </a:r>
            <a:r>
              <a:rPr lang="en-US" baseline="0" dirty="0" smtClean="0"/>
              <a:t> complicated</a:t>
            </a:r>
          </a:p>
          <a:p>
            <a:pPr lvl="1"/>
            <a:r>
              <a:rPr lang="en-US" dirty="0" smtClean="0"/>
              <a:t>from </a:t>
            </a:r>
            <a:r>
              <a:rPr lang="en-US" i="1" dirty="0" smtClean="0"/>
              <a:t>x</a:t>
            </a:r>
            <a:r>
              <a:rPr lang="en-US" dirty="0" smtClean="0"/>
              <a:t> in </a:t>
            </a:r>
            <a:r>
              <a:rPr lang="en-US" i="1" dirty="0" smtClean="0"/>
              <a:t>e </a:t>
            </a:r>
            <a:r>
              <a:rPr lang="en-US" dirty="0" smtClean="0"/>
              <a:t>where </a:t>
            </a:r>
            <a:r>
              <a:rPr lang="en-US" i="1" dirty="0" smtClean="0"/>
              <a:t>f …		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i="1" dirty="0" smtClean="0">
                <a:sym typeface="Wingdings" pitchFamily="2" charset="2"/>
              </a:rPr>
              <a:t>	</a:t>
            </a:r>
            <a:r>
              <a:rPr lang="en-US" dirty="0" smtClean="0"/>
              <a:t>from </a:t>
            </a:r>
            <a:r>
              <a:rPr lang="en-US" i="1" dirty="0" smtClean="0"/>
              <a:t>x</a:t>
            </a:r>
            <a:r>
              <a:rPr lang="en-US" dirty="0" smtClean="0"/>
              <a:t> in ( </a:t>
            </a:r>
            <a:r>
              <a:rPr lang="en-US" i="1" dirty="0" smtClean="0"/>
              <a:t>e</a:t>
            </a:r>
            <a:r>
              <a:rPr lang="en-US" dirty="0" smtClean="0"/>
              <a:t> ) . Where ( </a:t>
            </a:r>
            <a:r>
              <a:rPr lang="en-US" i="1" dirty="0" smtClean="0"/>
              <a:t>x</a:t>
            </a:r>
            <a:r>
              <a:rPr lang="en-US" dirty="0" smtClean="0"/>
              <a:t> =&gt; </a:t>
            </a:r>
            <a:r>
              <a:rPr lang="en-US" i="1" dirty="0" smtClean="0"/>
              <a:t>f</a:t>
            </a:r>
            <a:r>
              <a:rPr lang="en-US" dirty="0" smtClean="0"/>
              <a:t> ) </a:t>
            </a:r>
            <a:r>
              <a:rPr lang="en-US" i="1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from </a:t>
            </a:r>
            <a:r>
              <a:rPr lang="en-US" i="1" dirty="0" smtClean="0"/>
              <a:t>x</a:t>
            </a:r>
            <a:r>
              <a:rPr lang="en-US" dirty="0" smtClean="0"/>
              <a:t> in </a:t>
            </a:r>
            <a:r>
              <a:rPr lang="en-US" i="1" dirty="0" smtClean="0"/>
              <a:t>e </a:t>
            </a:r>
            <a:r>
              <a:rPr lang="en-US" dirty="0" smtClean="0"/>
              <a:t>orderby </a:t>
            </a:r>
            <a:r>
              <a:rPr lang="en-US" i="1" dirty="0" smtClean="0"/>
              <a:t>k</a:t>
            </a:r>
            <a:r>
              <a:rPr lang="en-US" i="1" baseline="-25000" dirty="0" smtClean="0"/>
              <a:t>1</a:t>
            </a:r>
            <a:r>
              <a:rPr lang="en-US" dirty="0" smtClean="0"/>
              <a:t> , </a:t>
            </a:r>
            <a:r>
              <a:rPr lang="en-US" i="1" dirty="0" smtClean="0"/>
              <a:t>k</a:t>
            </a:r>
            <a:r>
              <a:rPr lang="en-US" i="1" baseline="-25000" dirty="0" smtClean="0"/>
              <a:t>2</a:t>
            </a:r>
            <a:r>
              <a:rPr lang="en-US" dirty="0" smtClean="0"/>
              <a:t> , … , </a:t>
            </a:r>
            <a:r>
              <a:rPr lang="en-US" i="1" dirty="0" smtClean="0"/>
              <a:t>k</a:t>
            </a:r>
            <a:r>
              <a:rPr lang="en-US" i="1" baseline="-25000" dirty="0" smtClean="0"/>
              <a:t>n </a:t>
            </a:r>
            <a:r>
              <a:rPr lang="en-US" i="1" dirty="0" smtClean="0"/>
              <a:t>…</a:t>
            </a: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	</a:t>
            </a:r>
            <a:r>
              <a:rPr lang="en-US" dirty="0" smtClean="0"/>
              <a:t>from </a:t>
            </a:r>
            <a:r>
              <a:rPr lang="en-US" i="1" dirty="0" smtClean="0"/>
              <a:t>x</a:t>
            </a:r>
            <a:r>
              <a:rPr lang="en-US" dirty="0" smtClean="0"/>
              <a:t> in ( </a:t>
            </a:r>
            <a:r>
              <a:rPr lang="en-US" i="1" dirty="0" smtClean="0"/>
              <a:t>e</a:t>
            </a:r>
            <a:r>
              <a:rPr lang="en-US" dirty="0" smtClean="0"/>
              <a:t> ) . OrderBy ( </a:t>
            </a:r>
            <a:r>
              <a:rPr lang="en-US" i="1" dirty="0" smtClean="0"/>
              <a:t>x</a:t>
            </a:r>
            <a:r>
              <a:rPr lang="en-US" dirty="0" smtClean="0"/>
              <a:t> =&gt; </a:t>
            </a:r>
            <a:r>
              <a:rPr lang="en-US" i="1" dirty="0" smtClean="0"/>
              <a:t>k</a:t>
            </a:r>
            <a:r>
              <a:rPr lang="en-US" i="1" baseline="-25000" dirty="0" smtClean="0"/>
              <a:t>1</a:t>
            </a:r>
            <a:r>
              <a:rPr lang="en-US" dirty="0" smtClean="0"/>
              <a:t> )</a:t>
            </a:r>
            <a:br>
              <a:rPr lang="en-US" dirty="0" smtClean="0"/>
            </a:br>
            <a:r>
              <a:rPr lang="en-US" dirty="0" smtClean="0"/>
              <a:t>						  . ThenBy ( </a:t>
            </a:r>
            <a:r>
              <a:rPr lang="en-US" i="1" dirty="0" smtClean="0"/>
              <a:t>x</a:t>
            </a:r>
            <a:r>
              <a:rPr lang="en-US" dirty="0" smtClean="0"/>
              <a:t> =&gt; </a:t>
            </a:r>
            <a:r>
              <a:rPr lang="en-US" i="1" dirty="0" smtClean="0"/>
              <a:t>k</a:t>
            </a:r>
            <a:r>
              <a:rPr lang="en-US" i="1" baseline="-25000" dirty="0" smtClean="0"/>
              <a:t>2</a:t>
            </a:r>
            <a:r>
              <a:rPr lang="en-US" dirty="0" smtClean="0"/>
              <a:t> )</a:t>
            </a:r>
            <a:br>
              <a:rPr lang="en-US" dirty="0" smtClean="0"/>
            </a:br>
            <a:r>
              <a:rPr lang="en-US" dirty="0" smtClean="0"/>
              <a:t>						  . </a:t>
            </a:r>
            <a:r>
              <a:rPr lang="en-US" i="1" dirty="0" smtClean="0"/>
              <a:t>…</a:t>
            </a:r>
            <a:r>
              <a:rPr lang="en-US" dirty="0" smtClean="0"/>
              <a:t> . ThenBy ( </a:t>
            </a:r>
            <a:r>
              <a:rPr lang="en-US" i="1" dirty="0" smtClean="0"/>
              <a:t>x</a:t>
            </a:r>
            <a:r>
              <a:rPr lang="en-US" dirty="0" smtClean="0"/>
              <a:t> =&gt; </a:t>
            </a:r>
            <a:r>
              <a:rPr lang="en-US" i="1" dirty="0" smtClean="0"/>
              <a:t>k</a:t>
            </a:r>
            <a:r>
              <a:rPr lang="en-US" i="1" baseline="-25000" dirty="0" smtClean="0"/>
              <a:t>n</a:t>
            </a:r>
            <a:r>
              <a:rPr lang="en-US" dirty="0" smtClean="0"/>
              <a:t> ) …</a:t>
            </a:r>
          </a:p>
          <a:p>
            <a:r>
              <a:rPr lang="en-US" dirty="0" smtClean="0"/>
              <a:t>Select clauses</a:t>
            </a:r>
          </a:p>
          <a:p>
            <a:pPr lvl="1"/>
            <a:r>
              <a:rPr lang="en-US" dirty="0" smtClean="0"/>
              <a:t>from </a:t>
            </a:r>
            <a:r>
              <a:rPr lang="en-US" i="1" dirty="0" smtClean="0"/>
              <a:t>x</a:t>
            </a:r>
            <a:r>
              <a:rPr lang="en-US" dirty="0" smtClean="0"/>
              <a:t> in </a:t>
            </a:r>
            <a:r>
              <a:rPr lang="en-US" i="1" dirty="0" smtClean="0"/>
              <a:t>e</a:t>
            </a:r>
            <a:r>
              <a:rPr lang="en-US" dirty="0" smtClean="0"/>
              <a:t> select </a:t>
            </a:r>
            <a:r>
              <a:rPr lang="en-US" i="1" dirty="0" smtClean="0"/>
              <a:t>v</a:t>
            </a:r>
            <a:r>
              <a:rPr lang="en-US" dirty="0" smtClean="0"/>
              <a:t>		</a:t>
            </a:r>
            <a:r>
              <a:rPr lang="en-US" dirty="0" smtClean="0">
                <a:sym typeface="Wingdings" pitchFamily="2" charset="2"/>
              </a:rPr>
              <a:t>	</a:t>
            </a:r>
            <a:r>
              <a:rPr lang="en-US" dirty="0" smtClean="0"/>
              <a:t>( </a:t>
            </a:r>
            <a:r>
              <a:rPr lang="en-US" i="1" dirty="0" smtClean="0"/>
              <a:t>e</a:t>
            </a:r>
            <a:r>
              <a:rPr lang="en-US" dirty="0" smtClean="0"/>
              <a:t> ) . Select ( </a:t>
            </a:r>
            <a:r>
              <a:rPr lang="en-US" i="1" dirty="0" smtClean="0"/>
              <a:t>x</a:t>
            </a:r>
            <a:r>
              <a:rPr lang="en-US" dirty="0" smtClean="0"/>
              <a:t> =&gt; </a:t>
            </a:r>
            <a:r>
              <a:rPr lang="en-US" i="1" dirty="0" smtClean="0"/>
              <a:t>v</a:t>
            </a:r>
            <a:r>
              <a:rPr lang="en-US" dirty="0" smtClean="0"/>
              <a:t> )</a:t>
            </a:r>
          </a:p>
          <a:p>
            <a:r>
              <a:rPr lang="en-US" dirty="0" smtClean="0"/>
              <a:t>GroupBy clauses</a:t>
            </a:r>
          </a:p>
          <a:p>
            <a:pPr lvl="1"/>
            <a:r>
              <a:rPr lang="en-US" dirty="0" smtClean="0"/>
              <a:t>from </a:t>
            </a:r>
            <a:r>
              <a:rPr lang="en-US" i="1" dirty="0" smtClean="0"/>
              <a:t>x</a:t>
            </a:r>
            <a:r>
              <a:rPr lang="en-US" dirty="0" smtClean="0"/>
              <a:t> in </a:t>
            </a:r>
            <a:r>
              <a:rPr lang="en-US" i="1" dirty="0" smtClean="0"/>
              <a:t>e</a:t>
            </a:r>
            <a:r>
              <a:rPr lang="en-US" dirty="0" smtClean="0"/>
              <a:t> group x by </a:t>
            </a:r>
            <a:r>
              <a:rPr lang="en-US" i="1" dirty="0" smtClean="0"/>
              <a:t>k</a:t>
            </a:r>
            <a:r>
              <a:rPr lang="en-US" dirty="0" smtClean="0"/>
              <a:t>		</a:t>
            </a:r>
            <a:r>
              <a:rPr lang="en-US" dirty="0" smtClean="0">
                <a:sym typeface="Wingdings" pitchFamily="2" charset="2"/>
              </a:rPr>
              <a:t>	</a:t>
            </a:r>
            <a:r>
              <a:rPr lang="en-US" dirty="0" smtClean="0"/>
              <a:t>( </a:t>
            </a:r>
            <a:r>
              <a:rPr lang="en-US" i="1" dirty="0" smtClean="0"/>
              <a:t>e</a:t>
            </a:r>
            <a:r>
              <a:rPr lang="en-US" dirty="0" smtClean="0"/>
              <a:t> ) . GroupBy ( </a:t>
            </a:r>
            <a:r>
              <a:rPr lang="en-US" i="1" dirty="0" smtClean="0"/>
              <a:t>x</a:t>
            </a:r>
            <a:r>
              <a:rPr lang="en-US" dirty="0" smtClean="0"/>
              <a:t> =&gt; </a:t>
            </a:r>
            <a:r>
              <a:rPr lang="en-US" i="1" dirty="0" smtClean="0"/>
              <a:t>k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from </a:t>
            </a:r>
            <a:r>
              <a:rPr lang="en-US" i="1" dirty="0" smtClean="0"/>
              <a:t>x</a:t>
            </a:r>
            <a:r>
              <a:rPr lang="en-US" dirty="0" smtClean="0"/>
              <a:t> in </a:t>
            </a:r>
            <a:r>
              <a:rPr lang="en-US" i="1" dirty="0" smtClean="0"/>
              <a:t>e</a:t>
            </a:r>
            <a:r>
              <a:rPr lang="en-US" dirty="0" smtClean="0"/>
              <a:t> group </a:t>
            </a:r>
            <a:r>
              <a:rPr lang="en-US" i="1" dirty="0" smtClean="0"/>
              <a:t>v</a:t>
            </a:r>
            <a:r>
              <a:rPr lang="en-US" dirty="0" smtClean="0"/>
              <a:t> by </a:t>
            </a:r>
            <a:r>
              <a:rPr lang="en-US" i="1" dirty="0" smtClean="0"/>
              <a:t>k</a:t>
            </a:r>
            <a:r>
              <a:rPr lang="en-US" dirty="0" smtClean="0"/>
              <a:t>		</a:t>
            </a:r>
            <a:r>
              <a:rPr lang="en-US" dirty="0" smtClean="0">
                <a:sym typeface="Wingdings" pitchFamily="2" charset="2"/>
              </a:rPr>
              <a:t>	</a:t>
            </a:r>
            <a:r>
              <a:rPr lang="en-US" dirty="0" smtClean="0"/>
              <a:t>( </a:t>
            </a:r>
            <a:r>
              <a:rPr lang="en-US" i="1" dirty="0" smtClean="0"/>
              <a:t>e</a:t>
            </a:r>
            <a:r>
              <a:rPr lang="en-US" dirty="0" smtClean="0"/>
              <a:t> ) . GroupBy ( </a:t>
            </a:r>
            <a:r>
              <a:rPr lang="en-US" i="1" dirty="0" smtClean="0"/>
              <a:t>x</a:t>
            </a:r>
            <a:r>
              <a:rPr lang="en-US" dirty="0" smtClean="0"/>
              <a:t> =&gt; </a:t>
            </a:r>
            <a:r>
              <a:rPr lang="en-US" i="1" dirty="0" smtClean="0"/>
              <a:t>k</a:t>
            </a:r>
            <a:r>
              <a:rPr lang="en-US" dirty="0" smtClean="0"/>
              <a:t> , </a:t>
            </a:r>
            <a:r>
              <a:rPr lang="en-US" i="1" dirty="0" smtClean="0"/>
              <a:t>x</a:t>
            </a:r>
            <a:r>
              <a:rPr lang="en-US" dirty="0" smtClean="0"/>
              <a:t> =&gt; </a:t>
            </a:r>
            <a:r>
              <a:rPr lang="en-US" i="1" dirty="0" smtClean="0"/>
              <a:t>v</a:t>
            </a:r>
            <a:r>
              <a:rPr lang="en-US" dirty="0" smtClean="0"/>
              <a:t> 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Demo: Queries and Translation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Query Operators: 51 Total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1" y="1524000"/>
          <a:ext cx="7696199" cy="43586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14617"/>
                <a:gridCol w="1827194"/>
                <a:gridCol w="1827194"/>
                <a:gridCol w="1827194"/>
              </a:tblGrid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Aggregate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Average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LongCount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Max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Concat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AsEnumerable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ToArray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ToDictionary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AsQueryable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OfType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ToList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ToLookup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SequenceEqual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DefaultIfEmpty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Repeat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Range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Distinct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SelectMany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Where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Except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All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Intersect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Reverse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Union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Query Operators: 42 “Real”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1" y="1524000"/>
          <a:ext cx="7696199" cy="43586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14617"/>
                <a:gridCol w="1827194"/>
                <a:gridCol w="1827194"/>
                <a:gridCol w="1827194"/>
              </a:tblGrid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Aggregate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Average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LongCount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Max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Concat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AsEnumerable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ToArray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ToDictionary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AsQueryable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OfType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ToList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ToLookup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SequenceEqual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DefaultIfEmpty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Empty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Repeat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Range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Distinct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SelectMany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Where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Except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All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Intersect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Reverse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Union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Query Operators: 24 in Visual Basic 9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1" y="1524000"/>
          <a:ext cx="7696199" cy="43586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14617"/>
                <a:gridCol w="1827194"/>
                <a:gridCol w="1827194"/>
                <a:gridCol w="1827194"/>
              </a:tblGrid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Aggregate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Average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LongCount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Max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Concat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AsEnumerable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Cast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ToArray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ToDictionary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AsQueryable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OfType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ToList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ToLookup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SequenceEqual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GroupBy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DefaultIfEmpty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Empty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Repeat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Range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Distinct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SelectMany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Where</a:t>
                      </a:r>
                      <a:endParaRPr lang="en-US" sz="1600" b="0" i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Except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All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Intersect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Reverse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Union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OrderByDesc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Query Operators: 11 in C# 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1" y="1524000"/>
          <a:ext cx="7696199" cy="43586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14617"/>
                <a:gridCol w="1827194"/>
                <a:gridCol w="1827194"/>
                <a:gridCol w="1827194"/>
              </a:tblGrid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Aggregate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Average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LongCount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Max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Concat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AsEnumerable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Cast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ToArray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ToDictionary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AsQueryable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OfType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ToList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ToLookup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SequenceEqual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GroupBy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GroupJoin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DefaultIfEmpty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Empty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Repeat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Range</a:t>
                      </a:r>
                      <a:endParaRPr lang="en-US" sz="1600" b="0" i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SkipWhile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Take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TakeWhile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Distinct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Select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SelectMany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Where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Except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All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Contains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Intersect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OrderBy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ThenBy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Reverse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Union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OrderByDesc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ThenByDesc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Query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/>
          <a:lstStyle/>
          <a:p>
            <a:r>
              <a:rPr lang="en-US" sz="1800" dirty="0" smtClean="0"/>
              <a:t>Aggregation Operations</a:t>
            </a:r>
          </a:p>
          <a:p>
            <a:r>
              <a:rPr lang="en-US" sz="1800" dirty="0" smtClean="0"/>
              <a:t>Concatenation Operations</a:t>
            </a:r>
          </a:p>
          <a:p>
            <a:r>
              <a:rPr lang="en-US" sz="1800" dirty="0" smtClean="0"/>
              <a:t>Converting Data Types</a:t>
            </a:r>
          </a:p>
          <a:p>
            <a:r>
              <a:rPr lang="en-US" sz="1800" dirty="0" smtClean="0"/>
              <a:t>Element Operations</a:t>
            </a:r>
          </a:p>
          <a:p>
            <a:r>
              <a:rPr lang="en-US" sz="1800" dirty="0" smtClean="0"/>
              <a:t>Equality Operations</a:t>
            </a:r>
          </a:p>
          <a:p>
            <a:r>
              <a:rPr lang="en-US" sz="1800" dirty="0" smtClean="0"/>
              <a:t>Generation Operations</a:t>
            </a:r>
          </a:p>
          <a:p>
            <a:r>
              <a:rPr lang="en-US" sz="1800" dirty="0" smtClean="0"/>
              <a:t>Grouping Data</a:t>
            </a:r>
          </a:p>
          <a:p>
            <a:r>
              <a:rPr lang="en-US" sz="1800" dirty="0" smtClean="0"/>
              <a:t>Join Operations</a:t>
            </a:r>
          </a:p>
          <a:p>
            <a:r>
              <a:rPr lang="en-US" sz="1800" dirty="0" smtClean="0"/>
              <a:t>Partitioning Data</a:t>
            </a:r>
          </a:p>
          <a:p>
            <a:r>
              <a:rPr lang="en-US" sz="1800" dirty="0" smtClean="0"/>
              <a:t>Projection Operations</a:t>
            </a:r>
          </a:p>
          <a:p>
            <a:r>
              <a:rPr lang="en-US" sz="1800" dirty="0" smtClean="0"/>
              <a:t>Quantifier Operations</a:t>
            </a:r>
          </a:p>
          <a:p>
            <a:r>
              <a:rPr lang="en-US" sz="1800" dirty="0" smtClean="0"/>
              <a:t>Filtering Data</a:t>
            </a:r>
          </a:p>
          <a:p>
            <a:r>
              <a:rPr lang="en-US" sz="1800" dirty="0" smtClean="0"/>
              <a:t>Set Operations</a:t>
            </a:r>
          </a:p>
          <a:p>
            <a:r>
              <a:rPr lang="en-US" sz="1800" dirty="0" smtClean="0"/>
              <a:t>Sorting Data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Iowa Native</a:t>
            </a:r>
          </a:p>
          <a:p>
            <a:r>
              <a:rPr lang="en-US" sz="2400" dirty="0" smtClean="0"/>
              <a:t>Iowa State University</a:t>
            </a:r>
          </a:p>
          <a:p>
            <a:r>
              <a:rPr lang="en-US" sz="2400" dirty="0" smtClean="0"/>
              <a:t>Cedar Rapids</a:t>
            </a:r>
          </a:p>
          <a:p>
            <a:r>
              <a:rPr lang="en-US" sz="2400" dirty="0" smtClean="0"/>
              <a:t>SharePoint</a:t>
            </a:r>
          </a:p>
          <a:p>
            <a:r>
              <a:rPr lang="en-US" sz="2400" dirty="0" smtClean="0"/>
              <a:t>Inetium</a:t>
            </a:r>
          </a:p>
          <a:p>
            <a:r>
              <a:rPr lang="en-US" sz="2400" dirty="0" smtClean="0"/>
              <a:t>Language Geek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5257800"/>
            <a:ext cx="4991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Aggregations Operations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1" y="1524000"/>
          <a:ext cx="7696199" cy="43586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14617"/>
                <a:gridCol w="1827194"/>
                <a:gridCol w="1827194"/>
                <a:gridCol w="1827194"/>
              </a:tblGrid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Aggregate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Average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LongCount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Max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Concat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AsEnumerable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ToArray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ToDictionary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AsQueryable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OfType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ToList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ToLookup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SequenceEqual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DefaultIfEmpty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Repeat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Range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Distinct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SelectMany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Where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Except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All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Intersect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Reverse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Union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Concatenation Operations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1" y="1524000"/>
          <a:ext cx="7696199" cy="43586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14617"/>
                <a:gridCol w="1827194"/>
                <a:gridCol w="1827194"/>
                <a:gridCol w="1827194"/>
              </a:tblGrid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Aggregate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Average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LongCount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Max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Concat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AsEnumerable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ToArray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ToDictionary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AsQueryable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OfType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ToList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ToLookup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SequenceEqual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DefaultIfEmpty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Repeat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Range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Distinct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SelectMany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Where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Except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All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Intersect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Reverse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Union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Data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1" y="1524000"/>
          <a:ext cx="7696199" cy="43586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14617"/>
                <a:gridCol w="1827194"/>
                <a:gridCol w="1827194"/>
                <a:gridCol w="1827194"/>
              </a:tblGrid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Aggregate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Average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LongCount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Max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Concat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AsEnumerable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ToArray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ToDictionary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AsQueryable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OfType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ToList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ToLookup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SequenceEqual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DefaultIfEmpty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Repeat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Range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Distinct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SelectMany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Where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Except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All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Intersect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Reverse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Union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Operations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1" y="1524000"/>
          <a:ext cx="7696199" cy="43586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14617"/>
                <a:gridCol w="1827194"/>
                <a:gridCol w="1827194"/>
                <a:gridCol w="1827194"/>
              </a:tblGrid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Aggregate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Average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LongCount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Max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Concat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AsEnumerable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ToArray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ToDictionary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AsQueryable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OfType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ToList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ToLookup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ElementAtOrDefault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SequenceEqual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DefaultIfEmpty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Repeat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Range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Distinct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SelectMany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Where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Except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All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Intersect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Reverse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Union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Operations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1" y="1524000"/>
          <a:ext cx="7696199" cy="43586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14617"/>
                <a:gridCol w="1827194"/>
                <a:gridCol w="1827194"/>
                <a:gridCol w="1827194"/>
              </a:tblGrid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Aggregate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Average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LongCount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Max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Concat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AsEnumerable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ToArray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ToDictionary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AsQueryable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OfType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ToList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ToLookup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SequenceEqual</a:t>
                      </a:r>
                      <a:endParaRPr lang="en-US" sz="1600" b="0" i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GroupBy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DefaultIfEmpty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Repeat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Range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Distinct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SelectMany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Where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Except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All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Intersect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Reverse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Union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 Operations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1" y="1524000"/>
          <a:ext cx="7696199" cy="43586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14617"/>
                <a:gridCol w="1827194"/>
                <a:gridCol w="1827194"/>
                <a:gridCol w="1827194"/>
              </a:tblGrid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Aggregate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Average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LongCount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Max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Concat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AsEnumerable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ToArray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ToDictionary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AsQueryable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OfType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ToList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ToLookup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SequenceEqual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DefaultIfEmpty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Repeat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Range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Distinct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SelectMany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Where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Except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All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Intersect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Reverse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Union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1" y="1524000"/>
          <a:ext cx="7696199" cy="43586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14617"/>
                <a:gridCol w="1827194"/>
                <a:gridCol w="1827194"/>
                <a:gridCol w="1827194"/>
              </a:tblGrid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Aggregate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Average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LongCount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Max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Concat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AsEnumerable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ToArray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ToDictionary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AsQueryable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OfType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ToList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ToLookup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SequenceEqual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GroupBy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Join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DefaultIfEmpty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Repeat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Range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Distinct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SelectMany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Where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Except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All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Intersect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Reverse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Union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Operations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1" y="1524000"/>
          <a:ext cx="7696199" cy="43586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14617"/>
                <a:gridCol w="1827194"/>
                <a:gridCol w="1827194"/>
                <a:gridCol w="1827194"/>
              </a:tblGrid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Aggregate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Average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LongCount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Max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Concat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AsEnumerable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ToArray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ToDictionary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AsQueryable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OfType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ToList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ToLookup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SequenceEqual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Join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DefaultIfEmpty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Repeat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Range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Distinct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SelectMany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Where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Except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All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Intersect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Reverse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Union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1" y="1524000"/>
          <a:ext cx="7696199" cy="43586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14617"/>
                <a:gridCol w="1827194"/>
                <a:gridCol w="1827194"/>
                <a:gridCol w="1827194"/>
              </a:tblGrid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Aggregate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Average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LongCount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Max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Concat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AsEnumerable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ToArray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ToDictionary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AsQueryable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OfType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ToList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ToLookup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SequenceEqual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DefaultIfEmpty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Repeat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Range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Distinct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SelectMany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Where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Except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All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Intersect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Reverse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Union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Operations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1" y="1524000"/>
          <a:ext cx="7696199" cy="43586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14617"/>
                <a:gridCol w="1827194"/>
                <a:gridCol w="1827194"/>
                <a:gridCol w="1827194"/>
              </a:tblGrid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Aggregate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Average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LongCount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Max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Concat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AsEnumerable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ToArray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ToDictionary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AsQueryable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OfType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ToList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ToLookup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SequenceEqual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DefaultIfEmpty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Repeat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Range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Distinct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SelectMany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Where</a:t>
                      </a:r>
                      <a:endParaRPr lang="en-US" sz="1600" b="0" i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Except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All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Intersect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Reverse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Union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Terminology</a:t>
            </a:r>
          </a:p>
          <a:p>
            <a:r>
              <a:rPr lang="en-US" sz="2400" dirty="0" smtClean="0"/>
              <a:t>Enabling Technologies</a:t>
            </a:r>
          </a:p>
          <a:p>
            <a:r>
              <a:rPr lang="en-US" sz="2400" dirty="0" smtClean="0"/>
              <a:t>Query Expressions &amp; Translation</a:t>
            </a:r>
          </a:p>
          <a:p>
            <a:r>
              <a:rPr lang="en-US" sz="2400" dirty="0" smtClean="0"/>
              <a:t>Standard Query Operators</a:t>
            </a:r>
          </a:p>
          <a:p>
            <a:r>
              <a:rPr lang="en-US" sz="2400" dirty="0" smtClean="0"/>
              <a:t>LINQ to Objects</a:t>
            </a:r>
          </a:p>
          <a:p>
            <a:r>
              <a:rPr lang="en-US" sz="2400" dirty="0" smtClean="0"/>
              <a:t>LINQ to IQueryable</a:t>
            </a:r>
          </a:p>
          <a:p>
            <a:r>
              <a:rPr lang="en-US" sz="2400" dirty="0" smtClean="0"/>
              <a:t>Beyond</a:t>
            </a:r>
            <a:endParaRPr 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 Operations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1" y="1524000"/>
          <a:ext cx="7696199" cy="43586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14617"/>
                <a:gridCol w="1827194"/>
                <a:gridCol w="1827194"/>
                <a:gridCol w="1827194"/>
              </a:tblGrid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Aggregate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Average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LongCount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Max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Concat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AsEnumerable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ToArray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ToDictionary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AsQueryable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OfType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ToList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ToLookup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SequenceEqual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DefaultIfEmpty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Repeat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Range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Distinct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SelectMany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Where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Except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All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Intersect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Reverse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Union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1" y="1524000"/>
          <a:ext cx="7696199" cy="43586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14617"/>
                <a:gridCol w="1827194"/>
                <a:gridCol w="1827194"/>
                <a:gridCol w="1827194"/>
              </a:tblGrid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Aggregate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Average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LongCount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Max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Concat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AsEnumerable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ToArray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ToDictionary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AsQueryable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OfType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ToList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ToLookup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SequenceEqual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DefaultIfEmpty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Repeat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Range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Distinct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SelectMany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Where</a:t>
                      </a:r>
                      <a:endParaRPr lang="en-US" sz="1600" b="0" i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Except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All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Intersect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Reverse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Union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1" y="1524000"/>
          <a:ext cx="7696199" cy="43586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14617"/>
                <a:gridCol w="1827194"/>
                <a:gridCol w="1827194"/>
                <a:gridCol w="1827194"/>
              </a:tblGrid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Aggregate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Average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LongCount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Max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Concat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AsEnumerable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ToArray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ToDictionary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AsQueryable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OfType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ToList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ToLookup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SequenceEqual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DefaultIfEmpty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Repeat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Range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Distinct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SelectMany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Where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Except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All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Intersect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Reverse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Union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OrderByDesc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1" y="1524000"/>
          <a:ext cx="7696199" cy="43586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14617"/>
                <a:gridCol w="1827194"/>
                <a:gridCol w="1827194"/>
                <a:gridCol w="1827194"/>
              </a:tblGrid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Aggregate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Average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LongCount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Max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Concat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AsEnumerable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ToArray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ToDictionary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AsQueryable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OfType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ToList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ToLookup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SequenceEqual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DefaultIfEmpty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Repeat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Range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Distinct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SelectMany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Where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Except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All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Intersect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Reverse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Union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OrderByDesc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Closer Look: Join &amp; GroupJoin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en-US" sz="2000" dirty="0" smtClean="0"/>
              <a:t>This query expression: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equals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2000" dirty="0" smtClean="0"/>
              <a:t>Translates into: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(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) . Join(</a:t>
            </a:r>
            <a:br>
              <a:rPr lang="en-US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,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=&gt;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,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=&gt;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, (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=&gt;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{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})</a:t>
            </a:r>
            <a:br>
              <a:rPr lang="en-US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2000" dirty="0" smtClean="0"/>
              <a:t>Join parameters:</a:t>
            </a:r>
          </a:p>
          <a:p>
            <a:pPr lvl="1"/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800" i="1" dirty="0" smtClean="0"/>
              <a:t> outer</a:t>
            </a:r>
            <a:r>
              <a:rPr lang="en-US" sz="1800" dirty="0" smtClean="0"/>
              <a:t> – The first sequence to join.</a:t>
            </a:r>
            <a:endParaRPr lang="en-US" sz="1800" i="1" dirty="0" smtClean="0"/>
          </a:p>
          <a:p>
            <a:pPr lvl="1"/>
            <a:r>
              <a:rPr lang="en-US" sz="1800" i="1" dirty="0" smtClean="0"/>
              <a:t>inner</a:t>
            </a:r>
            <a:r>
              <a:rPr lang="en-US" sz="1800" dirty="0" smtClean="0"/>
              <a:t> – The sequence to join to the first sequence.</a:t>
            </a:r>
          </a:p>
          <a:p>
            <a:pPr lvl="1"/>
            <a:r>
              <a:rPr lang="en-US" sz="1800" i="1" dirty="0" smtClean="0"/>
              <a:t>outerKeySelector</a:t>
            </a:r>
            <a:r>
              <a:rPr lang="en-US" sz="1800" dirty="0" smtClean="0"/>
              <a:t> – Select key from first sequence. </a:t>
            </a:r>
          </a:p>
          <a:p>
            <a:pPr lvl="1"/>
            <a:r>
              <a:rPr lang="en-US" sz="1800" i="1" dirty="0" smtClean="0"/>
              <a:t>innerKeySelector</a:t>
            </a:r>
            <a:r>
              <a:rPr lang="en-US" sz="1800" dirty="0" smtClean="0"/>
              <a:t> – Select key from second sequence.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i="1" dirty="0" smtClean="0"/>
              <a:t>resultSelector</a:t>
            </a:r>
            <a:r>
              <a:rPr lang="en-US" sz="1800" dirty="0" smtClean="0"/>
              <a:t> – Select result from two matching elements.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Closer Look: Join &amp; GroupJoin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en-US" sz="2000" dirty="0" smtClean="0"/>
              <a:t>Use default equality comparer</a:t>
            </a:r>
          </a:p>
          <a:p>
            <a:pPr lvl="1"/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EqualityComparer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&lt;TKey&gt;.Default</a:t>
            </a:r>
          </a:p>
          <a:p>
            <a:r>
              <a:rPr lang="en-US" sz="2000" dirty="0" smtClean="0">
                <a:latin typeface="+mn-lt"/>
                <a:cs typeface="Consolas" pitchFamily="49" charset="0"/>
              </a:rPr>
              <a:t>Composite keys</a:t>
            </a:r>
          </a:p>
          <a:p>
            <a:pPr lvl="1"/>
            <a:r>
              <a:rPr lang="en-US" sz="1800" dirty="0" smtClean="0">
                <a:latin typeface="+mn-lt"/>
                <a:cs typeface="Consolas" pitchFamily="49" charset="0"/>
              </a:rPr>
              <a:t>Type with good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Equals()</a:t>
            </a:r>
            <a:r>
              <a:rPr lang="en-US" sz="1800" dirty="0" smtClean="0">
                <a:latin typeface="+mn-lt"/>
                <a:cs typeface="Consolas" pitchFamily="49" charset="0"/>
              </a:rPr>
              <a:t> &amp;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GetHashcode()</a:t>
            </a:r>
          </a:p>
          <a:p>
            <a:pPr lvl="1"/>
            <a:r>
              <a:rPr lang="en-US" sz="1800" dirty="0" smtClean="0">
                <a:latin typeface="+mn-lt"/>
                <a:cs typeface="Consolas" pitchFamily="49" charset="0"/>
              </a:rPr>
              <a:t>Anonymous types good choice – required by some providers</a:t>
            </a:r>
          </a:p>
          <a:p>
            <a:r>
              <a:rPr lang="en-US" sz="2000" dirty="0" smtClean="0">
                <a:latin typeface="+mn-lt"/>
                <a:cs typeface="Consolas" pitchFamily="49" charset="0"/>
              </a:rPr>
              <a:t>Custom </a:t>
            </a:r>
            <a:r>
              <a:rPr lang="en-US" sz="20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IEqualityComparer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&lt;TKey&gt;</a:t>
            </a:r>
          </a:p>
          <a:p>
            <a:pPr lvl="1"/>
            <a:r>
              <a:rPr lang="en-US" sz="1800" dirty="0" smtClean="0">
                <a:latin typeface="+mn-lt"/>
                <a:cs typeface="Consolas" pitchFamily="49" charset="0"/>
              </a:rPr>
              <a:t>No query syntax</a:t>
            </a:r>
          </a:p>
          <a:p>
            <a:pPr lvl="1"/>
            <a:r>
              <a:rPr lang="en-US" sz="1800" dirty="0" smtClean="0">
                <a:latin typeface="+mn-lt"/>
                <a:cs typeface="Consolas" pitchFamily="49" charset="0"/>
              </a:rPr>
              <a:t>Not alone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With Comparer Overload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1" y="1524000"/>
          <a:ext cx="7696199" cy="43586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14617"/>
                <a:gridCol w="1827194"/>
                <a:gridCol w="1827194"/>
                <a:gridCol w="1827194"/>
              </a:tblGrid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Aggregate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Average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LongCount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Max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Concat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AsEnumerable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ToArray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ToDictionary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AsQueryable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OfType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ToList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ToLookup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SequenceEqual</a:t>
                      </a:r>
                      <a:endParaRPr lang="en-US" sz="1600" b="0" i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GroupBy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DefaultIfEmpty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Repeat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Range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Distinct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SelectMany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Where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Except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All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Intersect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Reverse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Union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OrderByDesc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Closer Look: Join, Group Join and Left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en-US" sz="2000" dirty="0" smtClean="0"/>
              <a:t>Join (no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into</a:t>
            </a:r>
            <a:r>
              <a:rPr lang="en-US" sz="2000" dirty="0" smtClean="0"/>
              <a:t>)</a:t>
            </a:r>
          </a:p>
          <a:p>
            <a:pPr lvl="1"/>
            <a:r>
              <a:rPr lang="en-US" sz="1800" dirty="0" smtClean="0"/>
              <a:t>“Correlates the elements of two sequences based on matching keys.”</a:t>
            </a:r>
          </a:p>
          <a:p>
            <a:pPr lvl="1"/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&lt;TOuter, TInner, TResult&gt; resultSelector</a:t>
            </a:r>
          </a:p>
          <a:p>
            <a:r>
              <a:rPr lang="en-US" sz="2000" dirty="0" smtClean="0"/>
              <a:t>Group Join (with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into</a:t>
            </a:r>
            <a:r>
              <a:rPr lang="en-US" sz="2000" dirty="0" smtClean="0"/>
              <a:t>)</a:t>
            </a:r>
          </a:p>
          <a:p>
            <a:pPr lvl="1"/>
            <a:r>
              <a:rPr lang="en-US" sz="1800" dirty="0" smtClean="0"/>
              <a:t>“Correlates the elements of two sequences based on equality of keys </a:t>
            </a:r>
            <a:r>
              <a:rPr lang="en-US" sz="1800" b="1" dirty="0" smtClean="0"/>
              <a:t>and groups the results</a:t>
            </a:r>
            <a:r>
              <a:rPr lang="en-US" sz="1800" dirty="0" smtClean="0"/>
              <a:t>.”</a:t>
            </a:r>
          </a:p>
          <a:p>
            <a:pPr lvl="1"/>
            <a:r>
              <a:rPr lang="en-US" sz="1800" dirty="0" smtClean="0"/>
              <a:t>Hierarchical: One on left to many on right</a:t>
            </a:r>
          </a:p>
          <a:p>
            <a:pPr lvl="1"/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&lt;TOuter, 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&lt;TInner&gt;, TResult&gt; resultSelector</a:t>
            </a:r>
          </a:p>
          <a:p>
            <a:r>
              <a:rPr lang="en-US" sz="2000" dirty="0" smtClean="0"/>
              <a:t>Left Out Join</a:t>
            </a:r>
          </a:p>
          <a:p>
            <a:pPr lvl="1"/>
            <a:r>
              <a:rPr lang="en-US" sz="1800" dirty="0" smtClean="0"/>
              <a:t>Use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DefaultIfEmpty()</a:t>
            </a:r>
            <a:r>
              <a:rPr lang="en-US" sz="1800" dirty="0" smtClean="0"/>
              <a:t> on Group Join result:</a:t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1800" i="1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US" sz="1800" i="1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1800" i="1" baseline="-25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US" sz="1800" i="1" baseline="-25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sz="1800" i="1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equals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sz="1800" i="1" baseline="-25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into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1800" i="1" baseline="-25000" dirty="0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. DefaultIfEmpty()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Closer Look: SelectMany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/>
          <a:lstStyle/>
          <a:p>
            <a:r>
              <a:rPr lang="en-US" sz="2000" dirty="0" smtClean="0"/>
              <a:t>Used to translate multiple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000" dirty="0" smtClean="0"/>
              <a:t> clauses</a:t>
            </a:r>
          </a:p>
          <a:p>
            <a:pPr lvl="1"/>
            <a:r>
              <a:rPr lang="en-US" sz="1800" dirty="0" smtClean="0"/>
              <a:t>“Projects each element of a sequence to an 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1800" dirty="0" smtClean="0"/>
              <a:t> and flattens the resulting sequences into one sequence.”</a:t>
            </a:r>
          </a:p>
          <a:p>
            <a:r>
              <a:rPr lang="en-US" sz="2000" dirty="0" smtClean="0"/>
              <a:t>This query expression: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0"/>
            <a:r>
              <a:rPr lang="en-US" sz="2000" dirty="0" smtClean="0"/>
              <a:t>Translates into:</a:t>
            </a:r>
            <a:endParaRPr lang="en-US" sz="2000" dirty="0" smtClean="0">
              <a:latin typeface="+mn-lt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(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) . SelectMany(</a:t>
            </a:r>
          </a:p>
          <a:p>
            <a:pPr marL="0" indent="0">
              <a:buNone/>
            </a:pP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    x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=&gt;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, (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,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) =&gt; new {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,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000" i="1" baseline="-25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} )</a:t>
            </a:r>
            <a:br>
              <a:rPr lang="en-US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0"/>
            <a:r>
              <a:rPr lang="en-US" sz="2000" dirty="0" smtClean="0"/>
              <a:t>What is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2000" dirty="0" smtClean="0"/>
              <a:t> ?</a:t>
            </a:r>
          </a:p>
          <a:p>
            <a:pPr lvl="1"/>
            <a:r>
              <a:rPr lang="en-US" sz="1800" dirty="0" smtClean="0">
                <a:latin typeface="Avenir LT Std 45 Book"/>
                <a:cs typeface="Consolas" pitchFamily="49" charset="0"/>
              </a:rPr>
              <a:t>Transparent Identifier = Intermediate Step</a:t>
            </a:r>
          </a:p>
          <a:p>
            <a:pPr marL="0" indent="0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Implementation of all Standard Query Operators</a:t>
            </a:r>
          </a:p>
          <a:p>
            <a:r>
              <a:rPr lang="en-US" sz="2000" dirty="0" smtClean="0"/>
              <a:t>System.Linq.Enumerable</a:t>
            </a:r>
          </a:p>
          <a:p>
            <a:pPr lvl="1"/>
            <a:r>
              <a:rPr lang="en-US" sz="1800" dirty="0" smtClean="0"/>
              <a:t>Extension methods on 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&lt;T&gt;</a:t>
            </a:r>
          </a:p>
          <a:p>
            <a:r>
              <a:rPr lang="en-US" sz="2000" dirty="0" smtClean="0"/>
              <a:t>Use C# Iterators Extensively</a:t>
            </a:r>
          </a:p>
          <a:p>
            <a:pPr lvl="1"/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yield return</a:t>
            </a:r>
          </a:p>
          <a:p>
            <a:r>
              <a:rPr lang="en-US" sz="2000" dirty="0" smtClean="0"/>
              <a:t>LINQBridge – .NET 2.0 </a:t>
            </a:r>
          </a:p>
          <a:p>
            <a:pPr lvl="1"/>
            <a:r>
              <a:rPr lang="en-US" sz="1800" dirty="0" smtClean="0"/>
              <a:t>LINQ to Objects</a:t>
            </a:r>
          </a:p>
          <a:p>
            <a:pPr lvl="1"/>
            <a:r>
              <a:rPr lang="en-US" sz="1800" dirty="0" smtClean="0"/>
              <a:t>Generic delegates (Action, Func)</a:t>
            </a:r>
          </a:p>
          <a:p>
            <a:pPr lvl="1"/>
            <a:r>
              <a:rPr lang="en-US" sz="1800" dirty="0" smtClean="0"/>
              <a:t>ExtensionAttribute</a:t>
            </a:r>
          </a:p>
          <a:p>
            <a:pPr lvl="1"/>
            <a:r>
              <a:rPr lang="en-US" sz="1800" dirty="0" smtClean="0">
                <a:hlinkClick r:id="rId2"/>
              </a:rPr>
              <a:t>http://code.google.com/p/linqbridge/</a:t>
            </a:r>
            <a:endParaRPr lang="en-US" sz="18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L</a:t>
            </a:r>
            <a:r>
              <a:rPr lang="en-US" sz="2400" dirty="0" smtClean="0"/>
              <a:t>anguage-</a:t>
            </a:r>
            <a:r>
              <a:rPr lang="en-US" sz="2400" b="1" dirty="0" smtClean="0"/>
              <a:t>IN</a:t>
            </a:r>
            <a:r>
              <a:rPr lang="en-US" sz="2400" dirty="0" smtClean="0"/>
              <a:t>tegrated </a:t>
            </a:r>
            <a:r>
              <a:rPr lang="en-US" sz="2400" b="1" dirty="0" smtClean="0"/>
              <a:t>Q</a:t>
            </a:r>
            <a:r>
              <a:rPr lang="en-US" sz="2400" dirty="0" smtClean="0"/>
              <a:t>uery</a:t>
            </a:r>
          </a:p>
          <a:p>
            <a:r>
              <a:rPr lang="en-US" sz="2400" dirty="0" smtClean="0"/>
              <a:t>Query Expressions</a:t>
            </a:r>
          </a:p>
          <a:p>
            <a:pPr lvl="1"/>
            <a:r>
              <a:rPr lang="en-US" sz="2000" dirty="0" smtClean="0"/>
              <a:t>C# 3.0 &amp; VB 9 Feature</a:t>
            </a:r>
            <a:endParaRPr lang="en-US" sz="2000" baseline="0" dirty="0" smtClean="0"/>
          </a:p>
          <a:p>
            <a:pPr lvl="1"/>
            <a:r>
              <a:rPr lang="en-US" sz="2000" baseline="0" dirty="0" smtClean="0"/>
              <a:t>Syntactic Sugar on Method Calls</a:t>
            </a:r>
          </a:p>
          <a:p>
            <a:r>
              <a:rPr lang="en-US" sz="2400" baseline="0" dirty="0" smtClean="0"/>
              <a:t>LINQ Provider</a:t>
            </a:r>
          </a:p>
          <a:p>
            <a:pPr lvl="1"/>
            <a:r>
              <a:rPr lang="en-US" sz="2000" dirty="0" smtClean="0"/>
              <a:t>Standard Query Operators</a:t>
            </a:r>
          </a:p>
          <a:p>
            <a:pPr lvl="1"/>
            <a:r>
              <a:rPr lang="en-US" sz="2000" dirty="0" smtClean="0"/>
              <a:t>*LINQ / LINQ to *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Manner of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Immediate</a:t>
            </a:r>
          </a:p>
          <a:p>
            <a:pPr lvl="1"/>
            <a:r>
              <a:rPr lang="en-US" sz="1800" dirty="0" smtClean="0"/>
              <a:t>Performed at the point where the query is declared.</a:t>
            </a:r>
          </a:p>
          <a:p>
            <a:pPr lvl="1"/>
            <a:r>
              <a:rPr lang="en-US" sz="1800" dirty="0" smtClean="0"/>
              <a:t>All operators returning a non-enumerable result.</a:t>
            </a:r>
          </a:p>
          <a:p>
            <a:r>
              <a:rPr lang="en-US" sz="2000" dirty="0" smtClean="0"/>
              <a:t>Deferred</a:t>
            </a:r>
          </a:p>
          <a:p>
            <a:pPr lvl="1"/>
            <a:r>
              <a:rPr lang="en-US" sz="1800" dirty="0" smtClean="0"/>
              <a:t>Performed at the point where result is used.</a:t>
            </a:r>
          </a:p>
          <a:p>
            <a:pPr lvl="2"/>
            <a:r>
              <a:rPr lang="en-US" sz="17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foreach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sz="1700" dirty="0" smtClean="0"/>
              <a:t>Immediate Operator</a:t>
            </a:r>
          </a:p>
          <a:p>
            <a:pPr lvl="1"/>
            <a:r>
              <a:rPr lang="en-US" sz="1800" dirty="0" smtClean="0"/>
              <a:t>Result depends on data source at point of use</a:t>
            </a:r>
          </a:p>
          <a:p>
            <a:r>
              <a:rPr lang="en-US" sz="2000" dirty="0" smtClean="0"/>
              <a:t>Deferred Streaming</a:t>
            </a:r>
          </a:p>
          <a:p>
            <a:pPr lvl="1"/>
            <a:r>
              <a:rPr lang="en-US" sz="1800" dirty="0" smtClean="0"/>
              <a:t>Consumes source data on demand</a:t>
            </a:r>
          </a:p>
          <a:p>
            <a:r>
              <a:rPr lang="en-US" sz="2000" dirty="0" smtClean="0"/>
              <a:t>Deferred Non-Streaming</a:t>
            </a:r>
          </a:p>
          <a:p>
            <a:pPr lvl="1"/>
            <a:r>
              <a:rPr lang="en-US" sz="1800" dirty="0" smtClean="0"/>
              <a:t>Caches all source data to perform operation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 Execution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1" y="1524000"/>
          <a:ext cx="7696199" cy="43586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14617"/>
                <a:gridCol w="1827194"/>
                <a:gridCol w="1827194"/>
                <a:gridCol w="1827194"/>
              </a:tblGrid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Aggregate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Average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LongCount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Max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Concat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AsEnumerable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ToArray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ToDictionary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AsQueryable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OfType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ToList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ToLookup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ElementAtOrDefault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SequenceEqual</a:t>
                      </a:r>
                      <a:endParaRPr lang="en-US" sz="1600" b="0" i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GroupBy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DefaultIfEmpty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Empty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Repeat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Range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Distinct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SelectMany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Where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Except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All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Intersect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Reverse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Union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Streaming Execution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1" y="1524000"/>
          <a:ext cx="7696199" cy="43586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14617"/>
                <a:gridCol w="1827194"/>
                <a:gridCol w="1827194"/>
                <a:gridCol w="1827194"/>
              </a:tblGrid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Aggregate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Average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LongCount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Max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Concat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AsEnumerable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ToArray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ToDictionary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AsQueryable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OfType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ToList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ToLookup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SequenceEqual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Join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GroupJoin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DefaultIfEmpty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Empty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Repeat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Range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SkipWhile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Distinct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SelectMany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Where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Except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All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Intersect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Reverse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Union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OrderByDesc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Non-Streaming Execution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1" y="1524000"/>
          <a:ext cx="7696199" cy="43586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14617"/>
                <a:gridCol w="1827194"/>
                <a:gridCol w="1827194"/>
                <a:gridCol w="1827194"/>
              </a:tblGrid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Aggregate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Average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LongCount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Max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Concat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AsEnumerable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ToArray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ToDictionary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AsQueryable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OfType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ToList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ToLookup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ElementAtOrDefault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LastOrDefault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SingleOrDefault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SequenceEqual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GroupBy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Join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GroupJoin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DefaultIfEmpty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Empty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Repeat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Range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SkipWhile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TakeWhile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Distinct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SelectMany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Where</a:t>
                      </a:r>
                      <a:endParaRPr lang="en-US" sz="1600" b="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Except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All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Intersect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Reverse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Union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OrderByDesc</a:t>
                      </a:r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ThenByDesc</a:t>
                      </a:r>
                      <a:endParaRPr lang="en-US" sz="1600" b="0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* via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/>
          <a:lstStyle/>
          <a:p>
            <a:r>
              <a:rPr lang="en-US" sz="2000" dirty="0" smtClean="0"/>
              <a:t>LINQ to XML</a:t>
            </a:r>
          </a:p>
          <a:p>
            <a:pPr lvl="1"/>
            <a:r>
              <a:rPr lang="en-US" sz="1800" dirty="0" smtClean="0"/>
              <a:t>System.Xml.Linq</a:t>
            </a:r>
          </a:p>
          <a:p>
            <a:pPr lvl="1"/>
            <a:r>
              <a:rPr lang="en-US" sz="1800" dirty="0" smtClean="0"/>
              <a:t>All selectors return 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&lt;&gt;</a:t>
            </a:r>
          </a:p>
          <a:p>
            <a:r>
              <a:rPr lang="en-US" sz="2000" dirty="0" smtClean="0"/>
              <a:t>LINQ to DataSet</a:t>
            </a:r>
          </a:p>
          <a:p>
            <a:pPr lvl="1"/>
            <a:r>
              <a:rPr lang="en-US" sz="1800" dirty="0" smtClean="0"/>
              <a:t>System.Data.DataSetExtensions</a:t>
            </a:r>
          </a:p>
          <a:p>
            <a:pPr lvl="1"/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EnumerableRowCollection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DataRow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&gt;</a:t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AsEnumerable(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DataTable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source)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EnumerableRowCollectionExtensions</a:t>
            </a:r>
            <a:r>
              <a:rPr lang="en-US" sz="1800" dirty="0" smtClean="0"/>
              <a:t> provides </a:t>
            </a:r>
            <a:r>
              <a:rPr lang="en-US" sz="1800" i="1" dirty="0" smtClean="0"/>
              <a:t>some</a:t>
            </a:r>
            <a:r>
              <a:rPr lang="en-US" sz="1800" dirty="0" smtClean="0"/>
              <a:t> operators</a:t>
            </a:r>
          </a:p>
          <a:p>
            <a:r>
              <a:rPr lang="en-US" sz="2000" dirty="0" smtClean="0"/>
              <a:t>LINQ to Legacy</a:t>
            </a:r>
          </a:p>
          <a:p>
            <a:pPr lvl="1"/>
            <a:r>
              <a:rPr lang="en-US" sz="1800" dirty="0" smtClean="0"/>
              <a:t>Take advantage of 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Cast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&lt;T&gt;()</a:t>
            </a:r>
            <a:r>
              <a:rPr lang="en-US" sz="1800" dirty="0" smtClean="0"/>
              <a:t> and 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OfType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&lt;T&gt;()</a:t>
            </a:r>
          </a:p>
          <a:p>
            <a:pPr lvl="1"/>
            <a:r>
              <a:rPr lang="en-US" sz="1800" dirty="0" smtClean="0">
                <a:cs typeface="Consolas" pitchFamily="49" charset="0"/>
              </a:rPr>
              <a:t>Query expression support, just like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1800" dirty="0" smtClean="0">
                <a:latin typeface="+mn-lt"/>
                <a:cs typeface="Consolas" pitchFamily="49" charset="0"/>
              </a:rPr>
              <a:t>: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MyType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obj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MyArrayList</a:t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sz="1800" dirty="0" smtClean="0"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Tour of LINQ to XML and DataSet Internals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IQueryable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en-US" sz="2000" dirty="0" smtClean="0"/>
              <a:t>Expression Trees from Standard Query Operators</a:t>
            </a:r>
          </a:p>
          <a:p>
            <a:r>
              <a:rPr lang="en-US" sz="2000" dirty="0" smtClean="0"/>
              <a:t>System.Linq.Queryable</a:t>
            </a:r>
          </a:p>
          <a:p>
            <a:pPr lvl="1"/>
            <a:r>
              <a:rPr lang="en-US" sz="1800" dirty="0" smtClean="0"/>
              <a:t>Extension methods on 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IQueryable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&lt;T&gt;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IQueryable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IEnumerable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   Type 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ElementType {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Expression {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IQueryProvider 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Provider {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US" sz="1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interface</a:t>
            </a:r>
            <a:r>
              <a:rPr lang="fr-FR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IQueryable</a:t>
            </a:r>
            <a:r>
              <a:rPr lang="fr-FR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&lt;T&gt; :</a:t>
            </a:r>
          </a:p>
          <a:p>
            <a:pPr>
              <a:buNone/>
            </a:pPr>
            <a:r>
              <a:rPr lang="fr-FR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fr-FR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&lt;T&gt;, </a:t>
            </a:r>
            <a:r>
              <a:rPr lang="fr-FR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IQueryable</a:t>
            </a:r>
            <a:r>
              <a:rPr lang="fr-FR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fr-FR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IEnumerable</a:t>
            </a:r>
            <a:endParaRPr lang="fr-FR" sz="1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 }</a:t>
            </a:r>
            <a:endParaRPr lang="en-US" sz="1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IQueryProvider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r>
              <a:rPr lang="en-US" sz="2000" dirty="0" smtClean="0"/>
              <a:t>“Only” responsibility is processing expression trees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IQueryProvider</a:t>
            </a:r>
            <a:endParaRPr lang="en-US" sz="1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IQueryable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CreateQuery(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expression);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IQueryable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&lt;TElement&gt;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CreateQuery&lt;TElement&gt;(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expression);</a:t>
            </a:r>
          </a:p>
          <a:p>
            <a:pPr>
              <a:buNone/>
            </a:pPr>
            <a:endParaRPr lang="en-US" sz="1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Execute(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expression);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TResult Execute&lt;TResult&gt;(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expression);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Queryable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TSource First&lt;TSource&gt;(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              this 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IQueryable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&lt;TSource&gt; source)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source.Provider.Execute&lt;TSource&gt;(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.Call(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((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MethodInfo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MethodBase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.GetCurrentMethod())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.MakeGenericMethod(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[] {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(TSource) }),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Expression[] { source.Expression }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)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);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Tour of LINQ to SQL Internals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aseline="0" dirty="0" smtClean="0"/>
              <a:t>Anonymous Types</a:t>
            </a:r>
          </a:p>
          <a:p>
            <a:pPr lvl="1"/>
            <a:r>
              <a:rPr lang="en-US" sz="2000" baseline="0" dirty="0" smtClean="0"/>
              <a:t>Type Inference</a:t>
            </a:r>
          </a:p>
          <a:p>
            <a:r>
              <a:rPr lang="en-US" sz="2400" dirty="0" smtClean="0"/>
              <a:t>Extension</a:t>
            </a:r>
            <a:r>
              <a:rPr lang="en-US" sz="2400" baseline="0" dirty="0" smtClean="0"/>
              <a:t> Methods</a:t>
            </a:r>
          </a:p>
          <a:p>
            <a:r>
              <a:rPr lang="en-US" sz="2400" baseline="0" dirty="0" smtClean="0"/>
              <a:t>Lambda Expressions</a:t>
            </a:r>
          </a:p>
          <a:p>
            <a:pPr lvl="1"/>
            <a:r>
              <a:rPr lang="en-US" sz="2000" baseline="0" dirty="0" smtClean="0"/>
              <a:t>Expression Trees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IQueryable</a:t>
            </a:r>
            <a:r>
              <a:rPr lang="en-US" sz="2400" dirty="0" smtClean="0"/>
              <a:t> are not special</a:t>
            </a:r>
          </a:p>
          <a:p>
            <a:r>
              <a:rPr lang="en-US" sz="2400" dirty="0" smtClean="0"/>
              <a:t>Methods can come from anywhere</a:t>
            </a:r>
          </a:p>
          <a:p>
            <a:r>
              <a:rPr lang="en-US" sz="2400" dirty="0" smtClean="0"/>
              <a:t>Parameter types are flexible</a:t>
            </a:r>
          </a:p>
          <a:p>
            <a:pPr lvl="1"/>
            <a:r>
              <a:rPr lang="en-US" sz="2200" dirty="0" smtClean="0"/>
              <a:t>As long as the compiler can infer everything…</a:t>
            </a:r>
          </a:p>
          <a:p>
            <a:pPr lvl="1"/>
            <a:r>
              <a:rPr lang="en-US" sz="2000" dirty="0" smtClean="0">
                <a:hlinkClick r:id="rId2"/>
              </a:rPr>
              <a:t>Who ever said LINQ predicates need to be Boolean-valued?</a:t>
            </a:r>
            <a:endParaRPr lang="en-US" sz="2000" dirty="0" smtClean="0"/>
          </a:p>
          <a:p>
            <a:r>
              <a:rPr lang="en-US" sz="2600" dirty="0" smtClean="0"/>
              <a:t>New provider models</a:t>
            </a:r>
          </a:p>
          <a:p>
            <a:pPr lvl="1"/>
            <a:r>
              <a:rPr lang="en-US" sz="2400" dirty="0" smtClean="0"/>
              <a:t>LINQ to Events</a:t>
            </a:r>
          </a:p>
          <a:p>
            <a:pPr lvl="1"/>
            <a:r>
              <a:rPr lang="en-US" sz="2400" dirty="0" smtClean="0"/>
              <a:t>Lazy LINQ (coming soon)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 smtClean="0"/>
              <a:t>C# in Depth</a:t>
            </a:r>
            <a:r>
              <a:rPr lang="en-US" sz="2400" dirty="0" smtClean="0"/>
              <a:t> by Jon Skeet (Manning)</a:t>
            </a:r>
            <a:endParaRPr lang="en-US" sz="2000" dirty="0" smtClean="0"/>
          </a:p>
          <a:p>
            <a:r>
              <a:rPr lang="en-US" sz="2400" dirty="0" smtClean="0"/>
              <a:t>Bart De Smet – Microsoft Language Geek</a:t>
            </a:r>
          </a:p>
          <a:p>
            <a:pPr lvl="1"/>
            <a:r>
              <a:rPr lang="en-US" sz="2000" dirty="0" smtClean="0">
                <a:hlinkClick r:id="rId2"/>
              </a:rPr>
              <a:t>http://community.bartdesmet.net/blogs/bart/</a:t>
            </a:r>
            <a:endParaRPr lang="en-US" sz="20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Me</a:t>
            </a:r>
          </a:p>
          <a:p>
            <a:pPr lvl="1"/>
            <a:r>
              <a:rPr lang="en-US" sz="2000" dirty="0" smtClean="0">
                <a:hlinkClick r:id="rId3"/>
              </a:rPr>
              <a:t>http://solutionizing.net/</a:t>
            </a:r>
            <a:endParaRPr lang="en-US" sz="2000" dirty="0" smtClean="0"/>
          </a:p>
          <a:p>
            <a:pPr lvl="1"/>
            <a:r>
              <a:rPr lang="en-US" sz="2000" dirty="0" smtClean="0"/>
              <a:t>keith@ ---^</a:t>
            </a:r>
          </a:p>
          <a:p>
            <a:pPr lvl="1"/>
            <a:r>
              <a:rPr lang="en-US" sz="2000" dirty="0" smtClean="0">
                <a:hlinkClick r:id="rId4"/>
              </a:rPr>
              <a:t>@dahlbyk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Types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57200" y="1855248"/>
            <a:ext cx="4040188" cy="659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venir LT Std 45 Book" pitchFamily="34" charset="0"/>
                <a:ea typeface="+mn-ea"/>
                <a:cs typeface="+mn-cs"/>
              </a:rPr>
              <a:t>C#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venir LT Std 45 Book" pitchFamily="34" charset="0"/>
              <a:ea typeface="+mn-ea"/>
              <a:cs typeface="+mn-cs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645025" y="1859757"/>
            <a:ext cx="4041775" cy="65484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VB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514600"/>
            <a:ext cx="4038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en-US" sz="1600" dirty="0" smtClean="0">
                <a:latin typeface="Consolas" pitchFamily="49" charset="0"/>
              </a:rPr>
              <a:t> entry =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600" dirty="0" smtClean="0">
                <a:latin typeface="Consolas" pitchFamily="49" charset="0"/>
              </a:rPr>
              <a:t> {</a:t>
            </a:r>
          </a:p>
          <a:p>
            <a:r>
              <a:rPr lang="en-US" sz="1600" dirty="0" smtClean="0">
                <a:latin typeface="Consolas" pitchFamily="49" charset="0"/>
              </a:rPr>
              <a:t>    Title = 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</a:rPr>
              <a:t>"Dear Diary"</a:t>
            </a:r>
            <a:r>
              <a:rPr lang="en-US" sz="1600" dirty="0" smtClean="0">
                <a:latin typeface="Consolas" pitchFamily="49" charset="0"/>
              </a:rPr>
              <a:t>,</a:t>
            </a:r>
          </a:p>
          <a:p>
            <a:r>
              <a:rPr lang="en-US" sz="1600" dirty="0" smtClean="0">
                <a:latin typeface="Consolas" pitchFamily="49" charset="0"/>
              </a:rPr>
              <a:t>    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</a:rPr>
              <a:t>DateTime</a:t>
            </a:r>
            <a:r>
              <a:rPr lang="en-US" sz="1600" dirty="0" smtClean="0">
                <a:latin typeface="Consolas" pitchFamily="49" charset="0"/>
              </a:rPr>
              <a:t>.Now</a:t>
            </a:r>
          </a:p>
          <a:p>
            <a:r>
              <a:rPr lang="en-US" sz="1600" dirty="0" smtClean="0">
                <a:latin typeface="Consolas" pitchFamily="49" charset="0"/>
              </a:rPr>
              <a:t>};</a:t>
            </a:r>
          </a:p>
          <a:p>
            <a:endParaRPr lang="en-US" sz="1600" dirty="0" smtClean="0">
              <a:latin typeface="Consolas" pitchFamily="49" charset="0"/>
            </a:endParaRPr>
          </a:p>
          <a:p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en-US" sz="1600" dirty="0" smtClean="0">
                <a:latin typeface="Consolas" pitchFamily="49" charset="0"/>
              </a:rPr>
              <a:t>.WriteLine(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</a:rPr>
              <a:t>"{0:d}: {1}"</a:t>
            </a:r>
            <a:r>
              <a:rPr lang="en-US" sz="1600" dirty="0" smtClean="0">
                <a:latin typeface="Consolas" pitchFamily="49" charset="0"/>
              </a:rPr>
              <a:t>,</a:t>
            </a:r>
          </a:p>
          <a:p>
            <a:r>
              <a:rPr lang="en-US" sz="1600" dirty="0" smtClean="0">
                <a:latin typeface="Consolas" pitchFamily="49" charset="0"/>
              </a:rPr>
              <a:t>    entry.Now, entry.Title);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2514600"/>
            <a:ext cx="4038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Dim</a:t>
            </a:r>
            <a:r>
              <a:rPr lang="en-US" sz="1600" dirty="0" smtClean="0">
                <a:latin typeface="Consolas" pitchFamily="49" charset="0"/>
              </a:rPr>
              <a:t> entry =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New With </a:t>
            </a:r>
            <a:r>
              <a:rPr lang="en-US" sz="1600" dirty="0" smtClean="0">
                <a:latin typeface="Consolas" pitchFamily="49" charset="0"/>
              </a:rPr>
              <a:t>{ _</a:t>
            </a:r>
          </a:p>
          <a:p>
            <a:r>
              <a:rPr lang="en-US" sz="1600" dirty="0" smtClean="0">
                <a:latin typeface="Consolas" pitchFamily="49" charset="0"/>
              </a:rPr>
              <a:t>    .Title = 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</a:rPr>
              <a:t>"Dear Diary"</a:t>
            </a:r>
            <a:r>
              <a:rPr lang="en-US" sz="1600" dirty="0" smtClean="0">
                <a:latin typeface="Consolas" pitchFamily="49" charset="0"/>
              </a:rPr>
              <a:t>, _</a:t>
            </a:r>
          </a:p>
          <a:p>
            <a:r>
              <a:rPr lang="en-US" sz="1600" dirty="0" smtClean="0">
                <a:latin typeface="Consolas" pitchFamily="49" charset="0"/>
              </a:rPr>
              <a:t>    DateTime.Now _</a:t>
            </a:r>
          </a:p>
          <a:p>
            <a:r>
              <a:rPr lang="en-US" sz="1600" dirty="0" smtClean="0">
                <a:latin typeface="Consolas" pitchFamily="49" charset="0"/>
              </a:rPr>
              <a:t>}</a:t>
            </a:r>
          </a:p>
          <a:p>
            <a:endParaRPr lang="en-US" sz="1600" dirty="0" smtClean="0">
              <a:latin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</a:rPr>
              <a:t>Console.WriteLine(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</a:rPr>
              <a:t>"{0:d}: {1}"</a:t>
            </a:r>
            <a:r>
              <a:rPr lang="en-US" sz="1600" dirty="0" smtClean="0">
                <a:latin typeface="Consolas" pitchFamily="49" charset="0"/>
              </a:rPr>
              <a:t>, _</a:t>
            </a:r>
          </a:p>
          <a:p>
            <a:r>
              <a:rPr lang="en-US" sz="1600" dirty="0" smtClean="0">
                <a:latin typeface="Consolas" pitchFamily="49" charset="0"/>
              </a:rPr>
              <a:t>    entry.Now, entry.Title)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457200" y="5135880"/>
            <a:ext cx="8229600" cy="42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var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venir LT Std 45 Book" pitchFamily="34" charset="0"/>
                <a:ea typeface="+mn-ea"/>
                <a:cs typeface="+mn-cs"/>
              </a:rPr>
              <a:t>and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Dim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venir LT Std 45 Book" pitchFamily="34" charset="0"/>
                <a:ea typeface="+mn-ea"/>
                <a:cs typeface="+mn-cs"/>
              </a:rPr>
              <a:t>types are inferred!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Methods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57200" y="18288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venir LT Std 45 Book" pitchFamily="34" charset="0"/>
                <a:ea typeface="+mn-ea"/>
                <a:cs typeface="+mn-cs"/>
              </a:rPr>
              <a:t>Must be defined in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static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venir LT Std 45 Book" pitchFamily="34" charset="0"/>
                <a:ea typeface="+mn-ea"/>
                <a:cs typeface="+mn-cs"/>
              </a:rPr>
              <a:t> class (VB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Module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venir LT Std 45 Book" pitchFamily="34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venir LT Std 45 Book" pitchFamily="34" charset="0"/>
                <a:ea typeface="+mn-ea"/>
                <a:cs typeface="+mn-cs"/>
              </a:rPr>
              <a:t>Appear in IntelliSense if namespace in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using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venir LT Std 45 Book" pitchFamily="34" charset="0"/>
                <a:ea typeface="+mn-ea"/>
                <a:cs typeface="+mn-cs"/>
              </a:rPr>
              <a:t>/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Imports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venir LT Std 45 Book" pitchFamily="34" charset="0"/>
                <a:ea typeface="+mn-ea"/>
                <a:cs typeface="+mn-cs"/>
              </a:rPr>
              <a:t>First argument serves as instance variable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venir LT Std 45 Book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219033"/>
            <a:ext cx="8077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Imports </a:t>
            </a:r>
            <a:r>
              <a:rPr lang="en-US" sz="1600" dirty="0" smtClean="0">
                <a:latin typeface="Consolas" pitchFamily="49" charset="0"/>
              </a:rPr>
              <a:t>System.Runtime.CompilerServices</a:t>
            </a:r>
          </a:p>
          <a:p>
            <a:endParaRPr lang="en-US" sz="1600" dirty="0" smtClean="0">
              <a:latin typeface="Consolas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Module</a:t>
            </a:r>
            <a:r>
              <a:rPr lang="en-US" sz="1600" dirty="0" smtClean="0">
                <a:latin typeface="Consolas" pitchFamily="49" charset="0"/>
              </a:rPr>
              <a:t> StringExtensions</a:t>
            </a:r>
          </a:p>
          <a:p>
            <a:r>
              <a:rPr lang="en-US" sz="1600" dirty="0" smtClean="0">
                <a:latin typeface="Consolas" pitchFamily="49" charset="0"/>
              </a:rPr>
              <a:t>    &lt;Extension()&gt; _</a:t>
            </a:r>
          </a:p>
          <a:p>
            <a:r>
              <a:rPr lang="en-US" sz="1600" dirty="0" smtClean="0">
                <a:latin typeface="Consolas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Public Sub </a:t>
            </a:r>
            <a:r>
              <a:rPr lang="en-US" sz="1600" dirty="0" smtClean="0">
                <a:latin typeface="Consolas" pitchFamily="49" charset="0"/>
              </a:rPr>
              <a:t>Print(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ByVal </a:t>
            </a:r>
            <a:r>
              <a:rPr lang="en-US" sz="1600" dirty="0" smtClean="0">
                <a:latin typeface="Consolas" pitchFamily="49" charset="0"/>
              </a:rPr>
              <a:t>aString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 As String</a:t>
            </a:r>
            <a:r>
              <a:rPr lang="en-US" sz="1600" dirty="0" smtClean="0">
                <a:latin typeface="Consolas" pitchFamily="49" charset="0"/>
              </a:rPr>
              <a:t>)</a:t>
            </a:r>
          </a:p>
          <a:p>
            <a:r>
              <a:rPr lang="en-US" sz="1600" dirty="0" smtClean="0">
                <a:latin typeface="Consolas" pitchFamily="49" charset="0"/>
              </a:rPr>
              <a:t>        Console.WriteLine(aString)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    End Sub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End Module</a:t>
            </a:r>
          </a:p>
          <a:p>
            <a:endParaRPr lang="en-US" sz="1600" dirty="0" smtClean="0">
              <a:latin typeface="Consolas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Dim</a:t>
            </a:r>
            <a:r>
              <a:rPr lang="en-US" sz="1600" dirty="0" smtClean="0">
                <a:latin typeface="Consolas" pitchFamily="49" charset="0"/>
              </a:rPr>
              <a:t> hello = "Hello from StringExtensions"</a:t>
            </a:r>
          </a:p>
          <a:p>
            <a:r>
              <a:rPr lang="en-US" sz="1600" dirty="0" smtClean="0">
                <a:latin typeface="Consolas" pitchFamily="49" charset="0"/>
              </a:rPr>
              <a:t>hello.Print()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Methods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57200" y="1444752"/>
            <a:ext cx="8229600" cy="42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venir LT Std 45 Book" pitchFamily="34" charset="0"/>
                <a:ea typeface="+mn-ea"/>
                <a:cs typeface="+mn-cs"/>
              </a:rPr>
              <a:t>C# supports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this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venir LT Std 45 Book" pitchFamily="34" charset="0"/>
                <a:ea typeface="+mn-ea"/>
                <a:cs typeface="+mn-cs"/>
              </a:rPr>
              <a:t> keyword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9812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static void </a:t>
            </a:r>
            <a:r>
              <a:rPr lang="en-US" sz="1600" dirty="0" smtClean="0">
                <a:latin typeface="Consolas" pitchFamily="49" charset="0"/>
              </a:rPr>
              <a:t>ForEach&lt;T&gt;(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</a:rPr>
              <a:t>this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</a:rPr>
              <a:t>IEnumerable</a:t>
            </a:r>
            <a:r>
              <a:rPr lang="en-US" sz="1600" dirty="0" smtClean="0">
                <a:latin typeface="Consolas" pitchFamily="49" charset="0"/>
              </a:rPr>
              <a:t>&lt;T&gt; source, 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</a:rPr>
              <a:t>Action</a:t>
            </a:r>
            <a:r>
              <a:rPr lang="en-US" sz="1600" dirty="0" smtClean="0">
                <a:latin typeface="Consolas" pitchFamily="49" charset="0"/>
              </a:rPr>
              <a:t>&lt;T&gt; action)</a:t>
            </a:r>
          </a:p>
          <a:p>
            <a:r>
              <a:rPr lang="en-US" sz="1600" dirty="0" smtClean="0">
                <a:latin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foreach </a:t>
            </a:r>
            <a:r>
              <a:rPr lang="en-US" sz="1600" dirty="0" smtClean="0">
                <a:latin typeface="Consolas" pitchFamily="49" charset="0"/>
              </a:rPr>
              <a:t>(T o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in</a:t>
            </a:r>
            <a:r>
              <a:rPr lang="en-US" sz="1600" dirty="0" smtClean="0">
                <a:latin typeface="Consolas" pitchFamily="49" charset="0"/>
              </a:rPr>
              <a:t> source)</a:t>
            </a:r>
          </a:p>
          <a:p>
            <a:r>
              <a:rPr lang="en-US" sz="1600" dirty="0" smtClean="0">
                <a:latin typeface="Consolas" pitchFamily="49" charset="0"/>
              </a:rPr>
              <a:t>        action(o);</a:t>
            </a:r>
          </a:p>
          <a:p>
            <a:r>
              <a:rPr lang="en-US" sz="1600" dirty="0" smtClean="0">
                <a:latin typeface="Consolas" pitchFamily="49" charset="0"/>
              </a:rPr>
              <a:t>}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457200" y="3352800"/>
            <a:ext cx="8229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venir LT Std 45 Book" pitchFamily="34" charset="0"/>
                <a:ea typeface="+mn-ea"/>
                <a:cs typeface="+mn-cs"/>
              </a:rPr>
              <a:t>Generic Delegates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tabLst/>
              <a:defRPr/>
            </a:pPr>
            <a:r>
              <a:rPr lang="en-US" kern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delegate void</a:t>
            </a:r>
            <a:r>
              <a:rPr lang="en-US" kern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kern="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Action</a:t>
            </a:r>
            <a:r>
              <a:rPr lang="en-US" kern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delegate void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Action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&lt;T&gt;(T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arg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tabLst/>
              <a:defRPr/>
            </a:pPr>
            <a:r>
              <a:rPr lang="en-US" kern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delegate void</a:t>
            </a:r>
            <a:r>
              <a:rPr lang="en-US" kern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kern="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Action</a:t>
            </a:r>
            <a:r>
              <a:rPr lang="en-US" kern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&lt;T1, T2&gt;(T1 arg1, T2 arg2);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SzPct val="75000"/>
              <a:defRPr/>
            </a:pPr>
            <a:r>
              <a:rPr lang="en-US" kern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kern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kern="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TResult</a:t>
            </a:r>
            <a:r>
              <a:rPr lang="en-US" kern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kern="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kern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kern="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TResult</a:t>
            </a:r>
            <a:r>
              <a:rPr lang="en-US" kern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SzPct val="75000"/>
              <a:defRPr/>
            </a:pPr>
            <a:r>
              <a:rPr lang="en-US" kern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kern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kern="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TResult</a:t>
            </a:r>
            <a:r>
              <a:rPr lang="en-US" kern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kern="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kern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&lt;T, </a:t>
            </a:r>
            <a:r>
              <a:rPr lang="en-US" kern="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TResult</a:t>
            </a:r>
            <a:r>
              <a:rPr lang="en-US" kern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&gt;(T </a:t>
            </a:r>
            <a:r>
              <a:rPr lang="en-US" kern="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arg</a:t>
            </a:r>
            <a:r>
              <a:rPr lang="en-US" kern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SzPct val="75000"/>
              <a:defRPr/>
            </a:pPr>
            <a:r>
              <a:rPr lang="en-US" kern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kern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kern="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TResult</a:t>
            </a:r>
            <a:r>
              <a:rPr lang="en-US" kern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kern="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kern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&lt;T1, T2, </a:t>
            </a:r>
            <a:r>
              <a:rPr lang="en-US" kern="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TResult</a:t>
            </a:r>
            <a:r>
              <a:rPr lang="en-US" kern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&gt;(T1 arg1, T2 arg2);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447800"/>
            <a:ext cx="8229600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venir LT Std 45 Book" pitchFamily="34" charset="0"/>
                <a:ea typeface="+mn-ea"/>
                <a:cs typeface="+mn-cs"/>
              </a:rPr>
              <a:t>Evolution of C# Delegates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delegate string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MyDelegate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int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i);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static string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MyMethod(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i) { … 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MyDelegate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del1 = new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MyDelegate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(MyMethod); // C# 1.0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MyDelegate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del2 =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delegate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i) { … };    // C# 2.0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SzPct val="75000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MyDelegate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del3 </a:t>
            </a:r>
            <a:r>
              <a:rPr lang="en-US" sz="2000" kern="0" dirty="0" smtClean="0">
                <a:solidFill>
                  <a:srgbClr val="333333"/>
                </a:solidFill>
                <a:latin typeface="Consolas" pitchFamily="49" charset="0"/>
              </a:rPr>
              <a:t>= MyMethod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;                 // C# 2.0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SzPct val="75000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MyDelegate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del4 = </a:t>
            </a:r>
            <a:r>
              <a:rPr lang="en-US" sz="2000" kern="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2000" kern="0" dirty="0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000" kern="0" dirty="0" smtClean="0">
                <a:solidFill>
                  <a:srgbClr val="333333"/>
                </a:solidFill>
                <a:latin typeface="Consolas" pitchFamily="49" charset="0"/>
              </a:rPr>
              <a:t> i) =&gt; { … };       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// C# 3.0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SzPct val="75000"/>
            </a:pPr>
            <a:r>
              <a:rPr lang="en-US" sz="2000" kern="0" dirty="0" err="1" smtClean="0">
                <a:solidFill>
                  <a:srgbClr val="2B91AF"/>
                </a:solidFill>
                <a:latin typeface="Consolas" pitchFamily="49" charset="0"/>
              </a:rPr>
              <a:t>Func</a:t>
            </a:r>
            <a:r>
              <a:rPr lang="en-US" sz="2000" kern="0" dirty="0" smtClean="0">
                <a:solidFill>
                  <a:srgbClr val="333333"/>
                </a:solidFill>
                <a:latin typeface="Consolas" pitchFamily="49" charset="0"/>
              </a:rPr>
              <a:t>&lt;</a:t>
            </a:r>
            <a:r>
              <a:rPr lang="en-US" sz="2000" kern="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000" kern="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en-US" sz="2000" kern="0" dirty="0" smtClean="0">
                <a:solidFill>
                  <a:srgbClr val="0000FF"/>
                </a:solidFill>
                <a:latin typeface="Consolas" pitchFamily="49" charset="0"/>
              </a:rPr>
              <a:t>string</a:t>
            </a:r>
            <a:r>
              <a:rPr lang="en-US" sz="2000" kern="0" dirty="0" smtClean="0">
                <a:solidFill>
                  <a:srgbClr val="333333"/>
                </a:solidFill>
                <a:latin typeface="Consolas" pitchFamily="49" charset="0"/>
              </a:rPr>
              <a:t>&gt; del5 = </a:t>
            </a:r>
            <a:r>
              <a:rPr lang="en-US" sz="2000" kern="0" dirty="0" err="1" smtClean="0">
                <a:solidFill>
                  <a:srgbClr val="333333"/>
                </a:solidFill>
                <a:latin typeface="Consolas" pitchFamily="49" charset="0"/>
              </a:rPr>
              <a:t>i</a:t>
            </a:r>
            <a:r>
              <a:rPr lang="en-US" sz="2000" kern="0" dirty="0" smtClean="0">
                <a:solidFill>
                  <a:srgbClr val="333333"/>
                </a:solidFill>
                <a:latin typeface="Consolas" pitchFamily="49" charset="0"/>
              </a:rPr>
              <a:t> =&gt; { … };        // C# 3.0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SzPct val="75000"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venir LT Std 45 Book" pitchFamily="34" charset="0"/>
                <a:ea typeface="+mn-ea"/>
                <a:cs typeface="+mn-cs"/>
              </a:rPr>
              <a:t>New in VB 9.0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Dim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del4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As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MyDelegate =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Function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(i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As Integer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) …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DODN_Theme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1">
      <a:majorFont>
        <a:latin typeface="Avenir LT Std 45 Book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DODN2009_Theme</Template>
  <TotalTime>778</TotalTime>
  <Words>2375</Words>
  <Application>Microsoft Office PowerPoint</Application>
  <PresentationFormat>On-screen Show (4:3)</PresentationFormat>
  <Paragraphs>1437</Paragraphs>
  <Slides>51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DODN_Theme</vt:lpstr>
      <vt:lpstr>Flow</vt:lpstr>
      <vt:lpstr>LINQ Internals</vt:lpstr>
      <vt:lpstr>Who am I?</vt:lpstr>
      <vt:lpstr>Agenda</vt:lpstr>
      <vt:lpstr>Terminology</vt:lpstr>
      <vt:lpstr>Enabling Technologies</vt:lpstr>
      <vt:lpstr>Anonymous Types</vt:lpstr>
      <vt:lpstr>Extension Methods</vt:lpstr>
      <vt:lpstr>Extension Methods</vt:lpstr>
      <vt:lpstr>Lambda Expressions</vt:lpstr>
      <vt:lpstr>Expression Trees</vt:lpstr>
      <vt:lpstr>Query Expressions</vt:lpstr>
      <vt:lpstr>Query Translation</vt:lpstr>
      <vt:lpstr>C# Query Translation</vt:lpstr>
      <vt:lpstr>Demo: Queries and Translation</vt:lpstr>
      <vt:lpstr>Standard Query Operators: 51 Total</vt:lpstr>
      <vt:lpstr>Standard Query Operators: 42 “Real” Operators</vt:lpstr>
      <vt:lpstr>Standard Query Operators: 24 in Visual Basic 9</vt:lpstr>
      <vt:lpstr>Standard Query Operators: 11 in C# 3</vt:lpstr>
      <vt:lpstr>Standard Query Operators</vt:lpstr>
      <vt:lpstr>Aggregations Operations</vt:lpstr>
      <vt:lpstr>Concatenation Operations</vt:lpstr>
      <vt:lpstr>Converting Data Types</vt:lpstr>
      <vt:lpstr>Element Operations</vt:lpstr>
      <vt:lpstr>Equality Operations</vt:lpstr>
      <vt:lpstr>Generation Operations</vt:lpstr>
      <vt:lpstr>Grouping Data</vt:lpstr>
      <vt:lpstr>Join Operations</vt:lpstr>
      <vt:lpstr>Partitioning Data</vt:lpstr>
      <vt:lpstr>Projection Operations</vt:lpstr>
      <vt:lpstr>Quantifier Operations</vt:lpstr>
      <vt:lpstr>Filtering Data</vt:lpstr>
      <vt:lpstr>Set Operations</vt:lpstr>
      <vt:lpstr>Sorting Data</vt:lpstr>
      <vt:lpstr>Closer Look: Join &amp; GroupJoin</vt:lpstr>
      <vt:lpstr>Closer Look: Join &amp; GroupJoin</vt:lpstr>
      <vt:lpstr>Operators With Comparer Overload</vt:lpstr>
      <vt:lpstr>Closer Look: Join, Group Join and Left Outer Join</vt:lpstr>
      <vt:lpstr>Closer Look: SelectMany</vt:lpstr>
      <vt:lpstr>LINQ to Objects</vt:lpstr>
      <vt:lpstr>Manner of Execution</vt:lpstr>
      <vt:lpstr>Immediate Execution</vt:lpstr>
      <vt:lpstr>Deferred Streaming Execution</vt:lpstr>
      <vt:lpstr>Deferred Non-Streaming Execution</vt:lpstr>
      <vt:lpstr>LINQ to * via Objects</vt:lpstr>
      <vt:lpstr>Tour of LINQ to XML and DataSet Internals</vt:lpstr>
      <vt:lpstr>LINQ to IQueryable</vt:lpstr>
      <vt:lpstr>IQueryProvider</vt:lpstr>
      <vt:lpstr>Queryable Operators</vt:lpstr>
      <vt:lpstr>Tour of LINQ to SQL Internals</vt:lpstr>
      <vt:lpstr>Beyond?</vt:lpstr>
      <vt:lpstr>Resources</vt:lpstr>
    </vt:vector>
  </TitlesOfParts>
  <Company>Inetium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Internals</dc:title>
  <dc:creator>Keith</dc:creator>
  <cp:lastModifiedBy>Keith Dahlby</cp:lastModifiedBy>
  <cp:revision>141</cp:revision>
  <dcterms:created xsi:type="dcterms:W3CDTF">2009-08-14T19:51:58Z</dcterms:created>
  <dcterms:modified xsi:type="dcterms:W3CDTF">2009-09-15T17:29:31Z</dcterms:modified>
</cp:coreProperties>
</file>