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50"/>
  </p:notesMasterIdLst>
  <p:sldIdLst>
    <p:sldId id="256" r:id="rId2"/>
    <p:sldId id="430" r:id="rId3"/>
    <p:sldId id="416" r:id="rId4"/>
    <p:sldId id="391" r:id="rId5"/>
    <p:sldId id="409" r:id="rId6"/>
    <p:sldId id="395" r:id="rId7"/>
    <p:sldId id="394" r:id="rId8"/>
    <p:sldId id="396" r:id="rId9"/>
    <p:sldId id="397" r:id="rId10"/>
    <p:sldId id="425" r:id="rId11"/>
    <p:sldId id="393" r:id="rId12"/>
    <p:sldId id="421" r:id="rId13"/>
    <p:sldId id="440" r:id="rId14"/>
    <p:sldId id="398" r:id="rId15"/>
    <p:sldId id="399" r:id="rId16"/>
    <p:sldId id="439" r:id="rId17"/>
    <p:sldId id="400" r:id="rId18"/>
    <p:sldId id="408" r:id="rId19"/>
    <p:sldId id="441" r:id="rId20"/>
    <p:sldId id="442" r:id="rId21"/>
    <p:sldId id="407" r:id="rId22"/>
    <p:sldId id="420" r:id="rId23"/>
    <p:sldId id="443" r:id="rId24"/>
    <p:sldId id="413" r:id="rId25"/>
    <p:sldId id="414" r:id="rId26"/>
    <p:sldId id="444" r:id="rId27"/>
    <p:sldId id="415" r:id="rId28"/>
    <p:sldId id="435" r:id="rId29"/>
    <p:sldId id="436" r:id="rId30"/>
    <p:sldId id="437" r:id="rId31"/>
    <p:sldId id="445" r:id="rId32"/>
    <p:sldId id="438" r:id="rId33"/>
    <p:sldId id="412" r:id="rId34"/>
    <p:sldId id="427" r:id="rId35"/>
    <p:sldId id="434" r:id="rId36"/>
    <p:sldId id="431" r:id="rId37"/>
    <p:sldId id="402" r:id="rId38"/>
    <p:sldId id="422" r:id="rId39"/>
    <p:sldId id="423" r:id="rId40"/>
    <p:sldId id="424" r:id="rId41"/>
    <p:sldId id="410" r:id="rId42"/>
    <p:sldId id="404" r:id="rId43"/>
    <p:sldId id="411" r:id="rId44"/>
    <p:sldId id="405" r:id="rId45"/>
    <p:sldId id="428" r:id="rId46"/>
    <p:sldId id="429" r:id="rId47"/>
    <p:sldId id="418" r:id="rId48"/>
    <p:sldId id="309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3836"/>
    <a:srgbClr val="0000FF"/>
    <a:srgbClr val="FFFF99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1" autoAdjust="0"/>
    <p:restoredTop sz="86316" autoAdjust="0"/>
  </p:normalViewPr>
  <p:slideViewPr>
    <p:cSldViewPr>
      <p:cViewPr>
        <p:scale>
          <a:sx n="100" d="100"/>
          <a:sy n="100" d="100"/>
        </p:scale>
        <p:origin x="-7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5/5/2012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6DC47-0F90-4727-9A34-3AC346F923C3}" type="datetimeFigureOut">
              <a:rPr lang="en-US" smtClean="0"/>
              <a:pPr>
                <a:defRPr/>
              </a:pPr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D832-AC51-4BD2-B7D9-2E9C05743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5/5/2012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5/5/2012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31437-47E7-407A-B910-750CA350456A}" type="datetimeFigureOut">
              <a:rPr lang="en-US" smtClean="0"/>
              <a:pPr>
                <a:defRPr/>
              </a:pPr>
              <a:t>5/5/2012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A230-72AA-450B-9DD3-F072BF90E2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71EDA-48E1-495F-A37C-38B82ACCBA36}" type="datetimeFigureOut">
              <a:rPr lang="en-US" smtClean="0"/>
              <a:pPr>
                <a:defRPr/>
              </a:pPr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55924-0641-4D0F-8AA7-08A477A96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8522-A6F8-431E-9EA5-C2CC4745C968}" type="datetimeFigureOut">
              <a:rPr lang="en-US" smtClean="0"/>
              <a:pPr>
                <a:defRPr/>
              </a:pPr>
              <a:t>5/5/2012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D6B9-72BB-4360-94EE-208FE7790F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9468F-2446-4BA7-88EE-4BC4625C09C9}" type="datetimeFigureOut">
              <a:rPr lang="en-US" smtClean="0"/>
              <a:pPr>
                <a:defRPr/>
              </a:pPr>
              <a:t>5/5/2012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221D-F4FB-4EBE-8ED3-7EF976406F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DCD4B-BC4C-4229-86ED-0BF7D8B0194F}" type="datetimeFigureOut">
              <a:rPr lang="en-US" smtClean="0"/>
              <a:pPr>
                <a:defRPr/>
              </a:pPr>
              <a:t>5/5/2012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FE7D8-FFA4-4593-8776-7223A1EFF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5/5/2012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5/5/2012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5/5/2012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D666AC4-ADE0-48FE-9239-CAA01565B3A6}" type="datetimeFigureOut">
              <a:rPr lang="en-US" smtClean="0"/>
              <a:pPr>
                <a:defRPr/>
              </a:pPr>
              <a:t>5/5/2012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2C3D187-6AEF-4EC5-B624-05DD4E70E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it-lg" TargetMode="External"/><Relationship Id="rId2" Type="http://schemas.openxmlformats.org/officeDocument/2006/relationships/hyperlink" Target="http://bit.ly/better-git-sv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progit.org/" TargetMode="External"/><Relationship Id="rId2" Type="http://schemas.openxmlformats.org/officeDocument/2006/relationships/hyperlink" Target="http://poshcod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dahlbyk/Presentations" TargetMode="External"/><Relationship Id="rId4" Type="http://schemas.openxmlformats.org/officeDocument/2006/relationships/hyperlink" Target="http://github.com/dahlbyk/posh-g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Git</a:t>
            </a:r>
            <a:r>
              <a:rPr lang="en-US" dirty="0" smtClean="0"/>
              <a:t> More Done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http://solutionizing.net/</a:t>
            </a:r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 err="1" smtClean="0"/>
              <a:t>difftool</a:t>
            </a:r>
            <a:r>
              <a:rPr lang="en-US" sz="2400" dirty="0" smtClean="0"/>
              <a:t>]</a:t>
            </a:r>
          </a:p>
          <a:p>
            <a:pPr>
              <a:buNone/>
            </a:pPr>
            <a:r>
              <a:rPr lang="en-US" sz="2400" dirty="0" smtClean="0"/>
              <a:t>        prompt = false</a:t>
            </a:r>
          </a:p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 err="1" smtClean="0"/>
              <a:t>mergetool</a:t>
            </a:r>
            <a:r>
              <a:rPr lang="en-US" sz="2400" dirty="0" smtClean="0"/>
              <a:t>]</a:t>
            </a:r>
          </a:p>
          <a:p>
            <a:pPr>
              <a:buNone/>
            </a:pPr>
            <a:r>
              <a:rPr lang="en-US" sz="2400" dirty="0" smtClean="0"/>
              <a:t>        prompt = false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keepBackup</a:t>
            </a:r>
            <a:r>
              <a:rPr lang="en-US" sz="2400" dirty="0" smtClean="0"/>
              <a:t> = false</a:t>
            </a:r>
          </a:p>
          <a:p>
            <a:pPr>
              <a:buNone/>
            </a:pPr>
            <a:r>
              <a:rPr lang="en-US" sz="2400" dirty="0" smtClean="0"/>
              <a:t>[diff]</a:t>
            </a:r>
          </a:p>
          <a:p>
            <a:pPr>
              <a:buNone/>
            </a:pPr>
            <a:r>
              <a:rPr lang="en-US" sz="2400" dirty="0" smtClean="0"/>
              <a:t>        tool = p4</a:t>
            </a:r>
          </a:p>
          <a:p>
            <a:pPr>
              <a:buNone/>
            </a:pPr>
            <a:r>
              <a:rPr lang="en-US" sz="2400" dirty="0" smtClean="0"/>
              <a:t>[merge]</a:t>
            </a:r>
          </a:p>
          <a:p>
            <a:pPr>
              <a:buNone/>
            </a:pPr>
            <a:r>
              <a:rPr lang="en-US" sz="2400" dirty="0" smtClean="0"/>
              <a:t>        tool = p4</a:t>
            </a:r>
            <a:endParaRPr lang="en-US" sz="2000" dirty="0" smtClean="0"/>
          </a:p>
          <a:p>
            <a:pPr>
              <a:buNone/>
            </a:pPr>
            <a:r>
              <a:rPr lang="en-US" sz="1400" dirty="0" smtClean="0"/>
              <a:t>[</a:t>
            </a:r>
            <a:r>
              <a:rPr lang="en-US" sz="1400" dirty="0" err="1" smtClean="0"/>
              <a:t>difftool</a:t>
            </a:r>
            <a:r>
              <a:rPr lang="en-US" sz="1400" dirty="0" smtClean="0"/>
              <a:t> "p4"]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cmd</a:t>
            </a:r>
            <a:r>
              <a:rPr lang="en-US" sz="1400" dirty="0" smtClean="0"/>
              <a:t> = \"c:/program files/Perforce/p4merge.exe\" \"$LOCAL\" \"$REMOTE\"</a:t>
            </a:r>
          </a:p>
          <a:p>
            <a:pPr>
              <a:buNone/>
            </a:pPr>
            <a:r>
              <a:rPr lang="en-US" sz="1400" dirty="0" smtClean="0"/>
              <a:t>[</a:t>
            </a:r>
            <a:r>
              <a:rPr lang="en-US" sz="1400" dirty="0" err="1" smtClean="0"/>
              <a:t>mergetool</a:t>
            </a:r>
            <a:r>
              <a:rPr lang="en-US" sz="1400" dirty="0" smtClean="0"/>
              <a:t> "p4"]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cmd</a:t>
            </a:r>
            <a:r>
              <a:rPr lang="en-US" sz="1400" dirty="0" smtClean="0"/>
              <a:t> = \"c:/program files/Perforce/p4merge.exe\" \"$BASE\" \"$LOCAL\" \"$REMOTE\" \"$MERGED\"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trustExitCode</a:t>
            </a:r>
            <a:r>
              <a:rPr lang="en-US" sz="1400" dirty="0" smtClean="0"/>
              <a:t> = false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 </a:t>
            </a:r>
            <a:r>
              <a:rPr lang="en-US" dirty="0" err="1" smtClean="0"/>
              <a:t>git</a:t>
            </a:r>
            <a:r>
              <a:rPr lang="en-US" dirty="0" smtClean="0"/>
              <a:t> command + arguments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alias.ds "diff --stat"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ds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latin typeface="Consolas" pitchFamily="49" charset="0"/>
                <a:sym typeface="Wingdings" pitchFamily="2" charset="2"/>
              </a:rPr>
              <a:t>git</a:t>
            </a:r>
            <a:r>
              <a:rPr lang="en-US" dirty="0" smtClean="0">
                <a:latin typeface="Consolas" pitchFamily="49" charset="0"/>
                <a:sym typeface="Wingdings" pitchFamily="2" charset="2"/>
              </a:rPr>
              <a:t> diff --stat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ds</a:t>
            </a:r>
            <a:r>
              <a:rPr lang="en-US" dirty="0" smtClean="0">
                <a:latin typeface="Consolas" pitchFamily="49" charset="0"/>
              </a:rPr>
              <a:t> dev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latin typeface="Consolas" pitchFamily="49" charset="0"/>
                <a:sym typeface="Wingdings" pitchFamily="2" charset="2"/>
              </a:rPr>
              <a:t>git</a:t>
            </a:r>
            <a:r>
              <a:rPr lang="en-US" dirty="0" smtClean="0">
                <a:latin typeface="Consolas" pitchFamily="49" charset="0"/>
                <a:sym typeface="Wingdings" pitchFamily="2" charset="2"/>
              </a:rPr>
              <a:t> diff --stat dev</a:t>
            </a:r>
          </a:p>
          <a:p>
            <a:r>
              <a:rPr lang="en-US" dirty="0" smtClean="0"/>
              <a:t>Wrap shell commands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alias.gitka</a:t>
            </a:r>
            <a:r>
              <a:rPr lang="en-US" dirty="0" smtClean="0">
                <a:latin typeface="Consolas" pitchFamily="49" charset="0"/>
              </a:rPr>
              <a:t> = !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>
                <a:latin typeface="Consolas" pitchFamily="49" charset="0"/>
              </a:rPr>
              <a:t> --all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alias.svn</a:t>
            </a:r>
            <a:r>
              <a:rPr lang="en-US" dirty="0" smtClean="0">
                <a:latin typeface="Consolas" pitchFamily="49" charset="0"/>
              </a:rPr>
              <a:t>-up =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!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svn</a:t>
            </a:r>
            <a:r>
              <a:rPr lang="en-US" dirty="0" smtClean="0">
                <a:latin typeface="Consolas" pitchFamily="49" charset="0"/>
              </a:rPr>
              <a:t> fetch &amp;&amp; 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svn</a:t>
            </a:r>
            <a:r>
              <a:rPr lang="en-US" dirty="0" smtClean="0">
                <a:latin typeface="Consolas" pitchFamily="49" charset="0"/>
              </a:rPr>
              <a:t> rebase -l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alias.di</a:t>
            </a:r>
            <a:r>
              <a:rPr lang="en-US" dirty="0" smtClean="0">
                <a:latin typeface="Consolas" pitchFamily="49" charset="0"/>
              </a:rPr>
              <a:t> = diff --staged</a:t>
            </a:r>
          </a:p>
          <a:p>
            <a:r>
              <a:rPr lang="en-US" dirty="0" err="1" smtClean="0">
                <a:latin typeface="Consolas" pitchFamily="49" charset="0"/>
              </a:rPr>
              <a:t>alias.new</a:t>
            </a:r>
            <a:r>
              <a:rPr lang="en-US" dirty="0" smtClean="0">
                <a:latin typeface="Consolas" pitchFamily="49" charset="0"/>
              </a:rPr>
              <a:t> = log master.. --reverse</a:t>
            </a:r>
          </a:p>
          <a:p>
            <a:r>
              <a:rPr lang="en-US" dirty="0" smtClean="0">
                <a:latin typeface="Consolas" pitchFamily="49" charset="0"/>
              </a:rPr>
              <a:t>alias.rbc = rebase --continue</a:t>
            </a:r>
          </a:p>
          <a:p>
            <a:r>
              <a:rPr lang="en-US" dirty="0" smtClean="0">
                <a:hlinkClick r:id="rId2"/>
              </a:rPr>
              <a:t>http://bit.ly/better-git-svn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http://bit.ly/git-lg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lum bright="37000" contrast="54000"/>
          </a:blip>
          <a:srcRect/>
          <a:stretch>
            <a:fillRect/>
          </a:stretch>
        </p:blipFill>
        <p:spPr bwMode="auto">
          <a:xfrm>
            <a:off x="609600" y="4419600"/>
            <a:ext cx="7772400" cy="1607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SHA1 name</a:t>
            </a:r>
          </a:p>
          <a:p>
            <a:pPr lvl="1"/>
            <a:r>
              <a:rPr lang="en-US" dirty="0" smtClean="0"/>
              <a:t>Or unique initial substring (6 often sufficient)</a:t>
            </a:r>
          </a:p>
          <a:p>
            <a:r>
              <a:rPr lang="en-US" dirty="0" smtClean="0"/>
              <a:t>Symbolic references</a:t>
            </a:r>
          </a:p>
          <a:p>
            <a:pPr lvl="1"/>
            <a:r>
              <a:rPr lang="en-US" dirty="0" smtClean="0"/>
              <a:t>Branch: refs/heads/dev = dev</a:t>
            </a:r>
          </a:p>
          <a:p>
            <a:pPr lvl="1"/>
            <a:r>
              <a:rPr lang="en-US" dirty="0" smtClean="0"/>
              <a:t>Tag: refs/tags/v0.1 = v0.1</a:t>
            </a:r>
          </a:p>
          <a:p>
            <a:r>
              <a:rPr lang="en-US" dirty="0" smtClean="0"/>
              <a:t>Remote references</a:t>
            </a:r>
          </a:p>
          <a:p>
            <a:pPr lvl="1"/>
            <a:r>
              <a:rPr lang="en-US" dirty="0" smtClean="0"/>
              <a:t>refs/remotes/origin/dev = origin/dev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= what’s checked out</a:t>
            </a:r>
          </a:p>
          <a:p>
            <a:pPr lvl="1"/>
            <a:r>
              <a:rPr lang="en-US" dirty="0" smtClean="0"/>
              <a:t>Reference to branch</a:t>
            </a:r>
          </a:p>
          <a:p>
            <a:pPr lvl="2"/>
            <a:r>
              <a:rPr lang="en-US" dirty="0" smtClean="0"/>
              <a:t>On commit, reference updates with HEAD</a:t>
            </a:r>
          </a:p>
          <a:p>
            <a:pPr lvl="1"/>
            <a:r>
              <a:rPr lang="en-US" dirty="0" smtClean="0"/>
              <a:t>Arbitrary commit (detached HEAD)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ORIG_HEAD = “undo” for big HEAD changes</a:t>
            </a:r>
          </a:p>
          <a:p>
            <a:pPr lvl="1"/>
            <a:r>
              <a:rPr lang="en-US" dirty="0" smtClean="0"/>
              <a:t>Saved before reset, merge, pull, etc</a:t>
            </a:r>
          </a:p>
          <a:p>
            <a:r>
              <a:rPr lang="en-US" dirty="0" smtClean="0"/>
              <a:t>FETCH_HEAD = last fetched from remote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fetch &lt;</a:t>
            </a:r>
            <a:r>
              <a:rPr lang="en-US" dirty="0" err="1" smtClean="0">
                <a:latin typeface="Consolas" pitchFamily="49" charset="0"/>
              </a:rPr>
              <a:t>url</a:t>
            </a:r>
            <a:r>
              <a:rPr lang="en-US" dirty="0" smtClean="0">
                <a:latin typeface="Consolas" pitchFamily="49" charset="0"/>
              </a:rPr>
              <a:t>&gt; &lt;branch&gt;</a:t>
            </a:r>
          </a:p>
          <a:p>
            <a:r>
              <a:rPr lang="en-US" dirty="0" smtClean="0"/>
              <a:t>MERGE_HEAD = incoming merge commit(s)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Relatively 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Suffixes</a:t>
            </a:r>
          </a:p>
          <a:p>
            <a:pPr lvl="1"/>
            <a:r>
              <a:rPr lang="en-US" dirty="0" smtClean="0"/>
              <a:t>~</a:t>
            </a:r>
            <a:r>
              <a:rPr lang="en-US" i="1" dirty="0" smtClean="0"/>
              <a:t>n = n</a:t>
            </a:r>
            <a:r>
              <a:rPr lang="en-US" dirty="0" smtClean="0"/>
              <a:t>th-generation grandparent</a:t>
            </a:r>
          </a:p>
          <a:p>
            <a:pPr lvl="1"/>
            <a:r>
              <a:rPr lang="en-US" dirty="0" smtClean="0"/>
              <a:t>^ = first parent; ^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th merge parent</a:t>
            </a:r>
          </a:p>
          <a:p>
            <a:pPr lvl="2"/>
            <a:r>
              <a:rPr lang="en-US" dirty="0" smtClean="0"/>
              <a:t>3 commits ago = </a:t>
            </a:r>
            <a:r>
              <a:rPr lang="en-US" dirty="0" smtClean="0">
                <a:latin typeface="Consolas" pitchFamily="49" charset="0"/>
              </a:rPr>
              <a:t>HEAD~3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HEAD^^^</a:t>
            </a:r>
          </a:p>
          <a:p>
            <a:pPr lvl="1"/>
            <a:r>
              <a:rPr lang="en-US" dirty="0" smtClean="0"/>
              <a:t>@{</a:t>
            </a:r>
            <a:r>
              <a:rPr lang="en-US" i="1" dirty="0" smtClean="0"/>
              <a:t>n</a:t>
            </a:r>
            <a:r>
              <a:rPr lang="en-US" dirty="0" smtClean="0"/>
              <a:t>} = </a:t>
            </a:r>
            <a:r>
              <a:rPr lang="en-US" i="1" dirty="0" smtClean="0"/>
              <a:t>n</a:t>
            </a:r>
            <a:r>
              <a:rPr lang="en-US" dirty="0" smtClean="0"/>
              <a:t>th prior value for that ref</a:t>
            </a:r>
          </a:p>
          <a:p>
            <a:pPr lvl="2"/>
            <a:r>
              <a:rPr lang="en-US" dirty="0" smtClean="0"/>
              <a:t>Undo last commit = 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HEAD@{1}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help revisions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Workflow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Ridiculously cheap – use liberally</a:t>
            </a:r>
          </a:p>
          <a:p>
            <a:pPr lvl="1"/>
            <a:r>
              <a:rPr lang="en-US" dirty="0" smtClean="0"/>
              <a:t>Write SHA to file in refs/heads</a:t>
            </a:r>
          </a:p>
          <a:p>
            <a:endParaRPr lang="en-US" dirty="0" smtClean="0"/>
          </a:p>
          <a:p>
            <a:r>
              <a:rPr lang="en-US" dirty="0" smtClean="0"/>
              <a:t>Create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branch &lt;name&gt; &lt;commit&gt;</a:t>
            </a:r>
          </a:p>
          <a:p>
            <a:endParaRPr lang="en-US" dirty="0" smtClean="0"/>
          </a:p>
          <a:p>
            <a:r>
              <a:rPr lang="en-US" dirty="0" smtClean="0"/>
              <a:t>Branches to clean up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branch --merged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am I?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2578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5334000"/>
            <a:ext cx="2170364" cy="877900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1981200"/>
            <a:ext cx="1752600" cy="127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2286000"/>
            <a:ext cx="19050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3505200"/>
            <a:ext cx="19462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05400" y="3505200"/>
            <a:ext cx="25146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 smtClean="0">
                <a:latin typeface="Consolas" pitchFamily="49" charset="0"/>
              </a:rPr>
              <a:t>master</a:t>
            </a:r>
            <a:r>
              <a:rPr lang="en-US" dirty="0" smtClean="0"/>
              <a:t> clean!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New </a:t>
            </a:r>
            <a:r>
              <a:rPr lang="en-US" dirty="0" smtClean="0">
                <a:latin typeface="Consolas" pitchFamily="49" charset="0"/>
              </a:rPr>
              <a:t>topic</a:t>
            </a:r>
            <a:r>
              <a:rPr lang="en-US" dirty="0" smtClean="0"/>
              <a:t> branch from </a:t>
            </a:r>
            <a:r>
              <a:rPr lang="en-US" dirty="0" smtClean="0">
                <a:latin typeface="Consolas" pitchFamily="49" charset="0"/>
              </a:rPr>
              <a:t>master</a:t>
            </a:r>
          </a:p>
          <a:p>
            <a:pPr marL="971550" lvl="1" indent="-514350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checkout master -b topic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Commit all the f***king time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Stash away work in progress</a:t>
            </a:r>
          </a:p>
          <a:p>
            <a:endParaRPr lang="en-US" dirty="0" smtClean="0"/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save "have test,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pop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list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show -p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drop stash@{1}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save --keep-index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branch &lt;name&gt;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with care…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4572000" cy="456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Stays with branch</a:t>
            </a:r>
          </a:p>
          <a:p>
            <a:endParaRPr lang="en-US" dirty="0" smtClean="0"/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commit -m "WIP: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HEAD~</a:t>
            </a:r>
          </a:p>
          <a:p>
            <a:pPr lvl="2"/>
            <a:r>
              <a:rPr lang="en-US" dirty="0" smtClean="0"/>
              <a:t>Pretend WIP commit never happened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Reset paths in index to match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&lt;paths&gt;…</a:t>
            </a:r>
          </a:p>
          <a:p>
            <a:pPr lvl="1"/>
            <a:endParaRPr lang="en-US" dirty="0" smtClean="0">
              <a:solidFill>
                <a:prstClr val="black"/>
              </a:solidFill>
              <a:latin typeface="Consolas" pitchFamily="49" charset="0"/>
            </a:endParaRPr>
          </a:p>
          <a:p>
            <a:pPr lvl="1"/>
            <a:r>
              <a:rPr lang="en-US" dirty="0" err="1" smtClean="0">
                <a:solidFill>
                  <a:prstClr val="black"/>
                </a:solidFill>
              </a:rPr>
              <a:t>Unstage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</a:p>
          <a:p>
            <a:pPr lvl="2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HEAD -- staged-file.txt</a:t>
            </a:r>
          </a:p>
          <a:p>
            <a:pPr lvl="2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HEAD staged-file.txt</a:t>
            </a:r>
          </a:p>
          <a:p>
            <a:pPr lvl="2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-- staged-file.txt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 startAt="2"/>
            </a:pPr>
            <a:r>
              <a:rPr lang="en-US" dirty="0" smtClean="0"/>
              <a:t>Reset HEAD reference to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[--&lt;mode&gt;] </a:t>
            </a:r>
            <a:r>
              <a:rPr lang="en-US" i="1" dirty="0" smtClean="0">
                <a:latin typeface="Consolas" pitchFamily="49" charset="0"/>
              </a:rPr>
              <a:t>commit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Discard previous (WIP) commit:</a:t>
            </a:r>
          </a:p>
          <a:p>
            <a:pPr lvl="2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HEAD~</a:t>
            </a:r>
          </a:p>
          <a:p>
            <a:pPr lvl="1"/>
            <a:r>
              <a:rPr lang="en-US" dirty="0" smtClean="0"/>
              <a:t>Make HEAD look like remote branch:</a:t>
            </a:r>
          </a:p>
          <a:p>
            <a:pPr lvl="2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--hard origin/master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Reset Modes</a:t>
            </a:r>
          </a:p>
          <a:p>
            <a:pPr lvl="1"/>
            <a:r>
              <a:rPr lang="en-US" dirty="0" smtClean="0"/>
              <a:t>soft = only move HEAD ref</a:t>
            </a:r>
          </a:p>
          <a:p>
            <a:pPr lvl="1"/>
            <a:r>
              <a:rPr lang="en-US" dirty="0" smtClean="0"/>
              <a:t>mixed = default = reset index but not working tree</a:t>
            </a:r>
          </a:p>
          <a:p>
            <a:pPr lvl="2"/>
            <a:r>
              <a:rPr lang="en-US" dirty="0" err="1" smtClean="0"/>
              <a:t>Unstage</a:t>
            </a:r>
            <a:r>
              <a:rPr lang="en-US" dirty="0" smtClean="0"/>
              <a:t> everything</a:t>
            </a:r>
          </a:p>
          <a:p>
            <a:pPr lvl="1"/>
            <a:r>
              <a:rPr lang="en-US" dirty="0" smtClean="0"/>
              <a:t>hard = reset index and working tree</a:t>
            </a:r>
          </a:p>
          <a:p>
            <a:pPr lvl="2"/>
            <a:r>
              <a:rPr lang="en-US" dirty="0" smtClean="0"/>
              <a:t>Undo changes (ignores untracked files)</a:t>
            </a:r>
          </a:p>
          <a:p>
            <a:pPr lvl="2"/>
            <a:r>
              <a:rPr lang="en-US" b="1" dirty="0" smtClean="0"/>
              <a:t>Destructive – use with caution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Staging Area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5943600" cy="401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00200"/>
            <a:ext cx="58483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133600"/>
            <a:ext cx="44229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590800" y="2819400"/>
            <a:ext cx="5334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" y="3733800"/>
            <a:ext cx="533400" cy="23622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95800" y="3962400"/>
            <a:ext cx="4572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Staging Area (Index)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1724025"/>
            <a:ext cx="840105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28600" y="3962400"/>
            <a:ext cx="1676400" cy="13716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752600" y="2514600"/>
            <a:ext cx="1219200" cy="0"/>
          </a:xfrm>
          <a:prstGeom prst="straightConnector1">
            <a:avLst/>
          </a:prstGeom>
          <a:ln w="38100">
            <a:solidFill>
              <a:srgbClr val="8C383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752600" y="4419600"/>
            <a:ext cx="1219200" cy="0"/>
          </a:xfrm>
          <a:prstGeom prst="straightConnector1">
            <a:avLst/>
          </a:prstGeom>
          <a:ln w="38100">
            <a:solidFill>
              <a:srgbClr val="8C383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6600" y="3657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add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3657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reset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0" y="4267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add -p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Overlapping logical changes to one file</a:t>
            </a:r>
          </a:p>
          <a:p>
            <a:pPr lvl="1"/>
            <a:r>
              <a:rPr lang="en-US" dirty="0" smtClean="0"/>
              <a:t>Reformatting</a:t>
            </a:r>
          </a:p>
          <a:p>
            <a:pPr lvl="1"/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Changing functionality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add -p</a:t>
            </a:r>
          </a:p>
          <a:p>
            <a:pPr lvl="1"/>
            <a:r>
              <a:rPr lang="en-US" dirty="0" smtClean="0"/>
              <a:t>Pick “hunks” (sections of diff) to stage</a:t>
            </a:r>
          </a:p>
          <a:p>
            <a:pPr lvl="1"/>
            <a:r>
              <a:rPr lang="en-US" dirty="0" smtClean="0"/>
              <a:t>Key operations: y/n, </a:t>
            </a:r>
            <a:r>
              <a:rPr lang="en-US" dirty="0" err="1" smtClean="0"/>
              <a:t>a/d</a:t>
            </a:r>
            <a:r>
              <a:rPr lang="en-US" dirty="0" smtClean="0"/>
              <a:t>, s (split), e (edit)</a:t>
            </a:r>
          </a:p>
          <a:p>
            <a:endParaRPr lang="en-US" dirty="0" smtClean="0"/>
          </a:p>
          <a:p>
            <a:r>
              <a:rPr lang="en-US" dirty="0" smtClean="0"/>
              <a:t>Also: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-p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</a:t>
            </a:r>
            <a:r>
              <a:rPr lang="en-US" i="1" dirty="0" smtClean="0">
                <a:latin typeface="Consolas" pitchFamily="49" charset="0"/>
              </a:rPr>
              <a:t>files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checkout -p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</a:t>
            </a:r>
            <a:r>
              <a:rPr lang="en-US" i="1" dirty="0" smtClean="0">
                <a:latin typeface="Consolas" pitchFamily="49" charset="0"/>
              </a:rPr>
              <a:t>files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Patchwise</a:t>
            </a:r>
            <a:r>
              <a:rPr lang="en-US" dirty="0" smtClean="0"/>
              <a:t> Add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Permanent when pushed</a:t>
            </a:r>
          </a:p>
          <a:p>
            <a:pPr lvl="1"/>
            <a:r>
              <a:rPr lang="en-US" dirty="0" smtClean="0"/>
              <a:t>Until then, pretend you were perfect</a:t>
            </a:r>
          </a:p>
          <a:p>
            <a:r>
              <a:rPr lang="en-US" dirty="0" smtClean="0"/>
              <a:t>Simple case: messed up last commit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add -A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commit --amend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alias.cia = commit --amend -C HEAD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cia</a:t>
            </a:r>
            <a:r>
              <a:rPr lang="en-US" dirty="0" smtClean="0">
                <a:latin typeface="Consolas" pitchFamily="49" charset="0"/>
              </a:rPr>
              <a:t> -a --reset-author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cherry-pick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</a:t>
            </a:r>
            <a:r>
              <a:rPr lang="en-US" dirty="0" err="1" smtClean="0"/>
              <a:t>changeset</a:t>
            </a:r>
            <a:r>
              <a:rPr lang="en-US" dirty="0" smtClean="0"/>
              <a:t>(s) elsewhere</a:t>
            </a:r>
          </a:p>
          <a:p>
            <a:r>
              <a:rPr lang="en-US" dirty="0" smtClean="0"/>
              <a:t>Commit to wrong branch?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… working on </a:t>
            </a:r>
            <a:r>
              <a:rPr lang="en-US" sz="2400" i="1" dirty="0" smtClean="0"/>
              <a:t>wrong-branch</a:t>
            </a: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checkout </a:t>
            </a:r>
            <a:r>
              <a:rPr lang="en-US" sz="2400" i="1" dirty="0" smtClean="0">
                <a:latin typeface="Consolas" pitchFamily="49" charset="0"/>
              </a:rPr>
              <a:t>correct-branch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cherry-pick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checkout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reset --hard HEAD~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3432" y="1752600"/>
            <a:ext cx="495968" cy="470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1360" y="1752600"/>
            <a:ext cx="46184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Merge without rebase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         \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D---E---F---B'--M master, HEAD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smtClean="0"/>
              <a:t>Merge after rebase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D---E---F---B'--A'--C' master, topic, HEAD</a:t>
            </a:r>
          </a:p>
          <a:p>
            <a:pPr>
              <a:buNone/>
            </a:pPr>
            <a:endParaRPr lang="en-US" dirty="0" smtClean="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Deck of cards: shuffle </a:t>
            </a:r>
            <a:r>
              <a:rPr lang="en-US" dirty="0" err="1" smtClean="0">
                <a:solidFill>
                  <a:prstClr val="black"/>
                </a:solidFill>
              </a:rPr>
              <a:t>vs</a:t>
            </a:r>
            <a:r>
              <a:rPr lang="en-US" dirty="0" smtClean="0">
                <a:solidFill>
                  <a:prstClr val="black"/>
                </a:solidFill>
              </a:rPr>
              <a:t> cut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Replay commits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master, HEAD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rebase master topic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 A'--C'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</a:t>
            </a: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 --interactive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Replay history with modifications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git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rebase -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C'---(A+B)'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 -</a:t>
            </a:r>
            <a:r>
              <a:rPr lang="en-US" dirty="0" err="1" smtClean="0"/>
              <a:t>i</a:t>
            </a:r>
            <a:r>
              <a:rPr lang="en-US" dirty="0" smtClean="0"/>
              <a:t> --</a:t>
            </a:r>
            <a:r>
              <a:rPr lang="en-US" dirty="0" err="1" smtClean="0"/>
              <a:t>autosquash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-m "Do something"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work, another commit 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stage work to fix "Do something" …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-m "</a:t>
            </a:r>
            <a:r>
              <a:rPr lang="en-US" sz="2400" dirty="0" err="1" smtClean="0">
                <a:latin typeface="Consolas" pitchFamily="49" charset="0"/>
              </a:rPr>
              <a:t>fixup</a:t>
            </a:r>
            <a:r>
              <a:rPr lang="en-US" sz="2400" dirty="0" smtClean="0">
                <a:latin typeface="Consolas" pitchFamily="49" charset="0"/>
              </a:rPr>
              <a:t>! Do something"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rebase -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</a:rPr>
              <a:t>autosquash</a:t>
            </a:r>
            <a:r>
              <a:rPr lang="en-US" sz="2400" dirty="0" smtClean="0">
                <a:latin typeface="Consolas" pitchFamily="49" charset="0"/>
              </a:rPr>
              <a:t> HEAD~3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Updates </a:t>
            </a:r>
            <a:r>
              <a:rPr lang="en-US" dirty="0" err="1" smtClean="0"/>
              <a:t>todo</a:t>
            </a:r>
            <a:r>
              <a:rPr lang="en-US" dirty="0" smtClean="0"/>
              <a:t> list for us</a:t>
            </a:r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fixup</a:t>
            </a:r>
            <a:r>
              <a:rPr lang="en-US" dirty="0" smtClean="0"/>
              <a:t>! after first commit; marks as </a:t>
            </a:r>
            <a:r>
              <a:rPr lang="en-US" dirty="0" err="1" smtClean="0"/>
              <a:t>fixup</a:t>
            </a:r>
            <a:endParaRPr lang="en-US" dirty="0" smtClean="0"/>
          </a:p>
          <a:p>
            <a:r>
              <a:rPr lang="en-US" dirty="0" err="1" smtClean="0">
                <a:latin typeface="Consolas" pitchFamily="49" charset="0"/>
              </a:rPr>
              <a:t>rebase.autosquash</a:t>
            </a:r>
            <a:r>
              <a:rPr lang="en-US" dirty="0" smtClean="0">
                <a:latin typeface="Consolas" pitchFamily="49" charset="0"/>
              </a:rPr>
              <a:t> = true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More Done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not about: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Remotes (push/pull)</a:t>
            </a:r>
          </a:p>
          <a:p>
            <a:r>
              <a:rPr lang="en-US" dirty="0" smtClean="0"/>
              <a:t>Team workflow</a:t>
            </a:r>
          </a:p>
          <a:p>
            <a:r>
              <a:rPr lang="en-US" dirty="0" smtClean="0"/>
              <a:t>Internals</a:t>
            </a:r>
          </a:p>
          <a:p>
            <a:r>
              <a:rPr lang="en-US" dirty="0" smtClean="0"/>
              <a:t>Neat stuff I don’t use…</a:t>
            </a:r>
          </a:p>
          <a:p>
            <a:pPr lvl="1"/>
            <a:r>
              <a:rPr lang="en-US" dirty="0" smtClean="0"/>
              <a:t>Hooks</a:t>
            </a:r>
          </a:p>
          <a:p>
            <a:pPr lvl="1"/>
            <a:r>
              <a:rPr lang="en-US" dirty="0" err="1" smtClean="0"/>
              <a:t>Submodules</a:t>
            </a:r>
            <a:endParaRPr lang="en-US" dirty="0" smtClean="0"/>
          </a:p>
          <a:p>
            <a:pPr lvl="1"/>
            <a:r>
              <a:rPr lang="en-US" dirty="0" err="1" smtClean="0"/>
              <a:t>Subtree</a:t>
            </a:r>
            <a:r>
              <a:rPr lang="en-US" dirty="0" smtClean="0"/>
              <a:t> merging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This talk is about: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Naming Commits</a:t>
            </a:r>
          </a:p>
          <a:p>
            <a:r>
              <a:rPr lang="en-US" dirty="0" smtClean="0"/>
              <a:t>Local workflow</a:t>
            </a:r>
          </a:p>
          <a:p>
            <a:r>
              <a:rPr lang="en-US" dirty="0" smtClean="0"/>
              <a:t>Fixing “oops”</a:t>
            </a:r>
          </a:p>
          <a:p>
            <a:r>
              <a:rPr lang="en-US" dirty="0" smtClean="0"/>
              <a:t>Finding bugs</a:t>
            </a:r>
          </a:p>
          <a:p>
            <a:r>
              <a:rPr lang="en-US" dirty="0" smtClean="0"/>
              <a:t>Your questions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build="p"/>
      <p:bldP spid="10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Rebase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“Oops”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Uh oh…where did my commit go?</a:t>
            </a:r>
          </a:p>
          <a:p>
            <a:r>
              <a:rPr lang="en-US" dirty="0" err="1" smtClean="0">
                <a:latin typeface="Consolas" pitchFamily="49" charset="0"/>
              </a:rPr>
              <a:t>ls</a:t>
            </a:r>
            <a:r>
              <a:rPr lang="en-US" dirty="0" smtClean="0">
                <a:latin typeface="Consolas" pitchFamily="49" charset="0"/>
              </a:rPr>
              <a:t> -r .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/logs</a:t>
            </a:r>
          </a:p>
          <a:p>
            <a:pPr lvl="1"/>
            <a:r>
              <a:rPr lang="en-US" dirty="0" smtClean="0"/>
              <a:t>HEAD, heads, remotes</a:t>
            </a:r>
            <a:endParaRPr lang="en-US" sz="2600" dirty="0" smtClean="0"/>
          </a:p>
          <a:p>
            <a:pPr>
              <a:buNone/>
            </a:pPr>
            <a:endParaRPr lang="en-US" sz="17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&gt; </a:t>
            </a:r>
            <a:r>
              <a:rPr lang="en-US" sz="1700" dirty="0" err="1" smtClean="0">
                <a:latin typeface="Consolas" pitchFamily="49" charset="0"/>
              </a:rPr>
              <a:t>git</a:t>
            </a:r>
            <a:r>
              <a:rPr lang="en-US" sz="1700" dirty="0" smtClean="0">
                <a:latin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</a:rPr>
              <a:t>reflog</a:t>
            </a:r>
            <a:r>
              <a:rPr lang="en-US" sz="1700" dirty="0" smtClean="0">
                <a:latin typeface="Consolas" pitchFamily="49" charset="0"/>
              </a:rPr>
              <a:t> --all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c66d5f9 refs/heads/dev2@{0}: branch: Created from origin/dev2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1df4b7e refs/heads/master@{0}: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b6e3739 refs/remotes/origin/dev1@{0}: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2c2c892 refs/remotes/origin/dev1@{1}: fetch origin: forced-update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69dcefd refs/remotes/origin/dev1@{2}: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954fa68 refs/remotes/origin/dev1@{3}: pull 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0234a69 refs/remotes/origin/dev1@{4}: pull origin: storing head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8de4df0 refs/heads/master@{1}: pull origin: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66e2e5f refs/heads/tiny74@{0}: commit: WIP</a:t>
            </a:r>
            <a:endParaRPr lang="en-US" sz="26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/>
          <a:lstStyle/>
          <a:p>
            <a:r>
              <a:rPr lang="en-US" dirty="0" smtClean="0"/>
              <a:t>Binary search through commit space</a:t>
            </a:r>
          </a:p>
          <a:p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914400" y="2743200"/>
            <a:ext cx="7315200" cy="0"/>
            <a:chOff x="914400" y="2743200"/>
            <a:chExt cx="7315200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/>
        </p:nvSpPr>
        <p:spPr>
          <a:xfrm>
            <a:off x="914400" y="2971800"/>
            <a:ext cx="990600" cy="381000"/>
          </a:xfrm>
          <a:prstGeom prst="wedgeRectCallout">
            <a:avLst>
              <a:gd name="adj1" fmla="val -45221"/>
              <a:gd name="adj2" fmla="val -8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7239000" y="2971800"/>
            <a:ext cx="990600" cy="381000"/>
          </a:xfrm>
          <a:prstGeom prst="wedgeRectCallout">
            <a:avLst>
              <a:gd name="adj1" fmla="val 44202"/>
              <a:gd name="adj2" fmla="val -8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3657600" y="2971800"/>
            <a:ext cx="1295400" cy="381000"/>
          </a:xfrm>
          <a:prstGeom prst="wedgeRectCallout">
            <a:avLst>
              <a:gd name="adj1" fmla="val 20164"/>
              <a:gd name="adj2" fmla="val -8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47" name="Rectangular Callout 46"/>
          <p:cNvSpPr/>
          <p:nvPr/>
        </p:nvSpPr>
        <p:spPr>
          <a:xfrm>
            <a:off x="914400" y="3962400"/>
            <a:ext cx="990600" cy="381000"/>
          </a:xfrm>
          <a:prstGeom prst="wedgeRectCallout">
            <a:avLst>
              <a:gd name="adj1" fmla="val -43298"/>
              <a:gd name="adj2" fmla="val -94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48" name="Rectangular Callout 47"/>
          <p:cNvSpPr/>
          <p:nvPr/>
        </p:nvSpPr>
        <p:spPr>
          <a:xfrm>
            <a:off x="4648200" y="39624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49" name="Rectangular Callout 48"/>
          <p:cNvSpPr/>
          <p:nvPr/>
        </p:nvSpPr>
        <p:spPr>
          <a:xfrm>
            <a:off x="2362200" y="3962400"/>
            <a:ext cx="1295400" cy="381000"/>
          </a:xfrm>
          <a:prstGeom prst="wedgeRectCallout">
            <a:avLst>
              <a:gd name="adj1" fmla="val -20278"/>
              <a:gd name="adj2" fmla="val -8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67" name="Rectangular Callout 66"/>
          <p:cNvSpPr/>
          <p:nvPr/>
        </p:nvSpPr>
        <p:spPr>
          <a:xfrm>
            <a:off x="1752600" y="49530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69" name="Rectangular Callout 68"/>
          <p:cNvSpPr/>
          <p:nvPr/>
        </p:nvSpPr>
        <p:spPr>
          <a:xfrm>
            <a:off x="3048000" y="4953000"/>
            <a:ext cx="1295400" cy="381000"/>
          </a:xfrm>
          <a:prstGeom prst="wedgeRectCallout">
            <a:avLst>
              <a:gd name="adj1" fmla="val -5573"/>
              <a:gd name="adj2" fmla="val -8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914400" y="3733800"/>
            <a:ext cx="7315200" cy="0"/>
            <a:chOff x="914400" y="2743200"/>
            <a:chExt cx="7315200" cy="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14400" y="4724400"/>
            <a:ext cx="7315200" cy="0"/>
            <a:chOff x="914400" y="2743200"/>
            <a:chExt cx="7315200" cy="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914400" y="5638800"/>
            <a:ext cx="7315200" cy="0"/>
            <a:chOff x="914400" y="2743200"/>
            <a:chExt cx="7315200" cy="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ular Callout 119"/>
          <p:cNvSpPr/>
          <p:nvPr/>
        </p:nvSpPr>
        <p:spPr>
          <a:xfrm>
            <a:off x="2667000" y="58674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21" name="Rectangular Callout 120"/>
          <p:cNvSpPr/>
          <p:nvPr/>
        </p:nvSpPr>
        <p:spPr>
          <a:xfrm>
            <a:off x="4648200" y="49530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122" name="Rectangular Callout 121"/>
          <p:cNvSpPr/>
          <p:nvPr/>
        </p:nvSpPr>
        <p:spPr>
          <a:xfrm>
            <a:off x="4648200" y="5867400"/>
            <a:ext cx="16002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Oldest Bad!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7" grpId="0" animBg="1"/>
      <p:bldP spid="48" grpId="0" animBg="1"/>
      <p:bldP spid="49" grpId="0" animBg="1"/>
      <p:bldP spid="67" grpId="0" animBg="1"/>
      <p:bldP spid="69" grpId="0" animBg="1"/>
      <p:bldP spid="120" grpId="0" animBg="1"/>
      <p:bldP spid="121" grpId="0" animBg="1"/>
      <p:bldP spid="1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start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 </a:t>
            </a:r>
            <a:r>
              <a:rPr lang="en-US" sz="2400" i="1" dirty="0" smtClean="0">
                <a:latin typeface="Consolas" pitchFamily="49" charset="0"/>
              </a:rPr>
              <a:t>new-commit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good </a:t>
            </a:r>
            <a:r>
              <a:rPr lang="en-US" sz="2400" i="1" dirty="0" smtClean="0">
                <a:latin typeface="Consolas" pitchFamily="49" charset="0"/>
              </a:rPr>
              <a:t>old-commit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4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2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good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0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5087d6… is the first bad commit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reset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visualize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view</a:t>
            </a:r>
            <a:r>
              <a:rPr lang="en-US" dirty="0" smtClean="0"/>
              <a:t> = overview in 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log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skip</a:t>
            </a:r>
            <a:r>
              <a:rPr lang="en-US" dirty="0" smtClean="0"/>
              <a:t> = current version cannot be tested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run </a:t>
            </a:r>
            <a:r>
              <a:rPr lang="en-US" i="1" dirty="0" err="1" smtClean="0">
                <a:latin typeface="Consolas" pitchFamily="49" charset="0"/>
              </a:rPr>
              <a:t>my_script</a:t>
            </a:r>
            <a:r>
              <a:rPr lang="en-US" dirty="0" smtClean="0"/>
              <a:t> = automated bisect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for your preferences</a:t>
            </a:r>
          </a:p>
          <a:p>
            <a:r>
              <a:rPr lang="en-US" dirty="0" smtClean="0"/>
              <a:t>Aliases to avoid typing</a:t>
            </a:r>
          </a:p>
          <a:p>
            <a:r>
              <a:rPr lang="en-US" dirty="0" smtClean="0"/>
              <a:t>Commit naming shortcuts</a:t>
            </a:r>
          </a:p>
          <a:p>
            <a:r>
              <a:rPr lang="en-US" dirty="0" smtClean="0"/>
              <a:t>Stashes and WIP commits</a:t>
            </a:r>
          </a:p>
          <a:p>
            <a:r>
              <a:rPr lang="en-US" dirty="0" err="1" smtClean="0"/>
              <a:t>Patchwise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add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reset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checkout</a:t>
            </a:r>
          </a:p>
          <a:p>
            <a:r>
              <a:rPr lang="en-US" dirty="0" smtClean="0"/>
              <a:t>Rewriting history</a:t>
            </a:r>
          </a:p>
          <a:p>
            <a:r>
              <a:rPr lang="en-US" dirty="0" err="1" smtClean="0"/>
              <a:t>Opps</a:t>
            </a:r>
            <a:r>
              <a:rPr lang="en-US" dirty="0" smtClean="0"/>
              <a:t>? </a:t>
            </a:r>
            <a:r>
              <a:rPr lang="en-US" dirty="0" err="1" smtClean="0">
                <a:latin typeface="Consolas" pitchFamily="49" charset="0"/>
              </a:rPr>
              <a:t>reflog</a:t>
            </a:r>
            <a:endParaRPr lang="en-US" dirty="0" smtClean="0"/>
          </a:p>
          <a:p>
            <a:r>
              <a:rPr lang="en-US" dirty="0" smtClean="0"/>
              <a:t>Bugs? </a:t>
            </a:r>
            <a:r>
              <a:rPr lang="en-US" dirty="0" smtClean="0">
                <a:latin typeface="Consolas" pitchFamily="49" charset="0"/>
              </a:rPr>
              <a:t>bisect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http://git-scm.com/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http://gitref.org/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http://gitready.com/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3"/>
              </a:rPr>
              <a:t>http://progit.org/</a:t>
            </a:r>
            <a:r>
              <a:rPr lang="en-US" sz="2200" dirty="0" smtClean="0"/>
              <a:t> 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4"/>
              </a:rPr>
              <a:t>http://github.com/dahlbyk/posh-git</a:t>
            </a:r>
            <a:endParaRPr lang="en-US" sz="22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This deck: </a:t>
            </a:r>
            <a:r>
              <a:rPr lang="en-US" sz="2000" dirty="0" smtClean="0">
                <a:hlinkClick r:id="rId5"/>
              </a:rPr>
              <a:t>http://github.com/dahlbyk/Presentations</a:t>
            </a:r>
            <a:endParaRPr lang="en-US" sz="2000" dirty="0" smtClean="0"/>
          </a:p>
          <a:p>
            <a:pPr marL="273367" indent="-246888" eaLnBrk="1" fontAlgn="auto" hangingPunct="1">
              <a:spcAft>
                <a:spcPts val="0"/>
              </a:spcAft>
              <a:buNone/>
              <a:defRPr/>
            </a:pPr>
            <a:endParaRPr lang="en-US" sz="2000" dirty="0" smtClean="0"/>
          </a:p>
          <a:p>
            <a:pPr marL="347472" indent="-246888">
              <a:buNone/>
              <a:defRPr/>
            </a:pPr>
            <a:r>
              <a:rPr lang="en-US" sz="2400" dirty="0" smtClean="0"/>
              <a:t>keith@solutionizing.net</a:t>
            </a:r>
          </a:p>
          <a:p>
            <a:pPr marL="347472" indent="-246888">
              <a:buNone/>
              <a:defRPr/>
            </a:pPr>
            <a:r>
              <a:rPr lang="en-US" sz="2400" dirty="0" smtClean="0"/>
              <a:t>@dahlbyk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help </a:t>
            </a:r>
            <a:r>
              <a:rPr lang="en-US" dirty="0" err="1" smtClean="0">
                <a:latin typeface="Consolas" pitchFamily="49" charset="0"/>
              </a:rPr>
              <a:t>config</a:t>
            </a:r>
            <a:endParaRPr lang="en-US" dirty="0" smtClean="0"/>
          </a:p>
          <a:p>
            <a:r>
              <a:rPr lang="en-US" dirty="0" smtClean="0"/>
              <a:t>Current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-l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i="1" dirty="0" smtClean="0">
                <a:latin typeface="Consolas" pitchFamily="49" charset="0"/>
              </a:rPr>
              <a:t>name</a:t>
            </a:r>
          </a:p>
          <a:p>
            <a:r>
              <a:rPr lang="en-US" dirty="0" smtClean="0"/>
              <a:t>Set value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i="1" dirty="0" smtClean="0">
                <a:latin typeface="Consolas" pitchFamily="49" charset="0"/>
              </a:rPr>
              <a:t>name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i="1" dirty="0" smtClean="0">
                <a:latin typeface="Consolas" pitchFamily="49" charset="0"/>
              </a:rPr>
              <a:t>value</a:t>
            </a:r>
            <a:endParaRPr lang="en-US" dirty="0" smtClean="0">
              <a:latin typeface="Consolas" pitchFamily="49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2766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Switch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Location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Repository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git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config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--global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~/.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--system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{install dir}/etc/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-e --global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config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core.autocrlf</a:t>
            </a:r>
            <a:r>
              <a:rPr lang="en-US" sz="2400" dirty="0" smtClean="0">
                <a:latin typeface="Consolas" pitchFamily="49" charset="0"/>
              </a:rPr>
              <a:t> false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[core]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</a:t>
            </a:r>
            <a:r>
              <a:rPr lang="en-US" sz="2400" dirty="0" err="1" smtClean="0">
                <a:latin typeface="Consolas" pitchFamily="49" charset="0"/>
              </a:rPr>
              <a:t>autocrlf</a:t>
            </a:r>
            <a:r>
              <a:rPr lang="en-US" sz="2400" dirty="0" smtClean="0">
                <a:latin typeface="Consolas" pitchFamily="49" charset="0"/>
              </a:rPr>
              <a:t> = false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config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branch.master.rebase</a:t>
            </a:r>
            <a:r>
              <a:rPr lang="en-US" sz="2400" dirty="0" smtClean="0">
                <a:latin typeface="Consolas" pitchFamily="49" charset="0"/>
              </a:rPr>
              <a:t> true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[branch "master"]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remote = origin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merge = refs/heads/master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rebase = true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core.editor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Path to </a:t>
                      </a:r>
                      <a:r>
                        <a:rPr lang="en-US" dirty="0" err="1" smtClean="0"/>
                        <a:t>prefered</a:t>
                      </a:r>
                      <a:r>
                        <a:rPr lang="en-US" dirty="0" smtClean="0"/>
                        <a:t> editor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diff.renames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= don’t detect renames (default)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true = detect renames</a:t>
                      </a:r>
                    </a:p>
                    <a:p>
                      <a:r>
                        <a:rPr lang="en-US" dirty="0" smtClean="0"/>
                        <a:t>copies</a:t>
                      </a:r>
                      <a:r>
                        <a:rPr lang="en-US" baseline="0" dirty="0" smtClean="0"/>
                        <a:t> = detect renames &amp; copies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help.autocorrect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= show but</a:t>
                      </a:r>
                      <a:r>
                        <a:rPr lang="en-US" baseline="0" dirty="0" smtClean="0"/>
                        <a:t> don’t execute (default)</a:t>
                      </a:r>
                    </a:p>
                    <a:p>
                      <a:r>
                        <a:rPr lang="en-US" i="1" baseline="0" dirty="0" smtClean="0"/>
                        <a:t>N</a:t>
                      </a:r>
                      <a:r>
                        <a:rPr lang="en-US" baseline="0" dirty="0" smtClean="0"/>
                        <a:t> = execute correction after </a:t>
                      </a:r>
                      <a:r>
                        <a:rPr lang="en-US" i="1" baseline="0" dirty="0" smtClean="0"/>
                        <a:t>N</a:t>
                      </a:r>
                      <a:r>
                        <a:rPr lang="en-US" i="0" baseline="0" dirty="0" smtClean="0"/>
                        <a:t> tenths of a second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-</a:t>
                      </a:r>
                      <a:r>
                        <a:rPr lang="en-US" i="1" baseline="0" dirty="0" smtClean="0"/>
                        <a:t>N</a:t>
                      </a:r>
                      <a:r>
                        <a:rPr lang="en-US" baseline="0" dirty="0" smtClean="0"/>
                        <a:t> = execute correction immediately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log.date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relative, local, default, </a:t>
                      </a:r>
                      <a:r>
                        <a:rPr lang="en-US" dirty="0" err="1" smtClean="0"/>
                        <a:t>iso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rfc</a:t>
                      </a:r>
                      <a:r>
                        <a:rPr lang="en-US" baseline="0" dirty="0" smtClean="0"/>
                        <a:t> short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10205</TotalTime>
  <Words>1395</Words>
  <Application>Microsoft Office PowerPoint</Application>
  <PresentationFormat>On-screen Show (4:3)</PresentationFormat>
  <Paragraphs>348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Module</vt:lpstr>
      <vt:lpstr>Git More Done</vt:lpstr>
      <vt:lpstr>Who am I?</vt:lpstr>
      <vt:lpstr>Who are you?</vt:lpstr>
      <vt:lpstr>Git More Done</vt:lpstr>
      <vt:lpstr>Config</vt:lpstr>
      <vt:lpstr>git config</vt:lpstr>
      <vt:lpstr>git config</vt:lpstr>
      <vt:lpstr>git config</vt:lpstr>
      <vt:lpstr>git config</vt:lpstr>
      <vt:lpstr>git config</vt:lpstr>
      <vt:lpstr>Aliases</vt:lpstr>
      <vt:lpstr>Aliases</vt:lpstr>
      <vt:lpstr>Naming Commits</vt:lpstr>
      <vt:lpstr>Naming Commits</vt:lpstr>
      <vt:lpstr>Naming Commits</vt:lpstr>
      <vt:lpstr>Naming Commits</vt:lpstr>
      <vt:lpstr>Relatively Naming Commits</vt:lpstr>
      <vt:lpstr>Local Workflow</vt:lpstr>
      <vt:lpstr>Branching</vt:lpstr>
      <vt:lpstr>Branching Rules</vt:lpstr>
      <vt:lpstr>git stash</vt:lpstr>
      <vt:lpstr>git stash</vt:lpstr>
      <vt:lpstr>Use with care…</vt:lpstr>
      <vt:lpstr>Temporary Commits</vt:lpstr>
      <vt:lpstr>git reset</vt:lpstr>
      <vt:lpstr>git reset</vt:lpstr>
      <vt:lpstr>git reset</vt:lpstr>
      <vt:lpstr>Review: Staging Area</vt:lpstr>
      <vt:lpstr>Git Staging Area (Index)</vt:lpstr>
      <vt:lpstr>git add --patch</vt:lpstr>
      <vt:lpstr>git add --patch</vt:lpstr>
      <vt:lpstr>Demo</vt:lpstr>
      <vt:lpstr>Rewriting History</vt:lpstr>
      <vt:lpstr>git cherry-pick</vt:lpstr>
      <vt:lpstr>merge vs rebase</vt:lpstr>
      <vt:lpstr>merge vs rebase</vt:lpstr>
      <vt:lpstr>git rebase</vt:lpstr>
      <vt:lpstr>git rebase --interactive</vt:lpstr>
      <vt:lpstr>git rebase -i --autosquash</vt:lpstr>
      <vt:lpstr>Demo</vt:lpstr>
      <vt:lpstr>Fixing “Oops”</vt:lpstr>
      <vt:lpstr>git reflog</vt:lpstr>
      <vt:lpstr>Finding Bugs</vt:lpstr>
      <vt:lpstr>git bisect</vt:lpstr>
      <vt:lpstr>git bisect</vt:lpstr>
      <vt:lpstr>git bisect</vt:lpstr>
      <vt:lpstr>Review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946</cp:revision>
  <dcterms:created xsi:type="dcterms:W3CDTF">2009-08-14T19:51:58Z</dcterms:created>
  <dcterms:modified xsi:type="dcterms:W3CDTF">2012-05-05T19:01:19Z</dcterms:modified>
</cp:coreProperties>
</file>