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4"/>
  </p:notesMasterIdLst>
  <p:sldIdLst>
    <p:sldId id="256" r:id="rId3"/>
    <p:sldId id="287" r:id="rId4"/>
    <p:sldId id="328" r:id="rId5"/>
    <p:sldId id="320" r:id="rId6"/>
    <p:sldId id="311" r:id="rId7"/>
    <p:sldId id="315" r:id="rId8"/>
    <p:sldId id="316" r:id="rId9"/>
    <p:sldId id="317" r:id="rId10"/>
    <p:sldId id="326" r:id="rId11"/>
    <p:sldId id="322" r:id="rId12"/>
    <p:sldId id="323" r:id="rId13"/>
    <p:sldId id="324" r:id="rId14"/>
    <p:sldId id="325" r:id="rId15"/>
    <p:sldId id="327" r:id="rId16"/>
    <p:sldId id="329"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3" r:id="rId30"/>
    <p:sldId id="344" r:id="rId31"/>
    <p:sldId id="345" r:id="rId32"/>
    <p:sldId id="309"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p:scale>
          <a:sx n="50" d="100"/>
          <a:sy n="50" d="100"/>
        </p:scale>
        <p:origin x="-1734" y="-8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BBBA1610-443D-4E09-8478-F04C25BE2810}" type="datetimeFigureOut">
              <a:rPr lang="en-US"/>
              <a:pPr>
                <a:defRPr/>
              </a:pPr>
              <a:t>4/9/2010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E2C4113B-3498-4B75-92B5-517E1C7D07B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CADB0A-C6B7-43DB-9F9D-F16BABF962E7}"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BB114-F8E1-4C74-9669-ADF20C1EC4AC}" type="slidenum">
              <a:rPr lang="en-US"/>
              <a:pPr fontAlgn="base">
                <a:spcBef>
                  <a:spcPct val="0"/>
                </a:spcBef>
                <a:spcAft>
                  <a:spcPct val="0"/>
                </a:spcAft>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6B8293-6F67-42C3-98AF-9BB322A0CF0A}" type="slidenum">
              <a:rPr lang="en-US"/>
              <a:pPr fontAlgn="base">
                <a:spcBef>
                  <a:spcPct val="0"/>
                </a:spcBef>
                <a:spcAft>
                  <a:spcPct val="0"/>
                </a:spcAft>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7FA5DF-2F43-4279-ABEA-1EFCFC68D0C6}" type="slidenum">
              <a:rPr lang="en-US"/>
              <a:pPr fontAlgn="base">
                <a:spcBef>
                  <a:spcPct val="0"/>
                </a:spcBef>
                <a:spcAft>
                  <a:spcPct val="0"/>
                </a:spcAft>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2342C2-3AD9-4412-819E-5AB25A813376}" type="slidenum">
              <a:rPr lang="en-US"/>
              <a:pPr fontAlgn="base">
                <a:spcBef>
                  <a:spcPct val="0"/>
                </a:spcBef>
                <a:spcAft>
                  <a:spcPct val="0"/>
                </a:spcAft>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BF2A9C-64B6-4209-B734-8C1D85BCF2F8}" type="slidenum">
              <a:rPr lang="en-US"/>
              <a:pPr fontAlgn="base">
                <a:spcBef>
                  <a:spcPct val="0"/>
                </a:spcBef>
                <a:spcAft>
                  <a:spcPct val="0"/>
                </a:spcAft>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689937-0BC2-4708-9AFB-58A7212868DD}" type="slidenum">
              <a:rPr lang="en-US"/>
              <a:pPr fontAlgn="base">
                <a:spcBef>
                  <a:spcPct val="0"/>
                </a:spcBef>
                <a:spcAft>
                  <a:spcPct val="0"/>
                </a:spcAft>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D5BA6A-3CAB-41E5-A30F-E088A4A504B0}" type="slidenum">
              <a:rPr lang="en-US"/>
              <a:pPr fontAlgn="base">
                <a:spcBef>
                  <a:spcPct val="0"/>
                </a:spcBef>
                <a:spcAft>
                  <a:spcPct val="0"/>
                </a:spcAft>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B55120-B20F-43FF-B945-CD9A22E8DA2A}" type="slidenum">
              <a:rPr lang="en-US"/>
              <a:pPr fontAlgn="base">
                <a:spcBef>
                  <a:spcPct val="0"/>
                </a:spcBef>
                <a:spcAft>
                  <a:spcPct val="0"/>
                </a:spcAft>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821D62-1817-4C94-9BCF-7F7B0648AF75}" type="slidenum">
              <a:rPr lang="en-US"/>
              <a:pPr fontAlgn="base">
                <a:spcBef>
                  <a:spcPct val="0"/>
                </a:spcBef>
                <a:spcAft>
                  <a:spcPct val="0"/>
                </a:spcAft>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A72B13-6B47-4DC1-A854-0D466BE71C7F}" type="slidenum">
              <a:rPr lang="en-US"/>
              <a:pPr fontAlgn="base">
                <a:spcBef>
                  <a:spcPct val="0"/>
                </a:spcBef>
                <a:spcAft>
                  <a:spcPct val="0"/>
                </a:spcAft>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ED796D-AF28-42A2-B966-7808AA3027D3}" type="slidenum">
              <a:rPr lang="en-US"/>
              <a:pPr fontAlgn="base">
                <a:spcBef>
                  <a:spcPct val="0"/>
                </a:spcBef>
                <a:spcAft>
                  <a:spcPct val="0"/>
                </a:spcAft>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37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67E0CA-AF91-4798-AE7B-16EA39483AF3}" type="slidenum">
              <a:rPr lang="en-US"/>
              <a:pPr fontAlgn="base">
                <a:spcBef>
                  <a:spcPct val="0"/>
                </a:spcBef>
                <a:spcAft>
                  <a:spcPct val="0"/>
                </a:spcAft>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CDC72B-ED08-498A-AD5F-494330B2E0CC}" type="slidenum">
              <a:rPr lang="en-US"/>
              <a:pPr fontAlgn="base">
                <a:spcBef>
                  <a:spcPct val="0"/>
                </a:spcBef>
                <a:spcAft>
                  <a:spcPct val="0"/>
                </a:spcAft>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en-US" smtClean="0"/>
          </a:p>
        </p:txBody>
      </p:sp>
      <p:sp>
        <p:nvSpPr>
          <p:cNvPr id="33796"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6A8E703D-971E-4061-B5AF-D2E5EFEDB541}" type="datetime8">
              <a:rPr lang="en-US"/>
              <a:pPr fontAlgn="base">
                <a:spcBef>
                  <a:spcPct val="0"/>
                </a:spcBef>
                <a:spcAft>
                  <a:spcPct val="0"/>
                </a:spcAft>
              </a:pPr>
              <a:t>4/9/2010 10:26 PM</a:t>
            </a:fld>
            <a:endParaRPr lang="en-US"/>
          </a:p>
        </p:txBody>
      </p:sp>
      <p:sp>
        <p:nvSpPr>
          <p:cNvPr id="33797"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pPr>
            <a:endParaRPr lang="en-US" smtClean="0"/>
          </a:p>
        </p:txBody>
      </p:sp>
      <p:sp>
        <p:nvSpPr>
          <p:cNvPr id="33798"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289A66-454F-434E-9032-887C293FDEC0}" type="slidenum">
              <a:rPr lang="en-US"/>
              <a:pPr fontAlgn="base">
                <a:spcBef>
                  <a:spcPct val="0"/>
                </a:spcBef>
                <a:spcAft>
                  <a:spcPct val="0"/>
                </a:spcAft>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3A838E-E960-431E-8A9E-0C572A35B895}" type="slidenum">
              <a:rPr lang="en-US"/>
              <a:pPr fontAlgn="base">
                <a:spcBef>
                  <a:spcPct val="0"/>
                </a:spcBef>
                <a:spcAft>
                  <a:spcPct val="0"/>
                </a:spcAft>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3083C7-726E-4E69-BD93-668986CFB8FD}" type="slidenum">
              <a:rPr lang="en-US"/>
              <a:pPr fontAlgn="base">
                <a:spcBef>
                  <a:spcPct val="0"/>
                </a:spcBef>
                <a:spcAft>
                  <a:spcPct val="0"/>
                </a:spcAft>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DC45DA-7978-460C-9AAA-2FD934B6CAEC}" type="slidenum">
              <a:rPr lang="en-US"/>
              <a:pPr fontAlgn="base">
                <a:spcBef>
                  <a:spcPct val="0"/>
                </a:spcBef>
                <a:spcAft>
                  <a:spcPct val="0"/>
                </a:spcAft>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FC9776-89D7-4557-9292-FD93CAFB3AC1}" type="slidenum">
              <a:rPr lang="en-US"/>
              <a:pPr fontAlgn="base">
                <a:spcBef>
                  <a:spcPct val="0"/>
                </a:spcBef>
                <a:spcAft>
                  <a:spcPct val="0"/>
                </a:spcAft>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BFDCA6-3A2D-47A5-A438-FFB47E5977D5}" type="slidenum">
              <a:rPr lang="en-US"/>
              <a:pPr fontAlgn="base">
                <a:spcBef>
                  <a:spcPct val="0"/>
                </a:spcBef>
                <a:spcAft>
                  <a:spcPct val="0"/>
                </a:spcAft>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ECBE28-E6DC-4F18-AF75-9D73024DE1D6}" type="slidenum">
              <a:rPr lang="en-US"/>
              <a:pPr fontAlgn="base">
                <a:spcBef>
                  <a:spcPct val="0"/>
                </a:spcBef>
                <a:spcAft>
                  <a:spcPct val="0"/>
                </a:spcAft>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D1C9745D-4D25-41CE-910D-B81D5948A280}" type="datetimeFigureOut">
              <a:rPr lang="en-US"/>
              <a:pPr>
                <a:defRPr/>
              </a:pPr>
              <a:t>4/9/2010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E68A6754-09C2-4298-90BD-ACB6E6CBBD0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DE03268-4C29-4711-8379-E6F33E1937B7}" type="datetimeFigureOut">
              <a:rPr lang="en-US"/>
              <a:pPr>
                <a:defRPr/>
              </a:pPr>
              <a:t>4/9/2010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3BA5058-F34C-4B11-8814-66025360FFE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94FD6F6-7C04-4768-8878-E72B4A5AF598}" type="datetimeFigureOut">
              <a:rPr lang="en-US"/>
              <a:pPr>
                <a:defRPr/>
              </a:pPr>
              <a:t>4/9/2010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C9DF02-D14F-4370-9028-B5A65EFD51F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DAA09F71-35E2-49BD-BA6A-7FEDAA94F740}" type="datetimeFigureOut">
              <a:rPr lang="en-US"/>
              <a:pPr>
                <a:defRPr/>
              </a:pPr>
              <a:t>4/9/2010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F47B15B0-3D39-4702-8418-36D984317CE4}"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4BB520D-223F-4467-BCDC-5F31CDEA8A6F}" type="datetimeFigureOut">
              <a:rPr lang="en-US"/>
              <a:pPr>
                <a:defRPr/>
              </a:pPr>
              <a:t>4/9/2010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E0BA465-5BA7-433C-A960-81030B43DC7B}"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B9C0D90F-2A6B-4CA5-BD97-99DF76735AA4}" type="datetimeFigureOut">
              <a:rPr lang="en-US"/>
              <a:pPr>
                <a:defRPr/>
              </a:pPr>
              <a:t>4/9/2010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1D015A67-F595-4F77-9D80-88E8D62D3728}"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DC61D7B-4C18-4257-9678-B70902B848B9}" type="datetimeFigureOut">
              <a:rPr lang="en-US"/>
              <a:pPr>
                <a:defRPr/>
              </a:pPr>
              <a:t>4/9/2010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8DBB37A-4406-4E68-A906-4CE4798E63A3}"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EE9BA53-F131-40F6-9D99-F1E73F8C41B5}" type="datetimeFigureOut">
              <a:rPr lang="en-US"/>
              <a:pPr>
                <a:defRPr/>
              </a:pPr>
              <a:t>4/9/2010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318C739-6366-4407-ACBE-C8118A059575}"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E7F1702-A960-416C-9951-F3449A3C89C6}" type="datetimeFigureOut">
              <a:rPr lang="en-US"/>
              <a:pPr>
                <a:defRPr/>
              </a:pPr>
              <a:t>4/9/2010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B58B80E-9056-4229-9056-379F576AC74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1E25B1F-300C-46FC-B3F8-354167B148A8}" type="datetimeFigureOut">
              <a:rPr lang="en-US"/>
              <a:pPr>
                <a:defRPr/>
              </a:pPr>
              <a:t>4/9/2010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1442F91-5A79-470E-9CAE-7B9A832FE79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Pag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0"/>
            <a:ext cx="8229600" cy="4038600"/>
          </a:xfrm>
        </p:spPr>
        <p:txBody>
          <a:bodyPr/>
          <a:lstStyle>
            <a:lvl1pPr>
              <a:buSzPct val="75000"/>
              <a:buFont typeface="Wingdings" pitchFamily="2" charset="2"/>
              <a:buChar char="Ø"/>
              <a:defRPr sz="1500">
                <a:latin typeface="Avenir LT Std 45 Book" pitchFamily="34" charset="0"/>
              </a:defRPr>
            </a:lvl1pPr>
            <a:lvl2pPr>
              <a:buSzPct val="75000"/>
              <a:buFont typeface="Courier New" pitchFamily="49" charset="0"/>
              <a:buChar char="o"/>
              <a:defRPr sz="1300">
                <a:latin typeface="Avenir LT Std 45 Book" pitchFamily="34" charset="0"/>
              </a:defRPr>
            </a:lvl2pPr>
            <a:lvl3pPr>
              <a:buSzPct val="75000"/>
              <a:defRPr sz="1200">
                <a:latin typeface="Avenir LT Std 45 Book" pitchFamily="34" charset="0"/>
              </a:defRPr>
            </a:lvl3pPr>
            <a:lvl4pPr>
              <a:defRPr>
                <a:latin typeface="Avenir LT Std 45 Book" pitchFamily="34" charset="0"/>
              </a:defRPr>
            </a:lvl4pPr>
            <a:lvl5pPr>
              <a:defRPr>
                <a:latin typeface="Avenir LT Std 45 Book"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7C4F4CE-9FF6-4F0D-A33D-0A546B2321C7}" type="datetimeFigureOut">
              <a:rPr lang="en-US"/>
              <a:pPr>
                <a:defRPr/>
              </a:pPr>
              <a:t>4/9/2010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BB95C96-A89E-49BE-A8B3-2D8CAA7F166C}"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lumn bas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2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3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bout Quilogy">
    <p:spTree>
      <p:nvGrpSpPr>
        <p:cNvPr id="1" name=""/>
        <p:cNvGrpSpPr/>
        <p:nvPr/>
      </p:nvGrpSpPr>
      <p:grpSpPr>
        <a:xfrm>
          <a:off x="0" y="0"/>
          <a:ext cx="0" cy="0"/>
          <a:chOff x="0" y="0"/>
          <a:chExt cx="0" cy="0"/>
        </a:xfrm>
      </p:grpSpPr>
      <p:cxnSp>
        <p:nvCxnSpPr>
          <p:cNvPr id="5" name="Straight Connector 6"/>
          <p:cNvCxnSpPr/>
          <p:nvPr/>
        </p:nvCxnSpPr>
        <p:spPr>
          <a:xfrm rot="5400000">
            <a:off x="2019301" y="3543300"/>
            <a:ext cx="41910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67200" y="1473679"/>
            <a:ext cx="4419600" cy="4088922"/>
          </a:xfrm>
        </p:spPr>
        <p:txBody>
          <a:bodyPr/>
          <a:lstStyle>
            <a:lvl1pPr>
              <a:buSzPct val="75000"/>
              <a:buFont typeface="Courier New" pitchFamily="49" charset="0"/>
              <a:buChar char="o"/>
              <a:defRPr sz="1600"/>
            </a:lvl1pPr>
            <a:lvl2pPr>
              <a:defRPr sz="13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ffering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onso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2306294-70E6-4CA1-89BF-FD4F18975361}" type="datetimeFigureOut">
              <a:rPr lang="en-US"/>
              <a:pPr>
                <a:defRPr/>
              </a:pPr>
              <a:t>4/9/2010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481CB98A-E361-4AC9-B39A-227D562957F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457200" y="274638"/>
            <a:ext cx="5867400" cy="1173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13"/>
          <p:cNvSpPr>
            <a:spLocks noGrp="1" noChangeArrowheads="1"/>
          </p:cNvSpPr>
          <p:nvPr>
            <p:ph type="body" idx="1"/>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txStyles>
    <p:titleStyle>
      <a:lvl1pPr algn="l" rtl="0" fontAlgn="base">
        <a:spcBef>
          <a:spcPct val="0"/>
        </a:spcBef>
        <a:spcAft>
          <a:spcPct val="0"/>
        </a:spcAft>
        <a:defRPr sz="2400" b="1">
          <a:solidFill>
            <a:srgbClr val="976126"/>
          </a:solidFill>
          <a:latin typeface="+mj-lt"/>
          <a:ea typeface="+mj-ea"/>
          <a:cs typeface="+mj-cs"/>
        </a:defRPr>
      </a:lvl1pPr>
      <a:lvl2pPr algn="l" rtl="0" fontAlgn="base">
        <a:spcBef>
          <a:spcPct val="0"/>
        </a:spcBef>
        <a:spcAft>
          <a:spcPct val="0"/>
        </a:spcAft>
        <a:defRPr sz="2400" b="1">
          <a:solidFill>
            <a:srgbClr val="976126"/>
          </a:solidFill>
          <a:latin typeface="Avenir LT Std 45 Book"/>
        </a:defRPr>
      </a:lvl2pPr>
      <a:lvl3pPr algn="l" rtl="0" fontAlgn="base">
        <a:spcBef>
          <a:spcPct val="0"/>
        </a:spcBef>
        <a:spcAft>
          <a:spcPct val="0"/>
        </a:spcAft>
        <a:defRPr sz="2400" b="1">
          <a:solidFill>
            <a:srgbClr val="976126"/>
          </a:solidFill>
          <a:latin typeface="Avenir LT Std 45 Book"/>
        </a:defRPr>
      </a:lvl3pPr>
      <a:lvl4pPr algn="l" rtl="0" fontAlgn="base">
        <a:spcBef>
          <a:spcPct val="0"/>
        </a:spcBef>
        <a:spcAft>
          <a:spcPct val="0"/>
        </a:spcAft>
        <a:defRPr sz="2400" b="1">
          <a:solidFill>
            <a:srgbClr val="976126"/>
          </a:solidFill>
          <a:latin typeface="Avenir LT Std 45 Book"/>
        </a:defRPr>
      </a:lvl4pPr>
      <a:lvl5pPr algn="l" rtl="0" fontAlgn="base">
        <a:spcBef>
          <a:spcPct val="0"/>
        </a:spcBef>
        <a:spcAft>
          <a:spcPct val="0"/>
        </a:spcAft>
        <a:defRPr sz="2400" b="1">
          <a:solidFill>
            <a:srgbClr val="976126"/>
          </a:solidFill>
          <a:latin typeface="Avenir LT Std 45 Book"/>
        </a:defRPr>
      </a:lvl5pPr>
      <a:lvl6pPr marL="457200" algn="l" rtl="0" eaLnBrk="1" fontAlgn="base" hangingPunct="1">
        <a:spcBef>
          <a:spcPct val="0"/>
        </a:spcBef>
        <a:spcAft>
          <a:spcPct val="0"/>
        </a:spcAft>
        <a:defRPr sz="2400" b="1">
          <a:solidFill>
            <a:srgbClr val="808000"/>
          </a:solidFill>
          <a:latin typeface="Arial" charset="0"/>
        </a:defRPr>
      </a:lvl6pPr>
      <a:lvl7pPr marL="914400" algn="l" rtl="0" eaLnBrk="1" fontAlgn="base" hangingPunct="1">
        <a:spcBef>
          <a:spcPct val="0"/>
        </a:spcBef>
        <a:spcAft>
          <a:spcPct val="0"/>
        </a:spcAft>
        <a:defRPr sz="2400" b="1">
          <a:solidFill>
            <a:srgbClr val="808000"/>
          </a:solidFill>
          <a:latin typeface="Arial" charset="0"/>
        </a:defRPr>
      </a:lvl7pPr>
      <a:lvl8pPr marL="1371600" algn="l" rtl="0" eaLnBrk="1" fontAlgn="base" hangingPunct="1">
        <a:spcBef>
          <a:spcPct val="0"/>
        </a:spcBef>
        <a:spcAft>
          <a:spcPct val="0"/>
        </a:spcAft>
        <a:defRPr sz="2400" b="1">
          <a:solidFill>
            <a:srgbClr val="808000"/>
          </a:solidFill>
          <a:latin typeface="Arial" charset="0"/>
        </a:defRPr>
      </a:lvl8pPr>
      <a:lvl9pPr marL="1828800" algn="l" rtl="0" eaLnBrk="1" fontAlgn="base" hangingPunct="1">
        <a:spcBef>
          <a:spcPct val="0"/>
        </a:spcBef>
        <a:spcAft>
          <a:spcPct val="0"/>
        </a:spcAft>
        <a:defRPr sz="2400" b="1">
          <a:solidFill>
            <a:srgbClr val="808000"/>
          </a:solidFill>
          <a:latin typeface="Arial" charset="0"/>
        </a:defRPr>
      </a:lvl9pPr>
    </p:titleStyle>
    <p:bodyStyle>
      <a:lvl1pPr marL="342900" indent="-342900" algn="l" rtl="0" fontAlgn="base">
        <a:spcBef>
          <a:spcPct val="20000"/>
        </a:spcBef>
        <a:spcAft>
          <a:spcPct val="0"/>
        </a:spcAft>
        <a:buChar char="•"/>
        <a:defRPr sz="2400">
          <a:solidFill>
            <a:srgbClr val="333333"/>
          </a:solidFill>
          <a:latin typeface="+mn-lt"/>
          <a:ea typeface="+mn-ea"/>
          <a:cs typeface="+mn-cs"/>
        </a:defRPr>
      </a:lvl1pPr>
      <a:lvl2pPr marL="742950" indent="-285750" algn="l" rtl="0" fontAlgn="base">
        <a:spcBef>
          <a:spcPct val="20000"/>
        </a:spcBef>
        <a:spcAft>
          <a:spcPct val="0"/>
        </a:spcAft>
        <a:buChar char="–"/>
        <a:defRPr sz="2000">
          <a:solidFill>
            <a:srgbClr val="333333"/>
          </a:solidFill>
          <a:latin typeface="+mn-lt"/>
        </a:defRPr>
      </a:lvl2pPr>
      <a:lvl3pPr marL="1143000" indent="-228600" algn="l" rtl="0" fontAlgn="base">
        <a:spcBef>
          <a:spcPct val="20000"/>
        </a:spcBef>
        <a:spcAft>
          <a:spcPct val="0"/>
        </a:spcAft>
        <a:buChar char="•"/>
        <a:defRPr>
          <a:solidFill>
            <a:srgbClr val="333333"/>
          </a:solidFill>
          <a:latin typeface="+mn-lt"/>
        </a:defRPr>
      </a:lvl3pPr>
      <a:lvl4pPr marL="1600200" indent="-228600" algn="l" rtl="0" fontAlgn="base">
        <a:spcBef>
          <a:spcPct val="20000"/>
        </a:spcBef>
        <a:spcAft>
          <a:spcPct val="0"/>
        </a:spcAft>
        <a:buChar char="–"/>
        <a:defRPr sz="1600">
          <a:solidFill>
            <a:srgbClr val="333333"/>
          </a:solidFill>
          <a:latin typeface="+mn-lt"/>
        </a:defRPr>
      </a:lvl4pPr>
      <a:lvl5pPr marL="2057400" indent="-228600" algn="l" rtl="0" fontAlgn="base">
        <a:spcBef>
          <a:spcPct val="20000"/>
        </a:spcBef>
        <a:spcAft>
          <a:spcPct val="0"/>
        </a:spcAft>
        <a:buChar char="»"/>
        <a:defRPr sz="1600">
          <a:solidFill>
            <a:srgbClr val="333333"/>
          </a:solidFill>
          <a:latin typeface="+mn-lt"/>
        </a:defRPr>
      </a:lvl5pPr>
      <a:lvl6pPr marL="2514600" indent="-228600" algn="l" rtl="0" eaLnBrk="1" fontAlgn="base" hangingPunct="1">
        <a:spcBef>
          <a:spcPct val="20000"/>
        </a:spcBef>
        <a:spcAft>
          <a:spcPct val="0"/>
        </a:spcAft>
        <a:buChar char="»"/>
        <a:defRPr sz="1600">
          <a:solidFill>
            <a:srgbClr val="333333"/>
          </a:solidFill>
          <a:latin typeface="+mn-lt"/>
        </a:defRPr>
      </a:lvl6pPr>
      <a:lvl7pPr marL="2971800" indent="-228600" algn="l" rtl="0" eaLnBrk="1" fontAlgn="base" hangingPunct="1">
        <a:spcBef>
          <a:spcPct val="20000"/>
        </a:spcBef>
        <a:spcAft>
          <a:spcPct val="0"/>
        </a:spcAft>
        <a:buChar char="»"/>
        <a:defRPr sz="1600">
          <a:solidFill>
            <a:srgbClr val="333333"/>
          </a:solidFill>
          <a:latin typeface="+mn-lt"/>
        </a:defRPr>
      </a:lvl7pPr>
      <a:lvl8pPr marL="3429000" indent="-228600" algn="l" rtl="0" eaLnBrk="1" fontAlgn="base" hangingPunct="1">
        <a:spcBef>
          <a:spcPct val="20000"/>
        </a:spcBef>
        <a:spcAft>
          <a:spcPct val="0"/>
        </a:spcAft>
        <a:buChar char="»"/>
        <a:defRPr sz="1600">
          <a:solidFill>
            <a:srgbClr val="333333"/>
          </a:solidFill>
          <a:latin typeface="+mn-lt"/>
        </a:defRPr>
      </a:lvl8pPr>
      <a:lvl9pPr marL="3886200" indent="-228600" algn="l" rtl="0" eaLnBrk="1" fontAlgn="base" hangingPunct="1">
        <a:spcBef>
          <a:spcPct val="20000"/>
        </a:spcBef>
        <a:spcAft>
          <a:spcPct val="0"/>
        </a:spcAft>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7B9C1907-F449-4EC3-BEC3-2C69A005DAAA}" type="datetimeFigureOut">
              <a:rPr lang="en-US"/>
              <a:pPr>
                <a:defRPr/>
              </a:pPr>
              <a:t>4/9/2010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dirty="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2626EBCF-3002-4852-9051-93803503BF13}"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702" r:id="rId1"/>
    <p:sldLayoutId id="2147483685" r:id="rId2"/>
    <p:sldLayoutId id="2147483703" r:id="rId3"/>
    <p:sldLayoutId id="2147483686" r:id="rId4"/>
    <p:sldLayoutId id="2147483687" r:id="rId5"/>
    <p:sldLayoutId id="2147483688" r:id="rId6"/>
    <p:sldLayoutId id="2147483689" r:id="rId7"/>
    <p:sldLayoutId id="2147483690" r:id="rId8"/>
    <p:sldLayoutId id="2147483704" r:id="rId9"/>
    <p:sldLayoutId id="2147483691" r:id="rId10"/>
    <p:sldLayoutId id="2147483692" r:id="rId11"/>
    <p:sldLayoutId id="2147483705" r:id="rId12"/>
    <p:sldLayoutId id="2147483706" r:id="rId13"/>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11.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a:r>
              <a:rPr lang="en-US" smtClean="0"/>
              <a:t>Keith Dahlby</a:t>
            </a:r>
          </a:p>
          <a:p>
            <a:pPr marR="0"/>
            <a:r>
              <a:rPr lang="en-US" smtClean="0">
                <a:hlinkClick r:id="rId3"/>
              </a:rPr>
              <a:t>http://solutionizing.net/</a:t>
            </a:r>
            <a:endParaRPr lang="en-US" smtClean="0"/>
          </a:p>
          <a:p>
            <a:pPr marR="0"/>
            <a:r>
              <a:rPr lang="en-US" smtClean="0">
                <a:hlinkClick r:id="rId4"/>
              </a:rPr>
              <a:t>@dahlbyk</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a:xfrm>
            <a:off x="387350" y="990600"/>
            <a:ext cx="8375650" cy="609600"/>
          </a:xfrm>
        </p:spPr>
        <p:txBody>
          <a:bodyPr/>
          <a:lstStyle/>
          <a:p>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87350" y="990600"/>
            <a:ext cx="8375650" cy="609600"/>
          </a:xfrm>
        </p:spPr>
        <p:txBody>
          <a:bodyPr/>
          <a:lstStyle/>
          <a:p>
            <a:r>
              <a:rPr lang="en-US"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0093"/>
              <a:gd name="adj2" fmla="val -706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endParaRPr lang="en-US" dirty="0"/>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endParaRPr lang="en-US" dirty="0"/>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Placeholder 6"/>
          <p:cNvSpPr>
            <a:spLocks noGrp="1"/>
          </p:cNvSpPr>
          <p:nvPr>
            <p:ph type="body" sz="quarter" idx="10"/>
          </p:nvPr>
        </p:nvSpPr>
        <p:spPr>
          <a:xfrm>
            <a:off x="730250" y="4956175"/>
            <a:ext cx="7672388" cy="1597025"/>
          </a:xfrm>
        </p:spPr>
        <p:txBody>
          <a:bodyPr/>
          <a:lstStyle/>
          <a:p>
            <a:r>
              <a:rPr lang="en-US" sz="2800" smtClean="0"/>
              <a:t>When operand(s) are </a:t>
            </a:r>
            <a:r>
              <a:rPr lang="en-US" sz="2800" b="1" i="1" smtClean="0"/>
              <a:t>dynamic</a:t>
            </a:r>
            <a:r>
              <a:rPr lang="en-US" sz="2800" smtClean="0"/>
              <a:t>…</a:t>
            </a:r>
            <a:endParaRPr lang="en-US" sz="2800" smtClean="0">
              <a:sym typeface="Wingdings" pitchFamily="2" charset="2"/>
            </a:endParaRPr>
          </a:p>
          <a:p>
            <a:pPr lvl="1"/>
            <a:r>
              <a:rPr lang="en-US" sz="2200" smtClean="0"/>
              <a:t>Member selection deferred to run-time</a:t>
            </a:r>
          </a:p>
          <a:p>
            <a:pPr lvl="1"/>
            <a:r>
              <a:rPr lang="en-US" smtClean="0"/>
              <a:t>At run-time, actual type(s) substituted for </a:t>
            </a:r>
            <a:r>
              <a:rPr lang="en-US" b="1" i="1" smtClean="0"/>
              <a:t>dynamic</a:t>
            </a:r>
          </a:p>
          <a:p>
            <a:pPr lvl="1"/>
            <a:r>
              <a:rPr lang="en-US" smtClean="0"/>
              <a:t>Static result type of operation is </a:t>
            </a:r>
            <a:r>
              <a:rPr lang="en-US" b="1" i="1" smtClean="0"/>
              <a:t>dynamic</a:t>
            </a:r>
          </a:p>
          <a:p>
            <a:endParaRPr lang="en-US" sz="2400" smtClean="0"/>
          </a:p>
        </p:txBody>
      </p:sp>
      <p:sp>
        <p:nvSpPr>
          <p:cNvPr id="47106" name="Title 1"/>
          <p:cNvSpPr>
            <a:spLocks noGrp="1"/>
          </p:cNvSpPr>
          <p:nvPr>
            <p:ph type="title"/>
          </p:nvPr>
        </p:nvSpPr>
        <p:spPr>
          <a:xfrm>
            <a:off x="387350" y="990600"/>
            <a:ext cx="8375650" cy="609600"/>
          </a:xfrm>
        </p:spPr>
        <p:txBody>
          <a:bodyPr/>
          <a:lstStyle/>
          <a:p>
            <a:r>
              <a:rPr lang="en-US" smtClean="0"/>
              <a:t>Dynamically Typed Objects</a:t>
            </a:r>
          </a:p>
        </p:txBody>
      </p:sp>
      <p:sp>
        <p:nvSpPr>
          <p:cNvPr id="3" name="TextBox 2"/>
          <p:cNvSpPr txBox="1"/>
          <p:nvPr/>
        </p:nvSpPr>
        <p:spPr>
          <a:xfrm>
            <a:off x="2133600" y="3687763"/>
            <a:ext cx="4724400" cy="923925"/>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x = 1;</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y = </a:t>
            </a:r>
            <a:r>
              <a:rPr lang="en-US" sz="1600" dirty="0">
                <a:solidFill>
                  <a:srgbClr val="A31515"/>
                </a:solidFill>
                <a:latin typeface="Consolas" pitchFamily="49" charset="0"/>
              </a:rPr>
              <a:t>"Hello"</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z =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2B91AF"/>
                </a:solidFill>
                <a:latin typeface="Consolas" pitchFamily="49" charset="0"/>
                <a:ea typeface="Calibri"/>
                <a:cs typeface="Times New Roman"/>
              </a:rPr>
              <a:t>List</a:t>
            </a:r>
            <a:r>
              <a:rPr lang="en-US" sz="1600" dirty="0">
                <a:latin typeface="Consolas" pitchFamily="49" charset="0"/>
              </a:rPr>
              <a:t>&lt;</a:t>
            </a:r>
            <a:r>
              <a:rPr lang="en-US" sz="1600" dirty="0" err="1">
                <a:solidFill>
                  <a:srgbClr val="0000FF"/>
                </a:solidFill>
                <a:latin typeface="Consolas" pitchFamily="49" charset="0"/>
                <a:ea typeface="Calibri"/>
                <a:cs typeface="Times New Roman"/>
              </a:rPr>
              <a:t>int</a:t>
            </a:r>
            <a:r>
              <a:rPr lang="en-US" sz="1600" dirty="0">
                <a:latin typeface="Consolas" pitchFamily="49" charset="0"/>
              </a:rPr>
              <a:t>&gt; { 1, 2, 3 };</a:t>
            </a:r>
          </a:p>
        </p:txBody>
      </p:sp>
      <p:sp>
        <p:nvSpPr>
          <p:cNvPr id="15" name="Rounded Rectangular Callout 14"/>
          <p:cNvSpPr/>
          <p:nvPr/>
        </p:nvSpPr>
        <p:spPr>
          <a:xfrm>
            <a:off x="838200" y="2240340"/>
            <a:ext cx="2362200" cy="762000"/>
          </a:xfrm>
          <a:prstGeom prst="wedgeRoundRectCallout">
            <a:avLst>
              <a:gd name="adj1" fmla="val 34845"/>
              <a:gd name="adj2" fmla="val 15007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Compile-time type</a:t>
            </a:r>
            <a:br>
              <a:rPr lang="en-US" dirty="0"/>
            </a:br>
            <a:r>
              <a:rPr lang="en-US" i="1" dirty="0"/>
              <a:t>dynamic</a:t>
            </a:r>
            <a:endParaRPr lang="en-US" i="1" dirty="0"/>
          </a:p>
        </p:txBody>
      </p:sp>
      <p:sp>
        <p:nvSpPr>
          <p:cNvPr id="16" name="Rounded Rectangular Callout 15"/>
          <p:cNvSpPr/>
          <p:nvPr/>
        </p:nvSpPr>
        <p:spPr>
          <a:xfrm>
            <a:off x="3657600" y="2240340"/>
            <a:ext cx="2362200" cy="762000"/>
          </a:xfrm>
          <a:prstGeom prst="wedgeRoundRectCallout">
            <a:avLst>
              <a:gd name="adj1" fmla="val -46633"/>
              <a:gd name="adj2" fmla="val 149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Run-time type</a:t>
            </a:r>
            <a:br>
              <a:rPr lang="en-US" dirty="0"/>
            </a:br>
            <a:r>
              <a:rPr lang="en-US" i="1" dirty="0"/>
              <a:t>System.Int32</a:t>
            </a:r>
            <a:endParaRPr lang="en-US"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4176"/>
              <a:gd name="adj2" fmla="val 5444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638800"/>
            <a:ext cx="3200400" cy="914400"/>
          </a:xfrm>
          <a:prstGeom prst="wedgeRoundRectCallout">
            <a:avLst>
              <a:gd name="adj1" fmla="val -73966"/>
              <a:gd name="adj2" fmla="val 2804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a:xfrm>
            <a:off x="387350" y="990600"/>
            <a:ext cx="8375650" cy="769938"/>
          </a:xfrm>
        </p:spPr>
        <p:txBody>
          <a:bodyPr/>
          <a:lstStyle/>
          <a:p>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Placeholder 1"/>
          <p:cNvSpPr>
            <a:spLocks noGrp="1"/>
          </p:cNvSpPr>
          <p:nvPr>
            <p:ph type="body" sz="quarter" idx="10"/>
          </p:nvPr>
        </p:nvSpPr>
        <p:spPr>
          <a:xfrm>
            <a:off x="730250" y="1905000"/>
            <a:ext cx="7672388" cy="4648200"/>
          </a:xfrm>
        </p:spPr>
        <p:txBody>
          <a:bodyPr/>
          <a:lstStyle/>
          <a:p>
            <a:pPr marL="514350" indent="-514350">
              <a:buFont typeface="Calibri" pitchFamily="34" charset="0"/>
              <a:buAutoNum type="arabicPeriod"/>
            </a:pPr>
            <a:r>
              <a:rPr lang="en-US" sz="3600" smtClean="0"/>
              <a:t>Implicit: CLR </a:t>
            </a:r>
            <a:r>
              <a:rPr lang="en-US" sz="3600" smtClean="0">
                <a:sym typeface="Wingdings" pitchFamily="2" charset="2"/>
              </a:rPr>
              <a:t> </a:t>
            </a:r>
            <a:r>
              <a:rPr lang="en-US" sz="3600" smtClean="0">
                <a:latin typeface="Consolas" pitchFamily="49" charset="0"/>
                <a:ea typeface="Consolas" pitchFamily="49" charset="0"/>
                <a:cs typeface="Consolas" pitchFamily="49" charset="0"/>
                <a:sym typeface="Wingdings" pitchFamily="2" charset="2"/>
              </a:rPr>
              <a:t>dynamic</a:t>
            </a:r>
          </a:p>
          <a:p>
            <a:pPr marL="514350" indent="-514350">
              <a:buFont typeface="Calibri" pitchFamily="34" charset="0"/>
              <a:buAutoNum type="arabicPeriod"/>
            </a:pPr>
            <a:r>
              <a:rPr lang="en-US" sz="3600" smtClean="0">
                <a:sym typeface="Wingdings" pitchFamily="2" charset="2"/>
              </a:rPr>
              <a:t>Implicit: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 CLR</a:t>
            </a:r>
          </a:p>
          <a:p>
            <a:pPr marL="514350" indent="-514350">
              <a:buFont typeface="Calibri" pitchFamily="34" charset="0"/>
              <a:buAutoNum type="arabicPeriod"/>
            </a:pPr>
            <a:r>
              <a:rPr lang="en-US" sz="3600" smtClean="0">
                <a:sym typeface="Wingdings" pitchFamily="2" charset="2"/>
              </a:rPr>
              <a:t>Any expression using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is dynamically evaluated</a:t>
            </a:r>
          </a:p>
          <a:p>
            <a:pPr marL="514350" indent="-514350">
              <a:buFont typeface="Calibri" pitchFamily="34" charset="0"/>
              <a:buAutoNum type="arabicPeriod"/>
            </a:pPr>
            <a:r>
              <a:rPr lang="en-US" sz="3600" smtClean="0">
                <a:sym typeface="Wingdings" pitchFamily="2" charset="2"/>
              </a:rPr>
              <a:t>Static type of dynamically-evaluated expression is </a:t>
            </a:r>
            <a:r>
              <a:rPr lang="en-US" sz="3600" smtClean="0">
                <a:latin typeface="Consolas" pitchFamily="49" charset="0"/>
                <a:ea typeface="Consolas" pitchFamily="49" charset="0"/>
                <a:cs typeface="Consolas" pitchFamily="49" charset="0"/>
                <a:sym typeface="Wingdings" pitchFamily="2" charset="2"/>
              </a:rPr>
              <a:t>dynamic</a:t>
            </a:r>
            <a:r>
              <a:rPr lang="en-US" sz="3600" smtClean="0">
                <a:ea typeface="Consolas" pitchFamily="49" charset="0"/>
                <a:cs typeface="Consolas" pitchFamily="49" charset="0"/>
                <a:sym typeface="Wingdings" pitchFamily="2" charset="2"/>
              </a:rPr>
              <a:t>*</a:t>
            </a:r>
          </a:p>
          <a:p>
            <a:pPr marL="514350" indent="-514350">
              <a:buFont typeface="Calibri" pitchFamily="34" charset="0"/>
              <a:buAutoNum type="arabicPeriod"/>
            </a:pPr>
            <a:endParaRPr lang="en-US" sz="3600" smtClean="0">
              <a:ea typeface="Consolas" pitchFamily="49" charset="0"/>
              <a:cs typeface="Consolas" pitchFamily="49" charset="0"/>
              <a:sym typeface="Wingdings" pitchFamily="2" charset="2"/>
            </a:endParaRPr>
          </a:p>
          <a:p>
            <a:pPr marL="514350" indent="-514350">
              <a:buFont typeface="Wingdings 2" pitchFamily="18" charset="2"/>
              <a:buNone/>
            </a:pPr>
            <a:r>
              <a:rPr lang="en-US" sz="2400" smtClean="0">
                <a:ea typeface="Consolas" pitchFamily="49" charset="0"/>
                <a:cs typeface="Consolas" pitchFamily="49" charset="0"/>
                <a:sym typeface="Wingdings" pitchFamily="2" charset="2"/>
              </a:rPr>
              <a:t>* Unless it’s not</a:t>
            </a:r>
            <a:endParaRPr lang="en-US" sz="3600" smtClean="0">
              <a:ea typeface="Consolas" pitchFamily="49" charset="0"/>
              <a:cs typeface="Consolas" pitchFamily="49" charset="0"/>
            </a:endParaRPr>
          </a:p>
        </p:txBody>
      </p:sp>
      <p:sp>
        <p:nvSpPr>
          <p:cNvPr id="51202" name="Title 2"/>
          <p:cNvSpPr>
            <a:spLocks noGrp="1"/>
          </p:cNvSpPr>
          <p:nvPr>
            <p:ph type="title"/>
          </p:nvPr>
        </p:nvSpPr>
        <p:spPr>
          <a:xfrm>
            <a:off x="387350" y="990600"/>
            <a:ext cx="8375650" cy="769938"/>
          </a:xfrm>
        </p:spPr>
        <p:txBody>
          <a:bodyPr/>
          <a:lstStyle/>
          <a:p>
            <a:r>
              <a:rPr lang="en-US" smtClean="0">
                <a:latin typeface="Consolas" pitchFamily="49" charset="0"/>
                <a:ea typeface="Consolas" pitchFamily="49" charset="0"/>
                <a:cs typeface="Consolas" pitchFamily="49" charset="0"/>
              </a:rPr>
              <a:t>dynamic</a:t>
            </a:r>
            <a:r>
              <a:rPr lang="en-US" smtClean="0"/>
              <a:t> in a Nutshell</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Placeholder 1"/>
          <p:cNvSpPr>
            <a:spLocks noGrp="1"/>
          </p:cNvSpPr>
          <p:nvPr>
            <p:ph type="body" sz="quarter" idx="10"/>
          </p:nvPr>
        </p:nvSpPr>
        <p:spPr>
          <a:xfrm>
            <a:off x="730250" y="1905000"/>
            <a:ext cx="7672388" cy="2054225"/>
          </a:xfrm>
        </p:spPr>
        <p:txBody>
          <a:bodyPr/>
          <a:lstStyle/>
          <a:p>
            <a:pPr>
              <a:lnSpc>
                <a:spcPct val="100000"/>
              </a:lnSpc>
              <a:spcBef>
                <a:spcPct val="0"/>
              </a:spcBef>
            </a:pPr>
            <a:r>
              <a:rPr lang="en-US" sz="3600" smtClean="0"/>
              <a:t>Dynamic dispatch is not new:</a:t>
            </a:r>
          </a:p>
          <a:p>
            <a:pPr lvl="1">
              <a:lnSpc>
                <a:spcPct val="100000"/>
              </a:lnSpc>
              <a:spcBef>
                <a:spcPct val="0"/>
              </a:spcBef>
            </a:pPr>
            <a:r>
              <a:rPr lang="en-US" sz="3600" smtClean="0">
                <a:latin typeface="Consolas" pitchFamily="49" charset="0"/>
                <a:ea typeface="Consolas" pitchFamily="49" charset="0"/>
                <a:cs typeface="Consolas" pitchFamily="49" charset="0"/>
              </a:rPr>
              <a:t>Option Strict Off</a:t>
            </a:r>
          </a:p>
          <a:p>
            <a:pPr>
              <a:lnSpc>
                <a:spcPct val="100000"/>
              </a:lnSpc>
              <a:spcBef>
                <a:spcPct val="0"/>
              </a:spcBef>
            </a:pPr>
            <a:r>
              <a:rPr lang="en-US" sz="3600" smtClean="0"/>
              <a:t>VBx (10) Uses DLR</a:t>
            </a:r>
          </a:p>
        </p:txBody>
      </p:sp>
      <p:sp>
        <p:nvSpPr>
          <p:cNvPr id="52226" name="Title 2"/>
          <p:cNvSpPr>
            <a:spLocks noGrp="1"/>
          </p:cNvSpPr>
          <p:nvPr>
            <p:ph type="title"/>
          </p:nvPr>
        </p:nvSpPr>
        <p:spPr>
          <a:xfrm>
            <a:off x="387350" y="990600"/>
            <a:ext cx="8375650" cy="769938"/>
          </a:xfrm>
        </p:spPr>
        <p:txBody>
          <a:bodyPr/>
          <a:lstStyle/>
          <a:p>
            <a:r>
              <a:rPr lang="en-US" smtClean="0"/>
              <a:t>Dynamic in Visual Basic 10</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a:xfrm>
            <a:off x="387350" y="990600"/>
            <a:ext cx="8375650" cy="769938"/>
          </a:xfrm>
        </p:spPr>
        <p:txBody>
          <a:bodyPr/>
          <a:lstStyle/>
          <a:p>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a:xfrm>
            <a:off x="387350" y="990600"/>
            <a:ext cx="8375650" cy="769938"/>
          </a:xfrm>
        </p:spPr>
        <p:txBody>
          <a:bodyPr/>
          <a:lstStyle/>
          <a:p>
            <a:r>
              <a:rPr lang="en-US"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a:srcRect/>
            <a:stretch>
              <a:fillRect/>
            </a:stretch>
          </p:blipFill>
          <p:spPr bwMode="auto">
            <a:xfrm>
              <a:off x="672767" y="5422584"/>
              <a:ext cx="1016667" cy="965833"/>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a:xfrm>
            <a:off x="387350" y="990600"/>
            <a:ext cx="8375650" cy="769938"/>
          </a:xfrm>
        </p:spPr>
        <p:txBody>
          <a:bodyPr/>
          <a:lstStyle/>
          <a:p>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4602162"/>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8640">
                <a:tc>
                  <a:txBody>
                    <a:bodyPr/>
                    <a:lstStyle/>
                    <a:p>
                      <a:r>
                        <a:rPr lang="en-US" sz="1600" dirty="0" err="1" smtClean="0"/>
                        <a:t>DeleteMember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UnaryOperation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smtClean="0"/>
                        <a:t>Convert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132">
                <a:tc>
                  <a:txBody>
                    <a:bodyPr/>
                    <a:lstStyle/>
                    <a:p>
                      <a:r>
                        <a:rPr lang="en-US" sz="1600" dirty="0" err="1" smtClean="0"/>
                        <a:t>CreateInstance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DeleteIndex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57431" name="Title 7"/>
          <p:cNvSpPr>
            <a:spLocks noGrp="1"/>
          </p:cNvSpPr>
          <p:nvPr>
            <p:ph type="title"/>
          </p:nvPr>
        </p:nvSpPr>
        <p:spPr>
          <a:xfrm>
            <a:off x="387350" y="990600"/>
            <a:ext cx="8375650" cy="769938"/>
          </a:xfrm>
        </p:spPr>
        <p:txBody>
          <a:bodyPr/>
          <a:lstStyle/>
          <a:p>
            <a:r>
              <a:rPr lang="en-US" smtClean="0"/>
              <a:t>Language Expressions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Who am I?</a:t>
            </a:r>
          </a:p>
        </p:txBody>
      </p:sp>
      <p:sp>
        <p:nvSpPr>
          <p:cNvPr id="28674" name="Content Placeholder 2"/>
          <p:cNvSpPr>
            <a:spLocks noGrp="1"/>
          </p:cNvSpPr>
          <p:nvPr>
            <p:ph idx="1"/>
          </p:nvPr>
        </p:nvSpPr>
        <p:spPr>
          <a:xfrm>
            <a:off x="457200" y="1905000"/>
            <a:ext cx="8229600" cy="4389438"/>
          </a:xfrm>
        </p:spPr>
        <p:txBody>
          <a:bodyPr/>
          <a:lstStyle/>
          <a:p>
            <a:r>
              <a:rPr lang="en-US" sz="2400" smtClean="0"/>
              <a:t>Iowa Native</a:t>
            </a:r>
          </a:p>
          <a:p>
            <a:r>
              <a:rPr lang="en-US" sz="2400" smtClean="0"/>
              <a:t>Iowa State University</a:t>
            </a:r>
          </a:p>
          <a:p>
            <a:r>
              <a:rPr lang="en-US" sz="2400" smtClean="0"/>
              <a:t>Cedar Rapids</a:t>
            </a:r>
          </a:p>
          <a:p>
            <a:r>
              <a:rPr lang="en-US" sz="2400" smtClean="0"/>
              <a:t>SharePoint </a:t>
            </a:r>
            <a:r>
              <a:rPr lang="en-US" sz="2400" smtClean="0">
                <a:sym typeface="Wingdings" pitchFamily="2" charset="2"/>
              </a:rPr>
              <a:t> ASP.NET MVC</a:t>
            </a:r>
            <a:endParaRPr lang="en-US" sz="2400" smtClean="0"/>
          </a:p>
          <a:p>
            <a:r>
              <a:rPr lang="en-US" sz="2400" smtClean="0">
                <a:sym typeface="Wingdings" pitchFamily="2" charset="2"/>
              </a:rPr>
              <a:t>J&amp;P Cycles</a:t>
            </a:r>
            <a:endParaRPr lang="en-US" sz="2400" smtClean="0"/>
          </a:p>
          <a:p>
            <a:r>
              <a:rPr lang="en-US" sz="2400" smtClean="0"/>
              <a:t>Language Geek</a:t>
            </a:r>
          </a:p>
        </p:txBody>
      </p:sp>
      <p:pic>
        <p:nvPicPr>
          <p:cNvPr id="28675" name="Picture 3"/>
          <p:cNvPicPr>
            <a:picLocks noChangeAspect="1" noChangeArrowheads="1"/>
          </p:cNvPicPr>
          <p:nvPr/>
        </p:nvPicPr>
        <p:blipFill>
          <a:blip r:embed="rId2"/>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Placeholder 5"/>
          <p:cNvSpPr>
            <a:spLocks noGrp="1"/>
          </p:cNvSpPr>
          <p:nvPr>
            <p:ph type="body" sz="quarter" idx="10"/>
          </p:nvPr>
        </p:nvSpPr>
        <p:spPr>
          <a:xfrm>
            <a:off x="730250" y="1905000"/>
            <a:ext cx="7672388" cy="3962400"/>
          </a:xfrm>
        </p:spPr>
        <p:txBody>
          <a:bodyPr/>
          <a:lstStyle/>
          <a:p>
            <a:r>
              <a:rPr lang="en-US" sz="3200" smtClean="0"/>
              <a:t>Start with LINQ Expression Trees</a:t>
            </a:r>
          </a:p>
          <a:p>
            <a:r>
              <a:rPr lang="en-US" sz="3200" smtClean="0"/>
              <a:t>Add assignment</a:t>
            </a:r>
          </a:p>
          <a:p>
            <a:r>
              <a:rPr lang="en-US" sz="3200" smtClean="0"/>
              <a:t>Add control-flow</a:t>
            </a:r>
          </a:p>
          <a:p>
            <a:r>
              <a:rPr lang="en-US" sz="3200" smtClean="0"/>
              <a:t>Add dynamic dispatch nodes</a:t>
            </a:r>
          </a:p>
          <a:p>
            <a:endParaRPr lang="en-US" sz="3200" smtClean="0"/>
          </a:p>
          <a:p>
            <a:r>
              <a:rPr lang="en-US" sz="3200" smtClean="0"/>
              <a:t>Now we support full method bodies</a:t>
            </a:r>
          </a:p>
        </p:txBody>
      </p:sp>
      <p:sp>
        <p:nvSpPr>
          <p:cNvPr id="59394" name="Title 4"/>
          <p:cNvSpPr>
            <a:spLocks noGrp="1"/>
          </p:cNvSpPr>
          <p:nvPr>
            <p:ph type="title"/>
          </p:nvPr>
        </p:nvSpPr>
        <p:spPr>
          <a:xfrm>
            <a:off x="387350" y="990600"/>
            <a:ext cx="8375650" cy="609600"/>
          </a:xfrm>
        </p:spPr>
        <p:txBody>
          <a:bodyPr/>
          <a:lstStyle/>
          <a:p>
            <a:r>
              <a:rPr lang="en-US" smtClean="0"/>
              <a:t>System.Linq.Expressions v2</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387350" y="990600"/>
            <a:ext cx="8375650" cy="609600"/>
          </a:xfrm>
        </p:spPr>
        <p:txBody>
          <a:bodyPr/>
          <a:lstStyle/>
          <a:p>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3"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int fact(int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cxnSp>
        <p:nvCxnSpPr>
          <p:cNvPr id="47" name="Elbow Connector 46"/>
          <p:cNvCxnSpPr>
            <a:stCxn id="16" idx="3"/>
            <a:endCxn id="46"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387350" y="990600"/>
            <a:ext cx="8375650" cy="609600"/>
          </a:xfrm>
        </p:spPr>
        <p:txBody>
          <a:bodyPr/>
          <a:lstStyle/>
          <a:p>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41"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dynamic fact(dynamic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16" idx="3"/>
            <a:endCxn id="46"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181600" y="1905000"/>
            <a:ext cx="3581400" cy="1323975"/>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a:xfrm>
            <a:off x="387350" y="990600"/>
            <a:ext cx="8375650" cy="609600"/>
          </a:xfrm>
        </p:spPr>
        <p:txBody>
          <a:bodyPr/>
          <a:lstStyle/>
          <a:p>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16" idx="3"/>
            <a:endCxn id="46"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334000" y="1905000"/>
            <a:ext cx="3429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1</a:t>
            </a:r>
          </a:p>
          <a:p>
            <a:r>
              <a:rPr lang="en-US" sz="1600">
                <a:latin typeface="Consolas" pitchFamily="49" charset="0"/>
              </a:rPr>
              <a:t>    else</a:t>
            </a:r>
          </a:p>
          <a:p>
            <a:r>
              <a:rPr lang="en-US" sz="1600">
                <a:latin typeface="Consolas" pitchFamily="49" charset="0"/>
              </a:rPr>
              <a:t>        n * fact(n - 1)</a:t>
            </a:r>
          </a:p>
          <a:p>
            <a:r>
              <a:rPr lang="en-US" sz="1600">
                <a:latin typeface="Consolas" pitchFamily="49" charset="0"/>
              </a:rPr>
              <a:t>    end</a:t>
            </a:r>
          </a:p>
          <a:p>
            <a:r>
              <a:rPr lang="en-US" sz="1600">
                <a:latin typeface="Consolas" pitchFamily="49" charset="0"/>
              </a:rPr>
              <a:t>end</a:t>
            </a:r>
          </a:p>
        </p:txBody>
      </p:sp>
      <p:sp>
        <p:nvSpPr>
          <p:cNvPr id="67586" name="Title 1"/>
          <p:cNvSpPr>
            <a:spLocks noGrp="1"/>
          </p:cNvSpPr>
          <p:nvPr>
            <p:ph type="title"/>
          </p:nvPr>
        </p:nvSpPr>
        <p:spPr>
          <a:xfrm>
            <a:off x="387350" y="990600"/>
            <a:ext cx="8375650" cy="609600"/>
          </a:xfrm>
        </p:spPr>
        <p:txBody>
          <a:bodyPr/>
          <a:lstStyle/>
          <a:p>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387350" y="990600"/>
            <a:ext cx="8375650" cy="609600"/>
          </a:xfrm>
        </p:spPr>
        <p:txBody>
          <a:bodyPr/>
          <a:lstStyle/>
          <a:p>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90800"/>
            <a:ext cx="4248150" cy="376238"/>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Assume</a:t>
            </a:r>
            <a:r>
              <a:rPr lang="en-US" sz="240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63855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In Ruby</a:t>
            </a:r>
          </a:p>
          <a:p>
            <a:pPr defTabSz="912813">
              <a:lnSpc>
                <a:spcPct val="78000"/>
              </a:lnSpc>
              <a:spcBef>
                <a:spcPct val="20000"/>
              </a:spcBef>
            </a:pPr>
            <a:r>
              <a:rPr lang="en-US" sz="240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35280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Smarter than a 5</a:t>
            </a:r>
            <a:r>
              <a:rPr lang="en-US" sz="2400" baseline="30000">
                <a:solidFill>
                  <a:srgbClr val="000000"/>
                </a:solidFill>
                <a:latin typeface="Constantia" pitchFamily="18" charset="0"/>
                <a:cs typeface="Courier New" pitchFamily="49" charset="0"/>
              </a:rPr>
              <a:t>th</a:t>
            </a:r>
            <a:r>
              <a:rPr lang="en-US" sz="2400">
                <a:solidFill>
                  <a:srgbClr val="000000"/>
                </a:solidFill>
                <a:latin typeface="Constantia" pitchFamily="18" charset="0"/>
                <a:cs typeface="Courier New" pitchFamily="49" charset="0"/>
              </a:rPr>
              <a:t> grader?</a:t>
            </a:r>
          </a:p>
          <a:p>
            <a:pPr defTabSz="912813">
              <a:lnSpc>
                <a:spcPct val="78000"/>
              </a:lnSpc>
              <a:spcBef>
                <a:spcPct val="20000"/>
              </a:spcBef>
            </a:pPr>
            <a:r>
              <a:rPr lang="en-US" sz="240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504950" y="4781550"/>
            <a:ext cx="6400800" cy="1447800"/>
          </a:xfrm>
          <a:prstGeom prst="rect">
            <a:avLst/>
          </a:prstGeom>
          <a:solidFill>
            <a:srgbClr val="FFFFFF"/>
          </a:solidFill>
          <a:ln w="9525">
            <a:noFill/>
            <a:miter lim="800000"/>
            <a:headEnd/>
            <a:tailEnd/>
          </a:ln>
        </p:spPr>
        <p:txBody>
          <a:bodyPr>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In C#</a:t>
            </a:r>
          </a:p>
          <a:p>
            <a:pPr defTabSz="912813">
              <a:lnSpc>
                <a:spcPct val="78000"/>
              </a:lnSpc>
              <a:spcBef>
                <a:spcPct val="20000"/>
              </a:spcBef>
            </a:pPr>
            <a:r>
              <a:rPr lang="en-US" sz="2400">
                <a:solidFill>
                  <a:srgbClr val="000000"/>
                </a:solidFill>
                <a:latin typeface="Consolas" pitchFamily="49" charset="0"/>
                <a:cs typeface="Courier New" pitchFamily="49" charset="0"/>
              </a:rPr>
              <a:t>x * 2 = -294,967,296 //typed as int </a:t>
            </a:r>
          </a:p>
          <a:p>
            <a:pPr defTabSz="912813">
              <a:lnSpc>
                <a:spcPct val="78000"/>
              </a:lnSpc>
              <a:spcBef>
                <a:spcPct val="20000"/>
              </a:spcBef>
            </a:pPr>
            <a:r>
              <a:rPr lang="en-US" sz="2400">
                <a:solidFill>
                  <a:srgbClr val="000000"/>
                </a:solidFill>
                <a:latin typeface="Consolas" pitchFamily="49" charset="0"/>
                <a:cs typeface="Courier New" pitchFamily="49" charset="0"/>
              </a:rPr>
              <a:t>Or OverflowException //checked</a:t>
            </a:r>
          </a:p>
          <a:p>
            <a:pPr defTabSz="912813">
              <a:lnSpc>
                <a:spcPct val="78000"/>
              </a:lnSpc>
              <a:spcBef>
                <a:spcPct val="20000"/>
              </a:spcBef>
            </a:pPr>
            <a:r>
              <a:rPr lang="en-US" sz="2400">
                <a:solidFill>
                  <a:srgbClr val="000000"/>
                </a:solidFill>
                <a:latin typeface="Consolas" pitchFamily="49" charset="0"/>
                <a:cs typeface="Courier New" pitchFamily="49" charset="0"/>
              </a:rPr>
              <a:t>Or 4,000,000,000     //typed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a:xfrm>
            <a:off x="387350" y="990600"/>
            <a:ext cx="8375650" cy="769938"/>
          </a:xfrm>
        </p:spPr>
        <p:txBody>
          <a:bodyPr/>
          <a:lstStyle/>
          <a:p>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Placeholder 1"/>
          <p:cNvSpPr>
            <a:spLocks noGrp="1"/>
          </p:cNvSpPr>
          <p:nvPr>
            <p:ph type="body" sz="quarter" idx="10"/>
          </p:nvPr>
        </p:nvSpPr>
        <p:spPr>
          <a:xfrm>
            <a:off x="730250" y="2517775"/>
            <a:ext cx="7672388" cy="3654425"/>
          </a:xfrm>
        </p:spPr>
        <p:txBody>
          <a:bodyPr/>
          <a:lstStyle/>
          <a:p>
            <a:pPr>
              <a:lnSpc>
                <a:spcPct val="120000"/>
              </a:lnSpc>
            </a:pPr>
            <a:r>
              <a:rPr lang="en-US" smtClean="0"/>
              <a:t>Old Idea:  Polymorphic Inline Cache</a:t>
            </a:r>
          </a:p>
          <a:p>
            <a:pPr lvl="1">
              <a:lnSpc>
                <a:spcPct val="120000"/>
              </a:lnSpc>
            </a:pPr>
            <a:r>
              <a:rPr lang="en-US" smtClean="0"/>
              <a:t>Implemented with delegates and generics</a:t>
            </a:r>
          </a:p>
          <a:p>
            <a:pPr lvl="1">
              <a:lnSpc>
                <a:spcPct val="120000"/>
              </a:lnSpc>
              <a:spcBef>
                <a:spcPct val="0"/>
              </a:spcBef>
            </a:pPr>
            <a:r>
              <a:rPr lang="en-US" smtClean="0"/>
              <a:t>No changes in CLR runtime engine (today)</a:t>
            </a:r>
          </a:p>
          <a:p>
            <a:pPr>
              <a:lnSpc>
                <a:spcPct val="120000"/>
              </a:lnSpc>
            </a:pPr>
            <a:r>
              <a:rPr lang="en-US" smtClean="0"/>
              <a:t>Major Addition:  Multiple languages on CLR</a:t>
            </a:r>
          </a:p>
          <a:p>
            <a:pPr lvl="1">
              <a:lnSpc>
                <a:spcPct val="120000"/>
              </a:lnSpc>
            </a:pPr>
            <a:r>
              <a:rPr lang="en-US" smtClean="0"/>
              <a:t>Interop for sharing objects across languages</a:t>
            </a:r>
          </a:p>
          <a:p>
            <a:pPr lvl="1">
              <a:lnSpc>
                <a:spcPct val="120000"/>
              </a:lnSpc>
            </a:pPr>
            <a:r>
              <a:rPr lang="en-US" smtClean="0"/>
              <a:t>Customization to work for each language</a:t>
            </a:r>
          </a:p>
          <a:p>
            <a:pPr lvl="1">
              <a:lnSpc>
                <a:spcPct val="120000"/>
              </a:lnSpc>
            </a:pPr>
            <a:r>
              <a:rPr lang="en-US" smtClean="0"/>
              <a:t>Customization for library writers</a:t>
            </a:r>
          </a:p>
          <a:p>
            <a:pPr>
              <a:lnSpc>
                <a:spcPct val="120000"/>
              </a:lnSpc>
            </a:pPr>
            <a:endParaRPr lang="en-US" smtClean="0"/>
          </a:p>
        </p:txBody>
      </p:sp>
      <p:sp>
        <p:nvSpPr>
          <p:cNvPr id="72706" name="Title 2"/>
          <p:cNvSpPr>
            <a:spLocks noGrp="1"/>
          </p:cNvSpPr>
          <p:nvPr>
            <p:ph type="title"/>
          </p:nvPr>
        </p:nvSpPr>
        <p:spPr>
          <a:xfrm>
            <a:off x="387350" y="990600"/>
            <a:ext cx="8375650" cy="1323975"/>
          </a:xfrm>
        </p:spPr>
        <p:txBody>
          <a:bodyPr/>
          <a:lstStyle/>
          <a:p>
            <a:r>
              <a:rPr lang="en-US" smtClean="0"/>
              <a:t>CallSites</a:t>
            </a:r>
            <a:br>
              <a:rPr lang="en-US" smtClean="0"/>
            </a:br>
            <a:r>
              <a:rPr lang="en-US" sz="3600" smtClean="0"/>
              <a:t>System.Runtime.CompilerServices</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250" y="1905000"/>
            <a:ext cx="7672388" cy="4572000"/>
          </a:xfrm>
        </p:spPr>
        <p:txBody>
          <a:bodyPr>
            <a:normAutofit fontScale="92500"/>
          </a:bodyPr>
          <a:lstStyle/>
          <a:p>
            <a:pPr marL="514350" indent="-514350" fontAlgn="auto">
              <a:lnSpc>
                <a:spcPct val="110000"/>
              </a:lnSpc>
              <a:spcAft>
                <a:spcPts val="0"/>
              </a:spcAft>
              <a:buClr>
                <a:schemeClr val="accent3"/>
              </a:buClr>
              <a:buFont typeface="+mj-lt"/>
              <a:buAutoNum type="arabicPeriod"/>
              <a:defRPr/>
            </a:pPr>
            <a:r>
              <a:rPr lang="en-US" sz="3600" dirty="0" smtClean="0"/>
              <a:t>ExpandoObject</a:t>
            </a:r>
          </a:p>
          <a:p>
            <a:pPr marL="880110" lvl="1" indent="-514350" fontAlgn="auto">
              <a:lnSpc>
                <a:spcPct val="110000"/>
              </a:lnSpc>
              <a:spcAft>
                <a:spcPts val="0"/>
              </a:spcAft>
              <a:buFont typeface="Wingdings 2"/>
              <a:buChar char=""/>
              <a:defRPr/>
            </a:pPr>
            <a:r>
              <a:rPr lang="en-US" sz="2600" dirty="0" smtClean="0"/>
              <a:t>Key-Value Pairs</a:t>
            </a:r>
          </a:p>
          <a:p>
            <a:pPr marL="880110" lvl="1" indent="-514350" fontAlgn="auto">
              <a:lnSpc>
                <a:spcPct val="110000"/>
              </a:lnSpc>
              <a:spcAft>
                <a:spcPts val="0"/>
              </a:spcAft>
              <a:buFont typeface="Wingdings 2"/>
              <a:buChar char=""/>
              <a:defRPr/>
            </a:pPr>
            <a:r>
              <a:rPr lang="en-US" sz="2600" dirty="0" smtClean="0"/>
              <a:t>Accessed as properties</a:t>
            </a:r>
          </a:p>
          <a:p>
            <a:pPr marL="514350" indent="-514350" fontAlgn="auto">
              <a:lnSpc>
                <a:spcPct val="110000"/>
              </a:lnSpc>
              <a:spcAft>
                <a:spcPts val="0"/>
              </a:spcAft>
              <a:buClr>
                <a:schemeClr val="accent3"/>
              </a:buClr>
              <a:buFont typeface="+mj-lt"/>
              <a:buAutoNum type="arabicPeriod"/>
              <a:defRPr/>
            </a:pPr>
            <a:r>
              <a:rPr lang="en-US" sz="3600" dirty="0" err="1" smtClean="0"/>
              <a:t>DynamicObject</a:t>
            </a:r>
            <a:endParaRPr lang="en-US" sz="3600" dirty="0" smtClean="0"/>
          </a:p>
          <a:p>
            <a:pPr marL="880110" lvl="1" indent="-514350" fontAlgn="auto">
              <a:lnSpc>
                <a:spcPct val="110000"/>
              </a:lnSpc>
              <a:spcAft>
                <a:spcPts val="0"/>
              </a:spcAft>
              <a:buFont typeface="Wingdings 2"/>
              <a:buChar char=""/>
              <a:defRPr/>
            </a:pPr>
            <a:r>
              <a:rPr lang="en-US" sz="2600" dirty="0" smtClean="0"/>
              <a:t>Abstract Base Class</a:t>
            </a:r>
          </a:p>
          <a:p>
            <a:pPr marL="514350" indent="-514350" fontAlgn="auto">
              <a:lnSpc>
                <a:spcPct val="110000"/>
              </a:lnSpc>
              <a:spcAft>
                <a:spcPts val="0"/>
              </a:spcAft>
              <a:buClr>
                <a:schemeClr val="accent3"/>
              </a:buClr>
              <a:buFont typeface="+mj-lt"/>
              <a:buAutoNum type="arabicPeriod"/>
              <a:defRPr/>
            </a:pPr>
            <a:r>
              <a:rPr lang="en-US" sz="3600" dirty="0" err="1" smtClean="0"/>
              <a:t>IDynamicMetaObjectProvider</a:t>
            </a:r>
            <a:endParaRPr lang="en-US" sz="3600" dirty="0" smtClean="0"/>
          </a:p>
          <a:p>
            <a:pPr marL="880110" lvl="1" indent="-514350" fontAlgn="auto">
              <a:lnSpc>
                <a:spcPct val="110000"/>
              </a:lnSpc>
              <a:spcAft>
                <a:spcPts val="0"/>
              </a:spcAft>
              <a:buFont typeface="Wingdings 2"/>
              <a:buChar char=""/>
              <a:defRPr/>
            </a:pPr>
            <a:r>
              <a:rPr lang="en-US" sz="2600" dirty="0" err="1" smtClean="0">
                <a:latin typeface="Consolas" pitchFamily="49" charset="0"/>
                <a:cs typeface="Consolas" pitchFamily="49" charset="0"/>
              </a:rPr>
              <a:t>DynamicMetaObject</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GetMetaObject</a:t>
            </a:r>
            <a:r>
              <a:rPr lang="en-US" sz="2600" dirty="0" smtClean="0">
                <a:latin typeface="Consolas" pitchFamily="49" charset="0"/>
                <a:cs typeface="Consolas" pitchFamily="49" charset="0"/>
              </a:rPr>
              <a:t>(</a:t>
            </a:r>
            <a:br>
              <a:rPr lang="en-US" sz="2600" dirty="0" smtClean="0">
                <a:latin typeface="Consolas" pitchFamily="49" charset="0"/>
                <a:cs typeface="Consolas" pitchFamily="49" charset="0"/>
              </a:rPr>
            </a:br>
            <a:r>
              <a:rPr lang="en-US" sz="2600" dirty="0" smtClean="0">
                <a:latin typeface="Consolas" pitchFamily="49" charset="0"/>
                <a:cs typeface="Consolas" pitchFamily="49" charset="0"/>
              </a:rPr>
              <a:t>                  Expression parameter)</a:t>
            </a:r>
            <a:endParaRPr lang="en-US" sz="4800" dirty="0" smtClean="0">
              <a:latin typeface="Consolas" pitchFamily="49" charset="0"/>
              <a:cs typeface="Consolas" pitchFamily="49" charset="0"/>
            </a:endParaRPr>
          </a:p>
        </p:txBody>
      </p:sp>
      <p:sp>
        <p:nvSpPr>
          <p:cNvPr id="74754" name="Title 2"/>
          <p:cNvSpPr>
            <a:spLocks noGrp="1"/>
          </p:cNvSpPr>
          <p:nvPr>
            <p:ph type="title"/>
          </p:nvPr>
        </p:nvSpPr>
        <p:spPr>
          <a:xfrm>
            <a:off x="387350" y="990600"/>
            <a:ext cx="8375650" cy="769938"/>
          </a:xfrm>
        </p:spPr>
        <p:txBody>
          <a:bodyPr/>
          <a:lstStyle/>
          <a:p>
            <a:r>
              <a:rPr lang="en-US" smtClean="0"/>
              <a:t>Creating Dynamic Objects</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smtClean="0"/>
              <a:t>Creating Dynamic Objects</a:t>
            </a:r>
            <a:endParaRPr/>
          </a:p>
        </p:txBody>
      </p:sp>
      <p:sp>
        <p:nvSpPr>
          <p:cNvPr id="75778" name="Text Placeholder 4"/>
          <p:cNvSpPr>
            <a:spLocks noGrp="1"/>
          </p:cNvSpPr>
          <p:nvPr>
            <p:ph type="body" idx="1"/>
          </p:nvPr>
        </p:nvSpPr>
        <p:spPr>
          <a:xfrm>
            <a:off x="530225" y="2705100"/>
            <a:ext cx="7772400" cy="1509713"/>
          </a:xfrm>
        </p:spPr>
        <p:txBody>
          <a:bodyPr/>
          <a:lstStyle/>
          <a:p>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a:xfrm>
            <a:off x="387350" y="990600"/>
            <a:ext cx="8375650" cy="609600"/>
          </a:xfrm>
        </p:spPr>
        <p:txBody>
          <a:bodyPr/>
          <a:lstStyle/>
          <a:p>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smtClean="0"/>
              <a:t>Resources</a:t>
            </a:r>
          </a:p>
        </p:txBody>
      </p:sp>
      <p:sp>
        <p:nvSpPr>
          <p:cNvPr id="3" name="Content Placeholder 2"/>
          <p:cNvSpPr>
            <a:spLocks noGrp="1"/>
          </p:cNvSpPr>
          <p:nvPr>
            <p:ph idx="1"/>
          </p:nvPr>
        </p:nvSpPr>
        <p:spPr>
          <a:xfrm>
            <a:off x="457200" y="1905000"/>
            <a:ext cx="8229600" cy="4389438"/>
          </a:xfrm>
        </p:spPr>
        <p:txBody>
          <a:bodyPr>
            <a:normAutofit lnSpcReduction="10000"/>
          </a:bodyPr>
          <a:lstStyle/>
          <a:p>
            <a:pPr marL="274320" indent="-274320" fontAlgn="auto">
              <a:spcAft>
                <a:spcPts val="0"/>
              </a:spcAft>
              <a:buClr>
                <a:schemeClr val="accent3"/>
              </a:buClr>
              <a:buFont typeface="Wingdings 2"/>
              <a:buChar char=""/>
              <a:defRPr/>
            </a:pPr>
            <a:r>
              <a:rPr lang="en-US" sz="2400" dirty="0" smtClean="0"/>
              <a:t>PDC on Channel 9</a:t>
            </a:r>
          </a:p>
          <a:p>
            <a:pPr marL="640080" lvl="1" indent="-246888" fontAlgn="auto">
              <a:spcAft>
                <a:spcPts val="0"/>
              </a:spcAft>
              <a:buFont typeface="Wingdings 2"/>
              <a:buChar char=""/>
              <a:defRPr/>
            </a:pPr>
            <a:r>
              <a:rPr lang="en-US" sz="2200" dirty="0" smtClean="0">
                <a:hlinkClick r:id="rId2"/>
              </a:rPr>
              <a:t>http://channel9.msdn.com/tags/Languages/</a:t>
            </a:r>
            <a:r>
              <a:rPr lang="en-US" sz="2200" dirty="0" smtClean="0"/>
              <a:t> </a:t>
            </a:r>
          </a:p>
          <a:p>
            <a:pPr marL="274320" indent="-274320" fontAlgn="auto">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fontAlgn="auto">
              <a:spcAft>
                <a:spcPts val="0"/>
              </a:spcAft>
              <a:buClr>
                <a:schemeClr val="accent3"/>
              </a:buClr>
              <a:buFont typeface="Wingdings 2"/>
              <a:buChar char=""/>
              <a:defRPr/>
            </a:pPr>
            <a:r>
              <a:rPr lang="en-US" sz="2400" dirty="0" smtClean="0"/>
              <a:t>Bart De Smet – Microsoft Language Geek</a:t>
            </a:r>
          </a:p>
          <a:p>
            <a:pPr marL="640080" lvl="1" indent="-246888" fontAlgn="auto">
              <a:spcAft>
                <a:spcPts val="0"/>
              </a:spcAft>
              <a:buFont typeface="Wingdings 2"/>
              <a:buChar char=""/>
              <a:defRPr/>
            </a:pPr>
            <a:r>
              <a:rPr lang="en-US" sz="2000" dirty="0" smtClean="0">
                <a:hlinkClick r:id="rId3"/>
              </a:rPr>
              <a:t>http://community.bartdesmet.net/blogs/bart/</a:t>
            </a:r>
            <a:endParaRPr lang="en-US" sz="2000" dirty="0" smtClean="0"/>
          </a:p>
          <a:p>
            <a:pPr marL="274320" indent="-274320" fontAlgn="auto">
              <a:spcAft>
                <a:spcPts val="0"/>
              </a:spcAft>
              <a:buClr>
                <a:schemeClr val="accent3"/>
              </a:buClr>
              <a:buFont typeface="Wingdings 2"/>
              <a:buChar char=""/>
              <a:defRPr/>
            </a:pPr>
            <a:endParaRPr lang="en-US" sz="2400" dirty="0" smtClean="0"/>
          </a:p>
          <a:p>
            <a:pPr marL="274320" indent="-274320" fontAlgn="auto">
              <a:spcAft>
                <a:spcPts val="0"/>
              </a:spcAft>
              <a:buClr>
                <a:schemeClr val="accent3"/>
              </a:buClr>
              <a:buFont typeface="Wingdings 2"/>
              <a:buChar char=""/>
              <a:defRPr/>
            </a:pPr>
            <a:endParaRPr lang="en-US" sz="2400" dirty="0" smtClean="0"/>
          </a:p>
          <a:p>
            <a:pPr marL="274320" indent="-274320" fontAlgn="auto">
              <a:spcAft>
                <a:spcPts val="0"/>
              </a:spcAft>
              <a:buClr>
                <a:schemeClr val="accent3"/>
              </a:buClr>
              <a:buFont typeface="Wingdings 2"/>
              <a:buChar char=""/>
              <a:defRPr/>
            </a:pPr>
            <a:r>
              <a:rPr lang="en-US" sz="2400" dirty="0" smtClean="0"/>
              <a:t>Me</a:t>
            </a:r>
          </a:p>
          <a:p>
            <a:pPr marL="640080" lvl="1" indent="-246888" fontAlgn="auto">
              <a:spcAft>
                <a:spcPts val="0"/>
              </a:spcAft>
              <a:buFont typeface="Wingdings 2"/>
              <a:buChar char=""/>
              <a:defRPr/>
            </a:pPr>
            <a:r>
              <a:rPr lang="en-US" sz="2000" dirty="0" smtClean="0">
                <a:hlinkClick r:id="rId4"/>
              </a:rPr>
              <a:t>http://solutionizing.net/</a:t>
            </a:r>
            <a:endParaRPr lang="en-US" sz="2000" dirty="0" smtClean="0"/>
          </a:p>
          <a:p>
            <a:pPr marL="640080" lvl="1" indent="-246888" fontAlgn="auto">
              <a:spcAft>
                <a:spcPts val="0"/>
              </a:spcAft>
              <a:buFont typeface="Wingdings 2"/>
              <a:buChar char=""/>
              <a:defRPr/>
            </a:pPr>
            <a:r>
              <a:rPr lang="en-US" sz="2000" dirty="0" smtClean="0"/>
              <a:t>keith@ ---^</a:t>
            </a:r>
          </a:p>
          <a:p>
            <a:pPr marL="640080" lvl="1" indent="-246888" fontAlgn="auto">
              <a:spcAft>
                <a:spcPts val="0"/>
              </a:spcAft>
              <a:buFont typeface="Wingdings 2"/>
              <a:buChar char=""/>
              <a:defRPr/>
            </a:pPr>
            <a:r>
              <a:rPr lang="en-US" sz="2000" dirty="0" smtClean="0">
                <a:hlinkClick r:id="rId5"/>
              </a:rPr>
              <a:t>@dahlbyk</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a:xfrm>
            <a:off x="387350" y="990600"/>
            <a:ext cx="8375650" cy="769938"/>
          </a:xfrm>
        </p:spPr>
        <p:txBody>
          <a:bodyPr/>
          <a:lstStyle/>
          <a:p>
            <a:r>
              <a:rPr lang="en-US"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a:xfrm>
            <a:off x="387350" y="982663"/>
            <a:ext cx="8375650" cy="769937"/>
          </a:xfrm>
        </p:spPr>
        <p:txBody>
          <a:bodyPr/>
          <a:lstStyle/>
          <a:p>
            <a:r>
              <a:rPr lang="en-US" smtClean="0"/>
              <a:t>Diverse Object Models</a:t>
            </a:r>
          </a:p>
        </p:txBody>
      </p:sp>
      <p:sp>
        <p:nvSpPr>
          <p:cNvPr id="3" name="Text Placeholder 2"/>
          <p:cNvSpPr>
            <a:spLocks noGrp="1"/>
          </p:cNvSpPr>
          <p:nvPr>
            <p:ph type="body" sz="quarter" idx="10"/>
          </p:nvPr>
        </p:nvSpPr>
        <p:spPr>
          <a:xfrm>
            <a:off x="730250" y="1901825"/>
            <a:ext cx="7672388" cy="2120900"/>
          </a:xfrm>
        </p:spPr>
        <p:txBody>
          <a:bodyPr>
            <a:normAutofit/>
          </a:bodyPr>
          <a:lstStyle/>
          <a:p>
            <a:pPr marL="274320" indent="-274320" fontAlgn="auto">
              <a:spcBef>
                <a:spcPts val="0"/>
              </a:spcBef>
              <a:spcAft>
                <a:spcPts val="0"/>
              </a:spcAft>
              <a:buClr>
                <a:schemeClr val="accent3"/>
              </a:buClr>
              <a:buFont typeface="Wingdings 2"/>
              <a:buChar cha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274320" indent="-274320" fontAlgn="auto">
              <a:spcAft>
                <a:spcPts val="0"/>
              </a:spcAft>
              <a:buClr>
                <a:schemeClr val="accent3"/>
              </a:buClr>
              <a:buFont typeface="Wingdings 2"/>
              <a:buChar char=""/>
              <a:defRPr/>
            </a:pPr>
            <a:r>
              <a:rPr lang="en-US" dirty="0" smtClean="0"/>
              <a:t>However, there are </a:t>
            </a:r>
            <a:r>
              <a:rPr lang="en-US" dirty="0" smtClean="0">
                <a:solidFill>
                  <a:schemeClr val="accent3"/>
                </a:solidFill>
              </a:rPr>
              <a:t>many other object models out there</a:t>
            </a:r>
            <a:r>
              <a:rPr lang="en-US" dirty="0" smtClean="0"/>
              <a:t>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1"/>
          <p:cNvSpPr>
            <a:spLocks noGrp="1"/>
          </p:cNvSpPr>
          <p:nvPr>
            <p:ph type="body" sz="quarter" idx="10"/>
          </p:nvPr>
        </p:nvSpPr>
        <p:spPr>
          <a:xfrm>
            <a:off x="730250" y="1905000"/>
            <a:ext cx="7672388" cy="4724400"/>
          </a:xfrm>
        </p:spPr>
        <p:txBody>
          <a:bodyPr/>
          <a:lstStyle/>
          <a:p>
            <a:r>
              <a:rPr lang="en-US" smtClean="0"/>
              <a:t>J(ava)Script:</a:t>
            </a:r>
          </a:p>
          <a:p>
            <a:endParaRPr lang="en-US" smtClean="0"/>
          </a:p>
          <a:p>
            <a:endParaRPr lang="en-US" smtClean="0"/>
          </a:p>
          <a:p>
            <a:endParaRPr lang="en-US" smtClean="0"/>
          </a:p>
          <a:p>
            <a:endParaRPr lang="en-US" sz="4000" smtClean="0"/>
          </a:p>
          <a:p>
            <a:r>
              <a:rPr lang="en-US" smtClean="0"/>
              <a:t>C# 3.0 (Silverlight):</a:t>
            </a:r>
          </a:p>
        </p:txBody>
      </p:sp>
      <p:sp>
        <p:nvSpPr>
          <p:cNvPr id="3" name="Title 2"/>
          <p:cNvSpPr>
            <a:spLocks noGrp="1"/>
          </p:cNvSpPr>
          <p:nvPr>
            <p:ph type="title"/>
          </p:nvPr>
        </p:nvSpPr>
        <p:spPr>
          <a:xfrm>
            <a:off x="387350" y="982663"/>
            <a:ext cx="8375650" cy="769937"/>
          </a:xfrm>
        </p:spPr>
        <p:txBody>
          <a:bodyPr/>
          <a:lstStyle/>
          <a:p>
            <a:pPr fontAlgn="auto">
              <a:spcAft>
                <a:spcPts val="0"/>
              </a:spcAft>
              <a:defRPr/>
            </a:pPr>
            <a:r>
              <a:rPr dirty="0" smtClean="0"/>
              <a:t>HTML DOM</a:t>
            </a:r>
            <a:r>
              <a:rPr lang="en-US" dirty="0" smtClean="0"/>
              <a:t> – J(</a:t>
            </a:r>
            <a:r>
              <a:rPr lang="en-US" dirty="0" err="1" smtClean="0"/>
              <a:t>ava</a:t>
            </a:r>
            <a:r>
              <a:rPr lang="en-US" dirty="0" smtClean="0"/>
              <a:t>)Script</a:t>
            </a:r>
            <a:endParaRPr lang="en-US" sz="3200" dirty="0">
              <a:solidFill>
                <a:schemeClr val="accent3"/>
              </a:solidFill>
            </a:endParaRPr>
          </a:p>
        </p:txBody>
      </p:sp>
      <p:sp>
        <p:nvSpPr>
          <p:cNvPr id="4" name="TextBox 3"/>
          <p:cNvSpPr txBox="1"/>
          <p:nvPr/>
        </p:nvSpPr>
        <p:spPr>
          <a:xfrm>
            <a:off x="1143000" y="2362200"/>
            <a:ext cx="7239000" cy="14859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VELatLong(latitude, longitude);</a:t>
            </a: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p>
          <a:p>
            <a:pPr fontAlgn="auto">
              <a:lnSpc>
                <a:spcPct val="78000"/>
              </a:lnSpc>
              <a:spcBef>
                <a:spcPts val="576"/>
              </a:spcBef>
              <a:spcAft>
                <a:spcPts val="0"/>
              </a:spcAft>
              <a:defRPr/>
            </a:pPr>
            <a:r>
              <a:rPr lang="en-US" noProof="1">
                <a:latin typeface="Consolas" pitchFamily="49" charset="0"/>
                <a:ea typeface="Calibri"/>
              </a:rPr>
              <a:t>pin.SetDescription(description);</a:t>
            </a:r>
          </a:p>
          <a:p>
            <a:pPr fontAlgn="auto">
              <a:lnSpc>
                <a:spcPct val="78000"/>
              </a:lnSpc>
              <a:spcBef>
                <a:spcPts val="576"/>
              </a:spcBef>
              <a:spcAft>
                <a:spcPts val="0"/>
              </a:spcAft>
              <a:defRPr/>
            </a:pPr>
            <a:r>
              <a:rPr lang="en-US" noProof="1">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1143000" y="4495800"/>
            <a:ext cx="7239000" cy="20716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noProof="1">
                <a:latin typeface="Consolas" pitchFamily="49" charset="0"/>
                <a:ea typeface="Calibri"/>
              </a:rPr>
              <a:t> loc = win.CreateInstance(</a:t>
            </a:r>
          </a:p>
          <a:p>
            <a:pPr fontAlgn="auto">
              <a:lnSpc>
                <a:spcPct val="78000"/>
              </a:lnSpc>
              <a:spcBef>
                <a:spcPts val="576"/>
              </a:spcBef>
              <a:spcAft>
                <a:spcPts val="0"/>
              </a:spcAft>
              <a:defRPr/>
            </a:pPr>
            <a:r>
              <a:rPr lang="en-US" noProof="1">
                <a:latin typeface="Consolas" pitchFamily="49" charset="0"/>
                <a:ea typeface="Calibri"/>
              </a:rPr>
              <a:t>    </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latitude, longitude)</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 pin =</a:t>
            </a:r>
          </a:p>
          <a:p>
            <a:pPr fontAlgn="auto">
              <a:lnSpc>
                <a:spcPct val="78000"/>
              </a:lnSpc>
              <a:spcBef>
                <a:spcPts val="576"/>
              </a:spcBef>
              <a:spcAft>
                <a:spcPts val="0"/>
              </a:spcAft>
              <a:defRPr/>
            </a:pPr>
            <a:r>
              <a:rPr lang="en-US" dirty="0">
                <a:latin typeface="Consolas" pitchFamily="49" charset="0"/>
                <a:ea typeface="Calibri"/>
                <a:cs typeface="Times New Roman"/>
              </a:rPr>
              <a:t>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SetDescription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description);</a:t>
            </a:r>
          </a:p>
          <a:p>
            <a:pPr fontAlgn="auto">
              <a:lnSpc>
                <a:spcPct val="78000"/>
              </a:lnSpc>
              <a:spcBef>
                <a:spcPts val="576"/>
              </a:spcBef>
              <a:spcAft>
                <a:spcPts val="0"/>
              </a:spcAft>
              <a:defRPr/>
            </a:pP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SetCenterAndZoom</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Placeholder 1"/>
          <p:cNvSpPr>
            <a:spLocks noGrp="1"/>
          </p:cNvSpPr>
          <p:nvPr>
            <p:ph type="body" sz="quarter" idx="10"/>
          </p:nvPr>
        </p:nvSpPr>
        <p:spPr>
          <a:xfrm>
            <a:off x="730250" y="1901825"/>
            <a:ext cx="7672388" cy="4714875"/>
          </a:xfrm>
        </p:spPr>
        <p:txBody>
          <a:bodyPr/>
          <a:lstStyle/>
          <a:p>
            <a:r>
              <a:rPr lang="en-US" smtClean="0"/>
              <a:t>VBA:</a:t>
            </a:r>
          </a:p>
          <a:p>
            <a:endParaRPr lang="en-US" smtClean="0"/>
          </a:p>
          <a:p>
            <a:endParaRPr lang="en-US" smtClean="0"/>
          </a:p>
          <a:p>
            <a:r>
              <a:rPr lang="en-US" smtClean="0"/>
              <a:t>VB.NET:</a:t>
            </a:r>
          </a:p>
          <a:p>
            <a:endParaRPr lang="en-US" smtClean="0"/>
          </a:p>
          <a:p>
            <a:endParaRPr lang="en-US" smtClean="0"/>
          </a:p>
          <a:p>
            <a:r>
              <a:rPr lang="en-US" smtClean="0"/>
              <a:t>C# 3.0:</a:t>
            </a:r>
          </a:p>
        </p:txBody>
      </p:sp>
      <p:sp>
        <p:nvSpPr>
          <p:cNvPr id="3" name="Title 2"/>
          <p:cNvSpPr>
            <a:spLocks noGrp="1"/>
          </p:cNvSpPr>
          <p:nvPr>
            <p:ph type="title"/>
          </p:nvPr>
        </p:nvSpPr>
        <p:spPr>
          <a:xfrm>
            <a:off x="387350" y="982663"/>
            <a:ext cx="8375650" cy="769937"/>
          </a:xfrm>
        </p:spPr>
        <p:txBody>
          <a:bodyPr/>
          <a:lstStyle/>
          <a:p>
            <a:pPr fontAlgn="auto">
              <a:spcAft>
                <a:spcPts val="0"/>
              </a:spcAft>
              <a:defRPr/>
            </a:pPr>
            <a:r>
              <a:rPr dirty="0" smtClean="0"/>
              <a:t>COM</a:t>
            </a:r>
            <a:r>
              <a:rPr lang="en-US" dirty="0" smtClean="0"/>
              <a:t> – VBA</a:t>
            </a:r>
            <a:endParaRPr lang="en-US" sz="3200" dirty="0">
              <a:solidFill>
                <a:schemeClr val="accent3"/>
              </a:solidFill>
            </a:endParaRPr>
          </a:p>
        </p:txBody>
      </p:sp>
      <p:sp>
        <p:nvSpPr>
          <p:cNvPr id="6" name="TextBox 5"/>
          <p:cNvSpPr txBox="1"/>
          <p:nvPr/>
        </p:nvSpPr>
        <p:spPr>
          <a:xfrm>
            <a:off x="1143000" y="4724400"/>
            <a:ext cx="7239000" cy="17795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missing = </a:t>
            </a:r>
            <a:r>
              <a:rPr lang="en-US" dirty="0" err="1">
                <a:solidFill>
                  <a:srgbClr val="3898B2"/>
                </a:solidFill>
                <a:latin typeface="Consolas" pitchFamily="49" charset="0"/>
                <a:ea typeface="Calibri"/>
                <a:cs typeface="Times New Roman"/>
              </a:rPr>
              <a:t>Type</a:t>
            </a:r>
            <a:r>
              <a:rPr lang="en-US" dirty="0" err="1">
                <a:solidFill>
                  <a:srgbClr val="000000"/>
                </a:solidFill>
                <a:latin typeface="Consolas" pitchFamily="49" charset="0"/>
                <a:ea typeface="Calibri"/>
                <a:cs typeface="Courier New" pitchFamily="49" charset="0"/>
              </a:rPr>
              <a:t>.Missing</a:t>
            </a:r>
            <a:r>
              <a:rPr lang="en-US" dirty="0">
                <a:solidFill>
                  <a:srgbClr val="000000"/>
                </a:solidFill>
                <a:latin typeface="Consolas" pitchFamily="49" charset="0"/>
                <a:ea typeface="Calibri"/>
                <a:cs typeface="Courier New" pitchFamily="49" charset="0"/>
              </a:rPr>
              <a:t>;</a:t>
            </a:r>
            <a:endParaRPr lang="en-US" dirty="0">
              <a:solidFill>
                <a:srgbClr val="0000FF"/>
              </a:solidFill>
              <a:latin typeface="Consolas" pitchFamily="49" charset="0"/>
              <a:ea typeface="Calibri"/>
              <a:cs typeface="Times New Roman"/>
            </a:endParaRP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link = </a:t>
            </a:r>
            <a:r>
              <a:rPr lang="en-US" dirty="0">
                <a:solidFill>
                  <a:srgbClr val="0000FF"/>
                </a:solidFill>
                <a:latin typeface="Consolas" pitchFamily="49" charset="0"/>
                <a:ea typeface="Calibri"/>
                <a:cs typeface="Times New Roman"/>
              </a:rPr>
              <a:t>true</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err="1">
                <a:solidFill>
                  <a:srgbClr val="000000"/>
                </a:solidFill>
                <a:latin typeface="Consolas" pitchFamily="49" charset="0"/>
                <a:ea typeface="Calibri"/>
                <a:cs typeface="Courier New" pitchFamily="49" charset="0"/>
              </a:rPr>
              <a:t>word.Selection.PasteSpecial</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link,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    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endParaRPr lang="en-US" dirty="0">
              <a:solidFill>
                <a:srgbClr val="000000"/>
              </a:solidFill>
              <a:latin typeface="Consolas" pitchFamily="49" charset="0"/>
              <a:ea typeface="Calibri"/>
              <a:cs typeface="Courier New" pitchFamily="49" charset="0"/>
            </a:endParaRPr>
          </a:p>
        </p:txBody>
      </p:sp>
      <p:sp>
        <p:nvSpPr>
          <p:cNvPr id="10" name="TextBox 9"/>
          <p:cNvSpPr txBox="1"/>
          <p:nvPr/>
        </p:nvSpPr>
        <p:spPr>
          <a:xfrm>
            <a:off x="1143000" y="23622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Selection.PasteSpecial</a:t>
            </a:r>
            <a:r>
              <a:rPr lang="en-US" dirty="0">
                <a:solidFill>
                  <a:schemeClr val="tx1"/>
                </a:solidFill>
                <a:latin typeface="Consolas" pitchFamily="49" charset="0"/>
                <a:ea typeface="Calibri"/>
                <a:cs typeface="Courier New" pitchFamily="49" charset="0"/>
              </a:rPr>
              <a:t> </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endParaRPr lang="en-US" dirty="0">
              <a:solidFill>
                <a:schemeClr val="tx1"/>
              </a:solidFill>
              <a:latin typeface="Consolas" pitchFamily="49" charset="0"/>
              <a:ea typeface="Calibri"/>
              <a:cs typeface="Times New Roman"/>
            </a:endParaRPr>
          </a:p>
        </p:txBody>
      </p:sp>
      <p:sp>
        <p:nvSpPr>
          <p:cNvPr id="14" name="TextBox 13"/>
          <p:cNvSpPr txBox="1"/>
          <p:nvPr/>
        </p:nvSpPr>
        <p:spPr>
          <a:xfrm>
            <a:off x="1143000" y="35814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word.Selection.PasteSpecial</a:t>
            </a:r>
            <a:r>
              <a:rPr lang="en-US" dirty="0">
                <a:solidFill>
                  <a:schemeClr val="tx1"/>
                </a:solidFill>
                <a:latin typeface="Consolas" pitchFamily="49" charset="0"/>
                <a:ea typeface="Calibri"/>
                <a:cs typeface="Courier New" pitchFamily="49" charset="0"/>
              </a:rPr>
              <a:t>(</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r>
              <a:rPr lang="en-US" dirty="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730250" y="1905000"/>
            <a:ext cx="7672388" cy="4724400"/>
          </a:xfrm>
        </p:spPr>
        <p:txBody>
          <a:bodyPr/>
          <a:lstStyle/>
          <a:p>
            <a:r>
              <a:rPr lang="en-US" smtClean="0"/>
              <a:t>Python:</a:t>
            </a:r>
          </a:p>
          <a:p>
            <a:endParaRPr lang="en-US" smtClean="0"/>
          </a:p>
          <a:p>
            <a:endParaRPr lang="en-US" smtClean="0"/>
          </a:p>
          <a:p>
            <a:endParaRPr lang="en-US" sz="1600" smtClean="0"/>
          </a:p>
          <a:p>
            <a:r>
              <a:rPr lang="en-US" smtClean="0"/>
              <a:t>C# 3.0:</a:t>
            </a:r>
          </a:p>
          <a:p>
            <a:endParaRPr lang="en-US" smtClean="0"/>
          </a:p>
        </p:txBody>
      </p:sp>
      <p:sp>
        <p:nvSpPr>
          <p:cNvPr id="3" name="Title 2"/>
          <p:cNvSpPr>
            <a:spLocks noGrp="1"/>
          </p:cNvSpPr>
          <p:nvPr>
            <p:ph type="title"/>
          </p:nvPr>
        </p:nvSpPr>
        <p:spPr>
          <a:xfrm>
            <a:off x="387350" y="982663"/>
            <a:ext cx="8375650" cy="769937"/>
          </a:xfrm>
        </p:spPr>
        <p:txBody>
          <a:bodyPr/>
          <a:lstStyle/>
          <a:p>
            <a:pPr fontAlgn="auto">
              <a:spcAft>
                <a:spcPts val="0"/>
              </a:spcAft>
              <a:defRPr/>
            </a:pPr>
            <a:r>
              <a:rPr dirty="0" smtClean="0"/>
              <a:t>Python Libraries</a:t>
            </a:r>
            <a:endParaRPr lang="en-US" sz="3200" dirty="0">
              <a:solidFill>
                <a:schemeClr val="accent3"/>
              </a:solidFill>
            </a:endParaRPr>
          </a:p>
        </p:txBody>
      </p:sp>
      <p:sp>
        <p:nvSpPr>
          <p:cNvPr id="4" name="TextBox 3"/>
          <p:cNvSpPr txBox="1"/>
          <p:nvPr/>
        </p:nvSpPr>
        <p:spPr>
          <a:xfrm>
            <a:off x="1143000" y="2438400"/>
            <a:ext cx="7239000" cy="65563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2000" dirty="0">
                <a:solidFill>
                  <a:srgbClr val="000000"/>
                </a:solidFill>
                <a:latin typeface="Consolas" pitchFamily="49" charset="0"/>
                <a:ea typeface="Calibri"/>
                <a:cs typeface="Courier New" pitchFamily="49" charset="0"/>
              </a:rPr>
              <a:t>import random</a:t>
            </a:r>
          </a:p>
          <a:p>
            <a:pPr fontAlgn="auto">
              <a:lnSpc>
                <a:spcPct val="78000"/>
              </a:lnSpc>
              <a:spcBef>
                <a:spcPts val="576"/>
              </a:spcBef>
              <a:spcAft>
                <a:spcPts val="0"/>
              </a:spcAft>
              <a:defRPr/>
            </a:pPr>
            <a:r>
              <a:rPr lang="en-US" sz="2000" dirty="0" err="1">
                <a:solidFill>
                  <a:srgbClr val="000000"/>
                </a:solidFill>
                <a:latin typeface="Consolas" pitchFamily="49" charset="0"/>
                <a:ea typeface="Calibri"/>
                <a:cs typeface="Courier New" pitchFamily="49" charset="0"/>
              </a:rPr>
              <a:t>random.shuffle</a:t>
            </a:r>
            <a:r>
              <a:rPr lang="en-US" sz="2000" dirty="0">
                <a:solidFill>
                  <a:srgbClr val="000000"/>
                </a:solidFill>
                <a:latin typeface="Consolas" pitchFamily="49" charset="0"/>
                <a:ea typeface="Calibri"/>
                <a:cs typeface="Courier New" pitchFamily="49" charset="0"/>
              </a:rPr>
              <a:t>(items)</a:t>
            </a:r>
            <a:endParaRPr lang="en-US" sz="2000" dirty="0">
              <a:solidFill>
                <a:srgbClr val="0000FF"/>
              </a:solidFill>
              <a:latin typeface="Consolas" pitchFamily="49" charset="0"/>
              <a:ea typeface="Calibri"/>
              <a:cs typeface="Times New Roman"/>
            </a:endParaRPr>
          </a:p>
        </p:txBody>
      </p:sp>
      <p:sp>
        <p:nvSpPr>
          <p:cNvPr id="6" name="TextBox 5"/>
          <p:cNvSpPr txBox="1"/>
          <p:nvPr/>
        </p:nvSpPr>
        <p:spPr>
          <a:xfrm>
            <a:off x="1143000" y="3871913"/>
            <a:ext cx="7239000" cy="275748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 = engine.</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    </a:t>
            </a:r>
            <a:r>
              <a:rPr lang="en-US" dirty="0" err="1">
                <a:solidFill>
                  <a:srgbClr val="000000"/>
                </a:solidFill>
                <a:latin typeface="Consolas" pitchFamily="49" charset="0"/>
                <a:cs typeface="Courier New" pitchFamily="49" charset="0"/>
              </a:rPr>
              <a:t>CreateScriptSourceFromFile</a:t>
            </a:r>
            <a:r>
              <a:rPr lang="en-US" dirty="0">
                <a:solidFill>
                  <a:srgbClr val="000000"/>
                </a:solidFill>
                <a:latin typeface="Consolas" pitchFamily="49" charset="0"/>
                <a:ea typeface="Calibri"/>
                <a:cs typeface="Times New Roman"/>
              </a:rPr>
              <a:t>(</a:t>
            </a:r>
            <a:r>
              <a:rPr lang="en-US" dirty="0">
                <a:solidFill>
                  <a:srgbClr val="A31515"/>
                </a:solidFill>
                <a:latin typeface="Consolas" pitchFamily="49" charset="0"/>
                <a:ea typeface="Calibri"/>
                <a:cs typeface="Times New Roman"/>
              </a:rPr>
              <a:t>@"lib\random.py"</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scope = </a:t>
            </a:r>
            <a:r>
              <a:rPr lang="en-US" dirty="0" err="1">
                <a:solidFill>
                  <a:srgbClr val="000000"/>
                </a:solidFill>
                <a:latin typeface="Consolas" pitchFamily="49" charset="0"/>
                <a:cs typeface="Courier New" pitchFamily="49" charset="0"/>
              </a:rPr>
              <a:t>engine.CreateScope</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source.Execute</a:t>
            </a:r>
            <a:r>
              <a:rPr lang="en-US" dirty="0">
                <a:solidFill>
                  <a:srgbClr val="000000"/>
                </a:solidFill>
                <a:latin typeface="Consolas" pitchFamily="49" charset="0"/>
                <a:cs typeface="Courier New" pitchFamily="49" charset="0"/>
              </a:rPr>
              <a:t>(scope);</a:t>
            </a:r>
          </a:p>
          <a:p>
            <a:pPr fontAlgn="auto">
              <a:lnSpc>
                <a:spcPct val="78000"/>
              </a:lnSpc>
              <a:spcBef>
                <a:spcPct val="20000"/>
              </a:spcBef>
              <a:spcAft>
                <a:spcPts val="0"/>
              </a:spcAft>
              <a:defRPr/>
            </a:pPr>
            <a:endParaRPr lang="en-US" dirty="0">
              <a:solidFill>
                <a:srgbClr val="A31515"/>
              </a:solidFill>
              <a:latin typeface="Consolas" pitchFamily="49" charset="0"/>
              <a:ea typeface="Calibri"/>
              <a:cs typeface="Times New Roman"/>
            </a:endParaRP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scope.SetVariable</a:t>
            </a:r>
            <a:r>
              <a:rPr lang="en-US" dirty="0">
                <a:solidFill>
                  <a:srgbClr val="000000"/>
                </a:solidFill>
                <a:latin typeface="Consolas" pitchFamily="49" charset="0"/>
                <a:cs typeface="Courier New" pitchFamily="49" charset="0"/>
              </a:rPr>
              <a:t>(</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 items);</a:t>
            </a:r>
          </a:p>
          <a:p>
            <a:pPr fontAlgn="auto">
              <a:lnSpc>
                <a:spcPct val="78000"/>
              </a:lnSpc>
              <a:spcBef>
                <a:spcPct val="20000"/>
              </a:spcBef>
              <a:spcAft>
                <a:spcPts val="0"/>
              </a:spcAft>
              <a:defRPr/>
            </a:pPr>
            <a:endParaRPr lang="en-US" dirty="0">
              <a:solidFill>
                <a:srgbClr val="C00000"/>
              </a:solidFill>
              <a:latin typeface="Consolas" pitchFamily="49" charset="0"/>
              <a:cs typeface="Courier New" pitchFamily="49" charset="0"/>
            </a:endParaRP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source1 = </a:t>
            </a:r>
            <a:r>
              <a:rPr lang="en-US" dirty="0" err="1">
                <a:solidFill>
                  <a:srgbClr val="000000"/>
                </a:solidFill>
                <a:latin typeface="Consolas" pitchFamily="49" charset="0"/>
                <a:cs typeface="Courier New" pitchFamily="49" charset="0"/>
              </a:rPr>
              <a:t>engine.CreateScriptSourceFromString</a:t>
            </a:r>
            <a:r>
              <a:rPr lang="en-US" dirty="0">
                <a:solidFill>
                  <a:srgbClr val="000000"/>
                </a:solidFill>
                <a:latin typeface="Consolas" pitchFamily="49" charset="0"/>
                <a:cs typeface="Courier New" pitchFamily="49" charset="0"/>
              </a:rPr>
              <a:t>(</a:t>
            </a:r>
            <a:endParaRPr lang="en-US" dirty="0">
              <a:solidFill>
                <a:srgbClr val="DF8045"/>
              </a:solidFill>
              <a:latin typeface="Consolas" pitchFamily="49" charset="0"/>
              <a:cs typeface="Courier New" pitchFamily="49" charset="0"/>
            </a:endParaRPr>
          </a:p>
          <a:p>
            <a:pPr fontAlgn="auto">
              <a:lnSpc>
                <a:spcPct val="78000"/>
              </a:lnSpc>
              <a:spcBef>
                <a:spcPct val="20000"/>
              </a:spcBef>
              <a:spcAft>
                <a:spcPts val="0"/>
              </a:spcAft>
              <a:defRPr/>
            </a:pPr>
            <a:r>
              <a:rPr lang="en-US" dirty="0">
                <a:solidFill>
                  <a:srgbClr val="DF8045"/>
                </a:solidFill>
                <a:latin typeface="Consolas" pitchFamily="49" charset="0"/>
                <a:ea typeface="Calibri"/>
                <a:cs typeface="Times New Roman"/>
              </a:rPr>
              <a:t>    </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random.shuffle</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source1.Execute(scope);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endParaRPr lang="en-US" sz="3200" dirty="0"/>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endParaRPr lang="en-US" sz="3200" dirty="0"/>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endParaRPr lang="en-US" sz="3200" dirty="0">
              <a:solidFill>
                <a:schemeClr val="tx1"/>
              </a:solidFill>
            </a:endParaRP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endParaRPr lang="en-US" sz="3200" dirty="0"/>
          </a:p>
        </p:txBody>
      </p:sp>
      <p:sp>
        <p:nvSpPr>
          <p:cNvPr id="40973" name="Title 1"/>
          <p:cNvSpPr>
            <a:spLocks noGrp="1"/>
          </p:cNvSpPr>
          <p:nvPr>
            <p:ph type="title"/>
          </p:nvPr>
        </p:nvSpPr>
        <p:spPr>
          <a:xfrm>
            <a:off x="387350" y="990600"/>
            <a:ext cx="8375650" cy="769938"/>
          </a:xfrm>
        </p:spPr>
        <p:txBody>
          <a:bodyPr/>
          <a:lstStyle/>
          <a:p>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endParaRPr lang="en-US" sz="3200" dirty="0"/>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endParaRPr lang="en-US" sz="3200" dirty="0">
              <a:solidFill>
                <a:schemeClr val="tx1"/>
              </a:solidFill>
            </a:endParaRP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ODN_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1268</TotalTime>
  <Words>1075</Words>
  <Application>Microsoft Office PowerPoint</Application>
  <PresentationFormat>On-screen Show (4:3)</PresentationFormat>
  <Paragraphs>487</Paragraphs>
  <Slides>31</Slides>
  <Notes>21</Notes>
  <HiddenSlides>0</HiddenSlides>
  <MMClips>0</MMClips>
  <ScaleCrop>false</ScaleCrop>
  <HeadingPairs>
    <vt:vector size="6" baseType="variant">
      <vt:variant>
        <vt:lpstr>Fonts Used</vt:lpstr>
      </vt:variant>
      <vt:variant>
        <vt:i4>9</vt:i4>
      </vt:variant>
      <vt:variant>
        <vt:lpstr>Design Template</vt:lpstr>
      </vt:variant>
      <vt:variant>
        <vt:i4>16</vt:i4>
      </vt:variant>
      <vt:variant>
        <vt:lpstr>Slide Titles</vt:lpstr>
      </vt:variant>
      <vt:variant>
        <vt:i4>31</vt:i4>
      </vt:variant>
    </vt:vector>
  </HeadingPairs>
  <TitlesOfParts>
    <vt:vector size="56" baseType="lpstr">
      <vt:lpstr>Avenir LT Std 45 Book</vt:lpstr>
      <vt:lpstr>Arial</vt:lpstr>
      <vt:lpstr>Calibri</vt:lpstr>
      <vt:lpstr>Constantia</vt:lpstr>
      <vt:lpstr>Wingdings 2</vt:lpstr>
      <vt:lpstr>Wingdings</vt:lpstr>
      <vt:lpstr>Consolas</vt:lpstr>
      <vt:lpstr>Times New Roman</vt:lpstr>
      <vt:lpstr>Courier New</vt:lpstr>
      <vt:lpstr>DODN_Theme</vt:lpstr>
      <vt:lpstr>Flow</vt:lpstr>
      <vt:lpstr>DODN_Theme</vt:lpstr>
      <vt:lpstr>DODN_Theme</vt:lpstr>
      <vt:lpstr>DODN_Theme</vt:lpstr>
      <vt:lpstr>DODN_Theme</vt:lpstr>
      <vt:lpstr>DODN_Theme</vt:lpstr>
      <vt:lpstr>DODN_Theme</vt:lpstr>
      <vt:lpstr>DODN_Theme</vt:lpstr>
      <vt:lpstr>DODN_Theme</vt:lpstr>
      <vt:lpstr>DODN_Theme</vt:lpstr>
      <vt:lpstr>Flow</vt:lpstr>
      <vt:lpstr>Flow</vt:lpstr>
      <vt:lpstr>Flow</vt:lpstr>
      <vt:lpstr>Flow</vt:lpstr>
      <vt:lpstr>Flow</vt:lpstr>
      <vt:lpstr>Slide 1</vt:lpstr>
      <vt:lpstr>Who am I?</vt:lpstr>
      <vt:lpstr>Slide 3</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Dynamically Typed Objects</vt:lpstr>
      <vt:lpstr>dynamic in a Nutshell</vt:lpstr>
      <vt:lpstr>Dynamic in Visual Basic 10</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CallSites System.Runtime.CompilerServices</vt:lpstr>
      <vt:lpstr>Creating Dynamic Objects</vt:lpstr>
      <vt:lpstr>Slide 29</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 Dahlby</cp:lastModifiedBy>
  <cp:revision>203</cp:revision>
  <dcterms:created xsi:type="dcterms:W3CDTF">2009-08-14T19:51:58Z</dcterms:created>
  <dcterms:modified xsi:type="dcterms:W3CDTF">2010-04-10T03:26:02Z</dcterms:modified>
</cp:coreProperties>
</file>