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4"/>
  </p:notesMasterIdLst>
  <p:sldIdLst>
    <p:sldId id="256" r:id="rId3"/>
    <p:sldId id="287" r:id="rId4"/>
    <p:sldId id="328" r:id="rId5"/>
    <p:sldId id="320" r:id="rId6"/>
    <p:sldId id="311" r:id="rId7"/>
    <p:sldId id="315" r:id="rId8"/>
    <p:sldId id="316" r:id="rId9"/>
    <p:sldId id="317" r:id="rId10"/>
    <p:sldId id="326" r:id="rId11"/>
    <p:sldId id="322" r:id="rId12"/>
    <p:sldId id="323" r:id="rId13"/>
    <p:sldId id="324" r:id="rId14"/>
    <p:sldId id="325" r:id="rId15"/>
    <p:sldId id="327" r:id="rId16"/>
    <p:sldId id="329"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3" r:id="rId30"/>
    <p:sldId id="344" r:id="rId31"/>
    <p:sldId id="345" r:id="rId32"/>
    <p:sldId id="30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86316" autoAdjust="0"/>
  </p:normalViewPr>
  <p:slideViewPr>
    <p:cSldViewPr>
      <p:cViewPr>
        <p:scale>
          <a:sx n="50" d="100"/>
          <a:sy n="50" d="100"/>
        </p:scale>
        <p:origin x="-4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B5CB3BFA-BD2A-4419-BBD8-3841FA003366}" type="presOf" srcId="{95CC33EC-3DA1-4F79-B4BA-D3CCA46D8AB7}" destId="{DFC61B63-24B2-41E5-A907-FBE10CCF0FCE}" srcOrd="0" destOrd="0" presId="urn:microsoft.com/office/officeart/2005/8/layout/lProcess2"/>
    <dgm:cxn modelId="{D8C1AF38-B2AE-4EDD-A2D6-93329049A593}" type="presOf" srcId="{74FE42E5-D95D-4FBC-8502-268D0E7E807E}" destId="{C6C8ED56-364A-4D3E-875C-0B6490EF11BB}"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C1980-406D-47BA-B729-163D05E80909}" type="datetimeFigureOut">
              <a:rPr lang="en-US" smtClean="0"/>
              <a:pPr/>
              <a:t>11/7/2009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C666C-50E2-4023-932E-F2CF8C487DA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1C666C-50E2-4023-932E-F2CF8C487DA0}"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C8CF61-5ABE-4DFC-A555-B79910C97694}"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11/7/2009 7:46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11/7/2009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11/7/2009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11/7/2009</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11/7/2009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11/7/2009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11/7/2009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11/7/2009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1500">
                <a:latin typeface="Avenir LT Std 45 Book" pitchFamily="34" charset="0"/>
              </a:defRPr>
            </a:lvl1pPr>
            <a:lvl2pPr>
              <a:buSzPct val="75000"/>
              <a:buFont typeface="Courier New" pitchFamily="49" charset="0"/>
              <a:buChar char="o"/>
              <a:defRPr sz="1300">
                <a:latin typeface="Avenir LT Std 45 Book" pitchFamily="34" charset="0"/>
              </a:defRPr>
            </a:lvl2pPr>
            <a:lvl3pPr>
              <a:buSzPct val="75000"/>
              <a:defRPr sz="12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vert="horz" wrap="square" lIns="0" tIns="0" rIns="0" b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7" name="Straight Connector 6"/>
          <p:cNvCxnSpPr/>
          <p:nvPr/>
        </p:nvCxnSpPr>
        <p:spPr>
          <a:xfrm rot="5400000">
            <a:off x="2019300" y="3543300"/>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61F2D41-D070-48A8-AC08-420297C8EB05}" type="datetimeFigureOut">
              <a:rPr lang="en-US" smtClean="0"/>
              <a:pPr/>
              <a:t>11/7/2009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3F809-19BB-4470-8573-BF1A90741AE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7181"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2400" b="1">
          <a:solidFill>
            <a:srgbClr val="976126"/>
          </a:solidFill>
          <a:latin typeface="+mj-lt"/>
          <a:ea typeface="+mj-ea"/>
          <a:cs typeface="+mj-cs"/>
        </a:defRPr>
      </a:lvl1pPr>
      <a:lvl2pPr algn="l" rtl="0" eaLnBrk="1" fontAlgn="base" hangingPunct="1">
        <a:spcBef>
          <a:spcPct val="0"/>
        </a:spcBef>
        <a:spcAft>
          <a:spcPct val="0"/>
        </a:spcAft>
        <a:defRPr sz="2400" b="1">
          <a:solidFill>
            <a:srgbClr val="808000"/>
          </a:solidFill>
          <a:latin typeface="Arial" charset="0"/>
        </a:defRPr>
      </a:lvl2pPr>
      <a:lvl3pPr algn="l" rtl="0" eaLnBrk="1" fontAlgn="base" hangingPunct="1">
        <a:spcBef>
          <a:spcPct val="0"/>
        </a:spcBef>
        <a:spcAft>
          <a:spcPct val="0"/>
        </a:spcAft>
        <a:defRPr sz="2400" b="1">
          <a:solidFill>
            <a:srgbClr val="808000"/>
          </a:solidFill>
          <a:latin typeface="Arial" charset="0"/>
        </a:defRPr>
      </a:lvl3pPr>
      <a:lvl4pPr algn="l" rtl="0" eaLnBrk="1" fontAlgn="base" hangingPunct="1">
        <a:spcBef>
          <a:spcPct val="0"/>
        </a:spcBef>
        <a:spcAft>
          <a:spcPct val="0"/>
        </a:spcAft>
        <a:defRPr sz="2400" b="1">
          <a:solidFill>
            <a:srgbClr val="808000"/>
          </a:solidFill>
          <a:latin typeface="Arial" charset="0"/>
        </a:defRPr>
      </a:lvl4pPr>
      <a:lvl5pPr algn="l" rtl="0" eaLnBrk="1" fontAlgn="base" hangingPunct="1">
        <a:spcBef>
          <a:spcPct val="0"/>
        </a:spcBef>
        <a:spcAft>
          <a:spcPct val="0"/>
        </a:spcAft>
        <a:defRPr sz="2400" b="1">
          <a:solidFill>
            <a:srgbClr val="808000"/>
          </a:solidFill>
          <a:latin typeface="Arial" charset="0"/>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eaLnBrk="1" fontAlgn="base" hangingPunct="1">
        <a:spcBef>
          <a:spcPct val="20000"/>
        </a:spcBef>
        <a:spcAft>
          <a:spcPct val="0"/>
        </a:spcAft>
        <a:buChar char="•"/>
        <a:defRPr sz="2400">
          <a:solidFill>
            <a:srgbClr val="333333"/>
          </a:solidFill>
          <a:latin typeface="+mn-lt"/>
          <a:ea typeface="+mn-ea"/>
          <a:cs typeface="+mn-cs"/>
        </a:defRPr>
      </a:lvl1pPr>
      <a:lvl2pPr marL="742950" indent="-285750" algn="l" rtl="0" eaLnBrk="1" fontAlgn="base" hangingPunct="1">
        <a:spcBef>
          <a:spcPct val="20000"/>
        </a:spcBef>
        <a:spcAft>
          <a:spcPct val="0"/>
        </a:spcAft>
        <a:buChar char="–"/>
        <a:defRPr sz="2000">
          <a:solidFill>
            <a:srgbClr val="333333"/>
          </a:solidFill>
          <a:latin typeface="+mn-lt"/>
        </a:defRPr>
      </a:lvl2pPr>
      <a:lvl3pPr marL="1143000" indent="-228600" algn="l" rtl="0" eaLnBrk="1" fontAlgn="base" hangingPunct="1">
        <a:spcBef>
          <a:spcPct val="20000"/>
        </a:spcBef>
        <a:spcAft>
          <a:spcPct val="0"/>
        </a:spcAft>
        <a:buChar char="•"/>
        <a:defRPr>
          <a:solidFill>
            <a:srgbClr val="333333"/>
          </a:solidFill>
          <a:latin typeface="+mn-lt"/>
        </a:defRPr>
      </a:lvl3pPr>
      <a:lvl4pPr marL="1600200" indent="-228600" algn="l" rtl="0" eaLnBrk="1" fontAlgn="base" hangingPunct="1">
        <a:spcBef>
          <a:spcPct val="20000"/>
        </a:spcBef>
        <a:spcAft>
          <a:spcPct val="0"/>
        </a:spcAft>
        <a:buChar char="–"/>
        <a:defRPr sz="1600">
          <a:solidFill>
            <a:srgbClr val="333333"/>
          </a:solidFill>
          <a:latin typeface="+mn-lt"/>
        </a:defRPr>
      </a:lvl4pPr>
      <a:lvl5pPr marL="2057400" indent="-228600" algn="l" rtl="0" eaLnBrk="1" fontAlgn="base" hangingPunct="1">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11/7/2009</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11.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Dynamic .NET </a:t>
            </a:r>
            <a:r>
              <a:rPr lang="en-US" dirty="0" err="1" smtClean="0"/>
              <a:t>Demystifed</a:t>
            </a:r>
            <a:endParaRPr lang="en-US" dirty="0"/>
          </a:p>
        </p:txBody>
      </p:sp>
      <p:sp>
        <p:nvSpPr>
          <p:cNvPr id="3" name="Text Placeholder 2"/>
          <p:cNvSpPr>
            <a:spLocks noGrp="1"/>
          </p:cNvSpPr>
          <p:nvPr>
            <p:ph type="subTitle" idx="1"/>
          </p:nvPr>
        </p:nvSpPr>
        <p:spPr/>
        <p:txBody>
          <a:bodyPr>
            <a:normAutofit/>
          </a:bodyPr>
          <a:lstStyle/>
          <a:p>
            <a:pPr>
              <a:buNone/>
            </a:pPr>
            <a:r>
              <a:rPr lang="en-US" dirty="0" smtClean="0"/>
              <a:t>Keith</a:t>
            </a:r>
            <a:r>
              <a:rPr lang="en-US" baseline="0" dirty="0" smtClean="0"/>
              <a:t> Dahlby</a:t>
            </a:r>
          </a:p>
          <a:p>
            <a:pPr>
              <a:buNone/>
            </a:pPr>
            <a:r>
              <a:rPr lang="en-US" baseline="0" dirty="0" smtClean="0">
                <a:hlinkClick r:id="rId3"/>
              </a:rPr>
              <a:t>http://solutionizing.net/</a:t>
            </a:r>
            <a:endParaRPr lang="en-US" baseline="0" dirty="0" smtClean="0"/>
          </a:p>
          <a:p>
            <a:pPr>
              <a:buNone/>
            </a:pPr>
            <a:r>
              <a:rPr lang="en-US" dirty="0" smtClean="0">
                <a:hlinkClick r:id="rId4"/>
              </a:rPr>
              <a:t>@dahlbyk</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Python</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Ruby</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COM</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JavaScript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Object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 name="Title 1"/>
          <p:cNvSpPr>
            <a:spLocks noGrp="1"/>
          </p:cNvSpPr>
          <p:nvPr>
            <p:ph type="title"/>
          </p:nvPr>
        </p:nvSpPr>
        <p:spPr/>
        <p:txBody>
          <a:bodyPr/>
          <a:lstStyle/>
          <a:p>
            <a:r>
              <a:rPr smtClean="0"/>
              <a:t>.NET Dynamic Programming</a:t>
            </a:r>
            <a:endParaRPr lang="en-US" dirty="0"/>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9" name="Picture 8" descr="image002_thumb.jpg"/>
          <p:cNvPicPr>
            <a:picLocks noChangeAspect="1"/>
          </p:cNvPicPr>
          <p:nvPr/>
        </p:nvPicPr>
        <p:blipFill>
          <a:blip r:embed="rId3" cstate="print"/>
          <a:stretch>
            <a:fillRect/>
          </a:stretch>
        </p:blipFill>
        <p:spPr>
          <a:xfrm>
            <a:off x="2362200" y="5354066"/>
            <a:ext cx="990600" cy="1102868"/>
          </a:xfrm>
          <a:prstGeom prst="rect">
            <a:avLst/>
          </a:prstGeom>
        </p:spPr>
      </p:pic>
      <p:pic>
        <p:nvPicPr>
          <p:cNvPr id="1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3848100" y="5621220"/>
            <a:ext cx="1371600" cy="568560"/>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48" y="5619748"/>
            <a:ext cx="571504" cy="571504"/>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4" y="5507658"/>
            <a:ext cx="1000132" cy="795685"/>
          </a:xfrm>
          <a:prstGeom prst="rect">
            <a:avLst/>
          </a:prstGeom>
          <a:noFill/>
          <a:ln w="9525">
            <a:noFill/>
            <a:miter lim="800000"/>
            <a:headEnd/>
            <a:tailEnd/>
          </a:ln>
          <a:effectLst/>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effectLst>
                  <a:outerShdw blurRad="38100" dist="38100" dir="2700000" algn="tl">
                    <a:srgbClr val="000000">
                      <a:alpha val="43137"/>
                    </a:srgbClr>
                  </a:outerShdw>
                </a:effectLst>
              </a:rPr>
              <a:t>IronPython</a:t>
            </a:r>
            <a:endParaRPr lang="en-US" dirty="0" smtClean="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effectLst>
                  <a:outerShdw blurRad="38100" dist="38100" dir="2700000" algn="tl">
                    <a:srgbClr val="000000">
                      <a:alpha val="43137"/>
                    </a:srgbClr>
                  </a:outerShdw>
                </a:effectLst>
              </a:rPr>
              <a:t>IronRuby</a:t>
            </a:r>
            <a:endParaRPr lang="en-US" dirty="0" smtClean="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tretch>
            <a:fillRect/>
          </a:stretch>
        </p:blipFill>
        <p:spPr>
          <a:xfrm>
            <a:off x="672767" y="5422584"/>
            <a:ext cx="1016667" cy="9658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18" grpId="0" animBg="1"/>
      <p:bldP spid="3" grpId="0" animBg="1"/>
      <p:bldP spid="5" grpId="0" animBg="1"/>
      <p:bldP spid="6" grpId="0" animBg="1"/>
      <p:bldP spid="7" grpId="0" animBg="1"/>
      <p:bldP spid="8"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Typed Objects</a:t>
            </a:r>
            <a:endParaRPr lang="en-US" dirty="0"/>
          </a:p>
        </p:txBody>
      </p:sp>
      <p:sp>
        <p:nvSpPr>
          <p:cNvPr id="5" name="TextBox 4"/>
          <p:cNvSpPr txBox="1"/>
          <p:nvPr/>
        </p:nvSpPr>
        <p:spPr>
          <a:xfrm>
            <a:off x="2438400" y="2066092"/>
            <a:ext cx="45720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2B91AF"/>
                </a:solidFill>
                <a:latin typeface="Consolas" pitchFamily="49" charset="0"/>
                <a:ea typeface="Calibri"/>
                <a:cs typeface="Times New Roman"/>
              </a:rPr>
              <a:t>Calculator</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6" name="TextBox 5"/>
          <p:cNvSpPr txBox="1"/>
          <p:nvPr/>
        </p:nvSpPr>
        <p:spPr>
          <a:xfrm>
            <a:off x="762000" y="2833807"/>
            <a:ext cx="5105400" cy="166199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smtClean="0">
                <a:solidFill>
                  <a:srgbClr val="2B91AF"/>
                </a:solidFill>
                <a:latin typeface="Consolas" pitchFamily="49" charset="0"/>
                <a:ea typeface="Calibri"/>
                <a:cs typeface="Times New Roman"/>
              </a:rPr>
              <a:t>Type</a:t>
            </a:r>
            <a:r>
              <a:rPr lang="en-US" sz="1600" dirty="0" smtClean="0">
                <a:latin typeface="Consolas" pitchFamily="49" charset="0"/>
              </a:rPr>
              <a:t> </a:t>
            </a:r>
            <a:r>
              <a:rPr lang="en-US" sz="1600" dirty="0" err="1" smtClean="0">
                <a:latin typeface="Consolas" pitchFamily="49" charset="0"/>
              </a:rPr>
              <a:t>calcType</a:t>
            </a:r>
            <a:r>
              <a:rPr lang="en-US" sz="1600" dirty="0" smtClean="0">
                <a:latin typeface="Consolas" pitchFamily="49" charset="0"/>
              </a:rPr>
              <a:t> = </a:t>
            </a:r>
            <a:r>
              <a:rPr lang="en-US" sz="1600" dirty="0" err="1" smtClean="0">
                <a:latin typeface="Consolas" pitchFamily="49" charset="0"/>
              </a:rPr>
              <a:t>calc.GetType</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calcType.InvokeMember</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a:t>
            </a:r>
          </a:p>
          <a:p>
            <a:r>
              <a:rPr lang="en-US" sz="1600" dirty="0" smtClean="0">
                <a:latin typeface="Consolas" pitchFamily="49" charset="0"/>
              </a:rPr>
              <a:t>    </a:t>
            </a:r>
            <a:r>
              <a:rPr lang="en-US" sz="1600" dirty="0" err="1" smtClean="0">
                <a:latin typeface="Consolas" pitchFamily="49" charset="0"/>
              </a:rPr>
              <a:t>BindingFlags.InvokeMethod</a:t>
            </a:r>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null</a:t>
            </a:r>
            <a:r>
              <a:rPr lang="en-US" sz="1600" dirty="0" smtClean="0">
                <a:latin typeface="Consolas" pitchFamily="49" charset="0"/>
              </a:rPr>
              <a:t>,</a:t>
            </a:r>
          </a:p>
          <a:p>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rPr>
              <a:t> </a:t>
            </a:r>
            <a:r>
              <a:rPr lang="en-US" sz="1600" dirty="0" smtClean="0">
                <a:solidFill>
                  <a:srgbClr val="0000FF"/>
                </a:solidFill>
                <a:latin typeface="Consolas" pitchFamily="49" charset="0"/>
                <a:cs typeface="Times New Roman"/>
              </a:rPr>
              <a:t>object</a:t>
            </a:r>
            <a:r>
              <a:rPr lang="en-US" sz="1600" dirty="0" smtClean="0">
                <a:latin typeface="Consolas" pitchFamily="49" charset="0"/>
              </a:rPr>
              <a:t>[] { 10, 20 });</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Convert.ToInt32(res);</a:t>
            </a:r>
          </a:p>
        </p:txBody>
      </p:sp>
      <p:sp>
        <p:nvSpPr>
          <p:cNvPr id="7" name="TextBox 6"/>
          <p:cNvSpPr txBox="1"/>
          <p:nvPr/>
        </p:nvSpPr>
        <p:spPr>
          <a:xfrm>
            <a:off x="3581400" y="3733800"/>
            <a:ext cx="4876800" cy="923330"/>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err="1" smtClean="0">
                <a:solidFill>
                  <a:srgbClr val="2B91AF"/>
                </a:solidFill>
                <a:latin typeface="Consolas" pitchFamily="49" charset="0"/>
                <a:ea typeface="Calibri"/>
                <a:cs typeface="Times New Roman"/>
              </a:rPr>
              <a:t>ScriptObject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calc.Invoke</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 10, 20);</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smtClean="0">
                <a:solidFill>
                  <a:srgbClr val="2B91AF"/>
                </a:solidFill>
                <a:latin typeface="Consolas" pitchFamily="49" charset="0"/>
                <a:ea typeface="Calibri"/>
                <a:cs typeface="Times New Roman"/>
              </a:rPr>
              <a:t>Convert</a:t>
            </a:r>
            <a:r>
              <a:rPr lang="en-US" sz="1600" dirty="0" smtClean="0">
                <a:latin typeface="Consolas" pitchFamily="49" charset="0"/>
              </a:rPr>
              <a:t>.ToInt32(res);</a:t>
            </a:r>
          </a:p>
        </p:txBody>
      </p:sp>
      <p:sp>
        <p:nvSpPr>
          <p:cNvPr id="8" name="TextBox 7"/>
          <p:cNvSpPr txBox="1"/>
          <p:nvPr/>
        </p:nvSpPr>
        <p:spPr>
          <a:xfrm>
            <a:off x="2895600" y="4876800"/>
            <a:ext cx="4114800" cy="677108"/>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0093"/>
              <a:gd name="adj2" fmla="val -706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i="1" dirty="0" smtClean="0"/>
              <a:t>Statically</a:t>
            </a:r>
            <a:r>
              <a:rPr lang="en-US" dirty="0" smtClean="0"/>
              <a:t> typed to be dynamic</a:t>
            </a:r>
            <a:endParaRPr lang="en-US" dirty="0"/>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Dynamic method invocation</a:t>
            </a:r>
            <a:endParaRPr lang="en-US" dirty="0"/>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Dynamic conversion</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30044" y="4956440"/>
            <a:ext cx="7672003" cy="1596760"/>
          </a:xfrm>
        </p:spPr>
        <p:txBody>
          <a:bodyPr>
            <a:normAutofit/>
          </a:bodyPr>
          <a:lstStyle/>
          <a:p>
            <a:r>
              <a:rPr lang="en-US" sz="2800" dirty="0" smtClean="0"/>
              <a:t>When operand(s) are </a:t>
            </a:r>
            <a:r>
              <a:rPr lang="en-US" sz="2800" b="1" i="1" dirty="0" smtClean="0"/>
              <a:t>dynamic</a:t>
            </a:r>
            <a:r>
              <a:rPr lang="en-US" sz="2800" dirty="0" smtClean="0"/>
              <a:t>…</a:t>
            </a:r>
            <a:endParaRPr lang="en-US" sz="2800" dirty="0" smtClean="0">
              <a:sym typeface="Wingdings" pitchFamily="2" charset="2"/>
            </a:endParaRPr>
          </a:p>
          <a:p>
            <a:pPr lvl="1"/>
            <a:r>
              <a:rPr lang="en-US" sz="2200" dirty="0" smtClean="0"/>
              <a:t>Member selection deferred to run-time</a:t>
            </a:r>
          </a:p>
          <a:p>
            <a:pPr lvl="1"/>
            <a:r>
              <a:rPr lang="en-US" sz="2400" dirty="0" smtClean="0"/>
              <a:t>At run-time, actual type(s) substituted for </a:t>
            </a:r>
            <a:r>
              <a:rPr lang="en-US" sz="2400" b="1" i="1" dirty="0" smtClean="0"/>
              <a:t>dynamic</a:t>
            </a:r>
          </a:p>
          <a:p>
            <a:pPr lvl="1"/>
            <a:r>
              <a:rPr lang="en-US" sz="2400" dirty="0" smtClean="0"/>
              <a:t>Static result type of operation is </a:t>
            </a:r>
            <a:r>
              <a:rPr lang="en-US" sz="2400" b="1" i="1" dirty="0" smtClean="0"/>
              <a:t>dynamic</a:t>
            </a:r>
          </a:p>
          <a:p>
            <a:endParaRPr lang="en-US" sz="2400" dirty="0"/>
          </a:p>
        </p:txBody>
      </p:sp>
      <p:sp>
        <p:nvSpPr>
          <p:cNvPr id="2" name="Title 1"/>
          <p:cNvSpPr>
            <a:spLocks noGrp="1"/>
          </p:cNvSpPr>
          <p:nvPr>
            <p:ph type="title"/>
          </p:nvPr>
        </p:nvSpPr>
        <p:spPr/>
        <p:txBody>
          <a:bodyPr/>
          <a:lstStyle/>
          <a:p>
            <a:r>
              <a:rPr smtClean="0"/>
              <a:t>Dynamically Typed Objects</a:t>
            </a:r>
            <a:endParaRPr lang="en-US" dirty="0"/>
          </a:p>
        </p:txBody>
      </p:sp>
      <p:sp>
        <p:nvSpPr>
          <p:cNvPr id="3" name="TextBox 2"/>
          <p:cNvSpPr txBox="1"/>
          <p:nvPr/>
        </p:nvSpPr>
        <p:spPr>
          <a:xfrm>
            <a:off x="2133600" y="3688140"/>
            <a:ext cx="4724400" cy="923330"/>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x = 1;</a:t>
            </a:r>
          </a:p>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y = </a:t>
            </a:r>
            <a:r>
              <a:rPr lang="en-US" sz="1600" dirty="0" smtClean="0">
                <a:solidFill>
                  <a:srgbClr val="A31515"/>
                </a:solidFill>
                <a:latin typeface="Consolas" pitchFamily="49" charset="0"/>
              </a:rPr>
              <a:t>"Hello"</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z =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rPr>
              <a:t> </a:t>
            </a:r>
            <a:r>
              <a:rPr lang="en-US" sz="1600" dirty="0" smtClean="0">
                <a:solidFill>
                  <a:srgbClr val="2B91AF"/>
                </a:solidFill>
                <a:latin typeface="Consolas" pitchFamily="49" charset="0"/>
                <a:ea typeface="Calibri"/>
                <a:cs typeface="Times New Roman"/>
              </a:rPr>
              <a:t>List</a:t>
            </a:r>
            <a:r>
              <a:rPr lang="en-US" sz="1600" dirty="0" smtClean="0">
                <a:latin typeface="Consolas" pitchFamily="49" charset="0"/>
              </a:rPr>
              <a:t>&lt;</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&gt; { 1, 2, 3 };</a:t>
            </a:r>
          </a:p>
        </p:txBody>
      </p:sp>
      <p:sp>
        <p:nvSpPr>
          <p:cNvPr id="15" name="Rounded Rectangular Callout 14"/>
          <p:cNvSpPr/>
          <p:nvPr/>
        </p:nvSpPr>
        <p:spPr>
          <a:xfrm>
            <a:off x="838200" y="2240340"/>
            <a:ext cx="2362200" cy="762000"/>
          </a:xfrm>
          <a:prstGeom prst="wedgeRoundRectCallout">
            <a:avLst>
              <a:gd name="adj1" fmla="val 34845"/>
              <a:gd name="adj2" fmla="val 15007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Compile-time type</a:t>
            </a:r>
            <a:br>
              <a:rPr lang="en-US" dirty="0" smtClean="0"/>
            </a:br>
            <a:r>
              <a:rPr lang="en-US" i="1" dirty="0" smtClean="0"/>
              <a:t>dynamic</a:t>
            </a:r>
            <a:endParaRPr lang="en-US" i="1" dirty="0"/>
          </a:p>
        </p:txBody>
      </p:sp>
      <p:sp>
        <p:nvSpPr>
          <p:cNvPr id="16" name="Rounded Rectangular Callout 15"/>
          <p:cNvSpPr/>
          <p:nvPr/>
        </p:nvSpPr>
        <p:spPr>
          <a:xfrm>
            <a:off x="3657600" y="2240340"/>
            <a:ext cx="2362200" cy="762000"/>
          </a:xfrm>
          <a:prstGeom prst="wedgeRoundRectCallout">
            <a:avLst>
              <a:gd name="adj1" fmla="val -46633"/>
              <a:gd name="adj2" fmla="val 149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Run-time type</a:t>
            </a:r>
            <a:br>
              <a:rPr lang="en-US" dirty="0" smtClean="0"/>
            </a:br>
            <a:r>
              <a:rPr lang="en-US" i="1" dirty="0" smtClean="0"/>
              <a:t>System.Int32</a:t>
            </a:r>
            <a:endParaRPr lang="en-US"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7500"/>
            <a:ext cx="5334000" cy="2893100"/>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Math</a:t>
            </a:r>
          </a:p>
          <a:p>
            <a:r>
              <a:rPr lang="en-US" sz="1600" dirty="0" smtClean="0">
                <a:solidFill>
                  <a:srgbClr val="080808"/>
                </a:solidFill>
                <a:latin typeface="Consolas" pitchFamily="49" charset="0"/>
                <a:cs typeface="Times New Roman"/>
              </a:rPr>
              <a:t>{</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decimal</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decimal</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double</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double</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float</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float</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Abs(</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long</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long</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sbyte</a:t>
            </a:r>
            <a:r>
              <a:rPr lang="en-US" sz="1600" dirty="0" smtClean="0">
                <a:latin typeface="Consolas" pitchFamily="49" charset="0"/>
                <a:ea typeface="Calibri"/>
                <a:cs typeface="Times New Roman"/>
              </a:rPr>
              <a:t> Abs(</a:t>
            </a:r>
            <a:r>
              <a:rPr lang="en-US" sz="1600" dirty="0" err="1" smtClean="0">
                <a:solidFill>
                  <a:srgbClr val="0000FF"/>
                </a:solidFill>
                <a:latin typeface="Consolas" pitchFamily="49" charset="0"/>
                <a:ea typeface="Calibri"/>
                <a:cs typeface="Times New Roman"/>
              </a:rPr>
              <a:t>sbyte</a:t>
            </a:r>
            <a:r>
              <a:rPr lang="en-US" sz="1600" dirty="0" smtClean="0">
                <a:latin typeface="Consolas" pitchFamily="49" charset="0"/>
                <a:ea typeface="Calibri"/>
                <a:cs typeface="Times New Roman"/>
              </a:rPr>
              <a:t> value);</a:t>
            </a:r>
          </a:p>
          <a:p>
            <a:r>
              <a:rPr lang="en-US" sz="1600" dirty="0" smtClean="0">
                <a:solidFill>
                  <a:srgbClr val="0000FF"/>
                </a:solidFill>
                <a:latin typeface="Consolas" pitchFamily="49" charset="0"/>
                <a:ea typeface="Calibri"/>
                <a:cs typeface="Times New Roman"/>
              </a:rPr>
              <a:t>   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static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short</a:t>
            </a:r>
            <a:r>
              <a:rPr lang="en-US" sz="1600" dirty="0" smtClean="0">
                <a:latin typeface="Consolas" pitchFamily="49" charset="0"/>
                <a:ea typeface="Calibri"/>
                <a:cs typeface="Times New Roman"/>
              </a:rPr>
              <a:t> Abs(</a:t>
            </a:r>
            <a:r>
              <a:rPr lang="en-US" sz="1600" dirty="0" smtClean="0">
                <a:solidFill>
                  <a:srgbClr val="0000FF"/>
                </a:solidFill>
                <a:latin typeface="Consolas" pitchFamily="49" charset="0"/>
                <a:ea typeface="Calibri"/>
                <a:cs typeface="Times New Roman"/>
              </a:rPr>
              <a:t>short</a:t>
            </a:r>
            <a:r>
              <a:rPr lang="en-US" sz="1600" dirty="0" smtClean="0">
                <a:latin typeface="Consolas" pitchFamily="49" charset="0"/>
                <a:ea typeface="Calibri"/>
                <a:cs typeface="Times New Roman"/>
              </a:rPr>
              <a:t> value);</a:t>
            </a:r>
          </a:p>
          <a:p>
            <a:r>
              <a:rPr lang="en-US" sz="1600" dirty="0" smtClean="0">
                <a:solidFill>
                  <a:srgbClr val="080808"/>
                </a:solidFill>
                <a:latin typeface="Consolas" pitchFamily="49" charset="0"/>
                <a:cs typeface="Times New Roman"/>
              </a:rPr>
              <a:t>   ...</a:t>
            </a:r>
          </a:p>
          <a:p>
            <a:r>
              <a:rPr lang="en-US" sz="1600" dirty="0" smtClean="0">
                <a:solidFill>
                  <a:srgbClr val="080808"/>
                </a:solidFill>
                <a:latin typeface="Consolas" pitchFamily="49" charset="0"/>
                <a:cs typeface="Times New Roman"/>
              </a:rPr>
              <a:t>}</a:t>
            </a:r>
            <a:endParaRPr lang="en-US" sz="1600" dirty="0" smtClean="0">
              <a:latin typeface="Consolas" pitchFamily="49" charset="0"/>
            </a:endParaRPr>
          </a:p>
        </p:txBody>
      </p:sp>
      <p:sp>
        <p:nvSpPr>
          <p:cNvPr id="5" name="TextBox 4"/>
          <p:cNvSpPr txBox="1"/>
          <p:nvPr/>
        </p:nvSpPr>
        <p:spPr>
          <a:xfrm>
            <a:off x="685800" y="4199692"/>
            <a:ext cx="3429000" cy="67710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x = 1.75;</a:t>
            </a:r>
          </a:p>
          <a:p>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y = </a:t>
            </a:r>
            <a:r>
              <a:rPr lang="en-US" sz="1600" dirty="0" err="1" smtClean="0">
                <a:solidFill>
                  <a:srgbClr val="2B91AF"/>
                </a:solidFill>
                <a:latin typeface="Consolas" pitchFamily="49" charset="0"/>
                <a:ea typeface="Calibri"/>
                <a:cs typeface="Times New Roman"/>
              </a:rPr>
              <a:t>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smtClean="0">
                <a:solidFill>
                  <a:srgbClr val="0000FF"/>
                </a:solidFill>
                <a:latin typeface="Consolas" pitchFamily="49" charset="0"/>
                <a:ea typeface="Calibri"/>
                <a:cs typeface="Times New Roman"/>
              </a:rPr>
              <a:t> </a:t>
            </a:r>
            <a:endParaRPr lang="en-US" sz="1600" dirty="0" smtClean="0">
              <a:latin typeface="Consolas" pitchFamily="49" charset="0"/>
            </a:endParaRPr>
          </a:p>
        </p:txBody>
      </p:sp>
      <p:sp>
        <p:nvSpPr>
          <p:cNvPr id="8" name="TextBox 7"/>
          <p:cNvSpPr txBox="1"/>
          <p:nvPr/>
        </p:nvSpPr>
        <p:spPr>
          <a:xfrm>
            <a:off x="685800" y="5037892"/>
            <a:ext cx="3429000" cy="67710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x = 1.75;</a:t>
            </a:r>
          </a:p>
          <a:p>
            <a:r>
              <a:rPr lang="en-US" sz="1600" dirty="0" smtClean="0">
                <a:solidFill>
                  <a:srgbClr val="0000FF"/>
                </a:solidFill>
                <a:latin typeface="Consolas" pitchFamily="49" charset="0"/>
                <a:ea typeface="Calibri"/>
                <a:cs typeface="Times New Roman"/>
              </a:rPr>
              <a:t>dynamic </a:t>
            </a:r>
            <a:r>
              <a:rPr lang="en-US" sz="1600" dirty="0" smtClean="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smtClean="0">
                <a:solidFill>
                  <a:srgbClr val="0000FF"/>
                </a:solidFill>
                <a:latin typeface="Consolas" pitchFamily="49" charset="0"/>
                <a:ea typeface="Calibri"/>
                <a:cs typeface="Times New Roman"/>
              </a:rPr>
              <a:t> </a:t>
            </a:r>
            <a:endParaRPr lang="en-US" sz="1600" dirty="0" smtClean="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chosen at compile-time:</a:t>
            </a:r>
            <a:br>
              <a:rPr lang="en-US" dirty="0" smtClean="0"/>
            </a:br>
            <a:r>
              <a:rPr lang="en-US" dirty="0" smtClean="0"/>
              <a:t>double Abs(double x)</a:t>
            </a:r>
          </a:p>
        </p:txBody>
      </p:sp>
      <p:sp>
        <p:nvSpPr>
          <p:cNvPr id="13" name="Rounded Rectangular Callout 12"/>
          <p:cNvSpPr/>
          <p:nvPr/>
        </p:nvSpPr>
        <p:spPr>
          <a:xfrm>
            <a:off x="4495800" y="4648200"/>
            <a:ext cx="3200400" cy="838200"/>
          </a:xfrm>
          <a:prstGeom prst="wedgeRoundRectCallout">
            <a:avLst>
              <a:gd name="adj1" fmla="val -74176"/>
              <a:gd name="adj2" fmla="val 5444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chosen at run-time:</a:t>
            </a:r>
            <a:br>
              <a:rPr lang="en-US" dirty="0" smtClean="0"/>
            </a:br>
            <a:r>
              <a:rPr lang="en-US" dirty="0" smtClean="0"/>
              <a:t> double Abs(double x)</a:t>
            </a:r>
          </a:p>
        </p:txBody>
      </p:sp>
      <p:sp>
        <p:nvSpPr>
          <p:cNvPr id="15" name="TextBox 14"/>
          <p:cNvSpPr txBox="1"/>
          <p:nvPr/>
        </p:nvSpPr>
        <p:spPr>
          <a:xfrm>
            <a:off x="685800" y="5876092"/>
            <a:ext cx="3429000" cy="67710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x = 2;</a:t>
            </a:r>
          </a:p>
          <a:p>
            <a:r>
              <a:rPr lang="en-US" sz="1600" dirty="0" smtClean="0">
                <a:solidFill>
                  <a:srgbClr val="0000FF"/>
                </a:solidFill>
                <a:latin typeface="Consolas" pitchFamily="49" charset="0"/>
                <a:ea typeface="Calibri"/>
                <a:cs typeface="Times New Roman"/>
              </a:rPr>
              <a:t>dynamic </a:t>
            </a:r>
            <a:r>
              <a:rPr lang="en-US" sz="1600" dirty="0" smtClean="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Math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smtClean="0">
                <a:solidFill>
                  <a:srgbClr val="0000FF"/>
                </a:solidFill>
                <a:latin typeface="Consolas" pitchFamily="49" charset="0"/>
                <a:ea typeface="Calibri"/>
                <a:cs typeface="Times New Roman"/>
              </a:rPr>
              <a:t> </a:t>
            </a:r>
            <a:endParaRPr lang="en-US" sz="1600" dirty="0" smtClean="0">
              <a:latin typeface="Consolas" pitchFamily="49" charset="0"/>
            </a:endParaRPr>
          </a:p>
        </p:txBody>
      </p:sp>
      <p:sp>
        <p:nvSpPr>
          <p:cNvPr id="16" name="Rounded Rectangular Callout 15"/>
          <p:cNvSpPr/>
          <p:nvPr/>
        </p:nvSpPr>
        <p:spPr>
          <a:xfrm>
            <a:off x="4495800" y="5638800"/>
            <a:ext cx="3200400" cy="914400"/>
          </a:xfrm>
          <a:prstGeom prst="wedgeRoundRectCallout">
            <a:avLst>
              <a:gd name="adj1" fmla="val -73966"/>
              <a:gd name="adj2" fmla="val 2804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chosen at run-time:</a:t>
            </a:r>
            <a:br>
              <a:rPr lang="en-US" dirty="0" smtClean="0"/>
            </a:br>
            <a:r>
              <a:rPr lang="en-US" dirty="0" smtClean="0"/>
              <a:t> </a:t>
            </a:r>
            <a:r>
              <a:rPr lang="en-US" dirty="0" err="1" smtClean="0"/>
              <a:t>int</a:t>
            </a:r>
            <a:r>
              <a:rPr lang="en-US" dirty="0" smtClean="0"/>
              <a:t> Abs(</a:t>
            </a:r>
            <a:r>
              <a:rPr lang="en-US" dirty="0" err="1" smtClean="0"/>
              <a:t>int</a:t>
            </a:r>
            <a:r>
              <a:rPr lang="en-US" dirty="0" smtClean="0"/>
              <a:t> x)</a:t>
            </a:r>
          </a:p>
        </p:txBody>
      </p:sp>
      <p:sp>
        <p:nvSpPr>
          <p:cNvPr id="11" name="Title 10"/>
          <p:cNvSpPr>
            <a:spLocks noGrp="1"/>
          </p:cNvSpPr>
          <p:nvPr>
            <p:ph type="title"/>
          </p:nvPr>
        </p:nvSpPr>
        <p:spPr>
          <a:xfrm>
            <a:off x="387054" y="990600"/>
            <a:ext cx="8375946" cy="769441"/>
          </a:xfrm>
        </p:spPr>
        <p:txBody>
          <a:bodyPr/>
          <a:lstStyle/>
          <a:p>
            <a:r>
              <a:rPr lang="en-US" dirty="0" smtClean="0"/>
              <a:t>Dynamically Typed Objects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13"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905000"/>
            <a:ext cx="7672003" cy="4648200"/>
          </a:xfrm>
        </p:spPr>
        <p:txBody>
          <a:bodyPr>
            <a:normAutofit/>
          </a:bodyPr>
          <a:lstStyle/>
          <a:p>
            <a:pPr marL="514350" indent="-514350">
              <a:buFont typeface="+mj-lt"/>
              <a:buAutoNum type="arabicPeriod"/>
            </a:pPr>
            <a:r>
              <a:rPr lang="en-US" sz="3600" dirty="0" smtClean="0"/>
              <a:t>Implicit: CLR </a:t>
            </a:r>
            <a:r>
              <a:rPr lang="en-US" sz="3600" dirty="0" smtClean="0">
                <a:sym typeface="Wingdings" pitchFamily="2" charset="2"/>
              </a:rPr>
              <a:t> </a:t>
            </a:r>
            <a:r>
              <a:rPr lang="en-US" sz="3600" dirty="0" smtClean="0">
                <a:latin typeface="Consolas" pitchFamily="49" charset="0"/>
                <a:cs typeface="Consolas" pitchFamily="49" charset="0"/>
                <a:sym typeface="Wingdings" pitchFamily="2" charset="2"/>
              </a:rPr>
              <a:t>dynamic</a:t>
            </a:r>
          </a:p>
          <a:p>
            <a:pPr marL="514350" indent="-514350">
              <a:buFont typeface="+mj-lt"/>
              <a:buAutoNum type="arabicPeriod"/>
            </a:pPr>
            <a:r>
              <a:rPr lang="en-US" sz="3600" dirty="0" smtClean="0">
                <a:sym typeface="Wingdings" pitchFamily="2" charset="2"/>
              </a:rPr>
              <a:t>Implicit: </a:t>
            </a:r>
            <a:r>
              <a:rPr lang="en-US" sz="3600" dirty="0" smtClean="0">
                <a:latin typeface="Consolas" pitchFamily="49" charset="0"/>
                <a:cs typeface="Consolas" pitchFamily="49" charset="0"/>
                <a:sym typeface="Wingdings" pitchFamily="2" charset="2"/>
              </a:rPr>
              <a:t>dynamic</a:t>
            </a:r>
            <a:r>
              <a:rPr lang="en-US" sz="3600" dirty="0" smtClean="0">
                <a:sym typeface="Wingdings" pitchFamily="2" charset="2"/>
              </a:rPr>
              <a:t>  CLR</a:t>
            </a:r>
          </a:p>
          <a:p>
            <a:pPr marL="514350" indent="-514350">
              <a:buFont typeface="+mj-lt"/>
              <a:buAutoNum type="arabicPeriod"/>
            </a:pPr>
            <a:r>
              <a:rPr lang="en-US" sz="3600" dirty="0" smtClean="0">
                <a:sym typeface="Wingdings" pitchFamily="2" charset="2"/>
              </a:rPr>
              <a:t>Any expression using </a:t>
            </a:r>
            <a:r>
              <a:rPr lang="en-US" sz="3600" dirty="0" smtClean="0">
                <a:latin typeface="Consolas" pitchFamily="49" charset="0"/>
                <a:cs typeface="Consolas" pitchFamily="49" charset="0"/>
                <a:sym typeface="Wingdings" pitchFamily="2" charset="2"/>
              </a:rPr>
              <a:t>dynamic</a:t>
            </a:r>
            <a:r>
              <a:rPr lang="en-US" sz="3600" dirty="0" smtClean="0">
                <a:sym typeface="Wingdings" pitchFamily="2" charset="2"/>
              </a:rPr>
              <a:t> is dynamically evaluated</a:t>
            </a:r>
          </a:p>
          <a:p>
            <a:pPr marL="514350" indent="-514350">
              <a:buFont typeface="+mj-lt"/>
              <a:buAutoNum type="arabicPeriod"/>
            </a:pPr>
            <a:r>
              <a:rPr lang="en-US" sz="3600" dirty="0" smtClean="0">
                <a:sym typeface="Wingdings" pitchFamily="2" charset="2"/>
              </a:rPr>
              <a:t>Static type of dynamically-evaluated expression is </a:t>
            </a:r>
            <a:r>
              <a:rPr lang="en-US" sz="3600" dirty="0" smtClean="0">
                <a:latin typeface="Consolas" pitchFamily="49" charset="0"/>
                <a:cs typeface="Consolas" pitchFamily="49" charset="0"/>
                <a:sym typeface="Wingdings" pitchFamily="2" charset="2"/>
              </a:rPr>
              <a:t>dynamic</a:t>
            </a:r>
            <a:r>
              <a:rPr lang="en-US" sz="3600" dirty="0" smtClean="0">
                <a:cs typeface="Consolas" pitchFamily="49" charset="0"/>
                <a:sym typeface="Wingdings" pitchFamily="2" charset="2"/>
              </a:rPr>
              <a:t>*</a:t>
            </a:r>
          </a:p>
          <a:p>
            <a:pPr marL="514350" indent="-514350">
              <a:buFont typeface="+mj-lt"/>
              <a:buAutoNum type="arabicPeriod"/>
            </a:pPr>
            <a:endParaRPr lang="en-US" sz="3600" dirty="0" smtClean="0">
              <a:cs typeface="Consolas" pitchFamily="49" charset="0"/>
              <a:sym typeface="Wingdings" pitchFamily="2" charset="2"/>
            </a:endParaRPr>
          </a:p>
          <a:p>
            <a:pPr marL="514350" indent="-514350">
              <a:buNone/>
            </a:pPr>
            <a:r>
              <a:rPr lang="en-US" sz="2400" dirty="0" smtClean="0">
                <a:cs typeface="Consolas" pitchFamily="49" charset="0"/>
                <a:sym typeface="Wingdings" pitchFamily="2" charset="2"/>
              </a:rPr>
              <a:t>* Unless it’s not</a:t>
            </a:r>
            <a:endParaRPr lang="en-US" sz="3600" dirty="0">
              <a:cs typeface="Consolas" pitchFamily="49" charset="0"/>
            </a:endParaRPr>
          </a:p>
        </p:txBody>
      </p:sp>
      <p:sp>
        <p:nvSpPr>
          <p:cNvPr id="3" name="Title 2"/>
          <p:cNvSpPr>
            <a:spLocks noGrp="1"/>
          </p:cNvSpPr>
          <p:nvPr>
            <p:ph type="title"/>
          </p:nvPr>
        </p:nvSpPr>
        <p:spPr>
          <a:xfrm>
            <a:off x="387054" y="990600"/>
            <a:ext cx="8375946" cy="769441"/>
          </a:xfrm>
        </p:spPr>
        <p:txBody>
          <a:bodyPr/>
          <a:lstStyle/>
          <a:p>
            <a:r>
              <a:rPr lang="en-US" dirty="0" smtClean="0">
                <a:latin typeface="Consolas" pitchFamily="49" charset="0"/>
                <a:cs typeface="Consolas" pitchFamily="49" charset="0"/>
              </a:rPr>
              <a:t>d</a:t>
            </a:r>
            <a:r>
              <a:rPr lang="en-US" dirty="0" smtClean="0">
                <a:latin typeface="Consolas" pitchFamily="49" charset="0"/>
                <a:cs typeface="Consolas" pitchFamily="49" charset="0"/>
              </a:rPr>
              <a:t>ynamic</a:t>
            </a:r>
            <a:r>
              <a:rPr lang="en-US" dirty="0" smtClean="0"/>
              <a:t> in a Nutshell</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nSpc>
                <a:spcPct val="100000"/>
              </a:lnSpc>
              <a:spcBef>
                <a:spcPts val="0"/>
              </a:spcBef>
            </a:pPr>
            <a:r>
              <a:rPr lang="en-US" sz="3600" dirty="0" smtClean="0"/>
              <a:t>Dynamic dispatch is not new:</a:t>
            </a:r>
          </a:p>
          <a:p>
            <a:pPr lvl="1">
              <a:lnSpc>
                <a:spcPct val="100000"/>
              </a:lnSpc>
              <a:spcBef>
                <a:spcPts val="0"/>
              </a:spcBef>
            </a:pPr>
            <a:r>
              <a:rPr lang="en-US" sz="3600" dirty="0" smtClean="0">
                <a:latin typeface="Consolas" pitchFamily="49" charset="0"/>
                <a:cs typeface="Consolas" pitchFamily="49" charset="0"/>
              </a:rPr>
              <a:t>Option Strict Off</a:t>
            </a:r>
          </a:p>
          <a:p>
            <a:pPr>
              <a:lnSpc>
                <a:spcPct val="100000"/>
              </a:lnSpc>
              <a:spcBef>
                <a:spcPts val="0"/>
              </a:spcBef>
            </a:pPr>
            <a:r>
              <a:rPr lang="en-US" sz="3600" dirty="0" err="1" smtClean="0"/>
              <a:t>VBx</a:t>
            </a:r>
            <a:r>
              <a:rPr lang="en-US" sz="3600" dirty="0" smtClean="0"/>
              <a:t> (10) Uses DLR</a:t>
            </a:r>
          </a:p>
        </p:txBody>
      </p:sp>
      <p:sp>
        <p:nvSpPr>
          <p:cNvPr id="3" name="Title 2"/>
          <p:cNvSpPr>
            <a:spLocks noGrp="1"/>
          </p:cNvSpPr>
          <p:nvPr>
            <p:ph type="title"/>
          </p:nvPr>
        </p:nvSpPr>
        <p:spPr>
          <a:xfrm>
            <a:off x="387054" y="990600"/>
            <a:ext cx="8375946" cy="769441"/>
          </a:xfrm>
        </p:spPr>
        <p:txBody>
          <a:bodyPr/>
          <a:lstStyle/>
          <a:p>
            <a:r>
              <a:rPr lang="en-US" dirty="0" smtClean="0"/>
              <a:t>Dynamic in Visual Basic 10</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990600"/>
            <a:ext cx="8375946" cy="769441"/>
          </a:xfrm>
        </p:spPr>
        <p:txBody>
          <a:bodyPr/>
          <a:lstStyle/>
          <a:p>
            <a:r>
              <a:rPr lang="en-US" dirty="0" smtClean="0"/>
              <a:t>Digging Deeper</a:t>
            </a:r>
            <a:endParaRPr lang="en-US" dirty="0"/>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rPr>
              <a:t>Dynamic Language Runtime</a:t>
            </a:r>
          </a:p>
        </p:txBody>
      </p:sp>
      <p:sp>
        <p:nvSpPr>
          <p:cNvPr id="2" name="Title 1"/>
          <p:cNvSpPr>
            <a:spLocks noGrp="1"/>
          </p:cNvSpPr>
          <p:nvPr>
            <p:ph type="title"/>
          </p:nvPr>
        </p:nvSpPr>
        <p:spPr>
          <a:xfrm>
            <a:off x="387054" y="990600"/>
            <a:ext cx="8375946" cy="769441"/>
          </a:xfrm>
        </p:spPr>
        <p:txBody>
          <a:bodyPr/>
          <a:lstStyle/>
          <a:p>
            <a:r>
              <a:rPr dirty="0" smtClean="0"/>
              <a:t>Dynamic </a:t>
            </a:r>
            <a:r>
              <a:rPr dirty="0" smtClean="0"/>
              <a:t>Dispatch</a:t>
            </a:r>
            <a:endParaRPr lang="en-US" dirty="0"/>
          </a:p>
        </p:txBody>
      </p:sp>
      <p:grpSp>
        <p:nvGrpSpPr>
          <p:cNvPr id="14" name="Group 38"/>
          <p:cNvGrpSpPr/>
          <p:nvPr/>
        </p:nvGrpSpPr>
        <p:grpSpPr>
          <a:xfrm>
            <a:off x="3733800" y="4182979"/>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Python</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grpSp>
          <p:nvGrpSpPr>
            <p:cNvPr id="15" name="Group 35"/>
            <p:cNvGrpSpPr/>
            <p:nvPr/>
          </p:nvGrpSpPr>
          <p:grpSpPr>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0" name="Picture 2" descr="C:\Users\jimhug.REDMOND\Pictures\python-logo-master-v3-TM.png"/>
              <p:cNvPicPr>
                <a:picLocks noChangeAspect="1" noChangeArrowheads="1"/>
              </p:cNvPicPr>
              <p:nvPr/>
            </p:nvPicPr>
            <p:blipFill>
              <a:blip r:embed="rId3" cstate="print"/>
              <a:srcRect l="12006" r="6533"/>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p:nvPr/>
        </p:nvGrpSpPr>
        <p:grpSpPr>
          <a:xfrm>
            <a:off x="5410200" y="4182979"/>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Ruby</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grpSp>
          <p:nvGrpSpPr>
            <p:cNvPr id="17" name="Group 32"/>
            <p:cNvGrpSpPr/>
            <p:nvPr/>
          </p:nvGrpSpPr>
          <p:grpSpPr>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p:nvPr/>
        </p:nvGrpSpPr>
        <p:grpSpPr>
          <a:xfrm>
            <a:off x="2065421"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COM</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grpSp>
          <p:nvGrpSpPr>
            <p:cNvPr id="20" name="Group 33"/>
            <p:cNvGrpSpPr/>
            <p:nvPr/>
          </p:nvGrpSpPr>
          <p:grpSpPr>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2"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a:effectLst/>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err="1" smtClean="0">
                <a:effectLst>
                  <a:outerShdw blurRad="38100" dist="38100" dir="2700000" algn="tl">
                    <a:srgbClr val="000000">
                      <a:alpha val="43137"/>
                    </a:srgbClr>
                  </a:outerShdw>
                </a:effectLst>
              </a:rPr>
              <a:t>GetMember</a:t>
            </a:r>
            <a:endParaRPr lang="en-US" sz="2000" dirty="0" smtClean="0">
              <a:effectLst>
                <a:outerShdw blurRad="38100" dist="38100" dir="2700000" algn="tl">
                  <a:srgbClr val="000000">
                    <a:alpha val="43137"/>
                  </a:srgbClr>
                </a:outerShdw>
              </a:effectLst>
            </a:endParaRPr>
          </a:p>
          <a:p>
            <a:pPr algn="ctr" defTabSz="1096875"/>
            <a:r>
              <a:rPr lang="en-US" sz="2000" dirty="0" smtClean="0">
                <a:effectLst>
                  <a:outerShdw blurRad="38100" dist="38100" dir="2700000" algn="tl">
                    <a:srgbClr val="000000">
                      <a:alpha val="43137"/>
                    </a:srgbClr>
                  </a:outerShdw>
                </a:effectLst>
              </a:rPr>
              <a:t>Name=“</a:t>
            </a:r>
            <a:r>
              <a:rPr lang="en-US" sz="2000" dirty="0" err="1" smtClean="0">
                <a:effectLst>
                  <a:outerShdw blurRad="38100" dist="38100" dir="2700000" algn="tl">
                    <a:srgbClr val="000000">
                      <a:alpha val="43137"/>
                    </a:srgbClr>
                  </a:outerShdw>
                </a:effectLst>
              </a:rPr>
              <a:t>Foo</a:t>
            </a:r>
            <a:r>
              <a:rPr lang="en-US" sz="2000" dirty="0" smtClean="0">
                <a:effectLst>
                  <a:outerShdw blurRad="38100" dist="38100" dir="2700000" algn="tl">
                    <a:srgbClr val="000000">
                      <a:alpha val="43137"/>
                    </a:srgbClr>
                  </a:outerShdw>
                </a:effectLst>
              </a:rPr>
              <a:t>”, </a:t>
            </a:r>
            <a:r>
              <a:rPr lang="en-US" sz="2000" dirty="0" err="1" smtClean="0">
                <a:effectLst>
                  <a:outerShdw blurRad="38100" dist="38100" dir="2700000" algn="tl">
                    <a:srgbClr val="000000">
                      <a:alpha val="43137"/>
                    </a:srgbClr>
                  </a:outerShdw>
                </a:effectLst>
              </a:rPr>
              <a:t>IgnoreCase</a:t>
            </a:r>
            <a:r>
              <a:rPr lang="en-US" sz="2000" dirty="0" smtClean="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solidFill>
                  <a:schemeClr val="bg1"/>
                </a:solidFill>
              </a:rPr>
              <a:t>IronPython</a:t>
            </a:r>
            <a:endParaRPr lang="en-US" dirty="0" smtClean="0">
              <a:solidFill>
                <a:schemeClr val="bg1"/>
              </a:solidFill>
            </a:endParaRPr>
          </a:p>
          <a:p>
            <a:pPr algn="ctr" defTabSz="1096875"/>
            <a:r>
              <a:rPr lang="en-US" dirty="0" err="1" smtClean="0">
                <a:solidFill>
                  <a:schemeClr val="bg1"/>
                </a:solidFill>
              </a:rPr>
              <a:t>x.Foo</a:t>
            </a:r>
            <a:endParaRPr lang="en-US" dirty="0" smtClean="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solidFill>
                  <a:schemeClr val="bg1"/>
                </a:solidFill>
              </a:rPr>
              <a:t>IronRuby</a:t>
            </a:r>
            <a:endParaRPr lang="en-US" dirty="0" smtClean="0">
              <a:solidFill>
                <a:schemeClr val="bg1"/>
              </a:solidFill>
            </a:endParaRPr>
          </a:p>
          <a:p>
            <a:pPr algn="ctr" defTabSz="1096875"/>
            <a:r>
              <a:rPr lang="en-US" dirty="0" err="1" smtClean="0">
                <a:solidFill>
                  <a:schemeClr val="bg1"/>
                </a:solidFill>
              </a:rPr>
              <a:t>x.Foo</a:t>
            </a:r>
            <a:endParaRPr lang="en-US" dirty="0" smtClean="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solidFill>
                  <a:schemeClr val="bg1"/>
                </a:solidFill>
              </a:rPr>
              <a:t>C#</a:t>
            </a:r>
          </a:p>
          <a:p>
            <a:pPr algn="ctr" defTabSz="1096875"/>
            <a:r>
              <a:rPr lang="en-US" dirty="0" err="1" smtClean="0">
                <a:solidFill>
                  <a:schemeClr val="bg1"/>
                </a:solidFill>
              </a:rPr>
              <a:t>x.Foo</a:t>
            </a:r>
            <a:endParaRPr lang="en-US" dirty="0" smtClean="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solidFill>
                  <a:schemeClr val="bg1"/>
                </a:solidFill>
              </a:rPr>
              <a:t>VB.NET</a:t>
            </a:r>
          </a:p>
          <a:p>
            <a:pPr algn="ctr" defTabSz="1096875"/>
            <a:r>
              <a:rPr lang="en-US" dirty="0" err="1" smtClean="0">
                <a:solidFill>
                  <a:schemeClr val="bg1"/>
                </a:solidFill>
              </a:rPr>
              <a:t>x.Foo</a:t>
            </a:r>
            <a:endParaRPr lang="en-US" dirty="0" smtClean="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solidFill>
                  <a:schemeClr val="bg1"/>
                </a:solidFill>
              </a:rPr>
              <a:t>Others…</a:t>
            </a:r>
          </a:p>
          <a:p>
            <a:pPr algn="ctr" defTabSz="1096875"/>
            <a:r>
              <a:rPr lang="en-US" dirty="0" smtClean="0">
                <a:solidFill>
                  <a:schemeClr val="bg1"/>
                </a:solidFill>
              </a:rPr>
              <a:t>$x{</a:t>
            </a:r>
            <a:r>
              <a:rPr lang="en-US" dirty="0" err="1" smtClean="0">
                <a:solidFill>
                  <a:schemeClr val="bg1"/>
                </a:solidFill>
              </a:rPr>
              <a:t>Foo</a:t>
            </a:r>
            <a:r>
              <a:rPr lang="en-US" dirty="0" smtClean="0">
                <a:solidFill>
                  <a:schemeClr val="bg1"/>
                </a:solidFill>
              </a:rPr>
              <a:t>}, …</a:t>
            </a:r>
          </a:p>
        </p:txBody>
      </p:sp>
      <p:grpSp>
        <p:nvGrpSpPr>
          <p:cNvPr id="21" name="Group 41"/>
          <p:cNvGrpSpPr/>
          <p:nvPr/>
        </p:nvGrpSpPr>
        <p:grpSpPr>
          <a:xfrm>
            <a:off x="7086600" y="4182979"/>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Your</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5400" b="1" dirty="0" smtClean="0">
                  <a:solidFill>
                    <a:schemeClr val="bg1"/>
                  </a:solidFill>
                </a:rPr>
                <a:t>?</a:t>
              </a:r>
            </a:p>
          </p:txBody>
        </p:sp>
      </p:grpSp>
      <p:grpSp>
        <p:nvGrpSpPr>
          <p:cNvPr id="36" name="Group 35"/>
          <p:cNvGrpSpPr/>
          <p:nvPr/>
        </p:nvGrpSpPr>
        <p:grpSpPr>
          <a:xfrm>
            <a:off x="381000" y="4182979"/>
            <a:ext cx="1600200" cy="2362200"/>
            <a:chOff x="381000" y="4182979"/>
            <a:chExt cx="1600200" cy="2362200"/>
          </a:xfrm>
        </p:grpSpPr>
        <p:grpSp>
          <p:nvGrpSpPr>
            <p:cNvPr id="5" name="Group 36"/>
            <p:cNvGrpSpPr/>
            <p:nvPr/>
          </p:nvGrpSpPr>
          <p:grpSpPr>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Object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grpSp>
        <p:pic>
          <p:nvPicPr>
            <p:cNvPr id="34" name="Picture 33" descr="NET_v_rgb.png"/>
            <p:cNvPicPr>
              <a:picLocks noChangeAspect="1"/>
            </p:cNvPicPr>
            <p:nvPr/>
          </p:nvPicPr>
          <p:blipFill>
            <a:blip r:embed="rId6" cstate="print"/>
            <a:stretch>
              <a:fillRect/>
            </a:stretch>
          </p:blipFill>
          <p:spPr>
            <a:xfrm>
              <a:off x="672767" y="5422584"/>
              <a:ext cx="1016667" cy="965833"/>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990600"/>
            <a:ext cx="8375946" cy="769441"/>
          </a:xfrm>
        </p:spPr>
        <p:txBody>
          <a:bodyPr/>
          <a:lstStyle/>
          <a:p>
            <a:r>
              <a:rPr lang="en-US" dirty="0" smtClean="0"/>
              <a:t>Digging Deeper</a:t>
            </a:r>
            <a:endParaRPr lang="en-US" dirty="0"/>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6920"/>
          <a:ext cx="8610600" cy="4602852"/>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640">
                <a:tc>
                  <a:txBody>
                    <a:bodyPr/>
                    <a:lstStyle/>
                    <a:p>
                      <a:r>
                        <a:rPr lang="en-US" sz="1600" dirty="0" err="1" smtClean="0"/>
                        <a:t>DeleteMember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UnaryOperation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smtClean="0"/>
                        <a:t>Convert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smtClean="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132">
                <a:tc>
                  <a:txBody>
                    <a:bodyPr/>
                    <a:lstStyle/>
                    <a:p>
                      <a:r>
                        <a:rPr lang="en-US" sz="1600" dirty="0" err="1" smtClean="0"/>
                        <a:t>CreateInstance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endParaRPr lang="en-US" sz="1600" dirty="0" smtClean="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endParaRPr lang="en-US" sz="1600" dirty="0" smtClean="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DeleteIndex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8" name="Title 7"/>
          <p:cNvSpPr>
            <a:spLocks noGrp="1"/>
          </p:cNvSpPr>
          <p:nvPr>
            <p:ph type="title"/>
          </p:nvPr>
        </p:nvSpPr>
        <p:spPr>
          <a:xfrm>
            <a:off x="387054" y="990600"/>
            <a:ext cx="8375946" cy="769441"/>
          </a:xfrm>
        </p:spPr>
        <p:txBody>
          <a:bodyPr/>
          <a:lstStyle/>
          <a:p>
            <a:r>
              <a:rPr dirty="0" smtClean="0"/>
              <a:t>Language</a:t>
            </a:r>
            <a:r>
              <a:rPr lang="en-US" dirty="0" smtClean="0"/>
              <a:t> Expressions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a:xfrm>
            <a:off x="457200" y="1905000"/>
            <a:ext cx="8229600" cy="4389120"/>
          </a:xfrm>
        </p:spPr>
        <p:txBody>
          <a:bodyPr/>
          <a:lstStyle/>
          <a:p>
            <a:r>
              <a:rPr lang="en-US" sz="2400" dirty="0" smtClean="0"/>
              <a:t>Iowa Native</a:t>
            </a:r>
          </a:p>
          <a:p>
            <a:r>
              <a:rPr lang="en-US" sz="2400" dirty="0" smtClean="0"/>
              <a:t>Iowa State University</a:t>
            </a:r>
          </a:p>
          <a:p>
            <a:r>
              <a:rPr lang="en-US" sz="2400" dirty="0" smtClean="0"/>
              <a:t>Cedar Rapids</a:t>
            </a:r>
          </a:p>
          <a:p>
            <a:r>
              <a:rPr lang="en-US" sz="2400" dirty="0" smtClean="0"/>
              <a:t>SharePoint </a:t>
            </a:r>
            <a:r>
              <a:rPr lang="en-US" sz="2400" dirty="0" smtClean="0">
                <a:sym typeface="Wingdings" pitchFamily="2" charset="2"/>
              </a:rPr>
              <a:t> ASP.NET </a:t>
            </a:r>
            <a:r>
              <a:rPr lang="en-US" sz="2400" dirty="0" smtClean="0">
                <a:sym typeface="Wingdings" pitchFamily="2" charset="2"/>
              </a:rPr>
              <a:t>MVC</a:t>
            </a:r>
            <a:endParaRPr lang="en-US" sz="2400" dirty="0" smtClean="0"/>
          </a:p>
          <a:p>
            <a:r>
              <a:rPr lang="en-US" sz="2400" dirty="0" smtClean="0">
                <a:sym typeface="Wingdings" pitchFamily="2" charset="2"/>
              </a:rPr>
              <a:t>J&amp;P </a:t>
            </a:r>
            <a:r>
              <a:rPr lang="en-US" sz="2400" dirty="0" smtClean="0">
                <a:sym typeface="Wingdings" pitchFamily="2" charset="2"/>
              </a:rPr>
              <a:t>Cycles</a:t>
            </a:r>
            <a:endParaRPr lang="en-US" sz="2400" dirty="0" smtClean="0"/>
          </a:p>
          <a:p>
            <a:r>
              <a:rPr lang="en-US" sz="2400" dirty="0" smtClean="0"/>
              <a:t>Language Geek</a:t>
            </a:r>
          </a:p>
        </p:txBody>
      </p:sp>
      <p:pic>
        <p:nvPicPr>
          <p:cNvPr id="1027"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3962400"/>
          </a:xfrm>
        </p:spPr>
        <p:txBody>
          <a:bodyPr>
            <a:noAutofit/>
          </a:bodyPr>
          <a:lstStyle/>
          <a:p>
            <a:r>
              <a:rPr lang="en-US" sz="3200" dirty="0" smtClean="0"/>
              <a:t>Start with LINQ Expression Trees</a:t>
            </a:r>
          </a:p>
          <a:p>
            <a:r>
              <a:rPr lang="en-US" sz="3200" dirty="0" smtClean="0"/>
              <a:t>Add assignment</a:t>
            </a:r>
          </a:p>
          <a:p>
            <a:r>
              <a:rPr lang="en-US" sz="3200" dirty="0" smtClean="0"/>
              <a:t>Add control-flow</a:t>
            </a:r>
          </a:p>
          <a:p>
            <a:r>
              <a:rPr lang="en-US" sz="3200" dirty="0" smtClean="0"/>
              <a:t>Add dynamic dispatch nodes</a:t>
            </a:r>
          </a:p>
          <a:p>
            <a:endParaRPr lang="en-US" sz="3200" dirty="0" smtClean="0"/>
          </a:p>
          <a:p>
            <a:r>
              <a:rPr lang="en-US" sz="3200" dirty="0" smtClean="0"/>
              <a:t>Now we support full method bodies</a:t>
            </a:r>
          </a:p>
        </p:txBody>
      </p:sp>
      <p:sp>
        <p:nvSpPr>
          <p:cNvPr id="5" name="Title 4"/>
          <p:cNvSpPr>
            <a:spLocks noGrp="1"/>
          </p:cNvSpPr>
          <p:nvPr>
            <p:ph type="title"/>
          </p:nvPr>
        </p:nvSpPr>
        <p:spPr/>
        <p:txBody>
          <a:bodyPr/>
          <a:lstStyle/>
          <a:p>
            <a:r>
              <a:rPr smtClean="0"/>
              <a:t>System.Linq.Expressions v2</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Factorial In C#</a:t>
            </a:r>
            <a:endParaRPr lang="en-US" dirty="0"/>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BinaryOp</a:t>
            </a:r>
            <a:endParaRPr lang="en-US" sz="1400" dirty="0" smtClean="0">
              <a:solidFill>
                <a:srgbClr val="FFFFFF"/>
              </a:solidFill>
            </a:endParaRPr>
          </a:p>
          <a:p>
            <a:pPr algn="ctr" defTabSz="914099" fontAlgn="base">
              <a:spcBef>
                <a:spcPct val="0"/>
              </a:spcBef>
              <a:spcAft>
                <a:spcPct val="0"/>
              </a:spcAft>
            </a:pPr>
            <a:r>
              <a:rPr lang="en-US" sz="1400" dirty="0" smtClean="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BinaryOp</a:t>
            </a:r>
            <a:endParaRPr lang="en-US" sz="1400" dirty="0" smtClean="0">
              <a:solidFill>
                <a:srgbClr val="FFFFFF"/>
              </a:solidFill>
            </a:endParaRPr>
          </a:p>
          <a:p>
            <a:pPr algn="ctr" defTabSz="914099" fontAlgn="base">
              <a:spcBef>
                <a:spcPct val="0"/>
              </a:spcBef>
              <a:spcAft>
                <a:spcPct val="0"/>
              </a:spcAft>
            </a:pPr>
            <a:r>
              <a:rPr lang="en-US" sz="1400" dirty="0" smtClean="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MethodCall</a:t>
            </a:r>
            <a:endParaRPr lang="en-US" sz="1400" dirty="0" smtClean="0">
              <a:solidFill>
                <a:srgbClr val="FFFFFF"/>
              </a:solidFill>
            </a:endParaRPr>
          </a:p>
          <a:p>
            <a:pPr algn="ctr" defTabSz="914099" fontAlgn="base">
              <a:spcBef>
                <a:spcPct val="0"/>
              </a:spcBef>
              <a:spcAft>
                <a:spcPct val="0"/>
              </a:spcAft>
            </a:pPr>
            <a:r>
              <a:rPr lang="en-US" sz="1400" dirty="0" err="1" smtClean="0">
                <a:solidFill>
                  <a:srgbClr val="FFFFFF"/>
                </a:solidFill>
              </a:rPr>
              <a:t>Program.fact</a:t>
            </a:r>
            <a:endParaRPr lang="en-US" sz="1400" dirty="0" smtClean="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BinaryOp</a:t>
            </a:r>
            <a:endParaRPr lang="en-US" sz="1400" dirty="0" smtClean="0">
              <a:solidFill>
                <a:srgbClr val="FFFFFF"/>
              </a:solidFill>
            </a:endParaRPr>
          </a:p>
          <a:p>
            <a:pPr algn="ctr" defTabSz="914099" fontAlgn="base">
              <a:spcBef>
                <a:spcPct val="0"/>
              </a:spcBef>
              <a:spcAft>
                <a:spcPct val="0"/>
              </a:spcAft>
            </a:pPr>
            <a:r>
              <a:rPr lang="en-US" sz="1400" dirty="0" smtClean="0">
                <a:solidFill>
                  <a:srgbClr val="FFFFFF"/>
                </a:solidFill>
              </a:rPr>
              <a:t>*</a:t>
            </a:r>
          </a:p>
        </p:txBody>
      </p:sp>
      <p:cxnSp>
        <p:nvCxnSpPr>
          <p:cNvPr id="19" name="Straight Arrow Connector 18"/>
          <p:cNvCxnSpPr>
            <a:stCxn id="3" idx="3"/>
            <a:endCxn id="33"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3"/>
            <a:endCxn id="14"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6"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3"/>
            <a:endCxn id="5"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34" name="Elbow Connector 33"/>
          <p:cNvCxnSpPr>
            <a:stCxn id="4" idx="3"/>
            <a:endCxn id="3"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59"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cxnSp>
        <p:nvCxnSpPr>
          <p:cNvPr id="47" name="Elbow Connector 46"/>
          <p:cNvCxnSpPr>
            <a:stCxn id="16" idx="3"/>
            <a:endCxn id="46"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6" idx="3"/>
            <a:endCxn id="15"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5" idx="3"/>
            <a:endCxn id="13"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62" name="Elbow Connector 61"/>
          <p:cNvCxnSpPr>
            <a:stCxn id="13" idx="3"/>
            <a:endCxn id="61"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3" idx="3"/>
            <a:endCxn id="6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Return</a:t>
            </a:r>
          </a:p>
        </p:txBody>
      </p:sp>
      <p:cxnSp>
        <p:nvCxnSpPr>
          <p:cNvPr id="66" name="Straight Arrow Connector 65"/>
          <p:cNvCxnSpPr>
            <a:stCxn id="59" idx="3"/>
            <a:endCxn id="16"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 Box 4"/>
          <p:cNvSpPr txBox="1">
            <a:spLocks noChangeArrowheads="1"/>
          </p:cNvSpPr>
          <p:nvPr/>
        </p:nvSpPr>
        <p:spPr bwMode="auto">
          <a:xfrm>
            <a:off x="4953000" y="1905000"/>
            <a:ext cx="3810000" cy="1815878"/>
          </a:xfrm>
          <a:prstGeom prst="rect">
            <a:avLst/>
          </a:prstGeom>
          <a:solidFill>
            <a:schemeClr val="bg1"/>
          </a:solidFill>
          <a:ln w="12700">
            <a:solidFill>
              <a:schemeClr val="tx1"/>
            </a:solidFill>
            <a:miter lim="800000"/>
            <a:headEnd/>
            <a:tailEnd/>
          </a:ln>
        </p:spPr>
        <p:txBody>
          <a:bodyPr wrap="square" lIns="91435" tIns="45718" rIns="91435" bIns="45718">
            <a:spAutoFit/>
          </a:bodyPr>
          <a:lstStyle/>
          <a:p>
            <a:r>
              <a:rPr lang="en-US" sz="1600" dirty="0" smtClean="0">
                <a:latin typeface="Consolas" pitchFamily="49" charset="0"/>
              </a:rPr>
              <a:t>static </a:t>
            </a:r>
            <a:r>
              <a:rPr lang="en-US" sz="1600" dirty="0" err="1" smtClean="0">
                <a:latin typeface="Consolas" pitchFamily="49" charset="0"/>
              </a:rPr>
              <a:t>int</a:t>
            </a:r>
            <a:r>
              <a:rPr lang="en-US" sz="1600" dirty="0" smtClean="0">
                <a:latin typeface="Consolas" pitchFamily="49" charset="0"/>
              </a:rPr>
              <a:t> fact(</a:t>
            </a:r>
            <a:r>
              <a:rPr lang="en-US" sz="1600" dirty="0" err="1" smtClean="0">
                <a:latin typeface="Consolas" pitchFamily="49" charset="0"/>
              </a:rPr>
              <a:t>int</a:t>
            </a:r>
            <a:r>
              <a:rPr lang="en-US" sz="1600" dirty="0" smtClean="0">
                <a:latin typeface="Consolas" pitchFamily="49" charset="0"/>
              </a:rPr>
              <a:t> n) {</a:t>
            </a:r>
            <a:endParaRPr lang="en-US" sz="1600" dirty="0">
              <a:latin typeface="Consolas" pitchFamily="49" charset="0"/>
            </a:endParaRPr>
          </a:p>
          <a:p>
            <a:r>
              <a:rPr lang="en-US" sz="1600" dirty="0">
                <a:latin typeface="Consolas" pitchFamily="49" charset="0"/>
              </a:rPr>
              <a:t>    if </a:t>
            </a:r>
            <a:r>
              <a:rPr lang="en-US" sz="1600" dirty="0" smtClean="0">
                <a:latin typeface="Consolas" pitchFamily="49" charset="0"/>
              </a:rPr>
              <a:t>(n == 0) {</a:t>
            </a:r>
            <a:endParaRPr lang="en-US" sz="1600" dirty="0">
              <a:latin typeface="Consolas" pitchFamily="49" charset="0"/>
            </a:endParaRPr>
          </a:p>
          <a:p>
            <a:r>
              <a:rPr lang="en-US" sz="1600" dirty="0">
                <a:latin typeface="Consolas" pitchFamily="49" charset="0"/>
              </a:rPr>
              <a:t>        return </a:t>
            </a:r>
            <a:r>
              <a:rPr lang="en-US" sz="1600" dirty="0" smtClean="0">
                <a:latin typeface="Consolas" pitchFamily="49" charset="0"/>
              </a:rPr>
              <a:t>1;</a:t>
            </a:r>
            <a:endParaRPr lang="en-US" sz="1600" dirty="0">
              <a:latin typeface="Consolas" pitchFamily="49" charset="0"/>
            </a:endParaRPr>
          </a:p>
          <a:p>
            <a:r>
              <a:rPr lang="en-US" sz="1600" dirty="0">
                <a:latin typeface="Consolas" pitchFamily="49" charset="0"/>
              </a:rPr>
              <a:t>    </a:t>
            </a:r>
            <a:r>
              <a:rPr lang="en-US" sz="1600" dirty="0" smtClean="0">
                <a:latin typeface="Consolas" pitchFamily="49" charset="0"/>
              </a:rPr>
              <a:t>} else</a:t>
            </a:r>
            <a:r>
              <a:rPr lang="en-US" sz="1600" dirty="0">
                <a:latin typeface="Consolas" pitchFamily="49" charset="0"/>
              </a:rPr>
              <a:t> </a:t>
            </a:r>
            <a:r>
              <a:rPr lang="en-US" sz="1600" dirty="0" smtClean="0">
                <a:latin typeface="Consolas" pitchFamily="49" charset="0"/>
              </a:rPr>
              <a:t>{</a:t>
            </a:r>
            <a:endParaRPr lang="en-US" sz="1600" dirty="0">
              <a:latin typeface="Consolas" pitchFamily="49" charset="0"/>
            </a:endParaRPr>
          </a:p>
          <a:p>
            <a:r>
              <a:rPr lang="en-US" sz="1600" dirty="0">
                <a:latin typeface="Consolas" pitchFamily="49" charset="0"/>
              </a:rPr>
              <a:t>        return n * </a:t>
            </a:r>
            <a:r>
              <a:rPr lang="en-US" sz="1600" dirty="0" smtClean="0">
                <a:latin typeface="Consolas" pitchFamily="49" charset="0"/>
              </a:rPr>
              <a:t>fact(n </a:t>
            </a:r>
            <a:r>
              <a:rPr lang="en-US" sz="1600" dirty="0">
                <a:latin typeface="Consolas" pitchFamily="49" charset="0"/>
              </a:rPr>
              <a:t>- 1</a:t>
            </a:r>
            <a:r>
              <a:rPr lang="en-US" sz="1600" dirty="0" smtClean="0">
                <a:latin typeface="Consolas" pitchFamily="49" charset="0"/>
              </a:rPr>
              <a:t>);</a:t>
            </a:r>
          </a:p>
          <a:p>
            <a:r>
              <a:rPr lang="en-US" sz="1600" dirty="0" smtClean="0">
                <a:latin typeface="Consolas" pitchFamily="49" charset="0"/>
              </a:rPr>
              <a:t>    }</a:t>
            </a:r>
          </a:p>
          <a:p>
            <a:r>
              <a:rPr lang="en-US" sz="1600" dirty="0" smtClean="0">
                <a:latin typeface="Consolas" pitchFamily="49" charset="0"/>
              </a:rPr>
              <a:t>}</a:t>
            </a:r>
            <a:endParaRPr lang="en-US" sz="16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In C# With Dynamic</a:t>
            </a:r>
            <a:endParaRPr lang="en-US" dirty="0"/>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CSharpOp</a:t>
            </a:r>
            <a:r>
              <a:rPr lang="en-US" sz="1400" dirty="0" smtClean="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CSharpOp</a:t>
            </a:r>
            <a:r>
              <a:rPr lang="en-US" sz="1400" dirty="0" smtClean="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MethodCall</a:t>
            </a:r>
            <a:endParaRPr lang="en-US" sz="1400" dirty="0" smtClean="0">
              <a:solidFill>
                <a:srgbClr val="FFFFFF"/>
              </a:solidFill>
            </a:endParaRPr>
          </a:p>
          <a:p>
            <a:pPr algn="ctr" defTabSz="914099" fontAlgn="base">
              <a:spcBef>
                <a:spcPct val="0"/>
              </a:spcBef>
              <a:spcAft>
                <a:spcPct val="0"/>
              </a:spcAft>
            </a:pPr>
            <a:r>
              <a:rPr lang="en-US" sz="1400" dirty="0" err="1" smtClean="0">
                <a:solidFill>
                  <a:srgbClr val="FFFFFF"/>
                </a:solidFill>
              </a:rPr>
              <a:t>Program.fact</a:t>
            </a:r>
            <a:endParaRPr lang="en-US" sz="1400" dirty="0" smtClean="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CSharpOp</a:t>
            </a:r>
            <a:r>
              <a:rPr lang="en-US" sz="1400" dirty="0" smtClean="0">
                <a:solidFill>
                  <a:srgbClr val="FFFFFF"/>
                </a:solidFill>
              </a:rPr>
              <a:t>[*]</a:t>
            </a:r>
          </a:p>
        </p:txBody>
      </p:sp>
      <p:cxnSp>
        <p:nvCxnSpPr>
          <p:cNvPr id="19" name="Straight Arrow Connector 18"/>
          <p:cNvCxnSpPr>
            <a:stCxn id="3" idx="3"/>
            <a:endCxn id="33"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3"/>
            <a:endCxn id="14"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6"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3"/>
            <a:endCxn id="5"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34" name="Elbow Connector 33"/>
          <p:cNvCxnSpPr>
            <a:stCxn id="4" idx="3"/>
            <a:endCxn id="3"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59"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cxnSp>
        <p:nvCxnSpPr>
          <p:cNvPr id="47" name="Elbow Connector 46"/>
          <p:cNvCxnSpPr>
            <a:stCxn id="16" idx="3"/>
            <a:endCxn id="46"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6" idx="3"/>
            <a:endCxn id="15"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5" idx="3"/>
            <a:endCxn id="13"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62" name="Elbow Connector 61"/>
          <p:cNvCxnSpPr>
            <a:stCxn id="13" idx="3"/>
            <a:endCxn id="61"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3" idx="3"/>
            <a:endCxn id="6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Return</a:t>
            </a:r>
          </a:p>
        </p:txBody>
      </p:sp>
      <p:cxnSp>
        <p:nvCxnSpPr>
          <p:cNvPr id="66" name="Straight Arrow Connector 65"/>
          <p:cNvCxnSpPr>
            <a:stCxn id="59" idx="3"/>
            <a:endCxn id="16"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 Box 4"/>
          <p:cNvSpPr txBox="1">
            <a:spLocks noChangeArrowheads="1"/>
          </p:cNvSpPr>
          <p:nvPr/>
        </p:nvSpPr>
        <p:spPr bwMode="auto">
          <a:xfrm>
            <a:off x="4953000" y="1905000"/>
            <a:ext cx="3810000" cy="1815878"/>
          </a:xfrm>
          <a:prstGeom prst="rect">
            <a:avLst/>
          </a:prstGeom>
          <a:solidFill>
            <a:schemeClr val="bg1"/>
          </a:solidFill>
          <a:ln w="12700">
            <a:solidFill>
              <a:schemeClr val="tx1"/>
            </a:solidFill>
            <a:miter lim="800000"/>
            <a:headEnd/>
            <a:tailEnd/>
          </a:ln>
        </p:spPr>
        <p:txBody>
          <a:bodyPr wrap="square" lIns="91435" tIns="45718" rIns="91435" bIns="45718">
            <a:spAutoFit/>
          </a:bodyPr>
          <a:lstStyle/>
          <a:p>
            <a:r>
              <a:rPr lang="en-US" sz="1600" dirty="0" smtClean="0">
                <a:latin typeface="Consolas" pitchFamily="49" charset="0"/>
              </a:rPr>
              <a:t>static dynamic fact(dynamic n) {</a:t>
            </a:r>
            <a:endParaRPr lang="en-US" sz="1600" dirty="0">
              <a:latin typeface="Consolas" pitchFamily="49" charset="0"/>
            </a:endParaRPr>
          </a:p>
          <a:p>
            <a:r>
              <a:rPr lang="en-US" sz="1600" dirty="0">
                <a:latin typeface="Consolas" pitchFamily="49" charset="0"/>
              </a:rPr>
              <a:t>    if </a:t>
            </a:r>
            <a:r>
              <a:rPr lang="en-US" sz="1600" dirty="0" smtClean="0">
                <a:latin typeface="Consolas" pitchFamily="49" charset="0"/>
              </a:rPr>
              <a:t>(n == 0) {</a:t>
            </a:r>
            <a:endParaRPr lang="en-US" sz="1600" dirty="0">
              <a:latin typeface="Consolas" pitchFamily="49" charset="0"/>
            </a:endParaRPr>
          </a:p>
          <a:p>
            <a:r>
              <a:rPr lang="en-US" sz="1600" dirty="0">
                <a:latin typeface="Consolas" pitchFamily="49" charset="0"/>
              </a:rPr>
              <a:t>        return </a:t>
            </a:r>
            <a:r>
              <a:rPr lang="en-US" sz="1600" dirty="0" smtClean="0">
                <a:latin typeface="Consolas" pitchFamily="49" charset="0"/>
              </a:rPr>
              <a:t>1;</a:t>
            </a:r>
            <a:endParaRPr lang="en-US" sz="1600" dirty="0">
              <a:latin typeface="Consolas" pitchFamily="49" charset="0"/>
            </a:endParaRPr>
          </a:p>
          <a:p>
            <a:r>
              <a:rPr lang="en-US" sz="1600" dirty="0">
                <a:latin typeface="Consolas" pitchFamily="49" charset="0"/>
              </a:rPr>
              <a:t>    </a:t>
            </a:r>
            <a:r>
              <a:rPr lang="en-US" sz="1600" dirty="0" smtClean="0">
                <a:latin typeface="Consolas" pitchFamily="49" charset="0"/>
              </a:rPr>
              <a:t>} else</a:t>
            </a:r>
            <a:r>
              <a:rPr lang="en-US" sz="1600" dirty="0">
                <a:latin typeface="Consolas" pitchFamily="49" charset="0"/>
              </a:rPr>
              <a:t> </a:t>
            </a:r>
            <a:r>
              <a:rPr lang="en-US" sz="1600" dirty="0" smtClean="0">
                <a:latin typeface="Consolas" pitchFamily="49" charset="0"/>
              </a:rPr>
              <a:t>{</a:t>
            </a:r>
            <a:endParaRPr lang="en-US" sz="1600" dirty="0">
              <a:latin typeface="Consolas" pitchFamily="49" charset="0"/>
            </a:endParaRPr>
          </a:p>
          <a:p>
            <a:r>
              <a:rPr lang="en-US" sz="1600" dirty="0">
                <a:latin typeface="Consolas" pitchFamily="49" charset="0"/>
              </a:rPr>
              <a:t>        return n * </a:t>
            </a:r>
            <a:r>
              <a:rPr lang="en-US" sz="1600" dirty="0" smtClean="0">
                <a:latin typeface="Consolas" pitchFamily="49" charset="0"/>
              </a:rPr>
              <a:t>fact(n </a:t>
            </a:r>
            <a:r>
              <a:rPr lang="en-US" sz="1600" dirty="0">
                <a:latin typeface="Consolas" pitchFamily="49" charset="0"/>
              </a:rPr>
              <a:t>- 1</a:t>
            </a:r>
            <a:r>
              <a:rPr lang="en-US" sz="1600" dirty="0" smtClean="0">
                <a:latin typeface="Consolas" pitchFamily="49" charset="0"/>
              </a:rPr>
              <a:t>);</a:t>
            </a:r>
          </a:p>
          <a:p>
            <a:r>
              <a:rPr lang="en-US" sz="1600" dirty="0" smtClean="0">
                <a:latin typeface="Consolas" pitchFamily="49" charset="0"/>
              </a:rPr>
              <a:t>    }</a:t>
            </a:r>
          </a:p>
          <a:p>
            <a:r>
              <a:rPr lang="en-US" sz="1600" dirty="0" smtClean="0">
                <a:latin typeface="Consolas" pitchFamily="49" charset="0"/>
              </a:rPr>
              <a:t>}</a:t>
            </a:r>
            <a:endParaRPr lang="en-US" sz="1600" dirty="0">
              <a:latin typeface="Consolas" pitchFamily="49"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4"/>
          <p:cNvSpPr txBox="1">
            <a:spLocks noChangeArrowheads="1"/>
          </p:cNvSpPr>
          <p:nvPr/>
        </p:nvSpPr>
        <p:spPr bwMode="auto">
          <a:xfrm>
            <a:off x="5181600" y="1905000"/>
            <a:ext cx="3581400" cy="1323435"/>
          </a:xfrm>
          <a:prstGeom prst="rect">
            <a:avLst/>
          </a:prstGeom>
          <a:solidFill>
            <a:schemeClr val="bg1"/>
          </a:solidFill>
          <a:ln w="12700">
            <a:solidFill>
              <a:schemeClr val="tx1"/>
            </a:solidFill>
            <a:miter lim="800000"/>
            <a:headEnd/>
            <a:tailEnd/>
          </a:ln>
        </p:spPr>
        <p:txBody>
          <a:bodyPr wrap="square" lIns="91435" tIns="45718" rIns="91435" bIns="45718">
            <a:spAutoFit/>
          </a:bodyPr>
          <a:lstStyle/>
          <a:p>
            <a:r>
              <a:rPr lang="en-US" sz="1600" dirty="0">
                <a:latin typeface="Consolas" pitchFamily="49" charset="0"/>
              </a:rPr>
              <a:t>def </a:t>
            </a:r>
            <a:r>
              <a:rPr lang="en-US" sz="1600" dirty="0" smtClean="0">
                <a:latin typeface="Consolas" pitchFamily="49" charset="0"/>
              </a:rPr>
              <a:t>fact(n</a:t>
            </a:r>
            <a:r>
              <a:rPr lang="en-US" sz="1600" dirty="0">
                <a:latin typeface="Consolas" pitchFamily="49" charset="0"/>
              </a:rPr>
              <a:t>):</a:t>
            </a:r>
          </a:p>
          <a:p>
            <a:r>
              <a:rPr lang="en-US" sz="1600" dirty="0">
                <a:latin typeface="Consolas" pitchFamily="49" charset="0"/>
              </a:rPr>
              <a:t>    if n </a:t>
            </a:r>
            <a:r>
              <a:rPr lang="en-US" sz="1600" dirty="0" smtClean="0">
                <a:latin typeface="Consolas" pitchFamily="49" charset="0"/>
              </a:rPr>
              <a:t>== </a:t>
            </a:r>
            <a:r>
              <a:rPr lang="en-US" sz="1600" dirty="0">
                <a:latin typeface="Consolas" pitchFamily="49" charset="0"/>
              </a:rPr>
              <a:t>0</a:t>
            </a:r>
            <a:r>
              <a:rPr lang="en-US" sz="1600" dirty="0" smtClean="0">
                <a:latin typeface="Consolas" pitchFamily="49" charset="0"/>
              </a:rPr>
              <a:t>:</a:t>
            </a:r>
            <a:endParaRPr lang="en-US" sz="1600" dirty="0">
              <a:latin typeface="Consolas" pitchFamily="49" charset="0"/>
            </a:endParaRPr>
          </a:p>
          <a:p>
            <a:r>
              <a:rPr lang="en-US" sz="1600" dirty="0">
                <a:latin typeface="Consolas" pitchFamily="49" charset="0"/>
              </a:rPr>
              <a:t>        return 1</a:t>
            </a:r>
          </a:p>
          <a:p>
            <a:r>
              <a:rPr lang="en-US" sz="1600" dirty="0">
                <a:latin typeface="Consolas" pitchFamily="49" charset="0"/>
              </a:rPr>
              <a:t>    else:</a:t>
            </a:r>
          </a:p>
          <a:p>
            <a:r>
              <a:rPr lang="en-US" sz="1600" dirty="0">
                <a:latin typeface="Consolas" pitchFamily="49" charset="0"/>
              </a:rPr>
              <a:t>        return n * </a:t>
            </a:r>
            <a:r>
              <a:rPr lang="en-US" sz="1600" dirty="0" smtClean="0">
                <a:latin typeface="Consolas" pitchFamily="49" charset="0"/>
              </a:rPr>
              <a:t>fact(n </a:t>
            </a:r>
            <a:r>
              <a:rPr lang="en-US" sz="1600" dirty="0">
                <a:latin typeface="Consolas" pitchFamily="49" charset="0"/>
              </a:rPr>
              <a:t>- 1)</a:t>
            </a:r>
          </a:p>
        </p:txBody>
      </p:sp>
      <p:sp>
        <p:nvSpPr>
          <p:cNvPr id="2" name="Title 1"/>
          <p:cNvSpPr>
            <a:spLocks noGrp="1"/>
          </p:cNvSpPr>
          <p:nvPr>
            <p:ph type="title"/>
          </p:nvPr>
        </p:nvSpPr>
        <p:spPr/>
        <p:txBody>
          <a:bodyPr/>
          <a:lstStyle/>
          <a:p>
            <a:r>
              <a:rPr lang="en-US" dirty="0" smtClean="0"/>
              <a:t>Factorial In Python</a:t>
            </a:r>
            <a:endParaRPr lang="en-US" dirty="0"/>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PythonOp</a:t>
            </a:r>
            <a:r>
              <a:rPr lang="en-US" sz="1400" dirty="0" smtClean="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PythonOp</a:t>
            </a:r>
            <a:r>
              <a:rPr lang="en-US" sz="1400" dirty="0" smtClean="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PythonInvoke</a:t>
            </a:r>
            <a:endParaRPr lang="en-US" sz="1400" dirty="0" smtClean="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PythonOp</a:t>
            </a:r>
            <a:r>
              <a:rPr lang="en-US" sz="1400" dirty="0" smtClean="0">
                <a:solidFill>
                  <a:srgbClr val="FFFFFF"/>
                </a:solidFill>
              </a:rPr>
              <a:t>[*]</a:t>
            </a:r>
          </a:p>
        </p:txBody>
      </p:sp>
      <p:cxnSp>
        <p:nvCxnSpPr>
          <p:cNvPr id="19" name="Straight Arrow Connector 18"/>
          <p:cNvCxnSpPr>
            <a:stCxn id="3" idx="3"/>
            <a:endCxn id="33"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4" idx="3"/>
            <a:endCxn id="14"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6"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3"/>
            <a:endCxn id="5"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34" name="Elbow Connector 33"/>
          <p:cNvCxnSpPr>
            <a:stCxn id="4" idx="3"/>
            <a:endCxn id="3"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59"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cxnSp>
        <p:nvCxnSpPr>
          <p:cNvPr id="47" name="Elbow Connector 46"/>
          <p:cNvCxnSpPr>
            <a:stCxn id="16" idx="3"/>
            <a:endCxn id="46"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6" idx="3"/>
            <a:endCxn id="15"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5" idx="3"/>
            <a:endCxn id="69"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5" idx="3"/>
            <a:endCxn id="13"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62" name="Elbow Connector 61"/>
          <p:cNvCxnSpPr>
            <a:stCxn id="13" idx="3"/>
            <a:endCxn id="61"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3" idx="3"/>
            <a:endCxn id="6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Return</a:t>
            </a:r>
          </a:p>
        </p:txBody>
      </p:sp>
      <p:cxnSp>
        <p:nvCxnSpPr>
          <p:cNvPr id="66" name="Straight Arrow Connector 65"/>
          <p:cNvCxnSpPr>
            <a:stCxn id="59" idx="3"/>
            <a:endCxn id="16"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Property</a:t>
            </a:r>
          </a:p>
          <a:p>
            <a:pPr algn="ctr" defTabSz="914099" fontAlgn="base">
              <a:spcBef>
                <a:spcPct val="0"/>
              </a:spcBef>
              <a:spcAft>
                <a:spcPct val="0"/>
              </a:spcAft>
            </a:pPr>
            <a:r>
              <a:rPr lang="en-US" sz="1400" dirty="0" smtClean="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Field</a:t>
            </a:r>
          </a:p>
          <a:p>
            <a:pPr algn="ctr" defTabSz="914099" fontAlgn="base">
              <a:spcBef>
                <a:spcPct val="0"/>
              </a:spcBef>
              <a:spcAft>
                <a:spcPct val="0"/>
              </a:spcAft>
            </a:pPr>
            <a:r>
              <a:rPr lang="en-US" sz="1400" dirty="0" smtClean="0">
                <a:solidFill>
                  <a:srgbClr val="FFFFFF"/>
                </a:solidFill>
              </a:rPr>
              <a:t>$</a:t>
            </a:r>
            <a:r>
              <a:rPr lang="en-US" sz="1400" dirty="0" err="1" smtClean="0">
                <a:solidFill>
                  <a:srgbClr val="FFFFFF"/>
                </a:solidFill>
              </a:rPr>
              <a:t>global.fact</a:t>
            </a:r>
            <a:endParaRPr lang="en-US" sz="1400" dirty="0" smtClean="0">
              <a:solidFill>
                <a:srgbClr val="FFFFFF"/>
              </a:solidFill>
            </a:endParaRPr>
          </a:p>
        </p:txBody>
      </p:sp>
      <p:cxnSp>
        <p:nvCxnSpPr>
          <p:cNvPr id="72" name="Straight Arrow Connector 71"/>
          <p:cNvCxnSpPr>
            <a:stCxn id="69" idx="3"/>
            <a:endCxn id="7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4"/>
          <p:cNvSpPr txBox="1">
            <a:spLocks noChangeArrowheads="1"/>
          </p:cNvSpPr>
          <p:nvPr/>
        </p:nvSpPr>
        <p:spPr bwMode="auto">
          <a:xfrm>
            <a:off x="5334000" y="1905000"/>
            <a:ext cx="3429000" cy="1815878"/>
          </a:xfrm>
          <a:prstGeom prst="rect">
            <a:avLst/>
          </a:prstGeom>
          <a:solidFill>
            <a:schemeClr val="bg1"/>
          </a:solidFill>
          <a:ln w="12700">
            <a:solidFill>
              <a:schemeClr val="tx1"/>
            </a:solidFill>
            <a:miter lim="800000"/>
            <a:headEnd/>
            <a:tailEnd/>
          </a:ln>
        </p:spPr>
        <p:txBody>
          <a:bodyPr wrap="square" lIns="91435" tIns="45718" rIns="91435" bIns="45718">
            <a:spAutoFit/>
          </a:bodyPr>
          <a:lstStyle/>
          <a:p>
            <a:r>
              <a:rPr lang="en-US" sz="1600" dirty="0">
                <a:latin typeface="Consolas" pitchFamily="49" charset="0"/>
              </a:rPr>
              <a:t>def </a:t>
            </a:r>
            <a:r>
              <a:rPr lang="en-US" sz="1600" dirty="0" smtClean="0">
                <a:latin typeface="Consolas" pitchFamily="49" charset="0"/>
              </a:rPr>
              <a:t>fact(n)</a:t>
            </a:r>
            <a:endParaRPr lang="en-US" sz="1600" dirty="0">
              <a:latin typeface="Consolas" pitchFamily="49" charset="0"/>
            </a:endParaRPr>
          </a:p>
          <a:p>
            <a:r>
              <a:rPr lang="en-US" sz="1600" dirty="0">
                <a:latin typeface="Consolas" pitchFamily="49" charset="0"/>
              </a:rPr>
              <a:t>    if n </a:t>
            </a:r>
            <a:r>
              <a:rPr lang="en-US" sz="1600" dirty="0" smtClean="0">
                <a:latin typeface="Consolas" pitchFamily="49" charset="0"/>
              </a:rPr>
              <a:t>== 0</a:t>
            </a:r>
            <a:endParaRPr lang="en-US" sz="1600" dirty="0">
              <a:latin typeface="Consolas" pitchFamily="49" charset="0"/>
            </a:endParaRPr>
          </a:p>
          <a:p>
            <a:r>
              <a:rPr lang="en-US" sz="1600" dirty="0">
                <a:latin typeface="Consolas" pitchFamily="49" charset="0"/>
              </a:rPr>
              <a:t>        </a:t>
            </a:r>
            <a:r>
              <a:rPr lang="en-US" sz="1600" dirty="0" smtClean="0">
                <a:latin typeface="Consolas" pitchFamily="49" charset="0"/>
              </a:rPr>
              <a:t>1</a:t>
            </a:r>
            <a:endParaRPr lang="en-US" sz="1600" dirty="0">
              <a:latin typeface="Consolas" pitchFamily="49" charset="0"/>
            </a:endParaRPr>
          </a:p>
          <a:p>
            <a:r>
              <a:rPr lang="en-US" sz="1600" dirty="0">
                <a:latin typeface="Consolas" pitchFamily="49" charset="0"/>
              </a:rPr>
              <a:t>    </a:t>
            </a:r>
            <a:r>
              <a:rPr lang="en-US" sz="1600" dirty="0" smtClean="0">
                <a:latin typeface="Consolas" pitchFamily="49" charset="0"/>
              </a:rPr>
              <a:t>else</a:t>
            </a:r>
            <a:endParaRPr lang="en-US" sz="1600" dirty="0">
              <a:latin typeface="Consolas" pitchFamily="49" charset="0"/>
            </a:endParaRPr>
          </a:p>
          <a:p>
            <a:r>
              <a:rPr lang="en-US" sz="1600" dirty="0">
                <a:latin typeface="Consolas" pitchFamily="49" charset="0"/>
              </a:rPr>
              <a:t>        </a:t>
            </a:r>
            <a:r>
              <a:rPr lang="en-US" sz="1600" dirty="0" smtClean="0">
                <a:latin typeface="Consolas" pitchFamily="49" charset="0"/>
              </a:rPr>
              <a:t>n </a:t>
            </a:r>
            <a:r>
              <a:rPr lang="en-US" sz="1600" dirty="0">
                <a:latin typeface="Consolas" pitchFamily="49" charset="0"/>
              </a:rPr>
              <a:t>* </a:t>
            </a:r>
            <a:r>
              <a:rPr lang="en-US" sz="1600" dirty="0" smtClean="0">
                <a:latin typeface="Consolas" pitchFamily="49" charset="0"/>
              </a:rPr>
              <a:t>fact(n </a:t>
            </a:r>
            <a:r>
              <a:rPr lang="en-US" sz="1600" dirty="0">
                <a:latin typeface="Consolas" pitchFamily="49" charset="0"/>
              </a:rPr>
              <a:t>- 1</a:t>
            </a:r>
            <a:r>
              <a:rPr lang="en-US" sz="1600" dirty="0" smtClean="0">
                <a:latin typeface="Consolas" pitchFamily="49" charset="0"/>
              </a:rPr>
              <a:t>)</a:t>
            </a:r>
          </a:p>
          <a:p>
            <a:r>
              <a:rPr lang="en-US" sz="1600" dirty="0" smtClean="0">
                <a:latin typeface="Consolas" pitchFamily="49" charset="0"/>
              </a:rPr>
              <a:t>    end</a:t>
            </a:r>
          </a:p>
          <a:p>
            <a:r>
              <a:rPr lang="en-US" sz="1600" dirty="0" smtClean="0">
                <a:latin typeface="Consolas" pitchFamily="49" charset="0"/>
              </a:rPr>
              <a:t>end</a:t>
            </a:r>
            <a:endParaRPr lang="en-US" sz="1600" dirty="0">
              <a:latin typeface="Consolas" pitchFamily="49" charset="0"/>
            </a:endParaRPr>
          </a:p>
        </p:txBody>
      </p:sp>
      <p:sp>
        <p:nvSpPr>
          <p:cNvPr id="2" name="Title 1"/>
          <p:cNvSpPr>
            <a:spLocks noGrp="1"/>
          </p:cNvSpPr>
          <p:nvPr>
            <p:ph type="title"/>
          </p:nvPr>
        </p:nvSpPr>
        <p:spPr/>
        <p:txBody>
          <a:bodyPr/>
          <a:lstStyle/>
          <a:p>
            <a:r>
              <a:rPr lang="en-US" dirty="0" smtClean="0"/>
              <a:t>Factorial In Ruby</a:t>
            </a:r>
            <a:endParaRPr lang="en-US" dirty="0"/>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If</a:t>
            </a:r>
          </a:p>
        </p:txBody>
      </p:sp>
      <p:sp>
        <p:nvSpPr>
          <p:cNvPr id="5" name="Rounded Rectangle 4"/>
          <p:cNvSpPr/>
          <p:nvPr/>
        </p:nvSpPr>
        <p:spPr bwMode="auto">
          <a:xfrm>
            <a:off x="3810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MethodCall</a:t>
            </a:r>
            <a:endParaRPr lang="en-US" sz="1400" dirty="0" smtClean="0">
              <a:solidFill>
                <a:srgbClr val="FFFFFF"/>
              </a:solidFill>
            </a:endParaRPr>
          </a:p>
          <a:p>
            <a:pPr algn="ctr" defTabSz="914099" fontAlgn="base">
              <a:spcBef>
                <a:spcPct val="0"/>
              </a:spcBef>
              <a:spcAft>
                <a:spcPct val="0"/>
              </a:spcAft>
            </a:pPr>
            <a:r>
              <a:rPr lang="en-US" sz="1400" dirty="0" err="1" smtClean="0">
                <a:solidFill>
                  <a:srgbClr val="FFFFFF"/>
                </a:solidFill>
              </a:rPr>
              <a:t>Ruby.IsTrue</a:t>
            </a:r>
            <a:endParaRPr lang="en-US" sz="1400" dirty="0" smtClean="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RubyOp</a:t>
            </a:r>
            <a:r>
              <a:rPr lang="en-US" sz="1400" dirty="0" smtClean="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RubyOp</a:t>
            </a:r>
            <a:r>
              <a:rPr lang="en-US" sz="1400" dirty="0" smtClean="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RubyCall</a:t>
            </a:r>
            <a:r>
              <a:rPr lang="en-US" sz="1400" dirty="0" smtClean="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Dynamic</a:t>
            </a:r>
          </a:p>
          <a:p>
            <a:pPr algn="ctr" defTabSz="914099" fontAlgn="base">
              <a:spcBef>
                <a:spcPct val="0"/>
              </a:spcBef>
              <a:spcAft>
                <a:spcPct val="0"/>
              </a:spcAft>
            </a:pPr>
            <a:r>
              <a:rPr lang="en-US" sz="1400" dirty="0" err="1" smtClean="0">
                <a:solidFill>
                  <a:srgbClr val="FFFFFF"/>
                </a:solidFill>
              </a:rPr>
              <a:t>RubyOp</a:t>
            </a:r>
            <a:r>
              <a:rPr lang="en-US" sz="1400" dirty="0" smtClean="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self</a:t>
            </a:r>
          </a:p>
        </p:txBody>
      </p:sp>
      <p:cxnSp>
        <p:nvCxnSpPr>
          <p:cNvPr id="21" name="Elbow Connector 20"/>
          <p:cNvCxnSpPr>
            <a:stCxn id="4" idx="3"/>
            <a:endCxn id="12"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a:endCxn id="14"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3"/>
            <a:endCxn id="6"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3"/>
            <a:endCxn id="5" idx="1"/>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34" name="Elbow Connector 33"/>
          <p:cNvCxnSpPr>
            <a:stCxn id="4" idx="3"/>
            <a:endCxn id="33"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16"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cxnSp>
        <p:nvCxnSpPr>
          <p:cNvPr id="47" name="Elbow Connector 46"/>
          <p:cNvCxnSpPr>
            <a:stCxn id="16" idx="3"/>
            <a:endCxn id="46"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6" idx="3"/>
            <a:endCxn id="15"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5" idx="3"/>
            <a:endCxn id="17"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5" idx="3"/>
            <a:endCxn id="13"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Parameter</a:t>
            </a:r>
          </a:p>
          <a:p>
            <a:pPr algn="ctr" defTabSz="914099" fontAlgn="base">
              <a:spcBef>
                <a:spcPct val="0"/>
              </a:spcBef>
              <a:spcAft>
                <a:spcPct val="0"/>
              </a:spcAft>
            </a:pPr>
            <a:r>
              <a:rPr lang="en-US" sz="1400" dirty="0" smtClean="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Constant</a:t>
            </a:r>
          </a:p>
          <a:p>
            <a:pPr algn="ctr" defTabSz="914099" fontAlgn="base">
              <a:spcBef>
                <a:spcPct val="0"/>
              </a:spcBef>
              <a:spcAft>
                <a:spcPct val="0"/>
              </a:spcAft>
            </a:pPr>
            <a:r>
              <a:rPr lang="en-US" sz="1400" dirty="0" smtClean="0">
                <a:solidFill>
                  <a:srgbClr val="FFFFFF"/>
                </a:solidFill>
              </a:rPr>
              <a:t>1</a:t>
            </a:r>
          </a:p>
        </p:txBody>
      </p:sp>
      <p:cxnSp>
        <p:nvCxnSpPr>
          <p:cNvPr id="62" name="Elbow Connector 61"/>
          <p:cNvCxnSpPr>
            <a:stCxn id="13" idx="3"/>
            <a:endCxn id="61"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3" idx="3"/>
            <a:endCxn id="6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Different Semantics</a:t>
            </a:r>
            <a:endParaRPr lang="en-US" dirty="0"/>
          </a:p>
        </p:txBody>
      </p:sp>
      <p:sp>
        <p:nvSpPr>
          <p:cNvPr id="6" name="Rectangle 5"/>
          <p:cNvSpPr/>
          <p:nvPr/>
        </p:nvSpPr>
        <p:spPr>
          <a:xfrm>
            <a:off x="4019450" y="1887076"/>
            <a:ext cx="1034257" cy="380425"/>
          </a:xfrm>
          <a:prstGeom prst="rect">
            <a:avLst/>
          </a:prstGeom>
          <a:solidFill>
            <a:srgbClr val="FFFFFF"/>
          </a:solidFill>
        </p:spPr>
        <p:txBody>
          <a:bodyPr wrap="none">
            <a:spAutoFit/>
          </a:bodyPr>
          <a:lstStyle/>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x</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rPr>
              <a:t> * 2</a:t>
            </a:r>
          </a:p>
        </p:txBody>
      </p:sp>
      <p:sp>
        <p:nvSpPr>
          <p:cNvPr id="7" name="Rectangle 6"/>
          <p:cNvSpPr/>
          <p:nvPr/>
        </p:nvSpPr>
        <p:spPr>
          <a:xfrm>
            <a:off x="438050" y="2648501"/>
            <a:ext cx="4262705" cy="380425"/>
          </a:xfrm>
          <a:prstGeom prst="rect">
            <a:avLst/>
          </a:prstGeom>
          <a:solidFill>
            <a:srgbClr val="FFFFFF"/>
          </a:solidFill>
        </p:spPr>
        <p:txBody>
          <a:bodyPr wrap="none">
            <a:spAutoFit/>
          </a:bodyPr>
          <a:lstStyle/>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Assume x = 2,000,000,000</a:t>
            </a:r>
            <a:endPar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endParaRPr>
          </a:p>
        </p:txBody>
      </p:sp>
      <p:sp>
        <p:nvSpPr>
          <p:cNvPr id="8" name="Rectangle 7"/>
          <p:cNvSpPr/>
          <p:nvPr/>
        </p:nvSpPr>
        <p:spPr>
          <a:xfrm>
            <a:off x="4933850" y="2496101"/>
            <a:ext cx="3752950" cy="742383"/>
          </a:xfrm>
          <a:prstGeom prst="rect">
            <a:avLst/>
          </a:prstGeom>
          <a:solidFill>
            <a:srgbClr val="FFFFFF"/>
          </a:solidFill>
        </p:spPr>
        <p:txBody>
          <a:bodyPr wrap="none">
            <a:spAutoFit/>
          </a:bodyPr>
          <a:lstStyle/>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In Python</a:t>
            </a:r>
          </a:p>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x</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rPr>
              <a:t> * 2 = 4,000,000,000</a:t>
            </a:r>
          </a:p>
        </p:txBody>
      </p:sp>
      <p:sp>
        <p:nvSpPr>
          <p:cNvPr id="9" name="Rectangle 8"/>
          <p:cNvSpPr/>
          <p:nvPr/>
        </p:nvSpPr>
        <p:spPr>
          <a:xfrm>
            <a:off x="4933850" y="3639101"/>
            <a:ext cx="3752950" cy="742383"/>
          </a:xfrm>
          <a:prstGeom prst="rect">
            <a:avLst/>
          </a:prstGeom>
          <a:solidFill>
            <a:srgbClr val="FFFFFF"/>
          </a:solidFill>
        </p:spPr>
        <p:txBody>
          <a:bodyPr wrap="none">
            <a:spAutoFit/>
          </a:bodyPr>
          <a:lstStyle/>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In Ruby</a:t>
            </a:r>
          </a:p>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x</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rPr>
              <a:t> * 2 = 4,000,000,000</a:t>
            </a:r>
          </a:p>
        </p:txBody>
      </p:sp>
      <p:sp>
        <p:nvSpPr>
          <p:cNvPr id="10" name="Rectangle 9"/>
          <p:cNvSpPr/>
          <p:nvPr/>
        </p:nvSpPr>
        <p:spPr>
          <a:xfrm>
            <a:off x="666650" y="3562901"/>
            <a:ext cx="3922869" cy="742383"/>
          </a:xfrm>
          <a:prstGeom prst="rect">
            <a:avLst/>
          </a:prstGeom>
          <a:solidFill>
            <a:srgbClr val="FFFFFF"/>
          </a:solidFill>
        </p:spPr>
        <p:txBody>
          <a:bodyPr wrap="none">
            <a:spAutoFit/>
          </a:bodyPr>
          <a:lstStyle/>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My 7 year old daughter</a:t>
            </a:r>
          </a:p>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x</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rPr>
              <a:t> * 2 = 4,000,000,000</a:t>
            </a:r>
          </a:p>
        </p:txBody>
      </p:sp>
      <p:sp>
        <p:nvSpPr>
          <p:cNvPr id="11" name="Rectangle 10"/>
          <p:cNvSpPr/>
          <p:nvPr/>
        </p:nvSpPr>
        <p:spPr>
          <a:xfrm>
            <a:off x="1504850" y="4782101"/>
            <a:ext cx="6400800" cy="1466299"/>
          </a:xfrm>
          <a:prstGeom prst="rect">
            <a:avLst/>
          </a:prstGeom>
          <a:solidFill>
            <a:srgbClr val="FFFFFF"/>
          </a:solidFill>
        </p:spPr>
        <p:txBody>
          <a:bodyPr wrap="square">
            <a:spAutoFit/>
          </a:bodyPr>
          <a:lstStyle/>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In C#</a:t>
            </a:r>
          </a:p>
          <a:p>
            <a:pPr>
              <a:lnSpc>
                <a:spcPct val="78000"/>
              </a:lnSpc>
              <a:spcBef>
                <a:spcPct val="20000"/>
              </a:spcBef>
            </a:pPr>
            <a:r>
              <a:rPr lang="en-US" sz="2400" dirty="0" smtClean="0">
                <a:solidFill>
                  <a:srgbClr val="000000"/>
                </a:solidFill>
                <a:latin typeface="Consolas" pitchFamily="49" charset="0"/>
                <a:cs typeface="Courier New" pitchFamily="49" charset="0"/>
              </a:rPr>
              <a:t>x</a:t>
            </a:r>
            <a:r>
              <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rPr>
              <a:t> * 2 </a:t>
            </a:r>
            <a:r>
              <a:rPr lang="en-US" sz="2400" dirty="0" smtClean="0">
                <a:solidFill>
                  <a:srgbClr val="000000"/>
                </a:solidFill>
                <a:latin typeface="Consolas" pitchFamily="49" charset="0"/>
                <a:cs typeface="Courier New" pitchFamily="49" charset="0"/>
              </a:rPr>
              <a:t>= -294,967,296 //typed as </a:t>
            </a:r>
            <a:r>
              <a:rPr lang="en-US" sz="2400" dirty="0" err="1" smtClean="0">
                <a:solidFill>
                  <a:srgbClr val="000000"/>
                </a:solidFill>
                <a:latin typeface="Consolas" pitchFamily="49" charset="0"/>
                <a:cs typeface="Courier New" pitchFamily="49" charset="0"/>
              </a:rPr>
              <a:t>int</a:t>
            </a:r>
            <a:r>
              <a:rPr lang="en-US" sz="2400" dirty="0" smtClean="0">
                <a:solidFill>
                  <a:srgbClr val="000000"/>
                </a:solidFill>
                <a:latin typeface="Consolas" pitchFamily="49" charset="0"/>
                <a:cs typeface="Courier New" pitchFamily="49" charset="0"/>
              </a:rPr>
              <a:t> </a:t>
            </a:r>
            <a:endParaRPr kumimoji="0" lang="en-US" sz="2400" b="0" i="0" u="none" strike="noStrike" kern="1200" cap="none" spc="0" normalizeH="0" baseline="0" noProof="0" dirty="0" smtClean="0">
              <a:ln>
                <a:noFill/>
              </a:ln>
              <a:solidFill>
                <a:srgbClr val="000000"/>
              </a:solidFill>
              <a:effectLst/>
              <a:uLnTx/>
              <a:uFillTx/>
              <a:latin typeface="Consolas" pitchFamily="49" charset="0"/>
              <a:ea typeface="+mn-ea"/>
              <a:cs typeface="Courier New" pitchFamily="49" charset="0"/>
            </a:endParaRPr>
          </a:p>
          <a:p>
            <a:pPr marL="0" marR="0" lvl="0" indent="0" algn="l" defTabSz="914363" rtl="0" eaLnBrk="1" fontAlgn="auto" latinLnBrk="0" hangingPunct="1">
              <a:lnSpc>
                <a:spcPct val="78000"/>
              </a:lnSpc>
              <a:spcBef>
                <a:spcPct val="20000"/>
              </a:spcBef>
              <a:spcAft>
                <a:spcPts val="0"/>
              </a:spcAft>
              <a:buClrTx/>
              <a:buSzTx/>
              <a:buFontTx/>
              <a:buNone/>
              <a:tabLst/>
              <a:defRPr/>
            </a:pPr>
            <a:r>
              <a:rPr lang="en-US" sz="2400" dirty="0" smtClean="0">
                <a:solidFill>
                  <a:srgbClr val="000000"/>
                </a:solidFill>
                <a:latin typeface="Consolas" pitchFamily="49" charset="0"/>
                <a:cs typeface="Courier New" pitchFamily="49" charset="0"/>
              </a:rPr>
              <a:t>Or </a:t>
            </a:r>
            <a:r>
              <a:rPr lang="en-US" sz="2400" dirty="0" err="1" smtClean="0">
                <a:solidFill>
                  <a:srgbClr val="000000"/>
                </a:solidFill>
                <a:latin typeface="Consolas" pitchFamily="49" charset="0"/>
                <a:cs typeface="Courier New" pitchFamily="49" charset="0"/>
              </a:rPr>
              <a:t>OverflowException</a:t>
            </a:r>
            <a:r>
              <a:rPr lang="en-US" sz="2400" dirty="0" smtClean="0">
                <a:solidFill>
                  <a:srgbClr val="000000"/>
                </a:solidFill>
                <a:latin typeface="Consolas" pitchFamily="49" charset="0"/>
                <a:cs typeface="Courier New" pitchFamily="49" charset="0"/>
              </a:rPr>
              <a:t> //checked</a:t>
            </a:r>
          </a:p>
          <a:p>
            <a:pPr>
              <a:lnSpc>
                <a:spcPct val="78000"/>
              </a:lnSpc>
              <a:spcBef>
                <a:spcPct val="20000"/>
              </a:spcBef>
            </a:pPr>
            <a:r>
              <a:rPr lang="en-US" sz="2400" dirty="0" smtClean="0">
                <a:solidFill>
                  <a:srgbClr val="000000"/>
                </a:solidFill>
                <a:latin typeface="Consolas" pitchFamily="49" charset="0"/>
                <a:cs typeface="Courier New" pitchFamily="49" charset="0"/>
              </a:rPr>
              <a:t>Or 4,000,000,000     //typed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990600"/>
            <a:ext cx="8375946" cy="769441"/>
          </a:xfrm>
        </p:spPr>
        <p:txBody>
          <a:bodyPr/>
          <a:lstStyle/>
          <a:p>
            <a:r>
              <a:rPr lang="en-US" dirty="0" smtClean="0"/>
              <a:t>Digging Deeper</a:t>
            </a:r>
            <a:endParaRPr lang="en-US" dirty="0"/>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2518040"/>
            <a:ext cx="7672003" cy="3654160"/>
          </a:xfrm>
        </p:spPr>
        <p:txBody>
          <a:bodyPr>
            <a:normAutofit/>
          </a:bodyPr>
          <a:lstStyle/>
          <a:p>
            <a:pPr>
              <a:lnSpc>
                <a:spcPct val="120000"/>
              </a:lnSpc>
            </a:pPr>
            <a:r>
              <a:rPr lang="en-US" dirty="0" smtClean="0"/>
              <a:t>Old Idea:  Polymorphic Inline Cache</a:t>
            </a:r>
          </a:p>
          <a:p>
            <a:pPr lvl="1">
              <a:lnSpc>
                <a:spcPct val="120000"/>
              </a:lnSpc>
            </a:pPr>
            <a:r>
              <a:rPr lang="en-US" dirty="0" smtClean="0"/>
              <a:t>Implemented with delegates and generics</a:t>
            </a:r>
          </a:p>
          <a:p>
            <a:pPr lvl="1">
              <a:lnSpc>
                <a:spcPct val="120000"/>
              </a:lnSpc>
              <a:spcBef>
                <a:spcPts val="0"/>
              </a:spcBef>
            </a:pPr>
            <a:r>
              <a:rPr lang="en-US" dirty="0" smtClean="0"/>
              <a:t>No changes in CLR runtime engine (today)</a:t>
            </a:r>
          </a:p>
          <a:p>
            <a:pPr>
              <a:lnSpc>
                <a:spcPct val="120000"/>
              </a:lnSpc>
            </a:pPr>
            <a:r>
              <a:rPr lang="en-US" dirty="0" smtClean="0"/>
              <a:t>Major Addition:  Multiple languages on CLR</a:t>
            </a:r>
          </a:p>
          <a:p>
            <a:pPr lvl="1">
              <a:lnSpc>
                <a:spcPct val="120000"/>
              </a:lnSpc>
            </a:pPr>
            <a:r>
              <a:rPr lang="en-US" dirty="0" err="1" smtClean="0"/>
              <a:t>Interop</a:t>
            </a:r>
            <a:r>
              <a:rPr lang="en-US" dirty="0" smtClean="0"/>
              <a:t> for sharing objects across languages</a:t>
            </a:r>
          </a:p>
          <a:p>
            <a:pPr lvl="1">
              <a:lnSpc>
                <a:spcPct val="120000"/>
              </a:lnSpc>
            </a:pPr>
            <a:r>
              <a:rPr lang="en-US" dirty="0" smtClean="0"/>
              <a:t>Customization to work for each language</a:t>
            </a:r>
          </a:p>
          <a:p>
            <a:pPr lvl="1">
              <a:lnSpc>
                <a:spcPct val="120000"/>
              </a:lnSpc>
            </a:pPr>
            <a:r>
              <a:rPr lang="en-US" dirty="0" smtClean="0"/>
              <a:t>Customization for library writers</a:t>
            </a:r>
          </a:p>
          <a:p>
            <a:pPr>
              <a:lnSpc>
                <a:spcPct val="120000"/>
              </a:lnSpc>
            </a:pPr>
            <a:endParaRPr lang="en-US" dirty="0"/>
          </a:p>
        </p:txBody>
      </p:sp>
      <p:sp>
        <p:nvSpPr>
          <p:cNvPr id="3" name="Title 2"/>
          <p:cNvSpPr>
            <a:spLocks noGrp="1"/>
          </p:cNvSpPr>
          <p:nvPr>
            <p:ph type="title"/>
          </p:nvPr>
        </p:nvSpPr>
        <p:spPr>
          <a:xfrm>
            <a:off x="387054" y="990600"/>
            <a:ext cx="8375946" cy="1323439"/>
          </a:xfrm>
        </p:spPr>
        <p:txBody>
          <a:bodyPr/>
          <a:lstStyle/>
          <a:p>
            <a:r>
              <a:rPr dirty="0" err="1" smtClean="0"/>
              <a:t>CallSites</a:t>
            </a:r>
            <a:r>
              <a:rPr lang="en-US" dirty="0" smtClean="0"/>
              <a:t/>
            </a:r>
            <a:br>
              <a:rPr lang="en-US" dirty="0" smtClean="0"/>
            </a:br>
            <a:r>
              <a:rPr sz="3600" dirty="0" err="1" smtClean="0"/>
              <a:t>System.Runtime.CompilerServices</a:t>
            </a:r>
            <a:endParaRPr lang="en-US" sz="36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905000"/>
            <a:ext cx="7672003" cy="4572000"/>
          </a:xfrm>
        </p:spPr>
        <p:txBody>
          <a:bodyPr>
            <a:normAutofit fontScale="92500"/>
          </a:bodyPr>
          <a:lstStyle/>
          <a:p>
            <a:pPr marL="514350" indent="-514350">
              <a:lnSpc>
                <a:spcPct val="110000"/>
              </a:lnSpc>
              <a:buFont typeface="+mj-lt"/>
              <a:buAutoNum type="arabicPeriod"/>
            </a:pPr>
            <a:r>
              <a:rPr lang="en-US" sz="3600" dirty="0" smtClean="0"/>
              <a:t>ExpandoObject</a:t>
            </a:r>
          </a:p>
          <a:p>
            <a:pPr marL="880110" lvl="1" indent="-514350">
              <a:lnSpc>
                <a:spcPct val="110000"/>
              </a:lnSpc>
            </a:pPr>
            <a:r>
              <a:rPr lang="en-US" sz="2600" dirty="0" smtClean="0"/>
              <a:t>Key-Value Pairs</a:t>
            </a:r>
          </a:p>
          <a:p>
            <a:pPr marL="880110" lvl="1" indent="-514350">
              <a:lnSpc>
                <a:spcPct val="110000"/>
              </a:lnSpc>
            </a:pPr>
            <a:r>
              <a:rPr lang="en-US" sz="2600" dirty="0" smtClean="0"/>
              <a:t>Accessed as properties</a:t>
            </a:r>
          </a:p>
          <a:p>
            <a:pPr marL="514350" indent="-514350">
              <a:lnSpc>
                <a:spcPct val="110000"/>
              </a:lnSpc>
              <a:buFont typeface="+mj-lt"/>
              <a:buAutoNum type="arabicPeriod"/>
            </a:pPr>
            <a:r>
              <a:rPr lang="en-US" sz="3600" dirty="0" err="1" smtClean="0"/>
              <a:t>DynamicObject</a:t>
            </a:r>
            <a:endParaRPr lang="en-US" sz="3600" dirty="0" smtClean="0"/>
          </a:p>
          <a:p>
            <a:pPr marL="880110" lvl="1" indent="-514350">
              <a:lnSpc>
                <a:spcPct val="110000"/>
              </a:lnSpc>
            </a:pPr>
            <a:r>
              <a:rPr lang="en-US" sz="2600" dirty="0" smtClean="0"/>
              <a:t>Abstract Base Class</a:t>
            </a:r>
          </a:p>
          <a:p>
            <a:pPr marL="514350" indent="-514350">
              <a:lnSpc>
                <a:spcPct val="110000"/>
              </a:lnSpc>
              <a:buFont typeface="+mj-lt"/>
              <a:buAutoNum type="arabicPeriod"/>
            </a:pPr>
            <a:r>
              <a:rPr lang="en-US" sz="3600" dirty="0" err="1" smtClean="0"/>
              <a:t>IDynamicMetaObjectProvider</a:t>
            </a:r>
            <a:endParaRPr lang="en-US" sz="3600" dirty="0" smtClean="0"/>
          </a:p>
          <a:p>
            <a:pPr marL="880110" lvl="1" indent="-514350">
              <a:lnSpc>
                <a:spcPct val="110000"/>
              </a:lnSpc>
            </a:pPr>
            <a:r>
              <a:rPr lang="en-US" sz="2600" dirty="0" err="1" smtClean="0">
                <a:latin typeface="Consolas" pitchFamily="49" charset="0"/>
                <a:cs typeface="Consolas" pitchFamily="49" charset="0"/>
              </a:rPr>
              <a:t>DynamicMetaObject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GetMetaObject</a:t>
            </a:r>
            <a:r>
              <a:rPr lang="en-US" sz="2600" dirty="0" smtClean="0">
                <a:latin typeface="Consolas" pitchFamily="49" charset="0"/>
                <a:cs typeface="Consolas" pitchFamily="49" charset="0"/>
              </a:rPr>
              <a:t>(</a:t>
            </a:r>
            <a:br>
              <a:rPr lang="en-US" sz="2600" dirty="0" smtClean="0">
                <a:latin typeface="Consolas" pitchFamily="49" charset="0"/>
                <a:cs typeface="Consolas" pitchFamily="49" charset="0"/>
              </a:rPr>
            </a:br>
            <a:r>
              <a:rPr lang="en-US" sz="2600" dirty="0" smtClean="0">
                <a:latin typeface="Consolas" pitchFamily="49" charset="0"/>
                <a:cs typeface="Consolas" pitchFamily="49" charset="0"/>
              </a:rPr>
              <a:t>                  Expression parameter)</a:t>
            </a:r>
            <a:endParaRPr lang="en-US" sz="4800" dirty="0" smtClean="0">
              <a:latin typeface="Consolas" pitchFamily="49" charset="0"/>
              <a:cs typeface="Consolas" pitchFamily="49" charset="0"/>
            </a:endParaRPr>
          </a:p>
        </p:txBody>
      </p:sp>
      <p:sp>
        <p:nvSpPr>
          <p:cNvPr id="3" name="Title 2"/>
          <p:cNvSpPr>
            <a:spLocks noGrp="1"/>
          </p:cNvSpPr>
          <p:nvPr>
            <p:ph type="title"/>
          </p:nvPr>
        </p:nvSpPr>
        <p:spPr>
          <a:xfrm>
            <a:off x="387054" y="990600"/>
            <a:ext cx="8375946" cy="769441"/>
          </a:xfrm>
        </p:spPr>
        <p:txBody>
          <a:bodyPr/>
          <a:lstStyle/>
          <a:p>
            <a:r>
              <a:rPr lang="en-US" dirty="0" smtClean="0"/>
              <a:t>Creating Dynamic Objects</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Dynamic Objects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Dynamic vs. Static</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Python</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Ruby</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COM</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JavaScript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Object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2" name="Title 1"/>
          <p:cNvSpPr>
            <a:spLocks noGrp="1"/>
          </p:cNvSpPr>
          <p:nvPr>
            <p:ph type="title"/>
          </p:nvPr>
        </p:nvSpPr>
        <p:spPr/>
        <p:txBody>
          <a:bodyPr/>
          <a:lstStyle/>
          <a:p>
            <a:r>
              <a:rPr smtClean="0"/>
              <a:t>.NET Dynamic Programming</a:t>
            </a:r>
            <a:endParaRPr lang="en-US" dirty="0"/>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9" name="Picture 8" descr="image002_thumb.jpg"/>
          <p:cNvPicPr>
            <a:picLocks noChangeAspect="1"/>
          </p:cNvPicPr>
          <p:nvPr/>
        </p:nvPicPr>
        <p:blipFill>
          <a:blip r:embed="rId3" cstate="print"/>
          <a:stretch>
            <a:fillRect/>
          </a:stretch>
        </p:blipFill>
        <p:spPr>
          <a:xfrm>
            <a:off x="2362200" y="5354066"/>
            <a:ext cx="990600" cy="1102868"/>
          </a:xfrm>
          <a:prstGeom prst="rect">
            <a:avLst/>
          </a:prstGeom>
        </p:spPr>
      </p:pic>
      <p:pic>
        <p:nvPicPr>
          <p:cNvPr id="1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3848100" y="5621220"/>
            <a:ext cx="1371600" cy="568560"/>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48" y="5619748"/>
            <a:ext cx="571504" cy="571504"/>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4" y="5507658"/>
            <a:ext cx="1000132" cy="795685"/>
          </a:xfrm>
          <a:prstGeom prst="rect">
            <a:avLst/>
          </a:prstGeom>
          <a:noFill/>
          <a:ln w="9525">
            <a:noFill/>
            <a:miter lim="800000"/>
            <a:headEnd/>
            <a:tailEnd/>
          </a:ln>
          <a:effectLst/>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effectLst>
                  <a:outerShdw blurRad="38100" dist="38100" dir="2700000" algn="tl">
                    <a:srgbClr val="000000">
                      <a:alpha val="43137"/>
                    </a:srgbClr>
                  </a:outerShdw>
                </a:effectLst>
              </a:rPr>
              <a:t>IronPython</a:t>
            </a:r>
            <a:endParaRPr lang="en-US" dirty="0" smtClean="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effectLst>
                  <a:outerShdw blurRad="38100" dist="38100" dir="2700000" algn="tl">
                    <a:srgbClr val="000000">
                      <a:alpha val="43137"/>
                    </a:srgbClr>
                  </a:outerShdw>
                </a:effectLst>
              </a:rPr>
              <a:t>IronRuby</a:t>
            </a:r>
            <a:endParaRPr lang="en-US" dirty="0" smtClean="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smtClean="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tretch>
            <a:fillRect/>
          </a:stretch>
        </p:blipFill>
        <p:spPr>
          <a:xfrm>
            <a:off x="672767" y="5422584"/>
            <a:ext cx="1016667" cy="965833"/>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905000"/>
            <a:ext cx="8229600" cy="4389120"/>
          </a:xfrm>
        </p:spPr>
        <p:txBody>
          <a:bodyPr>
            <a:normAutofit lnSpcReduction="10000"/>
          </a:bodyPr>
          <a:lstStyle/>
          <a:p>
            <a:r>
              <a:rPr lang="en-US" sz="2400" dirty="0" smtClean="0"/>
              <a:t>PDC on Channel 9</a:t>
            </a:r>
          </a:p>
          <a:p>
            <a:pPr lvl="1"/>
            <a:r>
              <a:rPr lang="en-US" sz="2200" dirty="0" smtClean="0">
                <a:hlinkClick r:id="rId2"/>
              </a:rPr>
              <a:t>http://channel9.msdn.com/tags/Languages</a:t>
            </a:r>
            <a:r>
              <a:rPr lang="en-US" sz="2200" dirty="0" smtClean="0">
                <a:hlinkClick r:id="rId2"/>
              </a:rPr>
              <a:t>/</a:t>
            </a:r>
            <a:r>
              <a:rPr lang="en-US" sz="2200" dirty="0" smtClean="0"/>
              <a:t> </a:t>
            </a:r>
            <a:endParaRPr lang="en-US" sz="2200" dirty="0" smtClean="0"/>
          </a:p>
          <a:p>
            <a:r>
              <a:rPr lang="en-US" sz="2400" i="1" dirty="0" smtClean="0"/>
              <a:t>C</a:t>
            </a:r>
            <a:r>
              <a:rPr lang="en-US" sz="2400" i="1" dirty="0" smtClean="0"/>
              <a:t># in </a:t>
            </a:r>
            <a:r>
              <a:rPr lang="en-US" sz="2400" i="1" dirty="0" smtClean="0"/>
              <a:t>Depth</a:t>
            </a:r>
            <a:r>
              <a:rPr lang="en-US" sz="2400" dirty="0" smtClean="0"/>
              <a:t>, 2</a:t>
            </a:r>
            <a:r>
              <a:rPr lang="en-US" sz="2400" baseline="30000" dirty="0" smtClean="0"/>
              <a:t>nd</a:t>
            </a:r>
            <a:r>
              <a:rPr lang="en-US" sz="2400" dirty="0" smtClean="0"/>
              <a:t> Edition by </a:t>
            </a:r>
            <a:r>
              <a:rPr lang="en-US" sz="2400" dirty="0" smtClean="0"/>
              <a:t>Jon Skeet (</a:t>
            </a:r>
            <a:r>
              <a:rPr lang="en-US" sz="2400" dirty="0" smtClean="0"/>
              <a:t>Manning EAP)</a:t>
            </a:r>
            <a:endParaRPr lang="en-US" sz="2000" dirty="0" smtClean="0"/>
          </a:p>
          <a:p>
            <a:r>
              <a:rPr lang="en-US" sz="2400" dirty="0" smtClean="0"/>
              <a:t>Bart De Smet – Microsoft Language Geek</a:t>
            </a:r>
          </a:p>
          <a:p>
            <a:pPr lvl="1"/>
            <a:r>
              <a:rPr lang="en-US" sz="2000" dirty="0" smtClean="0">
                <a:hlinkClick r:id="rId3"/>
              </a:rPr>
              <a:t>http://community.bartdesmet.net/blogs/bart/</a:t>
            </a:r>
            <a:endParaRPr lang="en-US" sz="2000" dirty="0" smtClean="0"/>
          </a:p>
          <a:p>
            <a:endParaRPr lang="en-US" sz="2400" dirty="0" smtClean="0"/>
          </a:p>
          <a:p>
            <a:endParaRPr lang="en-US" sz="2400" dirty="0" smtClean="0"/>
          </a:p>
          <a:p>
            <a:r>
              <a:rPr lang="en-US" sz="2400" dirty="0" smtClean="0"/>
              <a:t>Me</a:t>
            </a:r>
          </a:p>
          <a:p>
            <a:pPr lvl="1"/>
            <a:r>
              <a:rPr lang="en-US" sz="2000" dirty="0" smtClean="0">
                <a:hlinkClick r:id="rId4"/>
              </a:rPr>
              <a:t>http://solutionizing.net/</a:t>
            </a:r>
            <a:endParaRPr lang="en-US" sz="2000" dirty="0" smtClean="0"/>
          </a:p>
          <a:p>
            <a:pPr lvl="1"/>
            <a:r>
              <a:rPr lang="en-US" sz="2000" dirty="0" smtClean="0"/>
              <a:t>keith@ ---^</a:t>
            </a:r>
          </a:p>
          <a:p>
            <a:pPr lvl="1"/>
            <a:r>
              <a:rPr lang="en-US" sz="2000" dirty="0" smtClean="0">
                <a:hlinkClick r:id="rId5"/>
              </a:rPr>
              <a:t>@dahlbyk</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387054" y="990802"/>
            <a:ext cx="8375946" cy="769441"/>
          </a:xfrm>
        </p:spPr>
        <p:txBody>
          <a:bodyPr/>
          <a:lstStyle/>
          <a:p>
            <a:r>
              <a:rPr lang="en-US" dirty="0" smtClean="0"/>
              <a:t>Dynamic </a:t>
            </a:r>
            <a:r>
              <a:rPr lang="en-US" dirty="0" smtClean="0"/>
              <a:t>vs. </a:t>
            </a:r>
            <a:r>
              <a:rPr lang="en-US" dirty="0" smtClean="0"/>
              <a:t>Static</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7054" y="983159"/>
            <a:ext cx="8375946" cy="769441"/>
          </a:xfrm>
        </p:spPr>
        <p:txBody>
          <a:bodyPr/>
          <a:lstStyle/>
          <a:p>
            <a:r>
              <a:rPr lang="en-US" dirty="0" smtClean="0"/>
              <a:t>Diverse Object Models</a:t>
            </a:r>
            <a:endParaRPr lang="en-US" dirty="0"/>
          </a:p>
        </p:txBody>
      </p:sp>
      <p:sp>
        <p:nvSpPr>
          <p:cNvPr id="3" name="Text Placeholder 2"/>
          <p:cNvSpPr>
            <a:spLocks noGrp="1"/>
          </p:cNvSpPr>
          <p:nvPr>
            <p:ph type="body" sz="quarter" idx="10"/>
          </p:nvPr>
        </p:nvSpPr>
        <p:spPr>
          <a:xfrm>
            <a:off x="730250" y="1901952"/>
            <a:ext cx="7672003" cy="2121478"/>
          </a:xfrm>
        </p:spPr>
        <p:txBody>
          <a:bodyPr>
            <a:normAutofit/>
          </a:bodyPr>
          <a:lstStyle/>
          <a:p>
            <a:pPr>
              <a:spcBef>
                <a:spcPts val="0"/>
              </a:spcBef>
            </a:pPr>
            <a:r>
              <a:rPr lang="en-US" dirty="0" smtClean="0"/>
              <a:t>C# and Visual Basic were designed to work great with </a:t>
            </a:r>
            <a:r>
              <a:rPr lang="en-US" dirty="0" smtClean="0">
                <a:solidFill>
                  <a:schemeClr val="accent3"/>
                </a:solidFill>
              </a:rPr>
              <a:t>.NET’s strongly-typed libraries</a:t>
            </a:r>
            <a:r>
              <a:rPr lang="en-US" dirty="0" smtClean="0"/>
              <a:t>.</a:t>
            </a:r>
          </a:p>
          <a:p>
            <a:r>
              <a:rPr lang="en-US" dirty="0" smtClean="0"/>
              <a:t>However, there are </a:t>
            </a:r>
            <a:r>
              <a:rPr lang="en-US" dirty="0" smtClean="0">
                <a:solidFill>
                  <a:schemeClr val="accent3"/>
                </a:solidFill>
              </a:rPr>
              <a:t>many other object models out there</a:t>
            </a:r>
            <a:r>
              <a:rPr lang="en-US" dirty="0" smtClean="0"/>
              <a:t>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Python </a:t>
            </a:r>
            <a:r>
              <a:rPr lang="en-US" sz="2300" dirty="0" err="1" smtClean="0">
                <a:solidFill>
                  <a:srgbClr val="FFFFFF"/>
                </a:solidFill>
              </a:rPr>
              <a:t>Libs</a:t>
            </a:r>
            <a:endParaRPr lang="en-US" sz="2300" dirty="0"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grpId="0"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905000"/>
            <a:ext cx="7672003" cy="4724400"/>
          </a:xfrm>
        </p:spPr>
        <p:txBody>
          <a:bodyPr/>
          <a:lstStyle/>
          <a:p>
            <a:r>
              <a:rPr lang="en-US" dirty="0" smtClean="0"/>
              <a:t>J(</a:t>
            </a:r>
            <a:r>
              <a:rPr lang="en-US" dirty="0" err="1" smtClean="0"/>
              <a:t>ava</a:t>
            </a:r>
            <a:r>
              <a:rPr lang="en-US" dirty="0" smtClean="0"/>
              <a:t>)Script:</a:t>
            </a:r>
            <a:endParaRPr lang="en-US" dirty="0" smtClean="0"/>
          </a:p>
          <a:p>
            <a:endParaRPr lang="en-US" dirty="0" smtClean="0"/>
          </a:p>
          <a:p>
            <a:endParaRPr lang="en-US" dirty="0" smtClean="0"/>
          </a:p>
          <a:p>
            <a:endParaRPr lang="en-US" dirty="0" smtClean="0"/>
          </a:p>
          <a:p>
            <a:endParaRPr lang="en-US" sz="4000" dirty="0" smtClean="0"/>
          </a:p>
          <a:p>
            <a:r>
              <a:rPr lang="en-US" dirty="0" smtClean="0"/>
              <a:t>C# 3.0 (Silverlight):</a:t>
            </a:r>
            <a:endParaRPr lang="en-US" dirty="0"/>
          </a:p>
        </p:txBody>
      </p:sp>
      <p:sp>
        <p:nvSpPr>
          <p:cNvPr id="3" name="Title 2"/>
          <p:cNvSpPr>
            <a:spLocks noGrp="1"/>
          </p:cNvSpPr>
          <p:nvPr>
            <p:ph type="title"/>
          </p:nvPr>
        </p:nvSpPr>
        <p:spPr>
          <a:xfrm>
            <a:off x="387054" y="983159"/>
            <a:ext cx="8375946" cy="769441"/>
          </a:xfrm>
        </p:spPr>
        <p:txBody>
          <a:bodyPr/>
          <a:lstStyle/>
          <a:p>
            <a:r>
              <a:rPr dirty="0" smtClean="0"/>
              <a:t>HTML </a:t>
            </a:r>
            <a:r>
              <a:rPr dirty="0" smtClean="0"/>
              <a:t>DOM</a:t>
            </a:r>
            <a:r>
              <a:rPr lang="en-US" dirty="0" smtClean="0"/>
              <a:t> – J(</a:t>
            </a:r>
            <a:r>
              <a:rPr lang="en-US" dirty="0" err="1" smtClean="0"/>
              <a:t>ava</a:t>
            </a:r>
            <a:r>
              <a:rPr lang="en-US" dirty="0" smtClean="0"/>
              <a:t>)Script</a:t>
            </a:r>
            <a:endParaRPr lang="en-US" sz="3200" dirty="0">
              <a:solidFill>
                <a:schemeClr val="accent3"/>
              </a:solidFill>
            </a:endParaRPr>
          </a:p>
        </p:txBody>
      </p:sp>
      <p:sp>
        <p:nvSpPr>
          <p:cNvPr id="4" name="TextBox 3"/>
          <p:cNvSpPr txBox="1"/>
          <p:nvPr/>
        </p:nvSpPr>
        <p:spPr>
          <a:xfrm>
            <a:off x="1143000" y="2362200"/>
            <a:ext cx="7239000" cy="14859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78000"/>
              </a:lnSpc>
              <a:spcBef>
                <a:spcPts val="576"/>
              </a:spcBef>
            </a:pPr>
            <a:r>
              <a:rPr lang="en-US" noProof="1" smtClean="0">
                <a:latin typeface="Consolas" pitchFamily="49" charset="0"/>
                <a:ea typeface="Calibri"/>
              </a:rPr>
              <a:t>var loc = new VELatLong(latitude, longitude);</a:t>
            </a:r>
          </a:p>
          <a:p>
            <a:pPr>
              <a:lnSpc>
                <a:spcPct val="78000"/>
              </a:lnSpc>
              <a:spcBef>
                <a:spcPts val="576"/>
              </a:spcBef>
            </a:pPr>
            <a:r>
              <a:rPr lang="en-US" noProof="1" smtClean="0">
                <a:latin typeface="Consolas" pitchFamily="49" charset="0"/>
                <a:ea typeface="Calibri"/>
              </a:rPr>
              <a:t>var pin = map.AddPushpin(loc);</a:t>
            </a:r>
          </a:p>
          <a:p>
            <a:pPr>
              <a:lnSpc>
                <a:spcPct val="78000"/>
              </a:lnSpc>
              <a:spcBef>
                <a:spcPts val="576"/>
              </a:spcBef>
            </a:pPr>
            <a:r>
              <a:rPr lang="en-US" noProof="1" smtClean="0">
                <a:latin typeface="Consolas" pitchFamily="49" charset="0"/>
                <a:ea typeface="Calibri"/>
              </a:rPr>
              <a:t>pin.SetTitle(title);</a:t>
            </a:r>
          </a:p>
          <a:p>
            <a:pPr>
              <a:lnSpc>
                <a:spcPct val="78000"/>
              </a:lnSpc>
              <a:spcBef>
                <a:spcPts val="576"/>
              </a:spcBef>
            </a:pPr>
            <a:r>
              <a:rPr lang="en-US" noProof="1" smtClean="0">
                <a:latin typeface="Consolas" pitchFamily="49" charset="0"/>
                <a:ea typeface="Calibri"/>
              </a:rPr>
              <a:t>pin.SetDescription(description);</a:t>
            </a:r>
          </a:p>
          <a:p>
            <a:pPr>
              <a:lnSpc>
                <a:spcPct val="78000"/>
              </a:lnSpc>
              <a:spcBef>
                <a:spcPts val="576"/>
              </a:spcBef>
            </a:pPr>
            <a:r>
              <a:rPr lang="en-US" noProof="1" smtClean="0">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1143000" y="4495800"/>
            <a:ext cx="7239000" cy="20719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78000"/>
              </a:lnSpc>
              <a:spcBef>
                <a:spcPts val="576"/>
              </a:spcBef>
            </a:pPr>
            <a:r>
              <a:rPr lang="en-US" dirty="0" err="1" smtClean="0">
                <a:solidFill>
                  <a:srgbClr val="3898B2"/>
                </a:solidFill>
                <a:latin typeface="Consolas" pitchFamily="49" charset="0"/>
                <a:ea typeface="Calibri"/>
                <a:cs typeface="Times New Roman"/>
              </a:rPr>
              <a:t>ScriptObject</a:t>
            </a:r>
            <a:r>
              <a:rPr lang="en-US" noProof="1" smtClean="0">
                <a:latin typeface="Consolas" pitchFamily="49" charset="0"/>
                <a:ea typeface="Calibri"/>
              </a:rPr>
              <a:t> loc = win.CreateInstance(</a:t>
            </a:r>
          </a:p>
          <a:p>
            <a:pPr>
              <a:lnSpc>
                <a:spcPct val="78000"/>
              </a:lnSpc>
              <a:spcBef>
                <a:spcPts val="576"/>
              </a:spcBef>
            </a:pPr>
            <a:r>
              <a:rPr lang="en-US" noProof="1" smtClean="0">
                <a:latin typeface="Consolas" pitchFamily="49" charset="0"/>
                <a:ea typeface="Calibri"/>
              </a:rPr>
              <a:t>    </a:t>
            </a:r>
            <a:r>
              <a:rPr lang="en-US" noProof="1" smtClean="0">
                <a:solidFill>
                  <a:srgbClr val="A31515"/>
                </a:solidFill>
                <a:latin typeface="Consolas" pitchFamily="49" charset="0"/>
                <a:ea typeface="Calibri"/>
                <a:cs typeface="Times New Roman"/>
              </a:rPr>
              <a:t>"VELatLong"</a:t>
            </a:r>
            <a:r>
              <a:rPr lang="en-US" noProof="1" smtClean="0">
                <a:latin typeface="Consolas" pitchFamily="49" charset="0"/>
                <a:ea typeface="Calibri"/>
              </a:rPr>
              <a:t>, latitude, longitude)</a:t>
            </a:r>
            <a:endParaRPr lang="en-US" dirty="0" smtClean="0">
              <a:solidFill>
                <a:srgbClr val="3898B2"/>
              </a:solidFill>
              <a:latin typeface="Consolas" pitchFamily="49" charset="0"/>
              <a:ea typeface="Calibri"/>
              <a:cs typeface="Times New Roman"/>
            </a:endParaRPr>
          </a:p>
          <a:p>
            <a:pPr>
              <a:lnSpc>
                <a:spcPct val="78000"/>
              </a:lnSpc>
              <a:spcBef>
                <a:spcPts val="576"/>
              </a:spcBef>
            </a:pPr>
            <a:r>
              <a:rPr lang="en-US" dirty="0" err="1" smtClean="0">
                <a:solidFill>
                  <a:srgbClr val="3898B2"/>
                </a:solidFill>
                <a:latin typeface="Consolas" pitchFamily="49" charset="0"/>
                <a:ea typeface="Calibri"/>
                <a:cs typeface="Times New Roman"/>
              </a:rPr>
              <a:t>ScriptObject</a:t>
            </a:r>
            <a:r>
              <a:rPr lang="en-US" dirty="0" smtClean="0">
                <a:latin typeface="Consolas" pitchFamily="49" charset="0"/>
                <a:ea typeface="Calibri"/>
                <a:cs typeface="Times New Roman"/>
              </a:rPr>
              <a:t> pin =</a:t>
            </a:r>
          </a:p>
          <a:p>
            <a:pPr>
              <a:lnSpc>
                <a:spcPct val="78000"/>
              </a:lnSpc>
              <a:spcBef>
                <a:spcPts val="576"/>
              </a:spcBef>
            </a:pPr>
            <a:r>
              <a:rPr lang="en-US" dirty="0" smtClean="0">
                <a:latin typeface="Consolas" pitchFamily="49" charset="0"/>
                <a:ea typeface="Calibri"/>
                <a:cs typeface="Times New Roman"/>
              </a:rPr>
              <a:t>    (</a:t>
            </a:r>
            <a:r>
              <a:rPr lang="en-US" dirty="0" err="1" smtClean="0">
                <a:solidFill>
                  <a:srgbClr val="3898B2"/>
                </a:solidFill>
                <a:latin typeface="Consolas" pitchFamily="49" charset="0"/>
                <a:ea typeface="Calibri"/>
                <a:cs typeface="Times New Roman"/>
              </a:rPr>
              <a:t>ScriptObject</a:t>
            </a:r>
            <a:r>
              <a:rPr lang="en-US" dirty="0" smtClean="0">
                <a:latin typeface="Consolas" pitchFamily="49" charset="0"/>
                <a:ea typeface="Calibri"/>
                <a:cs typeface="Times New Roman"/>
              </a:rPr>
              <a:t>)</a:t>
            </a: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AddPushpin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a:t>
            </a:r>
          </a:p>
          <a:p>
            <a:pPr>
              <a:lnSpc>
                <a:spcPct val="78000"/>
              </a:lnSpc>
              <a:spcBef>
                <a:spcPts val="576"/>
              </a:spcBef>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SetTitle</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title);</a:t>
            </a:r>
          </a:p>
          <a:p>
            <a:pPr>
              <a:lnSpc>
                <a:spcPct val="78000"/>
              </a:lnSpc>
              <a:spcBef>
                <a:spcPts val="576"/>
              </a:spcBef>
            </a:pPr>
            <a:r>
              <a:rPr lang="en-US" dirty="0" err="1" smtClean="0">
                <a:latin typeface="Consolas" pitchFamily="49" charset="0"/>
                <a:ea typeface="Calibri"/>
                <a:cs typeface="Times New Roman"/>
              </a:rPr>
              <a:t>pin.Invoke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SetDescription</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description);</a:t>
            </a:r>
          </a:p>
          <a:p>
            <a:pPr>
              <a:lnSpc>
                <a:spcPct val="78000"/>
              </a:lnSpc>
              <a:spcBef>
                <a:spcPts val="576"/>
              </a:spcBef>
            </a:pPr>
            <a:r>
              <a:rPr lang="en-US" dirty="0" err="1" smtClean="0">
                <a:latin typeface="Consolas" pitchFamily="49" charset="0"/>
                <a:ea typeface="Calibri"/>
                <a:cs typeface="Times New Roman"/>
              </a:rPr>
              <a:t>map.Invoke</a:t>
            </a:r>
            <a:r>
              <a:rPr lang="en-US" dirty="0" smtClean="0">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SetCenterAndZoom</a:t>
            </a:r>
            <a:r>
              <a:rPr lang="en-US" dirty="0" smtClean="0">
                <a:solidFill>
                  <a:srgbClr val="A31515"/>
                </a:solidFill>
                <a:latin typeface="Consolas" pitchFamily="49" charset="0"/>
                <a:ea typeface="Calibri"/>
                <a:cs typeface="Times New Roman"/>
              </a:rPr>
              <a:t>"</a:t>
            </a:r>
            <a:r>
              <a:rPr lang="en-US" dirty="0" smtClean="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901952"/>
            <a:ext cx="7672003" cy="4715415"/>
          </a:xfrm>
        </p:spPr>
        <p:txBody>
          <a:bodyPr>
            <a:normAutofit/>
          </a:bodyPr>
          <a:lstStyle/>
          <a:p>
            <a:r>
              <a:rPr lang="en-US" dirty="0" smtClean="0"/>
              <a:t>VBA:</a:t>
            </a:r>
          </a:p>
          <a:p>
            <a:endParaRPr lang="en-US" dirty="0" smtClean="0"/>
          </a:p>
          <a:p>
            <a:endParaRPr lang="en-US" dirty="0" smtClean="0"/>
          </a:p>
          <a:p>
            <a:r>
              <a:rPr lang="en-US" dirty="0" smtClean="0"/>
              <a:t>VB.NET:</a:t>
            </a:r>
          </a:p>
          <a:p>
            <a:endParaRPr lang="en-US" dirty="0" smtClean="0"/>
          </a:p>
          <a:p>
            <a:endParaRPr lang="en-US" dirty="0" smtClean="0"/>
          </a:p>
          <a:p>
            <a:r>
              <a:rPr lang="en-US" dirty="0" smtClean="0"/>
              <a:t>C# 3.0:</a:t>
            </a:r>
            <a:endParaRPr lang="en-US" dirty="0"/>
          </a:p>
        </p:txBody>
      </p:sp>
      <p:sp>
        <p:nvSpPr>
          <p:cNvPr id="3" name="Title 2"/>
          <p:cNvSpPr>
            <a:spLocks noGrp="1"/>
          </p:cNvSpPr>
          <p:nvPr>
            <p:ph type="title"/>
          </p:nvPr>
        </p:nvSpPr>
        <p:spPr>
          <a:xfrm>
            <a:off x="387054" y="983159"/>
            <a:ext cx="8375946" cy="769441"/>
          </a:xfrm>
        </p:spPr>
        <p:txBody>
          <a:bodyPr/>
          <a:lstStyle/>
          <a:p>
            <a:r>
              <a:rPr dirty="0" smtClean="0"/>
              <a:t>COM</a:t>
            </a:r>
            <a:r>
              <a:rPr lang="en-US" dirty="0" smtClean="0"/>
              <a:t> – VBA</a:t>
            </a:r>
            <a:endParaRPr lang="en-US" sz="3200" dirty="0">
              <a:solidFill>
                <a:schemeClr val="accent3"/>
              </a:solidFill>
            </a:endParaRPr>
          </a:p>
        </p:txBody>
      </p:sp>
      <p:sp>
        <p:nvSpPr>
          <p:cNvPr id="6" name="TextBox 5"/>
          <p:cNvSpPr txBox="1"/>
          <p:nvPr/>
        </p:nvSpPr>
        <p:spPr>
          <a:xfrm>
            <a:off x="1143000" y="4724400"/>
            <a:ext cx="7239000" cy="17789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78000"/>
              </a:lnSpc>
              <a:spcBef>
                <a:spcPts val="576"/>
              </a:spcBef>
            </a:pPr>
            <a:r>
              <a:rPr lang="en-US" dirty="0" smtClean="0">
                <a:solidFill>
                  <a:srgbClr val="0000FF"/>
                </a:solidFill>
                <a:latin typeface="Consolas" pitchFamily="49" charset="0"/>
                <a:ea typeface="Calibri"/>
                <a:cs typeface="Times New Roman"/>
              </a:rPr>
              <a:t>object</a:t>
            </a:r>
            <a:r>
              <a:rPr lang="en-US" dirty="0" smtClean="0">
                <a:solidFill>
                  <a:srgbClr val="000000"/>
                </a:solidFill>
                <a:latin typeface="Consolas" pitchFamily="49" charset="0"/>
                <a:ea typeface="Calibri"/>
                <a:cs typeface="Courier New" pitchFamily="49" charset="0"/>
              </a:rPr>
              <a:t> missing = </a:t>
            </a:r>
            <a:r>
              <a:rPr lang="en-US" dirty="0" err="1" smtClean="0">
                <a:solidFill>
                  <a:srgbClr val="3898B2"/>
                </a:solidFill>
                <a:latin typeface="Consolas" pitchFamily="49" charset="0"/>
                <a:ea typeface="Calibri"/>
                <a:cs typeface="Times New Roman"/>
              </a:rPr>
              <a:t>Type</a:t>
            </a:r>
            <a:r>
              <a:rPr lang="en-US" dirty="0" err="1" smtClean="0">
                <a:solidFill>
                  <a:srgbClr val="000000"/>
                </a:solidFill>
                <a:latin typeface="Consolas" pitchFamily="49" charset="0"/>
                <a:ea typeface="Calibri"/>
                <a:cs typeface="Courier New" pitchFamily="49" charset="0"/>
              </a:rPr>
              <a:t>.Missing</a:t>
            </a:r>
            <a:r>
              <a:rPr lang="en-US" dirty="0" smtClean="0">
                <a:solidFill>
                  <a:srgbClr val="000000"/>
                </a:solidFill>
                <a:latin typeface="Consolas" pitchFamily="49" charset="0"/>
                <a:ea typeface="Calibri"/>
                <a:cs typeface="Courier New" pitchFamily="49" charset="0"/>
              </a:rPr>
              <a:t>;</a:t>
            </a:r>
            <a:endParaRPr lang="en-US" dirty="0" smtClean="0">
              <a:solidFill>
                <a:srgbClr val="0000FF"/>
              </a:solidFill>
              <a:latin typeface="Consolas" pitchFamily="49" charset="0"/>
              <a:ea typeface="Calibri"/>
              <a:cs typeface="Times New Roman"/>
            </a:endParaRPr>
          </a:p>
          <a:p>
            <a:pPr lvl="0">
              <a:lnSpc>
                <a:spcPct val="78000"/>
              </a:lnSpc>
              <a:spcBef>
                <a:spcPts val="576"/>
              </a:spcBef>
            </a:pPr>
            <a:r>
              <a:rPr lang="en-US" dirty="0" smtClean="0">
                <a:solidFill>
                  <a:srgbClr val="0000FF"/>
                </a:solidFill>
                <a:latin typeface="Consolas" pitchFamily="49" charset="0"/>
                <a:ea typeface="Calibri"/>
                <a:cs typeface="Times New Roman"/>
              </a:rPr>
              <a:t>object</a:t>
            </a:r>
            <a:r>
              <a:rPr lang="en-US" dirty="0" smtClean="0">
                <a:solidFill>
                  <a:srgbClr val="000000"/>
                </a:solidFill>
                <a:latin typeface="Consolas" pitchFamily="49" charset="0"/>
                <a:ea typeface="Calibri"/>
                <a:cs typeface="Courier New" pitchFamily="49" charset="0"/>
              </a:rPr>
              <a:t> link = </a:t>
            </a:r>
            <a:r>
              <a:rPr lang="en-US" dirty="0" smtClean="0">
                <a:solidFill>
                  <a:srgbClr val="0000FF"/>
                </a:solidFill>
                <a:latin typeface="Consolas" pitchFamily="49" charset="0"/>
                <a:ea typeface="Calibri"/>
                <a:cs typeface="Times New Roman"/>
              </a:rPr>
              <a:t>true</a:t>
            </a:r>
            <a:r>
              <a:rPr lang="en-US" dirty="0" smtClean="0">
                <a:solidFill>
                  <a:srgbClr val="000000"/>
                </a:solidFill>
                <a:latin typeface="Consolas" pitchFamily="49" charset="0"/>
                <a:ea typeface="Calibri"/>
                <a:cs typeface="Courier New" pitchFamily="49" charset="0"/>
              </a:rPr>
              <a:t>;</a:t>
            </a:r>
          </a:p>
          <a:p>
            <a:pPr lvl="0">
              <a:lnSpc>
                <a:spcPct val="78000"/>
              </a:lnSpc>
              <a:spcBef>
                <a:spcPts val="576"/>
              </a:spcBef>
            </a:pPr>
            <a:r>
              <a:rPr lang="en-US" dirty="0" err="1" smtClean="0">
                <a:solidFill>
                  <a:srgbClr val="000000"/>
                </a:solidFill>
                <a:latin typeface="Consolas" pitchFamily="49" charset="0"/>
                <a:ea typeface="Calibri"/>
                <a:cs typeface="Courier New" pitchFamily="49" charset="0"/>
              </a:rPr>
              <a:t>word.Selection.PasteSpecial</a:t>
            </a:r>
            <a:r>
              <a:rPr lang="en-US" dirty="0" smtClean="0">
                <a:solidFill>
                  <a:srgbClr val="000000"/>
                </a:solidFill>
                <a:latin typeface="Consolas" pitchFamily="49" charset="0"/>
                <a:ea typeface="Calibri"/>
                <a:cs typeface="Courier New" pitchFamily="49" charset="0"/>
              </a:rPr>
              <a:t>(</a:t>
            </a:r>
          </a:p>
          <a:p>
            <a:pPr lvl="0">
              <a:lnSpc>
                <a:spcPct val="78000"/>
              </a:lnSpc>
              <a:spcBef>
                <a:spcPts val="576"/>
              </a:spcBef>
            </a:pPr>
            <a:r>
              <a:rPr lang="en-US" dirty="0" smtClean="0">
                <a:solidFill>
                  <a:srgbClr val="000000"/>
                </a:solidFill>
                <a:latin typeface="Consolas" pitchFamily="49" charset="0"/>
                <a:ea typeface="Calibri"/>
                <a:cs typeface="Courier New" pitchFamily="49" charset="0"/>
              </a:rPr>
              <a:t>    </a:t>
            </a:r>
            <a:r>
              <a:rPr lang="en-US" dirty="0" smtClean="0">
                <a:solidFill>
                  <a:srgbClr val="0000FF"/>
                </a:solidFill>
                <a:latin typeface="Consolas" pitchFamily="49" charset="0"/>
                <a:ea typeface="Calibri"/>
                <a:cs typeface="Times New Roman"/>
              </a:rPr>
              <a:t>ref</a:t>
            </a:r>
            <a:r>
              <a:rPr lang="en-US" dirty="0" smtClean="0">
                <a:solidFill>
                  <a:srgbClr val="000000"/>
                </a:solidFill>
                <a:latin typeface="Consolas" pitchFamily="49" charset="0"/>
                <a:ea typeface="Calibri"/>
                <a:cs typeface="Courier New" pitchFamily="49" charset="0"/>
              </a:rPr>
              <a:t> missing, </a:t>
            </a:r>
            <a:r>
              <a:rPr lang="en-US" dirty="0" smtClean="0">
                <a:solidFill>
                  <a:srgbClr val="0000FF"/>
                </a:solidFill>
                <a:latin typeface="Consolas" pitchFamily="49" charset="0"/>
                <a:ea typeface="Calibri"/>
                <a:cs typeface="Times New Roman"/>
              </a:rPr>
              <a:t>ref</a:t>
            </a:r>
            <a:r>
              <a:rPr lang="en-US" dirty="0" smtClean="0">
                <a:solidFill>
                  <a:srgbClr val="000000"/>
                </a:solidFill>
                <a:latin typeface="Consolas" pitchFamily="49" charset="0"/>
                <a:ea typeface="Calibri"/>
                <a:cs typeface="Courier New" pitchFamily="49" charset="0"/>
              </a:rPr>
              <a:t> link, </a:t>
            </a:r>
            <a:r>
              <a:rPr lang="en-US" dirty="0" smtClean="0">
                <a:solidFill>
                  <a:srgbClr val="0000FF"/>
                </a:solidFill>
                <a:latin typeface="Consolas" pitchFamily="49" charset="0"/>
                <a:ea typeface="Calibri"/>
                <a:cs typeface="Times New Roman"/>
              </a:rPr>
              <a:t>ref</a:t>
            </a:r>
            <a:r>
              <a:rPr lang="en-US" dirty="0" smtClean="0">
                <a:solidFill>
                  <a:srgbClr val="000000"/>
                </a:solidFill>
                <a:latin typeface="Consolas" pitchFamily="49" charset="0"/>
                <a:ea typeface="Calibri"/>
                <a:cs typeface="Courier New" pitchFamily="49" charset="0"/>
              </a:rPr>
              <a:t> missing,</a:t>
            </a:r>
          </a:p>
          <a:p>
            <a:pPr lvl="0">
              <a:lnSpc>
                <a:spcPct val="78000"/>
              </a:lnSpc>
              <a:spcBef>
                <a:spcPts val="576"/>
              </a:spcBef>
            </a:pPr>
            <a:r>
              <a:rPr lang="en-US" dirty="0" smtClean="0">
                <a:solidFill>
                  <a:srgbClr val="0000FF"/>
                </a:solidFill>
                <a:latin typeface="Consolas" pitchFamily="49" charset="0"/>
                <a:ea typeface="Calibri"/>
                <a:cs typeface="Times New Roman"/>
              </a:rPr>
              <a:t>    ref</a:t>
            </a:r>
            <a:r>
              <a:rPr lang="en-US" dirty="0" smtClean="0">
                <a:solidFill>
                  <a:srgbClr val="000000"/>
                </a:solidFill>
                <a:latin typeface="Consolas" pitchFamily="49" charset="0"/>
                <a:ea typeface="Calibri"/>
                <a:cs typeface="Courier New" pitchFamily="49" charset="0"/>
              </a:rPr>
              <a:t> missing, </a:t>
            </a:r>
            <a:r>
              <a:rPr lang="en-US" dirty="0" smtClean="0">
                <a:solidFill>
                  <a:srgbClr val="0000FF"/>
                </a:solidFill>
                <a:latin typeface="Consolas" pitchFamily="49" charset="0"/>
                <a:ea typeface="Calibri"/>
                <a:cs typeface="Times New Roman"/>
              </a:rPr>
              <a:t>ref</a:t>
            </a:r>
            <a:r>
              <a:rPr lang="en-US" dirty="0" smtClean="0">
                <a:solidFill>
                  <a:srgbClr val="000000"/>
                </a:solidFill>
                <a:latin typeface="Consolas" pitchFamily="49" charset="0"/>
                <a:ea typeface="Calibri"/>
                <a:cs typeface="Courier New" pitchFamily="49" charset="0"/>
              </a:rPr>
              <a:t> missing, </a:t>
            </a:r>
            <a:r>
              <a:rPr lang="en-US" dirty="0" smtClean="0">
                <a:solidFill>
                  <a:srgbClr val="0000FF"/>
                </a:solidFill>
                <a:latin typeface="Consolas" pitchFamily="49" charset="0"/>
                <a:ea typeface="Calibri"/>
                <a:cs typeface="Times New Roman"/>
              </a:rPr>
              <a:t>ref</a:t>
            </a:r>
            <a:r>
              <a:rPr lang="en-US" dirty="0" smtClean="0">
                <a:solidFill>
                  <a:srgbClr val="000000"/>
                </a:solidFill>
                <a:latin typeface="Consolas" pitchFamily="49" charset="0"/>
                <a:ea typeface="Calibri"/>
                <a:cs typeface="Courier New" pitchFamily="49" charset="0"/>
              </a:rPr>
              <a:t> missing,</a:t>
            </a:r>
          </a:p>
          <a:p>
            <a:pPr lvl="0">
              <a:lnSpc>
                <a:spcPct val="78000"/>
              </a:lnSpc>
              <a:spcBef>
                <a:spcPts val="576"/>
              </a:spcBef>
            </a:pPr>
            <a:r>
              <a:rPr lang="en-US" dirty="0" smtClean="0">
                <a:solidFill>
                  <a:srgbClr val="000000"/>
                </a:solidFill>
                <a:latin typeface="Consolas" pitchFamily="49" charset="0"/>
                <a:ea typeface="Calibri"/>
                <a:cs typeface="Courier New" pitchFamily="49" charset="0"/>
              </a:rPr>
              <a:t>    </a:t>
            </a:r>
            <a:r>
              <a:rPr lang="en-US" dirty="0" smtClean="0">
                <a:solidFill>
                  <a:srgbClr val="0000FF"/>
                </a:solidFill>
                <a:latin typeface="Consolas" pitchFamily="49" charset="0"/>
                <a:ea typeface="Calibri"/>
                <a:cs typeface="Times New Roman"/>
              </a:rPr>
              <a:t>ref</a:t>
            </a:r>
            <a:r>
              <a:rPr lang="en-US" dirty="0" smtClean="0">
                <a:solidFill>
                  <a:srgbClr val="000000"/>
                </a:solidFill>
                <a:latin typeface="Consolas" pitchFamily="49" charset="0"/>
                <a:ea typeface="Calibri"/>
                <a:cs typeface="Courier New" pitchFamily="49" charset="0"/>
              </a:rPr>
              <a:t> missing);</a:t>
            </a:r>
            <a:endParaRPr lang="en-US" dirty="0">
              <a:solidFill>
                <a:srgbClr val="000000"/>
              </a:solidFill>
              <a:latin typeface="Consolas" pitchFamily="49" charset="0"/>
              <a:ea typeface="Calibri"/>
              <a:cs typeface="Courier New" pitchFamily="49" charset="0"/>
            </a:endParaRPr>
          </a:p>
        </p:txBody>
      </p:sp>
      <p:sp>
        <p:nvSpPr>
          <p:cNvPr id="10" name="TextBox 9"/>
          <p:cNvSpPr txBox="1"/>
          <p:nvPr/>
        </p:nvSpPr>
        <p:spPr>
          <a:xfrm>
            <a:off x="1143000" y="2362200"/>
            <a:ext cx="7239000" cy="3138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lnSpc>
                <a:spcPct val="78000"/>
              </a:lnSpc>
              <a:spcBef>
                <a:spcPts val="576"/>
              </a:spcBef>
            </a:pPr>
            <a:r>
              <a:rPr lang="en-US" dirty="0" err="1" smtClean="0">
                <a:solidFill>
                  <a:schemeClr val="tx1"/>
                </a:solidFill>
                <a:latin typeface="Consolas" pitchFamily="49" charset="0"/>
                <a:ea typeface="Calibri"/>
                <a:cs typeface="Courier New" pitchFamily="49" charset="0"/>
              </a:rPr>
              <a:t>Selection.PasteSpecial</a:t>
            </a:r>
            <a:r>
              <a:rPr lang="en-US" dirty="0" smtClean="0">
                <a:solidFill>
                  <a:schemeClr val="tx1"/>
                </a:solidFill>
                <a:latin typeface="Consolas" pitchFamily="49" charset="0"/>
                <a:ea typeface="Calibri"/>
                <a:cs typeface="Courier New" pitchFamily="49" charset="0"/>
              </a:rPr>
              <a:t> </a:t>
            </a:r>
            <a:r>
              <a:rPr lang="en-US" dirty="0" smtClean="0">
                <a:solidFill>
                  <a:schemeClr val="tx1"/>
                </a:solidFill>
                <a:latin typeface="Consolas" pitchFamily="49" charset="0"/>
                <a:ea typeface="Calibri"/>
                <a:cs typeface="Times New Roman"/>
              </a:rPr>
              <a:t>Link:=</a:t>
            </a:r>
            <a:r>
              <a:rPr lang="en-US" dirty="0" smtClean="0">
                <a:solidFill>
                  <a:srgbClr val="0000FF"/>
                </a:solidFill>
                <a:latin typeface="Consolas" pitchFamily="49" charset="0"/>
                <a:ea typeface="Calibri"/>
                <a:cs typeface="Times New Roman"/>
              </a:rPr>
              <a:t>True</a:t>
            </a:r>
            <a:endParaRPr lang="en-US" dirty="0" smtClean="0">
              <a:solidFill>
                <a:schemeClr val="tx1"/>
              </a:solidFill>
              <a:latin typeface="Consolas" pitchFamily="49" charset="0"/>
              <a:ea typeface="Calibri"/>
              <a:cs typeface="Times New Roman"/>
            </a:endParaRPr>
          </a:p>
        </p:txBody>
      </p:sp>
      <p:sp>
        <p:nvSpPr>
          <p:cNvPr id="14" name="TextBox 13"/>
          <p:cNvSpPr txBox="1"/>
          <p:nvPr/>
        </p:nvSpPr>
        <p:spPr>
          <a:xfrm>
            <a:off x="1143000" y="3581400"/>
            <a:ext cx="7239000" cy="3138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lnSpc>
                <a:spcPct val="78000"/>
              </a:lnSpc>
              <a:spcBef>
                <a:spcPts val="576"/>
              </a:spcBef>
            </a:pPr>
            <a:r>
              <a:rPr lang="en-US" dirty="0" err="1" smtClean="0">
                <a:solidFill>
                  <a:schemeClr val="tx1"/>
                </a:solidFill>
                <a:latin typeface="Consolas" pitchFamily="49" charset="0"/>
                <a:ea typeface="Calibri"/>
                <a:cs typeface="Courier New" pitchFamily="49" charset="0"/>
              </a:rPr>
              <a:t>word.Selection.PasteSpecial</a:t>
            </a:r>
            <a:r>
              <a:rPr lang="en-US" dirty="0" smtClean="0">
                <a:solidFill>
                  <a:schemeClr val="tx1"/>
                </a:solidFill>
                <a:latin typeface="Consolas" pitchFamily="49" charset="0"/>
                <a:ea typeface="Calibri"/>
                <a:cs typeface="Courier New" pitchFamily="49" charset="0"/>
              </a:rPr>
              <a:t>(</a:t>
            </a:r>
            <a:r>
              <a:rPr lang="en-US" dirty="0" smtClean="0">
                <a:solidFill>
                  <a:schemeClr val="tx1"/>
                </a:solidFill>
                <a:latin typeface="Consolas" pitchFamily="49" charset="0"/>
                <a:ea typeface="Calibri"/>
                <a:cs typeface="Times New Roman"/>
              </a:rPr>
              <a:t>Link:=</a:t>
            </a:r>
            <a:r>
              <a:rPr lang="en-US" dirty="0" smtClean="0">
                <a:solidFill>
                  <a:srgbClr val="0000FF"/>
                </a:solidFill>
                <a:latin typeface="Consolas" pitchFamily="49" charset="0"/>
                <a:ea typeface="Calibri"/>
                <a:cs typeface="Times New Roman"/>
              </a:rPr>
              <a:t>True</a:t>
            </a:r>
            <a:r>
              <a:rPr lang="en-US" dirty="0" smtClean="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905000"/>
            <a:ext cx="7672003" cy="4724400"/>
          </a:xfrm>
        </p:spPr>
        <p:txBody>
          <a:bodyPr/>
          <a:lstStyle/>
          <a:p>
            <a:r>
              <a:rPr lang="en-US" dirty="0" smtClean="0"/>
              <a:t>Python</a:t>
            </a:r>
            <a:r>
              <a:rPr lang="en-US" dirty="0" smtClean="0"/>
              <a:t>:</a:t>
            </a:r>
          </a:p>
          <a:p>
            <a:endParaRPr lang="en-US" dirty="0" smtClean="0"/>
          </a:p>
          <a:p>
            <a:endParaRPr lang="en-US" dirty="0" smtClean="0"/>
          </a:p>
          <a:p>
            <a:endParaRPr lang="en-US" sz="1600" dirty="0" smtClean="0"/>
          </a:p>
          <a:p>
            <a:r>
              <a:rPr lang="en-US" dirty="0" smtClean="0"/>
              <a:t>C# 3.0:</a:t>
            </a:r>
            <a:endParaRPr lang="en-US" dirty="0" smtClean="0"/>
          </a:p>
          <a:p>
            <a:endParaRPr lang="en-US" dirty="0"/>
          </a:p>
        </p:txBody>
      </p:sp>
      <p:sp>
        <p:nvSpPr>
          <p:cNvPr id="3" name="Title 2"/>
          <p:cNvSpPr>
            <a:spLocks noGrp="1"/>
          </p:cNvSpPr>
          <p:nvPr>
            <p:ph type="title"/>
          </p:nvPr>
        </p:nvSpPr>
        <p:spPr>
          <a:xfrm>
            <a:off x="387054" y="983159"/>
            <a:ext cx="8375946" cy="769441"/>
          </a:xfrm>
        </p:spPr>
        <p:txBody>
          <a:bodyPr/>
          <a:lstStyle/>
          <a:p>
            <a:r>
              <a:rPr dirty="0" smtClean="0"/>
              <a:t>Python </a:t>
            </a:r>
            <a:r>
              <a:rPr dirty="0" smtClean="0"/>
              <a:t>Libraries</a:t>
            </a:r>
            <a:endParaRPr lang="en-US" sz="3200" dirty="0">
              <a:solidFill>
                <a:schemeClr val="accent3"/>
              </a:solidFill>
            </a:endParaRPr>
          </a:p>
        </p:txBody>
      </p:sp>
      <p:sp>
        <p:nvSpPr>
          <p:cNvPr id="4" name="TextBox 3"/>
          <p:cNvSpPr txBox="1"/>
          <p:nvPr/>
        </p:nvSpPr>
        <p:spPr>
          <a:xfrm>
            <a:off x="1143000" y="2438400"/>
            <a:ext cx="7239000" cy="6553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lnSpc>
                <a:spcPct val="78000"/>
              </a:lnSpc>
              <a:spcBef>
                <a:spcPts val="576"/>
              </a:spcBef>
            </a:pPr>
            <a:r>
              <a:rPr lang="en-US" sz="2000" dirty="0" smtClean="0">
                <a:solidFill>
                  <a:srgbClr val="000000"/>
                </a:solidFill>
                <a:latin typeface="Consolas" pitchFamily="49" charset="0"/>
                <a:ea typeface="Calibri"/>
                <a:cs typeface="Courier New" pitchFamily="49" charset="0"/>
              </a:rPr>
              <a:t>import random</a:t>
            </a:r>
          </a:p>
          <a:p>
            <a:pPr lvl="0">
              <a:lnSpc>
                <a:spcPct val="78000"/>
              </a:lnSpc>
              <a:spcBef>
                <a:spcPts val="576"/>
              </a:spcBef>
            </a:pPr>
            <a:r>
              <a:rPr lang="en-US" sz="2000" dirty="0" err="1" smtClean="0">
                <a:solidFill>
                  <a:srgbClr val="000000"/>
                </a:solidFill>
                <a:latin typeface="Consolas" pitchFamily="49" charset="0"/>
                <a:ea typeface="Calibri"/>
                <a:cs typeface="Courier New" pitchFamily="49" charset="0"/>
              </a:rPr>
              <a:t>random.shuffle</a:t>
            </a:r>
            <a:r>
              <a:rPr lang="en-US" sz="2000" dirty="0" smtClean="0">
                <a:solidFill>
                  <a:srgbClr val="000000"/>
                </a:solidFill>
                <a:latin typeface="Consolas" pitchFamily="49" charset="0"/>
                <a:ea typeface="Calibri"/>
                <a:cs typeface="Courier New" pitchFamily="49" charset="0"/>
              </a:rPr>
              <a:t>(items)</a:t>
            </a:r>
            <a:endParaRPr lang="en-US" sz="2000" dirty="0" smtClean="0">
              <a:solidFill>
                <a:srgbClr val="0000FF"/>
              </a:solidFill>
              <a:latin typeface="Consolas" pitchFamily="49" charset="0"/>
              <a:ea typeface="Calibri"/>
              <a:cs typeface="Times New Roman"/>
            </a:endParaRPr>
          </a:p>
        </p:txBody>
      </p:sp>
      <p:sp>
        <p:nvSpPr>
          <p:cNvPr id="6" name="TextBox 5"/>
          <p:cNvSpPr txBox="1"/>
          <p:nvPr/>
        </p:nvSpPr>
        <p:spPr>
          <a:xfrm>
            <a:off x="1143000" y="3872235"/>
            <a:ext cx="7239000" cy="27571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lnSpc>
                <a:spcPct val="78000"/>
              </a:lnSpc>
              <a:spcBef>
                <a:spcPct val="20000"/>
              </a:spcBef>
            </a:pPr>
            <a:r>
              <a:rPr lang="en-US" dirty="0" err="1" smtClean="0">
                <a:solidFill>
                  <a:srgbClr val="0000FF"/>
                </a:solidFill>
                <a:latin typeface="Consolas" pitchFamily="49" charset="0"/>
                <a:ea typeface="Calibri"/>
                <a:cs typeface="Times New Roman"/>
              </a:rPr>
              <a:t>var</a:t>
            </a:r>
            <a:r>
              <a:rPr lang="en-US" dirty="0" smtClean="0">
                <a:solidFill>
                  <a:srgbClr val="000000"/>
                </a:solidFill>
                <a:latin typeface="Consolas" pitchFamily="49" charset="0"/>
                <a:cs typeface="Courier New" pitchFamily="49" charset="0"/>
              </a:rPr>
              <a:t> source = engine.</a:t>
            </a:r>
          </a:p>
          <a:p>
            <a:pPr lvl="0">
              <a:lnSpc>
                <a:spcPct val="78000"/>
              </a:lnSpc>
              <a:spcBef>
                <a:spcPct val="20000"/>
              </a:spcBef>
            </a:pPr>
            <a:r>
              <a:rPr lang="en-US" dirty="0" smtClean="0">
                <a:solidFill>
                  <a:srgbClr val="000000"/>
                </a:solidFill>
                <a:latin typeface="Consolas" pitchFamily="49" charset="0"/>
                <a:cs typeface="Courier New" pitchFamily="49" charset="0"/>
              </a:rPr>
              <a:t>    </a:t>
            </a:r>
            <a:r>
              <a:rPr lang="en-US" dirty="0" err="1" smtClean="0">
                <a:solidFill>
                  <a:srgbClr val="000000"/>
                </a:solidFill>
                <a:latin typeface="Consolas" pitchFamily="49" charset="0"/>
                <a:cs typeface="Courier New" pitchFamily="49" charset="0"/>
              </a:rPr>
              <a:t>CreateScriptSourceFromFile</a:t>
            </a:r>
            <a:r>
              <a:rPr lang="en-US" dirty="0" smtClean="0">
                <a:solidFill>
                  <a:srgbClr val="000000"/>
                </a:solidFill>
                <a:latin typeface="Consolas" pitchFamily="49" charset="0"/>
                <a:ea typeface="Calibri"/>
                <a:cs typeface="Times New Roman"/>
              </a:rPr>
              <a:t>(</a:t>
            </a:r>
            <a:r>
              <a:rPr lang="en-US" dirty="0" smtClean="0">
                <a:solidFill>
                  <a:srgbClr val="A31515"/>
                </a:solidFill>
                <a:latin typeface="Consolas" pitchFamily="49" charset="0"/>
                <a:ea typeface="Calibri"/>
                <a:cs typeface="Times New Roman"/>
              </a:rPr>
              <a:t>@"lib\random.py"</a:t>
            </a:r>
            <a:r>
              <a:rPr lang="en-US" dirty="0" smtClean="0">
                <a:solidFill>
                  <a:srgbClr val="000000"/>
                </a:solidFill>
                <a:latin typeface="Consolas" pitchFamily="49" charset="0"/>
                <a:cs typeface="Courier New" pitchFamily="49" charset="0"/>
              </a:rPr>
              <a:t>);</a:t>
            </a:r>
          </a:p>
          <a:p>
            <a:pPr lvl="0">
              <a:lnSpc>
                <a:spcPct val="78000"/>
              </a:lnSpc>
              <a:spcBef>
                <a:spcPct val="20000"/>
              </a:spcBef>
            </a:pPr>
            <a:r>
              <a:rPr lang="en-US" dirty="0" err="1" smtClean="0">
                <a:solidFill>
                  <a:srgbClr val="0000FF"/>
                </a:solidFill>
                <a:latin typeface="Consolas" pitchFamily="49" charset="0"/>
                <a:ea typeface="Calibri"/>
                <a:cs typeface="Times New Roman"/>
              </a:rPr>
              <a:t>var</a:t>
            </a:r>
            <a:r>
              <a:rPr lang="en-US" dirty="0" smtClean="0">
                <a:solidFill>
                  <a:srgbClr val="000000"/>
                </a:solidFill>
                <a:latin typeface="Consolas" pitchFamily="49" charset="0"/>
                <a:cs typeface="Courier New" pitchFamily="49" charset="0"/>
              </a:rPr>
              <a:t> scope = </a:t>
            </a:r>
            <a:r>
              <a:rPr lang="en-US" dirty="0" err="1" smtClean="0">
                <a:solidFill>
                  <a:srgbClr val="000000"/>
                </a:solidFill>
                <a:latin typeface="Consolas" pitchFamily="49" charset="0"/>
                <a:cs typeface="Courier New" pitchFamily="49" charset="0"/>
              </a:rPr>
              <a:t>engine.CreateScope</a:t>
            </a:r>
            <a:r>
              <a:rPr lang="en-US" dirty="0" smtClean="0">
                <a:solidFill>
                  <a:srgbClr val="000000"/>
                </a:solidFill>
                <a:latin typeface="Consolas" pitchFamily="49" charset="0"/>
                <a:cs typeface="Courier New" pitchFamily="49" charset="0"/>
              </a:rPr>
              <a:t>();</a:t>
            </a:r>
          </a:p>
          <a:p>
            <a:pPr lvl="0">
              <a:lnSpc>
                <a:spcPct val="78000"/>
              </a:lnSpc>
              <a:spcBef>
                <a:spcPct val="20000"/>
              </a:spcBef>
            </a:pPr>
            <a:r>
              <a:rPr lang="en-US" dirty="0" err="1" smtClean="0">
                <a:solidFill>
                  <a:srgbClr val="000000"/>
                </a:solidFill>
                <a:latin typeface="Consolas" pitchFamily="49" charset="0"/>
                <a:cs typeface="Courier New" pitchFamily="49" charset="0"/>
              </a:rPr>
              <a:t>source.Execute</a:t>
            </a:r>
            <a:r>
              <a:rPr lang="en-US" dirty="0" smtClean="0">
                <a:solidFill>
                  <a:srgbClr val="000000"/>
                </a:solidFill>
                <a:latin typeface="Consolas" pitchFamily="49" charset="0"/>
                <a:cs typeface="Courier New" pitchFamily="49" charset="0"/>
              </a:rPr>
              <a:t>(scope);</a:t>
            </a:r>
          </a:p>
          <a:p>
            <a:pPr lvl="0">
              <a:lnSpc>
                <a:spcPct val="78000"/>
              </a:lnSpc>
              <a:spcBef>
                <a:spcPct val="20000"/>
              </a:spcBef>
            </a:pPr>
            <a:endParaRPr lang="en-US" dirty="0" smtClean="0">
              <a:solidFill>
                <a:srgbClr val="A31515"/>
              </a:solidFill>
              <a:latin typeface="Consolas" pitchFamily="49" charset="0"/>
              <a:ea typeface="Calibri"/>
              <a:cs typeface="Times New Roman"/>
            </a:endParaRPr>
          </a:p>
          <a:p>
            <a:pPr lvl="0">
              <a:lnSpc>
                <a:spcPct val="78000"/>
              </a:lnSpc>
              <a:spcBef>
                <a:spcPct val="20000"/>
              </a:spcBef>
            </a:pPr>
            <a:r>
              <a:rPr lang="en-US" dirty="0" err="1" smtClean="0">
                <a:solidFill>
                  <a:srgbClr val="000000"/>
                </a:solidFill>
                <a:latin typeface="Consolas" pitchFamily="49" charset="0"/>
                <a:cs typeface="Courier New" pitchFamily="49" charset="0"/>
              </a:rPr>
              <a:t>scope.SetVariable</a:t>
            </a:r>
            <a:r>
              <a:rPr lang="en-US" dirty="0" smtClean="0">
                <a:solidFill>
                  <a:srgbClr val="000000"/>
                </a:solidFill>
                <a:latin typeface="Consolas" pitchFamily="49" charset="0"/>
                <a:cs typeface="Courier New" pitchFamily="49" charset="0"/>
              </a:rPr>
              <a:t>(</a:t>
            </a:r>
            <a:r>
              <a:rPr lang="en-US" dirty="0" smtClean="0">
                <a:solidFill>
                  <a:srgbClr val="A31515"/>
                </a:solidFill>
                <a:latin typeface="Consolas" pitchFamily="49" charset="0"/>
                <a:ea typeface="Calibri"/>
                <a:cs typeface="Times New Roman"/>
              </a:rPr>
              <a:t>"items"</a:t>
            </a:r>
            <a:r>
              <a:rPr lang="en-US" dirty="0" smtClean="0">
                <a:solidFill>
                  <a:srgbClr val="000000"/>
                </a:solidFill>
                <a:latin typeface="Consolas" pitchFamily="49" charset="0"/>
                <a:cs typeface="Courier New" pitchFamily="49" charset="0"/>
              </a:rPr>
              <a:t>, items);</a:t>
            </a:r>
          </a:p>
          <a:p>
            <a:pPr lvl="0">
              <a:lnSpc>
                <a:spcPct val="78000"/>
              </a:lnSpc>
              <a:spcBef>
                <a:spcPct val="20000"/>
              </a:spcBef>
            </a:pPr>
            <a:endParaRPr lang="en-US" dirty="0" smtClean="0">
              <a:solidFill>
                <a:srgbClr val="C00000"/>
              </a:solidFill>
              <a:latin typeface="Consolas" pitchFamily="49" charset="0"/>
              <a:cs typeface="Courier New" pitchFamily="49" charset="0"/>
            </a:endParaRPr>
          </a:p>
          <a:p>
            <a:pPr lvl="0">
              <a:lnSpc>
                <a:spcPct val="78000"/>
              </a:lnSpc>
              <a:spcBef>
                <a:spcPct val="20000"/>
              </a:spcBef>
            </a:pPr>
            <a:r>
              <a:rPr lang="en-US" dirty="0" err="1" smtClean="0">
                <a:solidFill>
                  <a:srgbClr val="0000FF"/>
                </a:solidFill>
                <a:latin typeface="Consolas" pitchFamily="49" charset="0"/>
                <a:ea typeface="Calibri"/>
                <a:cs typeface="Times New Roman"/>
              </a:rPr>
              <a:t>var</a:t>
            </a:r>
            <a:r>
              <a:rPr lang="en-US" dirty="0" smtClean="0">
                <a:solidFill>
                  <a:srgbClr val="000000"/>
                </a:solidFill>
                <a:latin typeface="Consolas" pitchFamily="49" charset="0"/>
                <a:cs typeface="Courier New" pitchFamily="49" charset="0"/>
              </a:rPr>
              <a:t> source1 = </a:t>
            </a:r>
            <a:r>
              <a:rPr lang="en-US" dirty="0" err="1" smtClean="0">
                <a:solidFill>
                  <a:srgbClr val="000000"/>
                </a:solidFill>
                <a:latin typeface="Consolas" pitchFamily="49" charset="0"/>
                <a:cs typeface="Courier New" pitchFamily="49" charset="0"/>
              </a:rPr>
              <a:t>engine.CreateScriptSourceFromString</a:t>
            </a:r>
            <a:r>
              <a:rPr lang="en-US" dirty="0" smtClean="0">
                <a:solidFill>
                  <a:srgbClr val="000000"/>
                </a:solidFill>
                <a:latin typeface="Consolas" pitchFamily="49" charset="0"/>
                <a:cs typeface="Courier New" pitchFamily="49" charset="0"/>
              </a:rPr>
              <a:t>(</a:t>
            </a:r>
            <a:endParaRPr lang="en-US" dirty="0" smtClean="0">
              <a:solidFill>
                <a:srgbClr val="DF8045"/>
              </a:solidFill>
              <a:latin typeface="Consolas" pitchFamily="49" charset="0"/>
              <a:cs typeface="Courier New" pitchFamily="49" charset="0"/>
            </a:endParaRPr>
          </a:p>
          <a:p>
            <a:pPr lvl="0">
              <a:lnSpc>
                <a:spcPct val="78000"/>
              </a:lnSpc>
              <a:spcBef>
                <a:spcPct val="20000"/>
              </a:spcBef>
            </a:pPr>
            <a:r>
              <a:rPr lang="en-US" dirty="0" smtClean="0">
                <a:solidFill>
                  <a:srgbClr val="DF8045"/>
                </a:solidFill>
                <a:latin typeface="Consolas" pitchFamily="49" charset="0"/>
                <a:ea typeface="Calibri"/>
                <a:cs typeface="Times New Roman"/>
              </a:rPr>
              <a:t>    </a:t>
            </a:r>
            <a:r>
              <a:rPr lang="en-US" dirty="0" smtClean="0">
                <a:solidFill>
                  <a:srgbClr val="A31515"/>
                </a:solidFill>
                <a:latin typeface="Consolas" pitchFamily="49" charset="0"/>
                <a:ea typeface="Calibri"/>
                <a:cs typeface="Times New Roman"/>
              </a:rPr>
              <a:t>"</a:t>
            </a:r>
            <a:r>
              <a:rPr lang="en-US" dirty="0" err="1" smtClean="0">
                <a:solidFill>
                  <a:srgbClr val="A31515"/>
                </a:solidFill>
                <a:latin typeface="Consolas" pitchFamily="49" charset="0"/>
                <a:ea typeface="Calibri"/>
                <a:cs typeface="Times New Roman"/>
              </a:rPr>
              <a:t>random.shuffle</a:t>
            </a:r>
            <a:r>
              <a:rPr lang="en-US" dirty="0" smtClean="0">
                <a:solidFill>
                  <a:srgbClr val="A31515"/>
                </a:solidFill>
                <a:latin typeface="Consolas" pitchFamily="49" charset="0"/>
                <a:ea typeface="Calibri"/>
                <a:cs typeface="Times New Roman"/>
              </a:rPr>
              <a:t>(items)"</a:t>
            </a:r>
            <a:r>
              <a:rPr lang="en-US" dirty="0" smtClean="0">
                <a:solidFill>
                  <a:srgbClr val="000000"/>
                </a:solidFill>
                <a:latin typeface="Consolas" pitchFamily="49" charset="0"/>
                <a:cs typeface="Courier New" pitchFamily="49" charset="0"/>
              </a:rPr>
              <a:t>);</a:t>
            </a:r>
          </a:p>
          <a:p>
            <a:pPr lvl="0">
              <a:lnSpc>
                <a:spcPct val="78000"/>
              </a:lnSpc>
              <a:spcBef>
                <a:spcPct val="20000"/>
              </a:spcBef>
            </a:pPr>
            <a:r>
              <a:rPr lang="en-US" dirty="0" smtClean="0">
                <a:solidFill>
                  <a:srgbClr val="000000"/>
                </a:solidFill>
                <a:latin typeface="Consolas" pitchFamily="49" charset="0"/>
                <a:cs typeface="Courier New" pitchFamily="49" charset="0"/>
              </a:rPr>
              <a:t>source1.Execute(scope);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t" anchorCtr="0"/>
          <a:lstStyle/>
          <a:p>
            <a:pPr algn="r"/>
            <a:r>
              <a:rPr lang="en-US" sz="3200" dirty="0" smtClean="0">
                <a:latin typeface="+mn-lt"/>
              </a:rPr>
              <a:t>.NET 4.0</a:t>
            </a:r>
            <a:endParaRPr lang="en-US" sz="3200" dirty="0">
              <a:latin typeface="+mn-lt"/>
            </a:endParaRP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t" anchorCtr="0"/>
          <a:lstStyle/>
          <a:p>
            <a:pPr algn="r"/>
            <a:r>
              <a:rPr lang="en-US" sz="3200" dirty="0" smtClean="0">
                <a:latin typeface="+mn-lt"/>
              </a:rPr>
              <a:t>.NET 3.5</a:t>
            </a:r>
            <a:endParaRPr lang="en-US" sz="3200" dirty="0">
              <a:latin typeface="+mn-lt"/>
            </a:endParaRP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r>
              <a:rPr lang="en-US" sz="3200" dirty="0" smtClean="0">
                <a:solidFill>
                  <a:schemeClr val="tx1"/>
                </a:solidFill>
              </a:rPr>
              <a:t>LINQ</a:t>
            </a:r>
            <a:endParaRPr lang="en-US" sz="3200" dirty="0">
              <a:solidFill>
                <a:schemeClr val="tx1"/>
              </a:solidFill>
            </a:endParaRP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t" anchorCtr="0"/>
          <a:lstStyle/>
          <a:p>
            <a:pPr algn="r"/>
            <a:r>
              <a:rPr lang="en-US" sz="3200" dirty="0" smtClean="0">
                <a:latin typeface="+mn-lt"/>
              </a:rPr>
              <a:t>.NET 2.0</a:t>
            </a:r>
            <a:endParaRPr lang="en-US" sz="3200" dirty="0">
              <a:latin typeface="+mn-lt"/>
            </a:endParaRPr>
          </a:p>
        </p:txBody>
      </p:sp>
      <p:sp>
        <p:nvSpPr>
          <p:cNvPr id="2" name="Title 1"/>
          <p:cNvSpPr>
            <a:spLocks noGrp="1"/>
          </p:cNvSpPr>
          <p:nvPr>
            <p:ph type="title"/>
          </p:nvPr>
        </p:nvSpPr>
        <p:spPr>
          <a:xfrm>
            <a:off x="387054" y="990600"/>
            <a:ext cx="8375946" cy="769441"/>
          </a:xfrm>
        </p:spPr>
        <p:txBody>
          <a:bodyPr/>
          <a:lstStyle/>
          <a:p>
            <a:r>
              <a:rPr lang="en-US" dirty="0" smtClean="0"/>
              <a:t>Common </a:t>
            </a:r>
            <a:r>
              <a:rPr lang="en-US" dirty="0" smtClean="0"/>
              <a:t>Language Runtime</a:t>
            </a:r>
            <a:endParaRPr lang="en-US" dirty="0"/>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nchorCtr="0"/>
          <a:lstStyle/>
          <a:p>
            <a:pPr algn="r"/>
            <a:r>
              <a:rPr lang="en-US" sz="3200" dirty="0" smtClean="0">
                <a:latin typeface="+mn-lt"/>
              </a:rPr>
              <a:t>.NET 1.0</a:t>
            </a:r>
            <a:endParaRPr lang="en-US" sz="3200" dirty="0">
              <a:latin typeface="+mn-lt"/>
            </a:endParaRP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Generics</a:t>
            </a:r>
          </a:p>
          <a:p>
            <a:pPr algn="ctr" defTabSz="1096875" eaLnBrk="0" hangingPunct="0"/>
            <a:r>
              <a:rPr lang="en-US" sz="2000" dirty="0" smtClean="0"/>
              <a:t>In Runtime</a:t>
            </a:r>
          </a:p>
        </p:txBody>
      </p:sp>
      <p:sp>
        <p:nvSpPr>
          <p:cNvPr id="24" name="AutoShape 4"/>
          <p:cNvSpPr>
            <a:spLocks noChangeArrowheads="1"/>
          </p:cNvSpPr>
          <p:nvPr/>
        </p:nvSpPr>
        <p:spPr bwMode="auto">
          <a:xfrm>
            <a:off x="1676400" y="31242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Expression</a:t>
            </a:r>
          </a:p>
          <a:p>
            <a:pPr algn="ctr" defTabSz="1096875" eaLnBrk="0" hangingPunct="0"/>
            <a:r>
              <a:rPr lang="en-US" sz="2000" dirty="0" smtClean="0"/>
              <a:t>Trees</a:t>
            </a:r>
          </a:p>
        </p:txBody>
      </p:sp>
      <p:sp>
        <p:nvSpPr>
          <p:cNvPr id="25" name="AutoShape 4"/>
          <p:cNvSpPr>
            <a:spLocks noChangeArrowheads="1"/>
          </p:cNvSpPr>
          <p:nvPr/>
        </p:nvSpPr>
        <p:spPr bwMode="auto">
          <a:xfrm>
            <a:off x="3429000" y="31242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Extension</a:t>
            </a:r>
          </a:p>
          <a:p>
            <a:pPr algn="ctr" defTabSz="1096875" eaLnBrk="0" hangingPunct="0"/>
            <a:r>
              <a:rPr lang="en-US" sz="2000" dirty="0" smtClean="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r>
              <a:rPr lang="en-US" sz="3200" dirty="0" smtClean="0">
                <a:solidFill>
                  <a:schemeClr val="tx1"/>
                </a:solidFill>
              </a:rPr>
              <a:t>DLR</a:t>
            </a:r>
            <a:endParaRPr lang="en-US" sz="3200" dirty="0">
              <a:solidFill>
                <a:schemeClr val="tx1"/>
              </a:solidFill>
            </a:endParaRP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Expression</a:t>
            </a:r>
          </a:p>
          <a:p>
            <a:pPr algn="ctr" defTabSz="1096875" eaLnBrk="0" hangingPunct="0"/>
            <a:r>
              <a:rPr lang="en-US" sz="2000" dirty="0" smtClean="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Dynamic</a:t>
            </a:r>
          </a:p>
          <a:p>
            <a:pPr algn="ctr" defTabSz="1096875" eaLnBrk="0" hangingPunct="0"/>
            <a:r>
              <a:rPr lang="en-US" sz="2000" dirty="0" smtClean="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Dynamic</a:t>
            </a:r>
          </a:p>
          <a:p>
            <a:pPr algn="ctr" defTabSz="1096875" eaLnBrk="0" hangingPunct="0"/>
            <a:r>
              <a:rPr lang="en-US" sz="2000" dirty="0" err="1" smtClean="0"/>
              <a:t>Codegen</a:t>
            </a:r>
            <a:endParaRPr lang="en-US" sz="2000" dirty="0" smtClean="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Verifier</a:t>
            </a:r>
          </a:p>
          <a:p>
            <a:pPr algn="ctr" defTabSz="1096875" eaLnBrk="0" hangingPunct="0"/>
            <a:r>
              <a:rPr lang="en-US" sz="2000" dirty="0" smtClean="0"/>
              <a:t>Sandbox</a:t>
            </a:r>
          </a:p>
        </p:txBody>
      </p:sp>
      <p:sp>
        <p:nvSpPr>
          <p:cNvPr id="34" name="AutoShape 4"/>
          <p:cNvSpPr>
            <a:spLocks noChangeArrowheads="1"/>
          </p:cNvSpPr>
          <p:nvPr/>
        </p:nvSpPr>
        <p:spPr bwMode="auto">
          <a:xfrm>
            <a:off x="5257800" y="3124200"/>
            <a:ext cx="1600200"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dirty="0" err="1" smtClean="0"/>
              <a:t>Silverlight</a:t>
            </a:r>
            <a:endParaRPr lang="en-US" dirty="0" smtClean="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Fast</a:t>
            </a:r>
          </a:p>
          <a:p>
            <a:pPr algn="ctr" defTabSz="1096875" eaLnBrk="0" hangingPunct="0"/>
            <a:r>
              <a:rPr lang="en-US" sz="2000" dirty="0" smtClean="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eaLnBrk="0" hangingPunct="0"/>
            <a:r>
              <a:rPr lang="en-US" sz="2000" dirty="0" smtClean="0"/>
              <a:t>Dynamic</a:t>
            </a:r>
          </a:p>
          <a:p>
            <a:pPr algn="ctr" defTabSz="1096875" eaLnBrk="0" hangingPunct="0"/>
            <a:r>
              <a:rPr lang="en-US" sz="2000" dirty="0" smtClean="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3" grpId="0" animBg="1"/>
      <p:bldP spid="30" grpId="0" animBg="1"/>
      <p:bldP spid="14" grpId="0" animBg="1"/>
      <p:bldP spid="22" grpId="0" animBg="1"/>
      <p:bldP spid="24" grpId="0" animBg="1"/>
      <p:bldP spid="25" grpId="0" animBg="1"/>
      <p:bldP spid="31" grpId="0" animBg="1"/>
      <p:bldP spid="27" grpId="0" animBg="1"/>
      <p:bldP spid="28" grpId="0" animBg="1"/>
      <p:bldP spid="29" grpId="0" animBg="1"/>
      <p:bldP spid="34" grpId="0" animBg="1"/>
      <p:bldP spid="35" grpId="0" animBg="1"/>
      <p:bldP spid="36"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DODN2009_Theme</Template>
  <TotalTime>1244</TotalTime>
  <Words>1425</Words>
  <Application>Microsoft Office PowerPoint</Application>
  <PresentationFormat>On-screen Show (4:3)</PresentationFormat>
  <Paragraphs>501</Paragraphs>
  <Slides>31</Slides>
  <Notes>21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DODN_Theme</vt:lpstr>
      <vt:lpstr>Flow</vt:lpstr>
      <vt:lpstr>Dynamic .NET Demystifed</vt:lpstr>
      <vt:lpstr>Who am I?</vt:lpstr>
      <vt:lpstr>Demo: Dynamic vs. Static</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Dynamically Typed Objects</vt:lpstr>
      <vt:lpstr>dynamic in a Nutshell</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CallSites System.Runtime.CompilerServices</vt:lpstr>
      <vt:lpstr>Creating Dynamic Objects</vt:lpstr>
      <vt:lpstr>Creating Dynamic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200</cp:revision>
  <dcterms:created xsi:type="dcterms:W3CDTF">2009-08-14T19:51:58Z</dcterms:created>
  <dcterms:modified xsi:type="dcterms:W3CDTF">2009-11-07T19:59:52Z</dcterms:modified>
</cp:coreProperties>
</file>