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3"/>
  </p:notesMasterIdLst>
  <p:sldIdLst>
    <p:sldId id="256" r:id="rId2"/>
    <p:sldId id="287" r:id="rId3"/>
    <p:sldId id="353" r:id="rId4"/>
    <p:sldId id="320" r:id="rId5"/>
    <p:sldId id="311" r:id="rId6"/>
    <p:sldId id="315" r:id="rId7"/>
    <p:sldId id="351" r:id="rId8"/>
    <p:sldId id="322" r:id="rId9"/>
    <p:sldId id="323" r:id="rId10"/>
    <p:sldId id="325" r:id="rId11"/>
    <p:sldId id="346" r:id="rId12"/>
    <p:sldId id="327" r:id="rId13"/>
    <p:sldId id="348" r:id="rId14"/>
    <p:sldId id="329" r:id="rId15"/>
    <p:sldId id="350" r:id="rId16"/>
    <p:sldId id="352" r:id="rId17"/>
    <p:sldId id="331" r:id="rId18"/>
    <p:sldId id="334" r:id="rId19"/>
    <p:sldId id="332" r:id="rId20"/>
    <p:sldId id="336" r:id="rId21"/>
    <p:sldId id="337" r:id="rId22"/>
    <p:sldId id="338" r:id="rId23"/>
    <p:sldId id="339" r:id="rId24"/>
    <p:sldId id="340" r:id="rId25"/>
    <p:sldId id="333" r:id="rId26"/>
    <p:sldId id="342" r:id="rId27"/>
    <p:sldId id="347" r:id="rId28"/>
    <p:sldId id="343" r:id="rId29"/>
    <p:sldId id="344" r:id="rId30"/>
    <p:sldId id="345" r:id="rId31"/>
    <p:sldId id="30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22" autoAdjust="0"/>
  </p:normalViewPr>
  <p:slideViewPr>
    <p:cSldViewPr>
      <p:cViewPr>
        <p:scale>
          <a:sx n="100" d="100"/>
          <a:sy n="100" d="100"/>
        </p:scale>
        <p:origin x="-684" y="4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98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4/30/2011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4BB7B0-E658-43F0-81FD-7431FA228781}" type="slidenum">
              <a:rPr lang="en-US"/>
              <a:pPr fontAlgn="base">
                <a:spcBef>
                  <a:spcPct val="0"/>
                </a:spcBef>
                <a:spcAft>
                  <a:spcPct val="0"/>
                </a:spcAft>
                <a:defRPr/>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C7F9D4-DE56-4CDF-98AA-538D38A8287A}" type="slidenum">
              <a:rPr lang="en-US"/>
              <a:pPr fontAlgn="base">
                <a:spcBef>
                  <a:spcPct val="0"/>
                </a:spcBef>
                <a:spcAft>
                  <a:spcPct val="0"/>
                </a:spcAft>
                <a:defRPr/>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9D33B-101D-40D9-8C9F-E21A9AE61DCB}" type="slidenum">
              <a:rPr lang="en-US"/>
              <a:pPr fontAlgn="base">
                <a:spcBef>
                  <a:spcPct val="0"/>
                </a:spcBef>
                <a:spcAft>
                  <a:spcPct val="0"/>
                </a:spcAft>
                <a:defRPr/>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587C6-2E5F-4347-8263-8D5EFAAE14FB}" type="slidenum">
              <a:rPr lang="en-US"/>
              <a:pPr fontAlgn="base">
                <a:spcBef>
                  <a:spcPct val="0"/>
                </a:spcBef>
                <a:spcAft>
                  <a:spcPct val="0"/>
                </a:spcAft>
                <a:defRPr/>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547F6-4D2A-4353-951D-C05B446F1DFC}" type="slidenum">
              <a:rPr lang="en-US"/>
              <a:pPr fontAlgn="base">
                <a:spcBef>
                  <a:spcPct val="0"/>
                </a:spcBef>
                <a:spcAft>
                  <a:spcPct val="0"/>
                </a:spcAft>
                <a:defRPr/>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E564C-F71A-4537-A65E-09E68A136C1E}" type="slidenum">
              <a:rPr lang="en-US"/>
              <a:pPr fontAlgn="base">
                <a:spcBef>
                  <a:spcPct val="0"/>
                </a:spcBef>
                <a:spcAft>
                  <a:spcPct val="0"/>
                </a:spcAft>
                <a:defRPr/>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CE400A-2B5A-4CE5-AB41-8D7F425A243F}" type="slidenum">
              <a:rPr lang="en-US" smtClean="0"/>
              <a:pPr>
                <a:defRPr/>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4/30/2011 6:38 AM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pPr>
              <a:defRPr/>
            </a:pPr>
            <a:fld id="{C386DC47-0F90-4727-9A34-3AC346F923C3}" type="datetimeFigureOut">
              <a:rPr lang="en-US" smtClean="0"/>
              <a:pPr>
                <a:defRPr/>
              </a:pPr>
              <a:t>4/30/2011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C44D832-AC51-4BD2-B7D9-2E9C0574380E}"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64C1A6D-C9BD-4FFC-BAA6-C80876D6405F}" type="datetimeFigureOut">
              <a:rPr lang="en-US" smtClean="0"/>
              <a:pPr>
                <a:defRPr/>
              </a:pPr>
              <a:t>4/30/2011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47F28E-AF2F-4668-B50F-D88A549B151F}"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CFA91B2-6DD5-4600-A7B7-14F5FEBEC19F}" type="datetimeFigureOut">
              <a:rPr lang="en-US" smtClean="0"/>
              <a:pPr>
                <a:defRPr/>
              </a:pPr>
              <a:t>4/30/2011</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A840A27-DDFF-4664-9109-74162A6C8DBB}"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52131437-47E7-407A-B910-750CA350456A}" type="datetimeFigureOut">
              <a:rPr lang="en-US" smtClean="0"/>
              <a:pPr>
                <a:defRPr/>
              </a:pPr>
              <a:t>4/30/2011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79A230-72AA-450B-9DD3-F072BF90E288}"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93D71EDA-48E1-495F-A37C-38B82ACCBA36}" type="datetimeFigureOut">
              <a:rPr lang="en-US" smtClean="0"/>
              <a:pPr>
                <a:defRPr/>
              </a:pPr>
              <a:t>4/30/2011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655924-0641-4D0F-8AA7-08A477A96B7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81CD8522-A6F8-431E-9EA5-C2CC4745C968}" type="datetimeFigureOut">
              <a:rPr lang="en-US" smtClean="0"/>
              <a:pPr>
                <a:defRPr/>
              </a:pPr>
              <a:t>4/30/2011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708D6B9-72BB-4360-94EE-208FE7790FED}"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FED9468F-2446-4BA7-88EE-4BC4625C09C9}" type="datetimeFigureOut">
              <a:rPr lang="en-US" smtClean="0"/>
              <a:pPr>
                <a:defRPr/>
              </a:pPr>
              <a:t>4/30/2011</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4D2221D-F4FB-4EBE-8ED3-7EF976406F22}"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855DCD4B-BC4C-4229-86ED-0BF7D8B0194F}" type="datetimeFigureOut">
              <a:rPr lang="en-US" smtClean="0"/>
              <a:pPr>
                <a:defRPr/>
              </a:pPr>
              <a:t>4/30/2011</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90FE7D8-FFA4-4593-8776-7223A1EFFD40}"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1692B0E-976E-4183-B05E-048850D52E96}" type="datetimeFigureOut">
              <a:rPr lang="en-US" smtClean="0"/>
              <a:pPr>
                <a:defRPr/>
              </a:pPr>
              <a:t>4/30/2011</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A8895AC-9195-41B9-A34D-50274B96C417}"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31849A5B-7B62-41FD-A408-238645092E7D}" type="datetimeFigureOut">
              <a:rPr lang="en-US" smtClean="0"/>
              <a:pPr>
                <a:defRPr/>
              </a:pPr>
              <a:t>4/30/2011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BE35EFE-D1AC-49C4-9E6E-DCB8CD053A7F}" type="slidenum">
              <a:rPr lang="en-US" smtClean="0"/>
              <a:pPr>
                <a:defRPr/>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fld id="{FBFAC966-EF58-457C-B3DD-D7060A72FC24}" type="datetimeFigureOut">
              <a:rPr lang="en-US" smtClean="0"/>
              <a:pPr>
                <a:defRPr/>
              </a:pPr>
              <a:t>4/30/2011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pPr>
              <a:defRPr/>
            </a:pPr>
            <a:fld id="{7F83CB1B-EFCD-45B5-8F42-20551E410953}"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fld id="{0D666AC4-ADE0-48FE-9239-CAA01565B3A6}" type="datetimeFigureOut">
              <a:rPr lang="en-US" smtClean="0"/>
              <a:pPr>
                <a:defRPr/>
              </a:pPr>
              <a:t>4/30/2011</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A2C3D187-6AEF-4EC5-B624-05DD4E70EAF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01" r:id="rId12"/>
  </p:sldLayoutIdLst>
  <p:transition>
    <p:fade/>
  </p:transition>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code.google.com/p/impromptu-interface/" TargetMode="External"/><Relationship Id="rId3" Type="http://schemas.openxmlformats.org/officeDocument/2006/relationships/hyperlink" Target="http://bit.ly/dJ2BHa" TargetMode="External"/><Relationship Id="rId7" Type="http://schemas.openxmlformats.org/officeDocument/2006/relationships/hyperlink" Target="http://clay.codeplex.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ironruby.net/" TargetMode="External"/><Relationship Id="rId11" Type="http://schemas.openxmlformats.org/officeDocument/2006/relationships/hyperlink" Target="http://code.google.com/p/dapper-dot-net/" TargetMode="External"/><Relationship Id="rId5" Type="http://schemas.openxmlformats.org/officeDocument/2006/relationships/hyperlink" Target="http://ironpython.net/" TargetMode="External"/><Relationship Id="rId10" Type="http://schemas.openxmlformats.org/officeDocument/2006/relationships/hyperlink" Target="https://github.com/robconery/massive" TargetMode="External"/><Relationship Id="rId4" Type="http://schemas.openxmlformats.org/officeDocument/2006/relationships/hyperlink" Target="http://ironjs.net/" TargetMode="External"/><Relationship Id="rId9" Type="http://schemas.openxmlformats.org/officeDocument/2006/relationships/hyperlink" Target="https://github.com/markrendle/Simple.Data"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bit.ly/CSDynamicControvers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hyperlink" Target="http://bit.ly/dJ2BHa" TargetMode="External"/><Relationship Id="rId7" Type="http://schemas.openxmlformats.org/officeDocument/2006/relationships/hyperlink" Target="http://twitter.com/dahlbyk" TargetMode="External"/><Relationship Id="rId2" Type="http://schemas.openxmlformats.org/officeDocument/2006/relationships/hyperlink" Target="http://nuget.org/" TargetMode="External"/><Relationship Id="rId1" Type="http://schemas.openxmlformats.org/officeDocument/2006/relationships/slideLayout" Target="../slideLayouts/slideLayout2.xml"/><Relationship Id="rId6" Type="http://schemas.openxmlformats.org/officeDocument/2006/relationships/hyperlink" Target="mailto:keith@solutionizing.net" TargetMode="External"/><Relationship Id="rId5" Type="http://schemas.openxmlformats.org/officeDocument/2006/relationships/hyperlink" Target="http://solutionizing.net/" TargetMode="External"/><Relationship Id="rId4" Type="http://schemas.openxmlformats.org/officeDocument/2006/relationships/hyperlink" Target="http://spkr8.com/t/7380"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8117"/>
              <a:gd name="adj2" fmla="val 53193"/>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715000"/>
            <a:ext cx="3200400" cy="838200"/>
          </a:xfrm>
          <a:prstGeom prst="wedgeRoundRectCallout">
            <a:avLst>
              <a:gd name="adj1" fmla="val -77578"/>
              <a:gd name="adj2" fmla="val 25532"/>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p:txBody>
          <a:bodyPr/>
          <a:lstStyle/>
          <a:p>
            <a:pPr eaLnBrk="1" hangingPunct="1"/>
            <a:r>
              <a:rPr lang="en-US" dirty="0" smtClean="0"/>
              <a:t>Dynamic Consuming Static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905000"/>
            <a:ext cx="5334000" cy="264687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a:t>
            </a:r>
            <a:r>
              <a:rPr lang="en-US" sz="1600" dirty="0" err="1" smtClean="0">
                <a:solidFill>
                  <a:srgbClr val="080808"/>
                </a:solidFill>
                <a:latin typeface="Consolas" pitchFamily="49" charset="0"/>
                <a:cs typeface="Times New Roman"/>
              </a:rPr>
              <a:t>DMath</a:t>
            </a:r>
            <a:endParaRPr lang="en-US" sz="1600" dirty="0" smtClean="0">
              <a:solidFill>
                <a:srgbClr val="080808"/>
              </a:solidFill>
              <a:latin typeface="Consolas" pitchFamily="49" charset="0"/>
              <a:cs typeface="Times New Roman"/>
            </a:endParaRPr>
          </a:p>
          <a:p>
            <a:pPr fontAlgn="auto">
              <a:spcBef>
                <a:spcPts val="0"/>
              </a:spcBef>
              <a:spcAft>
                <a:spcPts val="0"/>
              </a:spcAft>
              <a:defRPr/>
            </a:pPr>
            <a:r>
              <a:rPr lang="en-US" sz="1600" dirty="0" smtClean="0">
                <a:solidFill>
                  <a:srgbClr val="080808"/>
                </a:solidFill>
                <a:latin typeface="Consolas" pitchFamily="49" charset="0"/>
                <a:cs typeface="Times New Roman"/>
              </a:rPr>
              <a:t>{</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   public static dynamic </a:t>
            </a:r>
            <a:r>
              <a:rPr lang="en-US" sz="1600" dirty="0" smtClean="0">
                <a:solidFill>
                  <a:srgbClr val="080808"/>
                </a:solidFill>
                <a:latin typeface="Consolas" pitchFamily="49" charset="0"/>
                <a:ea typeface="Calibri"/>
                <a:cs typeface="Times New Roman"/>
              </a:rPr>
              <a:t>Abs(</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(value &gt;= 0)</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chemeClr val="tx1"/>
                </a:solidFill>
                <a:latin typeface="Consolas" pitchFamily="49" charset="0"/>
                <a:ea typeface="Calibri"/>
                <a:cs typeface="Times New Roman"/>
              </a:rPr>
              <a:t/>
            </a:r>
            <a:br>
              <a:rPr lang="en-US" sz="1600" dirty="0" smtClean="0">
                <a:solidFill>
                  <a:schemeClr val="tx1"/>
                </a:solidFill>
                <a:latin typeface="Consolas" pitchFamily="49" charset="0"/>
                <a:ea typeface="Calibri"/>
                <a:cs typeface="Times New Roman"/>
              </a:rPr>
            </a:br>
            <a:r>
              <a:rPr lang="en-US" sz="1600" dirty="0" smtClean="0">
                <a:solidFill>
                  <a:schemeClr val="tx1"/>
                </a:solidFill>
                <a:latin typeface="Consolas" pitchFamily="49" charset="0"/>
                <a:ea typeface="Calibri"/>
                <a:cs typeface="Times New Roman"/>
              </a:rPr>
              <a:t>}</a:t>
            </a:r>
            <a:endParaRPr lang="en-US" sz="1600" dirty="0">
              <a:solidFill>
                <a:schemeClr val="tx1"/>
              </a:solidFill>
              <a:latin typeface="Consolas" pitchFamily="49" charset="0"/>
            </a:endParaRPr>
          </a:p>
        </p:txBody>
      </p:sp>
      <p:sp>
        <p:nvSpPr>
          <p:cNvPr id="8" name="TextBox 7"/>
          <p:cNvSpPr txBox="1"/>
          <p:nvPr/>
        </p:nvSpPr>
        <p:spPr>
          <a:xfrm>
            <a:off x="5257800" y="49530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a:t>
            </a:r>
            <a:r>
              <a:rPr lang="en-US" sz="1600" dirty="0">
                <a:solidFill>
                  <a:srgbClr val="080808"/>
                </a:solidFill>
                <a:latin typeface="Consolas" pitchFamily="49" charset="0"/>
                <a:ea typeface="Calibri"/>
                <a:cs typeface="Times New Roman"/>
              </a:rPr>
              <a:t>x = 1.75;</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 </a:t>
            </a:r>
            <a:r>
              <a:rPr lang="en-US" sz="1600" dirty="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5" name="TextBox 14"/>
          <p:cNvSpPr txBox="1"/>
          <p:nvPr/>
        </p:nvSpPr>
        <p:spPr>
          <a:xfrm>
            <a:off x="5257800" y="57912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x </a:t>
            </a:r>
            <a:r>
              <a:rPr lang="en-US" sz="1600" dirty="0">
                <a:solidFill>
                  <a:srgbClr val="080808"/>
                </a:solidFill>
                <a:latin typeface="Consolas" pitchFamily="49" charset="0"/>
                <a:ea typeface="Calibri"/>
                <a:cs typeface="Times New Roman"/>
              </a:rPr>
              <a:t>= 2;</a:t>
            </a:r>
          </a:p>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y </a:t>
            </a:r>
            <a:r>
              <a:rPr lang="en-US" sz="1600" dirty="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49166" name="Title 10"/>
          <p:cNvSpPr>
            <a:spLocks noGrp="1"/>
          </p:cNvSpPr>
          <p:nvPr>
            <p:ph type="title"/>
          </p:nvPr>
        </p:nvSpPr>
        <p:spPr/>
        <p:txBody>
          <a:bodyPr/>
          <a:lstStyle/>
          <a:p>
            <a:r>
              <a:rPr lang="en-US" dirty="0" smtClean="0"/>
              <a:t>Static Consuming Dynamic</a:t>
            </a:r>
          </a:p>
        </p:txBody>
      </p:sp>
      <p:sp>
        <p:nvSpPr>
          <p:cNvPr id="11" name="Rounded Rectangular Callout 10"/>
          <p:cNvSpPr/>
          <p:nvPr/>
        </p:nvSpPr>
        <p:spPr>
          <a:xfrm>
            <a:off x="3048000" y="4038600"/>
            <a:ext cx="2133600" cy="685800"/>
          </a:xfrm>
          <a:prstGeom prst="wedgeRoundRectCallout">
            <a:avLst>
              <a:gd name="adj1" fmla="val -80228"/>
              <a:gd name="adj2" fmla="val -6578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7" name="Rounded Rectangular Callout 16"/>
          <p:cNvSpPr/>
          <p:nvPr/>
        </p:nvSpPr>
        <p:spPr>
          <a:xfrm>
            <a:off x="3810000" y="3200400"/>
            <a:ext cx="2133600" cy="685800"/>
          </a:xfrm>
          <a:prstGeom prst="wedgeRoundRectCallout">
            <a:avLst>
              <a:gd name="adj1" fmla="val -98667"/>
              <a:gd name="adj2" fmla="val -5028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8" name="Rounded Rectangular Callout 17"/>
          <p:cNvSpPr/>
          <p:nvPr/>
        </p:nvSpPr>
        <p:spPr>
          <a:xfrm>
            <a:off x="5562600" y="4191000"/>
            <a:ext cx="3124200" cy="533400"/>
          </a:xfrm>
          <a:prstGeom prst="wedgeRoundRectCallout">
            <a:avLst>
              <a:gd name="adj1" fmla="val 22380"/>
              <a:gd name="adj2" fmla="val 1542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to dynamic</a:t>
            </a:r>
            <a:endParaRPr lang="en-US" dirty="0"/>
          </a:p>
        </p:txBody>
      </p:sp>
      <p:sp>
        <p:nvSpPr>
          <p:cNvPr id="19" name="Rounded Rectangular Callout 18"/>
          <p:cNvSpPr/>
          <p:nvPr/>
        </p:nvSpPr>
        <p:spPr>
          <a:xfrm>
            <a:off x="2057400" y="5715000"/>
            <a:ext cx="3124200" cy="533400"/>
          </a:xfrm>
          <a:prstGeom prst="wedgeRoundRectCallout">
            <a:avLst>
              <a:gd name="adj1" fmla="val 92147"/>
              <a:gd name="adj2" fmla="val -8889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from dynamic</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p>
        </p:txBody>
      </p:sp>
      <p:sp>
        <p:nvSpPr>
          <p:cNvPr id="51201" name="Text Placeholder 1"/>
          <p:cNvSpPr>
            <a:spLocks noGrp="1"/>
          </p:cNvSpPr>
          <p:nvPr>
            <p:ph idx="1"/>
          </p:nvPr>
        </p:nvSpPr>
        <p:spPr/>
        <p:txBody>
          <a:bodyPr/>
          <a:lstStyle/>
          <a:p>
            <a:pPr marL="514350" indent="-514350" eaLnBrk="1" hangingPunct="1">
              <a:buFont typeface="Calibri" pitchFamily="34" charset="0"/>
              <a:buAutoNum type="arabicPeriod"/>
            </a:pPr>
            <a:r>
              <a:rPr lang="en-US" dirty="0" smtClean="0"/>
              <a:t>Implicit: CLR </a:t>
            </a:r>
            <a:r>
              <a:rPr lang="en-US" dirty="0" smtClean="0">
                <a:sym typeface="Wingdings" pitchFamily="2" charset="2"/>
              </a:rPr>
              <a:t> </a:t>
            </a:r>
            <a:r>
              <a:rPr lang="en-US" dirty="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dirty="0" smtClean="0">
                <a:sym typeface="Wingdings" pitchFamily="2" charset="2"/>
              </a:rPr>
              <a:t>Implicit: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 CLR</a:t>
            </a:r>
          </a:p>
          <a:p>
            <a:pPr marL="514350" indent="-514350" eaLnBrk="1" hangingPunct="1">
              <a:buFont typeface="Calibri" pitchFamily="34" charset="0"/>
              <a:buAutoNum type="arabicPeriod"/>
            </a:pPr>
            <a:r>
              <a:rPr lang="en-US" dirty="0" smtClean="0">
                <a:sym typeface="Wingdings" pitchFamily="2" charset="2"/>
              </a:rPr>
              <a:t>Any expression using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is dynamically evaluated</a:t>
            </a:r>
          </a:p>
          <a:p>
            <a:pPr marL="514350" indent="-514350" eaLnBrk="1" hangingPunct="1">
              <a:buFont typeface="Calibri" pitchFamily="34" charset="0"/>
              <a:buAutoNum type="arabicPeriod"/>
            </a:pPr>
            <a:r>
              <a:rPr lang="en-US" dirty="0" smtClean="0">
                <a:sym typeface="Wingdings" pitchFamily="2" charset="2"/>
              </a:rPr>
              <a:t>Static type of dynamically-evaluated expression is </a:t>
            </a:r>
            <a:r>
              <a:rPr lang="en-US" dirty="0" smtClean="0">
                <a:latin typeface="Consolas" pitchFamily="49" charset="0"/>
                <a:ea typeface="Consolas" pitchFamily="49" charset="0"/>
                <a:cs typeface="Consolas" pitchFamily="49" charset="0"/>
                <a:sym typeface="Wingdings" pitchFamily="2" charset="2"/>
              </a:rPr>
              <a:t>dynamic</a:t>
            </a:r>
            <a:r>
              <a:rPr lang="en-US" dirty="0" smtClean="0">
                <a:ea typeface="Consolas" pitchFamily="49" charset="0"/>
                <a:cs typeface="Consolas" pitchFamily="49" charset="0"/>
                <a:sym typeface="Wingdings" pitchFamily="2" charset="2"/>
              </a:rPr>
              <a:t>*</a:t>
            </a:r>
          </a:p>
          <a:p>
            <a:pPr marL="514350" indent="-514350" eaLnBrk="1" hangingPunct="1">
              <a:buFont typeface="Wingdings 2" pitchFamily="18" charset="2"/>
              <a:buNone/>
            </a:pPr>
            <a:endParaRPr lang="en-US" sz="2000" dirty="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dirty="0" smtClean="0">
                <a:ea typeface="Consolas" pitchFamily="49" charset="0"/>
                <a:cs typeface="Consolas" pitchFamily="49" charset="0"/>
                <a:sym typeface="Wingdings" pitchFamily="2" charset="2"/>
              </a:rPr>
              <a:t>* Unless it’s not</a:t>
            </a:r>
            <a:endParaRPr lang="en-US" sz="3600" dirty="0" smtClean="0">
              <a:ea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itchFamily="49" charset="0"/>
                <a:cs typeface="Consolas" pitchFamily="49" charset="0"/>
              </a:rPr>
              <a:t>dynamic</a:t>
            </a:r>
            <a:r>
              <a:rPr lang="en-US" dirty="0" smtClean="0"/>
              <a:t> </a:t>
            </a:r>
            <a:r>
              <a:rPr lang="en-US" dirty="0" err="1" smtClean="0"/>
              <a:t>vs</a:t>
            </a:r>
            <a:r>
              <a:rPr lang="en-US" dirty="0" smtClean="0"/>
              <a:t> </a:t>
            </a:r>
            <a:r>
              <a:rPr lang="en-US" dirty="0" err="1" smtClean="0">
                <a:latin typeface="Consolas" pitchFamily="49" charset="0"/>
                <a:cs typeface="Consolas" pitchFamily="49" charset="0"/>
              </a:rPr>
              <a:t>var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err="1" smtClean="0">
                <a:latin typeface="Consolas" pitchFamily="49" charset="0"/>
                <a:cs typeface="Consolas" pitchFamily="49" charset="0"/>
              </a:rPr>
              <a:t>var</a:t>
            </a:r>
            <a:r>
              <a:rPr lang="en-US" dirty="0" smtClean="0"/>
              <a:t> is inferred static type</a:t>
            </a:r>
          </a:p>
          <a:p>
            <a:pPr lvl="1"/>
            <a:r>
              <a:rPr lang="en-US" dirty="0" smtClean="0"/>
              <a:t>Known at compile-time</a:t>
            </a:r>
          </a:p>
          <a:p>
            <a:pPr lvl="1"/>
            <a:r>
              <a:rPr lang="en-US" dirty="0" smtClean="0"/>
              <a:t>Equivalent to using name of type</a:t>
            </a:r>
          </a:p>
          <a:p>
            <a:r>
              <a:rPr lang="en-US" dirty="0" smtClean="0">
                <a:latin typeface="Consolas" pitchFamily="49" charset="0"/>
                <a:cs typeface="Consolas" pitchFamily="49" charset="0"/>
              </a:rPr>
              <a:t>dynamic</a:t>
            </a:r>
            <a:r>
              <a:rPr lang="en-US" dirty="0" smtClean="0"/>
              <a:t> is static late-bound type</a:t>
            </a:r>
          </a:p>
          <a:p>
            <a:pPr lvl="1"/>
            <a:r>
              <a:rPr lang="en-US" dirty="0" smtClean="0"/>
              <a:t>Compiled as type </a:t>
            </a:r>
            <a:r>
              <a:rPr lang="en-US" dirty="0" smtClean="0">
                <a:latin typeface="Consolas" pitchFamily="49" charset="0"/>
                <a:cs typeface="Consolas" pitchFamily="49" charset="0"/>
              </a:rPr>
              <a:t>Object</a:t>
            </a:r>
            <a:r>
              <a:rPr lang="en-US" dirty="0" smtClean="0"/>
              <a:t> with dynamic dispatch</a:t>
            </a:r>
          </a:p>
        </p:txBody>
      </p:sp>
      <p:sp>
        <p:nvSpPr>
          <p:cNvPr id="8" name="TextBox 7"/>
          <p:cNvSpPr txBox="1"/>
          <p:nvPr/>
        </p:nvSpPr>
        <p:spPr>
          <a:xfrm>
            <a:off x="838200" y="4572000"/>
            <a:ext cx="5334000" cy="1169551"/>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void </a:t>
            </a:r>
            <a:r>
              <a:rPr lang="en-US" sz="1600" dirty="0" err="1" smtClean="0">
                <a:solidFill>
                  <a:srgbClr val="080808"/>
                </a:solidFill>
                <a:latin typeface="Consolas" pitchFamily="49" charset="0"/>
                <a:ea typeface="Calibri"/>
                <a:cs typeface="Times New Roman"/>
              </a:rPr>
              <a:t>CanButDont</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inferMePlz</a:t>
            </a:r>
            <a:r>
              <a:rPr lang="en-US" sz="1600" dirty="0" smtClean="0">
                <a:solidFill>
                  <a:srgbClr val="080808"/>
                </a:solidFill>
                <a:latin typeface="Consolas" pitchFamily="49" charset="0"/>
                <a:ea typeface="Calibri"/>
                <a:cs typeface="Times New Roman"/>
              </a:rPr>
              <a:t> = value;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endParaRPr lang="en-US" sz="1600" dirty="0">
              <a:latin typeface="Consolas" pitchFamily="49" charset="0"/>
            </a:endParaRPr>
          </a:p>
        </p:txBody>
      </p:sp>
      <p:sp>
        <p:nvSpPr>
          <p:cNvPr id="9" name="Rounded Rectangular Callout 8"/>
          <p:cNvSpPr/>
          <p:nvPr/>
        </p:nvSpPr>
        <p:spPr>
          <a:xfrm>
            <a:off x="2514600" y="5486400"/>
            <a:ext cx="3429000" cy="533400"/>
          </a:xfrm>
          <a:prstGeom prst="wedgeRoundRectCallout">
            <a:avLst>
              <a:gd name="adj1" fmla="val -78499"/>
              <a:gd name="adj2" fmla="val -63138"/>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Statically inferred as </a:t>
            </a:r>
            <a:r>
              <a:rPr lang="en-US" dirty="0" smtClean="0">
                <a:latin typeface="Consolas" pitchFamily="49" charset="0"/>
                <a:cs typeface="Consolas" pitchFamily="49" charset="0"/>
              </a:rPr>
              <a:t>dynamic</a:t>
            </a:r>
            <a:endParaRPr lang="en-US"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p:txBody>
          <a:bodyPr/>
          <a:lstStyle/>
          <a:p>
            <a:r>
              <a:rPr lang="en-US" smtClean="0"/>
              <a:t>Dynamic in Visual Basic 10</a:t>
            </a:r>
          </a:p>
        </p:txBody>
      </p:sp>
      <p:sp>
        <p:nvSpPr>
          <p:cNvPr id="52225" name="Text Placeholder 1"/>
          <p:cNvSpPr>
            <a:spLocks noGrp="1"/>
          </p:cNvSpPr>
          <p:nvPr>
            <p:ph idx="1"/>
          </p:nvPr>
        </p:nvSpPr>
        <p:spPr/>
        <p:txBody>
          <a:bodyPr/>
          <a:lstStyle/>
          <a:p>
            <a:r>
              <a:rPr lang="en-US" dirty="0" smtClean="0"/>
              <a:t>Before .NET: </a:t>
            </a:r>
            <a:r>
              <a:rPr lang="en-US" dirty="0" smtClean="0">
                <a:latin typeface="Consolas" pitchFamily="49" charset="0"/>
                <a:cs typeface="Consolas" pitchFamily="49" charset="0"/>
              </a:rPr>
              <a:t>Variant</a:t>
            </a:r>
          </a:p>
          <a:p>
            <a:pPr lvl="1"/>
            <a:r>
              <a:rPr lang="en-US" dirty="0" smtClean="0"/>
              <a:t>Single type to allow multiples</a:t>
            </a:r>
          </a:p>
          <a:p>
            <a:pPr lvl="1"/>
            <a:r>
              <a:rPr lang="en-US" dirty="0" smtClean="0"/>
              <a:t>In .NET that’s </a:t>
            </a:r>
            <a:r>
              <a:rPr lang="en-US" dirty="0" smtClean="0">
                <a:latin typeface="Consolas" pitchFamily="49" charset="0"/>
                <a:cs typeface="Consolas" pitchFamily="49" charset="0"/>
              </a:rPr>
              <a:t>Object</a:t>
            </a:r>
          </a:p>
          <a:p>
            <a:r>
              <a:rPr lang="en-US" dirty="0" smtClean="0"/>
              <a:t>Dynamic dispatch is not new in VB.NET:</a:t>
            </a:r>
          </a:p>
          <a:p>
            <a:pPr lvl="1"/>
            <a:r>
              <a:rPr lang="en-US" dirty="0" smtClean="0">
                <a:latin typeface="Consolas" pitchFamily="49" charset="0"/>
                <a:cs typeface="Consolas" pitchFamily="49" charset="0"/>
              </a:rPr>
              <a:t>Option Strict Off</a:t>
            </a:r>
          </a:p>
          <a:p>
            <a:r>
              <a:rPr lang="en-US" dirty="0" smtClean="0"/>
              <a:t>VB 10 uses DLR for late binding</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Demo: Dynamic vs. Static</a:t>
            </a:r>
            <a:endParaRPr/>
          </a:p>
        </p:txBody>
      </p:sp>
      <p:sp>
        <p:nvSpPr>
          <p:cNvPr id="29698" name="Text Placeholder 4"/>
          <p:cNvSpPr>
            <a:spLocks noGrp="1"/>
          </p:cNvSpPr>
          <p:nvPr>
            <p:ph type="body" idx="1"/>
          </p:nvPr>
        </p:nvSpPr>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p:txBody>
          <a:bodyPr/>
          <a:lstStyle/>
          <a:p>
            <a:pPr eaLnBrk="1" hangingPunct="1"/>
            <a:r>
              <a:rPr lang="en-US" dirty="0"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cstate="print"/>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cstate="print"/>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cstate="print"/>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cstate="print"/>
            <a:srcRect/>
            <a:stretch>
              <a:fillRect/>
            </a:stretch>
          </p:blipFill>
          <p:spPr bwMode="auto">
            <a:xfrm>
              <a:off x="672767" y="5422584"/>
              <a:ext cx="1016667" cy="965833"/>
            </a:xfrm>
            <a:prstGeom prst="rect">
              <a:avLst/>
            </a:prstGeom>
            <a:noFill/>
            <a:ln w="9525">
              <a:noFill/>
              <a:miter lim="800000"/>
              <a:headEnd/>
              <a:tailEnd/>
            </a:ln>
          </p:spPr>
        </p:pic>
      </p:grpSp>
      <p:grpSp>
        <p:nvGrpSpPr>
          <p:cNvPr id="37" name="Group 36"/>
          <p:cNvGrpSpPr/>
          <p:nvPr/>
        </p:nvGrpSpPr>
        <p:grpSpPr>
          <a:xfrm>
            <a:off x="7086600" y="4183063"/>
            <a:ext cx="1600200" cy="2362200"/>
            <a:chOff x="7086600" y="4183063"/>
            <a:chExt cx="1600200" cy="2362200"/>
          </a:xfrm>
        </p:grpSpPr>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pic>
          <p:nvPicPr>
            <p:cNvPr id="33" name="Picture 3"/>
            <p:cNvPicPr>
              <a:picLocks noChangeAspect="1" noChangeArrowheads="1"/>
            </p:cNvPicPr>
            <p:nvPr/>
          </p:nvPicPr>
          <p:blipFill>
            <a:blip r:embed="rId7" cstate="print"/>
            <a:srcRect r="80916"/>
            <a:stretch>
              <a:fillRect/>
            </a:stretch>
          </p:blipFill>
          <p:spPr bwMode="auto">
            <a:xfrm>
              <a:off x="7391400" y="5334000"/>
              <a:ext cx="952500" cy="9810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p:txBody>
          <a:bodyPr/>
          <a:lstStyle/>
          <a:p>
            <a:pPr eaLnBrk="1" hangingPunct="1"/>
            <a:r>
              <a:rPr lang="en-US" dirty="0"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sym typeface="Wingdings" pitchFamily="2" charset="2"/>
              </a:rPr>
              <a:t>ASP.NET MVC</a:t>
            </a:r>
            <a:endParaRPr lang="en-US" sz="2400" dirty="0" smtClean="0"/>
          </a:p>
          <a:p>
            <a:pPr marL="457200" indent="-457200"/>
            <a:r>
              <a:rPr lang="en-US" sz="2400" dirty="0" smtClean="0">
                <a:sym typeface="Wingdings" pitchFamily="2" charset="2"/>
              </a:rPr>
              <a:t>jpcycles.com – we’re hiring!</a:t>
            </a:r>
          </a:p>
          <a:p>
            <a:pPr marL="457200" indent="-457200" eaLnBrk="1" hangingPunct="1"/>
            <a:r>
              <a:rPr lang="en-US" sz="2400" dirty="0" smtClean="0"/>
              <a:t>Language Geek</a:t>
            </a:r>
          </a:p>
          <a:p>
            <a:pPr marL="457200" indent="-457200"/>
            <a:r>
              <a:rPr lang="en-US" sz="2400" dirty="0" smtClean="0"/>
              <a:t>Developer of posh-</a:t>
            </a:r>
            <a:r>
              <a:rPr lang="en-US" sz="2400" dirty="0" err="1" smtClean="0"/>
              <a:t>git</a:t>
            </a:r>
            <a:r>
              <a:rPr lang="en-US" sz="2400" dirty="0" smtClean="0"/>
              <a:t> (</a:t>
            </a:r>
            <a:r>
              <a:rPr lang="en-US" sz="2400" dirty="0" err="1" smtClean="0"/>
              <a:t>Git</a:t>
            </a:r>
            <a:r>
              <a:rPr lang="en-US" sz="2400" dirty="0" smtClean="0"/>
              <a:t> with </a:t>
            </a:r>
            <a:r>
              <a:rPr lang="en-US" sz="2400" dirty="0" err="1" smtClean="0"/>
              <a:t>PowerShell</a:t>
            </a:r>
            <a:r>
              <a:rPr lang="en-US" sz="2400" dirty="0" smtClean="0"/>
              <a:t>)</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pic>
        <p:nvPicPr>
          <p:cNvPr id="5" name="Picture 3" descr="C:\Users\Keith\Desktop\mvp.png"/>
          <p:cNvPicPr>
            <a:picLocks noChangeAspect="1" noChangeArrowheads="1"/>
          </p:cNvPicPr>
          <p:nvPr/>
        </p:nvPicPr>
        <p:blipFill>
          <a:blip r:embed="rId3" cstate="print"/>
          <a:srcRect/>
          <a:stretch>
            <a:fillRect/>
          </a:stretch>
        </p:blipFill>
        <p:spPr bwMode="auto">
          <a:xfrm>
            <a:off x="6324600" y="5334000"/>
            <a:ext cx="2170364" cy="877900"/>
          </a:xfrm>
          <a:prstGeom prst="rect">
            <a:avLst/>
          </a:prstGeom>
          <a:noFill/>
        </p:spPr>
      </p:pic>
      <p:pic>
        <p:nvPicPr>
          <p:cNvPr id="2050" name="Picture 2"/>
          <p:cNvPicPr>
            <a:picLocks noChangeAspect="1" noChangeArrowheads="1"/>
          </p:cNvPicPr>
          <p:nvPr/>
        </p:nvPicPr>
        <p:blipFill>
          <a:blip r:embed="rId4" cstate="print"/>
          <a:srcRect/>
          <a:stretch>
            <a:fillRect/>
          </a:stretch>
        </p:blipFill>
        <p:spPr bwMode="auto">
          <a:xfrm>
            <a:off x="6700170" y="3429000"/>
            <a:ext cx="1419225" cy="66675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6533482" y="1828800"/>
            <a:ext cx="1752600" cy="127100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p:txBody>
          <a:bodyPr/>
          <a:lstStyle/>
          <a:p>
            <a:r>
              <a:rPr lang="en-US" smtClean="0"/>
              <a:t>System.Linq.Expressions v2</a:t>
            </a:r>
          </a:p>
        </p:txBody>
      </p:sp>
      <p:sp>
        <p:nvSpPr>
          <p:cNvPr id="59393" name="Text Placeholder 5"/>
          <p:cNvSpPr>
            <a:spLocks noGrp="1"/>
          </p:cNvSpPr>
          <p:nvPr>
            <p:ph idx="1"/>
          </p:nvPr>
        </p:nvSpPr>
        <p:spPr/>
        <p:txBody>
          <a:bodyPr/>
          <a:lstStyle/>
          <a:p>
            <a:r>
              <a:rPr lang="en-US" dirty="0" smtClean="0"/>
              <a:t>.NET 3.5 Expression Trees</a:t>
            </a:r>
          </a:p>
          <a:p>
            <a:pPr>
              <a:buFont typeface="Impact" pitchFamily="34" charset="0"/>
              <a:buChar char="+"/>
            </a:pPr>
            <a:r>
              <a:rPr lang="en-US" dirty="0" smtClean="0"/>
              <a:t>Extra Expressions</a:t>
            </a:r>
          </a:p>
          <a:p>
            <a:pPr lvl="1">
              <a:buNone/>
            </a:pPr>
            <a:r>
              <a:rPr lang="en-US" sz="2000" dirty="0" smtClean="0"/>
              <a:t>++, --, </a:t>
            </a:r>
            <a:r>
              <a:rPr lang="en-US" sz="2000" dirty="0" err="1" smtClean="0"/>
              <a:t>ArrayAccess</a:t>
            </a:r>
            <a:r>
              <a:rPr lang="en-US" sz="2000" dirty="0" smtClean="0"/>
              <a:t>, Default, </a:t>
            </a:r>
            <a:r>
              <a:rPr lang="en-US" sz="2000" dirty="0" err="1" smtClean="0"/>
              <a:t>RefEqual</a:t>
            </a:r>
            <a:r>
              <a:rPr lang="en-US" sz="2000" dirty="0" smtClean="0"/>
              <a:t>, </a:t>
            </a:r>
            <a:r>
              <a:rPr lang="en-US" sz="2000" dirty="0" err="1" smtClean="0"/>
              <a:t>Unbox</a:t>
            </a:r>
            <a:r>
              <a:rPr lang="en-US" sz="2000" dirty="0" smtClean="0"/>
              <a:t>, etc</a:t>
            </a:r>
          </a:p>
          <a:p>
            <a:pPr>
              <a:buFont typeface="Impact" pitchFamily="34" charset="0"/>
              <a:buChar char="+"/>
            </a:pPr>
            <a:r>
              <a:rPr lang="en-US" dirty="0" smtClean="0"/>
              <a:t>Assignment</a:t>
            </a:r>
          </a:p>
          <a:p>
            <a:pPr lvl="1">
              <a:buNone/>
            </a:pPr>
            <a:r>
              <a:rPr lang="en-US" sz="2000" dirty="0" smtClean="0"/>
              <a:t>=, +=, -=, *=, /=, %=, &amp;=, |=, ^=, &lt;&lt;=, &gt;&gt;=, etc</a:t>
            </a:r>
          </a:p>
          <a:p>
            <a:pPr>
              <a:buFont typeface="Impact" pitchFamily="34" charset="0"/>
              <a:buChar char="+"/>
            </a:pPr>
            <a:r>
              <a:rPr lang="en-US" dirty="0" smtClean="0"/>
              <a:t>Control-flow</a:t>
            </a:r>
          </a:p>
          <a:p>
            <a:pPr lvl="1">
              <a:buNone/>
            </a:pPr>
            <a:r>
              <a:rPr lang="en-US" sz="2000" dirty="0" smtClean="0"/>
              <a:t>if, switch, for, break, return, throw, try…catch..finally, </a:t>
            </a:r>
            <a:r>
              <a:rPr lang="en-US" sz="2000" dirty="0" err="1" smtClean="0"/>
              <a:t>goto</a:t>
            </a:r>
            <a:r>
              <a:rPr lang="en-US" sz="2000" dirty="0" smtClean="0"/>
              <a:t>, label, etc</a:t>
            </a:r>
          </a:p>
          <a:p>
            <a:pPr>
              <a:buFont typeface="Impact" pitchFamily="34" charset="0"/>
              <a:buChar char="+"/>
            </a:pPr>
            <a:r>
              <a:rPr lang="en-US" dirty="0" smtClean="0"/>
              <a:t>Dynamic dispatch</a:t>
            </a:r>
          </a:p>
          <a:p>
            <a:pPr>
              <a:buFont typeface="Impact" pitchFamily="34" charset="0"/>
              <a:buChar char="="/>
            </a:pPr>
            <a:r>
              <a:rPr lang="en-US" b="1" dirty="0" smtClean="0"/>
              <a:t>Full method bodies</a:t>
            </a:r>
            <a:endParaRPr lang="en-US" dirty="0" smtClean="0"/>
          </a:p>
        </p:txBody>
      </p:sp>
      <p:sp>
        <p:nvSpPr>
          <p:cNvPr id="6" name="Right Brace 5"/>
          <p:cNvSpPr/>
          <p:nvPr/>
        </p:nvSpPr>
        <p:spPr>
          <a:xfrm>
            <a:off x="5334000" y="1981200"/>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562600" y="2133600"/>
            <a:ext cx="3276600" cy="492443"/>
          </a:xfrm>
          <a:prstGeom prst="rect">
            <a:avLst/>
          </a:prstGeom>
          <a:noFill/>
        </p:spPr>
        <p:txBody>
          <a:bodyPr wrap="square" rtlCol="0">
            <a:spAutoFit/>
          </a:bodyPr>
          <a:lstStyle/>
          <a:p>
            <a:r>
              <a:rPr lang="en-US" sz="2600" dirty="0" smtClean="0">
                <a:latin typeface="+mn-lt"/>
              </a:rPr>
              <a:t>Lambda Expressions</a:t>
            </a:r>
            <a:endParaRPr lang="en-US" sz="2600" dirty="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3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2"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static </a:t>
            </a:r>
            <a:r>
              <a:rPr lang="en-US" sz="1600" dirty="0" err="1">
                <a:latin typeface="Consolas" pitchFamily="49" charset="0"/>
              </a:rPr>
              <a:t>int</a:t>
            </a:r>
            <a:r>
              <a:rPr lang="en-US" sz="1600" dirty="0">
                <a:latin typeface="Consolas" pitchFamily="49" charset="0"/>
              </a:rPr>
              <a:t> fact(</a:t>
            </a:r>
            <a:r>
              <a:rPr lang="en-US" sz="1600" dirty="0" err="1">
                <a:latin typeface="Consolas" pitchFamily="49" charset="0"/>
              </a:rPr>
              <a:t>int</a:t>
            </a:r>
            <a:r>
              <a:rPr lang="en-US" sz="1600" dirty="0">
                <a:latin typeface="Consolas" pitchFamily="49" charset="0"/>
              </a:rPr>
              <a:t>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37" name="Text Box 4"/>
          <p:cNvSpPr txBox="1">
            <a:spLocks noChangeArrowheads="1"/>
          </p:cNvSpPr>
          <p:nvPr/>
        </p:nvSpPr>
        <p:spPr bwMode="auto">
          <a:xfrm>
            <a:off x="5029200" y="1905000"/>
            <a:ext cx="3733800" cy="1815878"/>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0" bIns="45718">
            <a:spAutoFit/>
          </a:bodyPr>
          <a:lstStyle/>
          <a:p>
            <a:r>
              <a:rPr lang="en-US" sz="1600" dirty="0">
                <a:latin typeface="Consolas" pitchFamily="49" charset="0"/>
              </a:rPr>
              <a:t>static dynamic fact(dynamic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029200" y="1905000"/>
            <a:ext cx="3733800" cy="1323975"/>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p:txBody>
          <a:bodyPr/>
          <a:lstStyle/>
          <a:p>
            <a:pPr eaLnBrk="1" hangingPunct="1"/>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def fact(n)</a:t>
            </a:r>
          </a:p>
          <a:p>
            <a:r>
              <a:rPr lang="en-US" sz="1600" dirty="0">
                <a:latin typeface="Consolas" pitchFamily="49" charset="0"/>
              </a:rPr>
              <a:t>    if n == 0</a:t>
            </a:r>
          </a:p>
          <a:p>
            <a:r>
              <a:rPr lang="en-US" sz="1600" dirty="0">
                <a:latin typeface="Consolas" pitchFamily="49" charset="0"/>
              </a:rPr>
              <a:t>        1</a:t>
            </a:r>
          </a:p>
          <a:p>
            <a:r>
              <a:rPr lang="en-US" sz="1600" dirty="0">
                <a:latin typeface="Consolas" pitchFamily="49" charset="0"/>
              </a:rPr>
              <a:t>    else</a:t>
            </a:r>
          </a:p>
          <a:p>
            <a:r>
              <a:rPr lang="en-US" sz="1600" dirty="0">
                <a:latin typeface="Consolas" pitchFamily="49" charset="0"/>
              </a:rPr>
              <a:t>        n * fact(n - 1)</a:t>
            </a:r>
          </a:p>
          <a:p>
            <a:r>
              <a:rPr lang="en-US" sz="1600" dirty="0">
                <a:latin typeface="Consolas" pitchFamily="49" charset="0"/>
              </a:rPr>
              <a:t>    end</a:t>
            </a:r>
          </a:p>
          <a:p>
            <a:r>
              <a:rPr lang="en-US" sz="1600" dirty="0">
                <a:latin typeface="Consolas" pitchFamily="49" charset="0"/>
              </a:rPr>
              <a:t>end</a:t>
            </a:r>
          </a:p>
        </p:txBody>
      </p:sp>
      <p:sp>
        <p:nvSpPr>
          <p:cNvPr id="67586" name="Title 1"/>
          <p:cNvSpPr>
            <a:spLocks noGrp="1"/>
          </p:cNvSpPr>
          <p:nvPr>
            <p:ph type="title"/>
          </p:nvPr>
        </p:nvSpPr>
        <p:spPr/>
        <p:txBody>
          <a:bodyPr/>
          <a:lstStyle/>
          <a:p>
            <a:pPr eaLnBrk="1" hangingPunct="1"/>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066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r>
              <a:rPr lang="en-US" smtClean="0"/>
              <a:t>Call Site Caching</a:t>
            </a:r>
            <a:endParaRPr lang="en-US" dirty="0" smtClean="0"/>
          </a:p>
        </p:txBody>
      </p:sp>
      <p:sp>
        <p:nvSpPr>
          <p:cNvPr id="72705" name="Text Placeholder 1"/>
          <p:cNvSpPr>
            <a:spLocks noGrp="1"/>
          </p:cNvSpPr>
          <p:nvPr>
            <p:ph idx="1"/>
          </p:nvPr>
        </p:nvSpPr>
        <p:spPr/>
        <p:txBody>
          <a:bodyPr/>
          <a:lstStyle/>
          <a:p>
            <a:r>
              <a:rPr lang="en-US" dirty="0" err="1" smtClean="0"/>
              <a:t>System.Runtime.CompilerServices</a:t>
            </a:r>
            <a:endParaRPr lang="en-US" dirty="0" smtClean="0"/>
          </a:p>
          <a:p>
            <a:r>
              <a:rPr lang="en-US" dirty="0" smtClean="0"/>
              <a:t>Old Idea:  Polymorphic Inline Cache</a:t>
            </a:r>
          </a:p>
          <a:p>
            <a:pPr lvl="1"/>
            <a:r>
              <a:rPr lang="en-US" dirty="0" smtClean="0"/>
              <a:t>Implemented with delegates and generics</a:t>
            </a:r>
          </a:p>
          <a:p>
            <a:pPr lvl="1"/>
            <a:r>
              <a:rPr lang="en-US" dirty="0" smtClean="0"/>
              <a:t>No changes in CLR runtime engine (today)</a:t>
            </a:r>
          </a:p>
          <a:p>
            <a:r>
              <a:rPr lang="en-US" dirty="0" smtClean="0"/>
              <a:t>Major Addition:  Multiple languages on CLR</a:t>
            </a:r>
          </a:p>
          <a:p>
            <a:pPr lvl="1"/>
            <a:r>
              <a:rPr lang="en-US" dirty="0" err="1" smtClean="0"/>
              <a:t>Interop</a:t>
            </a:r>
            <a:r>
              <a:rPr lang="en-US" dirty="0" smtClean="0"/>
              <a:t> for sharing objects across languages</a:t>
            </a:r>
          </a:p>
          <a:p>
            <a:pPr lvl="1"/>
            <a:r>
              <a:rPr lang="en-US" dirty="0" smtClean="0"/>
              <a:t>Customization to work for each language</a:t>
            </a:r>
          </a:p>
          <a:p>
            <a:pPr lvl="1"/>
            <a:r>
              <a:rPr lang="en-US" dirty="0" smtClean="0"/>
              <a:t>Customization for library writers</a:t>
            </a:r>
          </a:p>
          <a:p>
            <a:endParaRPr lang="en-US" dirty="0"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pPr eaLnBrk="1" hangingPunct="1"/>
            <a:r>
              <a:rPr lang="en-US" dirty="0" smtClean="0"/>
              <a:t>Call Site Caching</a:t>
            </a:r>
            <a:endParaRPr lang="en-US" sz="3600" dirty="0" smtClean="0"/>
          </a:p>
        </p:txBody>
      </p:sp>
      <p:sp>
        <p:nvSpPr>
          <p:cNvPr id="6" name="TextBox 5"/>
          <p:cNvSpPr txBox="1"/>
          <p:nvPr/>
        </p:nvSpPr>
        <p:spPr>
          <a:xfrm>
            <a:off x="685800" y="2218492"/>
            <a:ext cx="2667000" cy="67710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x + 1;</a:t>
            </a:r>
            <a:endParaRPr lang="en-US" sz="1600" dirty="0">
              <a:latin typeface="Consolas" pitchFamily="49" charset="0"/>
            </a:endParaRPr>
          </a:p>
        </p:txBody>
      </p:sp>
      <p:sp>
        <p:nvSpPr>
          <p:cNvPr id="7" name="TextBox 6"/>
          <p:cNvSpPr txBox="1"/>
          <p:nvPr/>
        </p:nvSpPr>
        <p:spPr>
          <a:xfrm>
            <a:off x="1219200" y="3352800"/>
            <a:ext cx="7467600" cy="2400657"/>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static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 site;</a:t>
            </a:r>
          </a:p>
          <a:p>
            <a:pPr fontAlgn="auto">
              <a:spcBef>
                <a:spcPts val="0"/>
              </a:spcBef>
              <a:spcAft>
                <a:spcPts val="0"/>
              </a:spcAft>
              <a:defRPr/>
            </a:pPr>
            <a:r>
              <a:rPr lang="en-US" sz="1600" dirty="0" smtClean="0">
                <a:solidFill>
                  <a:srgbClr val="080808"/>
                </a:solidFill>
                <a:latin typeface="Consolas" pitchFamily="49" charset="0"/>
                <a:cs typeface="Times New Roman"/>
              </a:rPr>
              <a:t>…</a:t>
            </a:r>
            <a:endParaRPr lang="en-US" sz="1600" dirty="0" smtClean="0">
              <a:solidFill>
                <a:schemeClr val="tx1"/>
              </a:solidFill>
              <a:latin typeface="Consolas" pitchFamily="49" charset="0"/>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(site == </a:t>
            </a:r>
            <a:r>
              <a:rPr lang="en-US" sz="1600" dirty="0" smtClean="0">
                <a:solidFill>
                  <a:srgbClr val="0000FF"/>
                </a:solidFill>
                <a:latin typeface="Consolas" pitchFamily="49" charset="0"/>
                <a:ea typeface="Calibri"/>
                <a:cs typeface="Times New Roman"/>
              </a:rPr>
              <a:t>null</a:t>
            </a:r>
            <a:r>
              <a:rPr lang="en-US" sz="1600" dirty="0" smtClean="0">
                <a:solidFill>
                  <a:srgbClr val="080808"/>
                </a:solidFill>
                <a:latin typeface="Consolas" pitchFamily="49" charset="0"/>
                <a:ea typeface="Calibri"/>
                <a:cs typeface="Times New Roman"/>
              </a:rPr>
              <a:t>)</a:t>
            </a:r>
          </a:p>
          <a:p>
            <a:pPr fontAlgn="auto">
              <a:spcBef>
                <a:spcPts val="0"/>
              </a:spcBef>
              <a:spcAft>
                <a:spcPts val="0"/>
              </a:spcAft>
              <a:defRPr/>
            </a:pPr>
            <a:r>
              <a:rPr lang="en-US" sz="1600" dirty="0" smtClean="0">
                <a:solidFill>
                  <a:srgbClr val="080808"/>
                </a:solidFill>
                <a:latin typeface="Consolas" pitchFamily="49" charset="0"/>
                <a:ea typeface="Calibri"/>
                <a:cs typeface="Times New Roman"/>
              </a:rPr>
              <a:t>   site =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&gt;&gt;.Create(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Binder</a:t>
            </a:r>
            <a:r>
              <a:rPr lang="en-US" sz="1600" dirty="0" err="1" smtClean="0">
                <a:solidFill>
                  <a:srgbClr val="080808"/>
                </a:solidFill>
                <a:latin typeface="Consolas" pitchFamily="49" charset="0"/>
                <a:ea typeface="Calibri"/>
                <a:cs typeface="Times New Roman"/>
              </a:rPr>
              <a:t>.BinaryOperation</a:t>
            </a: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ExpressionType</a:t>
            </a:r>
            <a:r>
              <a:rPr lang="en-US" sz="1600" dirty="0" err="1" smtClean="0">
                <a:solidFill>
                  <a:srgbClr val="080808"/>
                </a:solidFill>
                <a:latin typeface="Consolas" pitchFamily="49" charset="0"/>
                <a:ea typeface="Calibri"/>
                <a:cs typeface="Times New Roman"/>
              </a:rPr>
              <a:t>.Add</a:t>
            </a: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a:t>
            </a:r>
            <a:r>
              <a:rPr lang="en-US" sz="1600" dirty="0" err="1" smtClean="0">
                <a:solidFill>
                  <a:srgbClr val="080808"/>
                </a:solidFill>
                <a:latin typeface="Consolas" pitchFamily="49" charset="0"/>
                <a:ea typeface="Calibri"/>
                <a:cs typeface="Times New Roman"/>
              </a:rPr>
              <a:t>site.Target</a:t>
            </a:r>
            <a:r>
              <a:rPr lang="en-US" sz="1600" dirty="0" smtClean="0">
                <a:solidFill>
                  <a:srgbClr val="080808"/>
                </a:solidFill>
                <a:latin typeface="Consolas" pitchFamily="49" charset="0"/>
                <a:ea typeface="Calibri"/>
                <a:cs typeface="Times New Roman"/>
              </a:rPr>
              <a:t>(site, x, 1);</a:t>
            </a:r>
            <a:endParaRPr lang="en-US" sz="16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p:txBody>
          <a:bodyPr/>
          <a:lstStyle/>
          <a:p>
            <a:r>
              <a:rPr lang="en-US" smtClean="0"/>
              <a:t>Creating Dynamic Objects</a:t>
            </a:r>
          </a:p>
        </p:txBody>
      </p:sp>
      <p:sp>
        <p:nvSpPr>
          <p:cNvPr id="2" name="Text Placeholder 1"/>
          <p:cNvSpPr>
            <a:spLocks noGrp="1"/>
          </p:cNvSpPr>
          <p:nvPr>
            <p:ph idx="1"/>
          </p:nvPr>
        </p:nvSpPr>
        <p:spPr/>
        <p:txBody>
          <a:bodyPr/>
          <a:lstStyle/>
          <a:p>
            <a:pPr marL="274320" indent="-274320"/>
            <a:r>
              <a:rPr lang="en-US" dirty="0" err="1" smtClean="0"/>
              <a:t>ExpandoObject</a:t>
            </a:r>
            <a:endParaRPr lang="en-US" dirty="0" smtClean="0"/>
          </a:p>
          <a:p>
            <a:pPr lvl="1"/>
            <a:r>
              <a:rPr lang="en-US" sz="2400" dirty="0" smtClean="0"/>
              <a:t>Key-Value Pairs</a:t>
            </a:r>
          </a:p>
          <a:p>
            <a:pPr lvl="1"/>
            <a:r>
              <a:rPr lang="en-US" sz="2400" dirty="0" smtClean="0"/>
              <a:t>Accessed as properties</a:t>
            </a:r>
          </a:p>
          <a:p>
            <a:pPr marL="274320" indent="-274320"/>
            <a:r>
              <a:rPr lang="en-US" dirty="0" err="1" smtClean="0"/>
              <a:t>DynamicObject</a:t>
            </a:r>
            <a:endParaRPr lang="en-US" dirty="0" smtClean="0"/>
          </a:p>
          <a:p>
            <a:pPr lvl="1"/>
            <a:r>
              <a:rPr lang="en-US" sz="2400" dirty="0" smtClean="0"/>
              <a:t>Abstract Base Class</a:t>
            </a:r>
          </a:p>
          <a:p>
            <a:pPr marL="274320" indent="-274320"/>
            <a:r>
              <a:rPr lang="en-US" dirty="0" err="1" smtClean="0"/>
              <a:t>IDynamicMetaObjectProvider</a:t>
            </a:r>
            <a:endParaRPr lang="en-US" dirty="0" smtClean="0"/>
          </a:p>
          <a:p>
            <a:pPr lvl="1"/>
            <a:r>
              <a:rPr lang="en-US" sz="2400" dirty="0" err="1" smtClean="0">
                <a:latin typeface="Consolas" pitchFamily="49" charset="0"/>
                <a:cs typeface="Consolas" pitchFamily="49" charset="0"/>
              </a:rPr>
              <a:t>DynamicMetaObject</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GetMetaObject</a:t>
            </a: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Expression parameter)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dirty="0" smtClean="0"/>
              <a:t>Dynamic .NET </a:t>
            </a:r>
            <a:r>
              <a:rPr lang="en-US" dirty="0" smtClean="0"/>
              <a:t>In Action</a:t>
            </a:r>
            <a:endParaRPr dirty="0"/>
          </a:p>
        </p:txBody>
      </p:sp>
      <p:sp>
        <p:nvSpPr>
          <p:cNvPr id="5" name="Content Placeholder 4"/>
          <p:cNvSpPr>
            <a:spLocks noGrp="1"/>
          </p:cNvSpPr>
          <p:nvPr>
            <p:ph idx="1"/>
          </p:nvPr>
        </p:nvSpPr>
        <p:spPr/>
        <p:txBody>
          <a:bodyPr>
            <a:normAutofit/>
          </a:bodyPr>
          <a:lstStyle/>
          <a:p>
            <a:r>
              <a:rPr lang="en-US" dirty="0" smtClean="0">
                <a:hlinkClick r:id="rId3"/>
              </a:rPr>
              <a:t>http://bit.ly/dJ2BHa</a:t>
            </a:r>
            <a:r>
              <a:rPr lang="en-US" dirty="0" smtClean="0"/>
              <a:t> </a:t>
            </a:r>
          </a:p>
          <a:p>
            <a:pPr lvl="1"/>
            <a:r>
              <a:rPr lang="en-US" sz="2000" dirty="0" smtClean="0">
                <a:hlinkClick r:id="rId4"/>
              </a:rPr>
              <a:t>http://ironjs.net/</a:t>
            </a:r>
            <a:endParaRPr lang="en-US" sz="2000" dirty="0" smtClean="0"/>
          </a:p>
          <a:p>
            <a:pPr lvl="1"/>
            <a:r>
              <a:rPr lang="en-US" sz="2000" dirty="0" smtClean="0">
                <a:hlinkClick r:id="rId5"/>
              </a:rPr>
              <a:t>http://ironpython.net/</a:t>
            </a:r>
            <a:endParaRPr lang="en-US" sz="2000" dirty="0" smtClean="0"/>
          </a:p>
          <a:p>
            <a:pPr lvl="1"/>
            <a:r>
              <a:rPr lang="en-US" sz="2000" dirty="0" smtClean="0">
                <a:hlinkClick r:id="rId6"/>
              </a:rPr>
              <a:t>http://ironruby.net/</a:t>
            </a:r>
            <a:endParaRPr lang="en-US" sz="2000" dirty="0" smtClean="0"/>
          </a:p>
          <a:p>
            <a:pPr lvl="1"/>
            <a:r>
              <a:rPr lang="en-US" sz="2000" dirty="0" smtClean="0">
                <a:hlinkClick r:id="rId7"/>
              </a:rPr>
              <a:t>http://clay.codeplex.com/</a:t>
            </a:r>
            <a:r>
              <a:rPr lang="en-US" sz="2000" dirty="0" smtClean="0"/>
              <a:t> </a:t>
            </a:r>
          </a:p>
          <a:p>
            <a:pPr lvl="1"/>
            <a:r>
              <a:rPr lang="en-US" sz="2000" dirty="0" smtClean="0">
                <a:hlinkClick r:id="rId8"/>
              </a:rPr>
              <a:t>http://code.google.com/p/impromptu-interface/</a:t>
            </a:r>
            <a:endParaRPr lang="en-US" sz="2000" dirty="0" smtClean="0"/>
          </a:p>
          <a:p>
            <a:pPr lvl="1"/>
            <a:r>
              <a:rPr lang="en-US" sz="2000" dirty="0" smtClean="0">
                <a:hlinkClick r:id="rId7"/>
              </a:rPr>
              <a:t>https://github.com/dahlbyk/DNXml</a:t>
            </a:r>
          </a:p>
          <a:p>
            <a:pPr lvl="1"/>
            <a:r>
              <a:rPr lang="en-US" sz="2000" dirty="0" smtClean="0">
                <a:hlinkClick r:id="rId7"/>
              </a:rPr>
              <a:t>http://www.microsoft.com/web/webmatrix/</a:t>
            </a:r>
          </a:p>
          <a:p>
            <a:pPr lvl="1"/>
            <a:r>
              <a:rPr lang="en-US" sz="2000" dirty="0" smtClean="0">
                <a:hlinkClick r:id="rId9"/>
              </a:rPr>
              <a:t>https://github.com/markrendle/Simple.Data</a:t>
            </a:r>
            <a:endParaRPr lang="en-US" sz="2000" dirty="0" smtClean="0"/>
          </a:p>
          <a:p>
            <a:pPr lvl="1"/>
            <a:r>
              <a:rPr lang="en-US" sz="2000" dirty="0" smtClean="0">
                <a:hlinkClick r:id="rId10"/>
              </a:rPr>
              <a:t>https://github.com/robconery/massive</a:t>
            </a:r>
            <a:endParaRPr lang="en-US" sz="2000" dirty="0" smtClean="0"/>
          </a:p>
          <a:p>
            <a:pPr lvl="1"/>
            <a:r>
              <a:rPr lang="en-US" sz="2000" dirty="0" smtClean="0">
                <a:hlinkClick r:id="rId11"/>
              </a:rPr>
              <a:t>http://code.google.com/p/dapper-dot-net/</a:t>
            </a:r>
            <a:endParaRPr lang="en-US" sz="2400" dirty="0" smtClean="0"/>
          </a:p>
          <a:p>
            <a:endParaRPr lang="en-US" sz="28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Controversy!</a:t>
            </a:r>
            <a:endParaRPr lang="en-US" dirty="0"/>
          </a:p>
        </p:txBody>
      </p:sp>
      <p:sp>
        <p:nvSpPr>
          <p:cNvPr id="3" name="Content Placeholder 2"/>
          <p:cNvSpPr>
            <a:spLocks noGrp="1"/>
          </p:cNvSpPr>
          <p:nvPr>
            <p:ph idx="1"/>
          </p:nvPr>
        </p:nvSpPr>
        <p:spPr/>
        <p:txBody>
          <a:bodyPr/>
          <a:lstStyle/>
          <a:p>
            <a:r>
              <a:rPr lang="en-US" sz="2000" dirty="0" smtClean="0"/>
              <a:t>“Dynamic is the last nail in the coffin. C# is no longer a serious statically typed language…”</a:t>
            </a:r>
          </a:p>
          <a:p>
            <a:r>
              <a:rPr lang="en-US" sz="2000" dirty="0" smtClean="0"/>
              <a:t>“Compile-time type checking is one of the hallmarks of a great statically-typed language.”</a:t>
            </a:r>
          </a:p>
          <a:p>
            <a:r>
              <a:rPr lang="en-US" sz="2000" dirty="0" smtClean="0"/>
              <a:t>“C# is becoming less and less robust because of all of these shortcuts, the disaster started with var.”</a:t>
            </a:r>
          </a:p>
          <a:p>
            <a:r>
              <a:rPr lang="en-US" sz="2000" dirty="0" smtClean="0"/>
              <a:t>“C# is strongly typed, let's stop pretending it isn't.”</a:t>
            </a:r>
          </a:p>
          <a:p>
            <a:r>
              <a:rPr lang="en-US" sz="2000" dirty="0" smtClean="0"/>
              <a:t>“The purpose of strong type checking is not to save you from yourself, but to save you from incompetent coworkers.”</a:t>
            </a:r>
          </a:p>
          <a:p>
            <a:r>
              <a:rPr lang="en-US" sz="2000" dirty="0" smtClean="0">
                <a:hlinkClick r:id="rId2"/>
              </a:rPr>
              <a:t>http://bit.ly/CSDynamicControversy</a:t>
            </a:r>
            <a:r>
              <a:rPr lang="en-US" sz="2000" dirty="0" smtClean="0"/>
              <a:t> </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p:txBody>
          <a:bodyPr/>
          <a:lstStyle/>
          <a:p>
            <a:pPr eaLnBrk="1" hangingPunct="1"/>
            <a:r>
              <a:rPr lang="en-US" dirty="0"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a:t>
            </a:r>
          </a:p>
          <a:p>
            <a:pPr marL="274320" indent="-274320" eaLnBrk="1" fontAlgn="auto" hangingPunct="1">
              <a:spcAft>
                <a:spcPts val="0"/>
              </a:spcAft>
              <a:buClr>
                <a:schemeClr val="accent3"/>
              </a:buClr>
              <a:buFont typeface="Wingdings 2"/>
              <a:buChar char=""/>
              <a:defRPr/>
            </a:pPr>
            <a:endParaRPr lang="en-US" sz="2400" dirty="0" smtClean="0"/>
          </a:p>
          <a:p>
            <a:pPr marL="274320" indent="-274320">
              <a:buClr>
                <a:schemeClr val="accent3"/>
              </a:buClr>
              <a:buFont typeface="Wingdings 2"/>
              <a:buChar char=""/>
              <a:defRPr/>
            </a:pPr>
            <a:r>
              <a:rPr lang="en-US" sz="2400" dirty="0" smtClean="0">
                <a:hlinkClick r:id="rId2"/>
              </a:rPr>
              <a:t>http://nuget.org/</a:t>
            </a:r>
            <a:endParaRPr lang="en-US" sz="2400" dirty="0" smtClean="0"/>
          </a:p>
          <a:p>
            <a:pPr marL="274320" indent="-274320">
              <a:buClr>
                <a:schemeClr val="accent3"/>
              </a:buClr>
              <a:buFont typeface="Wingdings 2"/>
              <a:buChar char=""/>
              <a:defRPr/>
            </a:pPr>
            <a:r>
              <a:rPr lang="en-US" sz="2400" dirty="0" smtClean="0">
                <a:hlinkClick r:id="rId3"/>
              </a:rPr>
              <a:t>http://bit.ly/dJ2BHa</a:t>
            </a:r>
            <a:endParaRPr lang="en-US" sz="2400" dirty="0" smtClean="0"/>
          </a:p>
          <a:p>
            <a:pPr marL="274320" indent="-274320">
              <a:buClr>
                <a:schemeClr val="accent3"/>
              </a:buClr>
              <a:buFont typeface="Wingdings 2"/>
              <a:buChar char=""/>
              <a:defRPr/>
            </a:pPr>
            <a:endParaRPr lang="en-US" sz="2400" dirty="0" smtClean="0"/>
          </a:p>
          <a:p>
            <a:pPr marL="274320" indent="-274320">
              <a:buClr>
                <a:schemeClr val="accent3"/>
              </a:buClr>
              <a:buFont typeface="Wingdings 2"/>
              <a:buChar char=""/>
              <a:defRPr/>
            </a:pPr>
            <a:r>
              <a:rPr lang="en-US" sz="2400" dirty="0" smtClean="0"/>
              <a:t>Feedback, please: </a:t>
            </a:r>
            <a:r>
              <a:rPr lang="en-US" sz="2400" dirty="0" smtClean="0">
                <a:hlinkClick r:id="rId4"/>
              </a:rPr>
              <a:t>http</a:t>
            </a:r>
            <a:r>
              <a:rPr lang="en-US" sz="2400" dirty="0" smtClean="0">
                <a:hlinkClick r:id="rId4"/>
              </a:rPr>
              <a:t>://</a:t>
            </a:r>
            <a:r>
              <a:rPr lang="en-US" sz="2400" dirty="0" smtClean="0">
                <a:hlinkClick r:id="rId4"/>
              </a:rPr>
              <a:t>spkr8.com/t/7380</a:t>
            </a:r>
            <a:r>
              <a:rPr lang="en-US" sz="2400" dirty="0" smtClean="0"/>
              <a:t> </a:t>
            </a:r>
            <a:endParaRPr lang="en-US" sz="2400" dirty="0" smtClean="0"/>
          </a:p>
          <a:p>
            <a:pPr marL="274320" indent="-274320">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5"/>
              </a:rPr>
              <a:t>http://solutionizing.net/</a:t>
            </a:r>
            <a:endParaRPr lang="en-US" sz="2000" dirty="0" smtClean="0"/>
          </a:p>
          <a:p>
            <a:pPr marL="640080" lvl="1" indent="-246888">
              <a:buFont typeface="Wingdings 2"/>
              <a:buChar char=""/>
              <a:defRPr/>
            </a:pPr>
            <a:r>
              <a:rPr lang="en-US" sz="2000" dirty="0" smtClean="0">
                <a:hlinkClick r:id="rId6"/>
              </a:rPr>
              <a:t>keith@solutionizing.net</a:t>
            </a:r>
            <a:endParaRPr lang="en-US" sz="2000" dirty="0" smtClean="0"/>
          </a:p>
          <a:p>
            <a:pPr marL="640080" lvl="1" indent="-246888" eaLnBrk="1" fontAlgn="auto" hangingPunct="1">
              <a:spcAft>
                <a:spcPts val="0"/>
              </a:spcAft>
              <a:buFont typeface="Wingdings 2"/>
              <a:buChar char=""/>
              <a:defRPr/>
            </a:pPr>
            <a:r>
              <a:rPr lang="en-US" sz="2000" dirty="0" smtClean="0">
                <a:hlinkClick r:id="rId7"/>
              </a:rPr>
              <a:t>@dahlbyk</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p:txBody>
          <a:bodyPr/>
          <a:lstStyle/>
          <a:p>
            <a:pPr eaLnBrk="1" hangingPunct="1"/>
            <a:r>
              <a:rPr lang="en-US" dirty="0" smtClean="0"/>
              <a:t>Dynamic vs. Static</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p:txBody>
          <a:bodyPr/>
          <a:lstStyle/>
          <a:p>
            <a:pPr eaLnBrk="1" hangingPunct="1"/>
            <a:r>
              <a:rPr lang="en-US" smtClean="0"/>
              <a:t>Diverse Object Models</a:t>
            </a:r>
          </a:p>
        </p:txBody>
      </p:sp>
      <p:sp>
        <p:nvSpPr>
          <p:cNvPr id="3" name="Text Placeholder 2"/>
          <p:cNvSpPr>
            <a:spLocks noGrp="1"/>
          </p:cNvSpPr>
          <p:nvPr>
            <p:ph idx="1"/>
          </p:nvPr>
        </p:nvSpPr>
        <p:spPr/>
        <p:txBody>
          <a:bodyPr>
            <a:normAutofit/>
          </a:bodyPr>
          <a:lstStyle/>
          <a:p>
            <a:pPr marL="514350" indent="-514350" eaLnBrk="1" fontAlgn="auto" hangingPunct="1">
              <a:spcBef>
                <a:spcPts val="0"/>
              </a:spcBef>
              <a:spcAft>
                <a:spcPts val="0"/>
              </a:spcAft>
              <a:buClr>
                <a:schemeClr val="accent3"/>
              </a:buCl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514350" indent="-514350" eaLnBrk="1" fontAlgn="auto" hangingPunct="1">
              <a:spcAft>
                <a:spcPts val="0"/>
              </a:spcAft>
              <a:buClr>
                <a:schemeClr val="accent3"/>
              </a:buClr>
              <a:defRPr/>
            </a:pPr>
            <a:r>
              <a:rPr lang="en-US" dirty="0" smtClean="0"/>
              <a:t>However, there are </a:t>
            </a:r>
            <a:r>
              <a:rPr lang="en-US" dirty="0" smtClean="0">
                <a:solidFill>
                  <a:schemeClr val="accent3"/>
                </a:solidFill>
              </a:rPr>
              <a:t>many other object models</a:t>
            </a:r>
            <a:r>
              <a:rPr lang="en-US" dirty="0" smtClean="0"/>
              <a:t> out there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Static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3.0</a:t>
            </a:r>
            <a:endParaRPr lang="en-US" dirty="0"/>
          </a:p>
        </p:txBody>
      </p:sp>
      <p:sp>
        <p:nvSpPr>
          <p:cNvPr id="4" name="TextBox 3"/>
          <p:cNvSpPr txBox="1"/>
          <p:nvPr/>
        </p:nvSpPr>
        <p:spPr>
          <a:xfrm>
            <a:off x="990600" y="2400300"/>
            <a:ext cx="7239000" cy="1408399"/>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1600" noProof="1">
                <a:latin typeface="Consolas" pitchFamily="49" charset="0"/>
                <a:ea typeface="Calibri"/>
              </a:rPr>
              <a:t>var loc = new </a:t>
            </a:r>
            <a:r>
              <a:rPr lang="en-US" sz="1600" noProof="1" smtClean="0">
                <a:latin typeface="Consolas" pitchFamily="49" charset="0"/>
                <a:ea typeface="Calibri"/>
              </a:rPr>
              <a:t>VELatLong(lat, long);</a:t>
            </a:r>
            <a:endParaRPr lang="en-US" sz="1600" noProof="1">
              <a:latin typeface="Consolas" pitchFamily="49" charset="0"/>
              <a:ea typeface="Calibri"/>
            </a:endParaRPr>
          </a:p>
          <a:p>
            <a:pPr fontAlgn="auto">
              <a:lnSpc>
                <a:spcPct val="78000"/>
              </a:lnSpc>
              <a:spcBef>
                <a:spcPts val="576"/>
              </a:spcBef>
              <a:spcAft>
                <a:spcPts val="0"/>
              </a:spcAft>
              <a:defRPr/>
            </a:pPr>
            <a:r>
              <a:rPr lang="en-US" sz="1600" noProof="1">
                <a:latin typeface="Consolas" pitchFamily="49" charset="0"/>
                <a:ea typeface="Calibri"/>
              </a:rPr>
              <a:t>var pin = map.AddPushpin(loc);</a:t>
            </a:r>
          </a:p>
          <a:p>
            <a:pPr fontAlgn="auto">
              <a:lnSpc>
                <a:spcPct val="78000"/>
              </a:lnSpc>
              <a:spcBef>
                <a:spcPts val="576"/>
              </a:spcBef>
              <a:spcAft>
                <a:spcPts val="0"/>
              </a:spcAft>
              <a:defRPr/>
            </a:pPr>
            <a:r>
              <a:rPr lang="en-US" sz="1600" noProof="1">
                <a:latin typeface="Consolas" pitchFamily="49" charset="0"/>
                <a:ea typeface="Calibri"/>
              </a:rPr>
              <a:t>pin.SetTitle(title</a:t>
            </a:r>
            <a:r>
              <a:rPr lang="en-US" sz="1600" noProof="1" smtClean="0">
                <a:latin typeface="Consolas" pitchFamily="49" charset="0"/>
                <a:ea typeface="Calibri"/>
              </a:rPr>
              <a:t>);</a:t>
            </a:r>
          </a:p>
          <a:p>
            <a:pPr fontAlgn="auto">
              <a:lnSpc>
                <a:spcPct val="78000"/>
              </a:lnSpc>
              <a:spcBef>
                <a:spcPts val="576"/>
              </a:spcBef>
              <a:spcAft>
                <a:spcPts val="0"/>
              </a:spcAft>
              <a:defRPr/>
            </a:pPr>
            <a:r>
              <a:rPr lang="en-US" sz="1600" noProof="1" smtClean="0">
                <a:latin typeface="Consolas" pitchFamily="49" charset="0"/>
                <a:ea typeface="Calibri"/>
              </a:rPr>
              <a:t>pin.SetDescription(description);</a:t>
            </a:r>
          </a:p>
          <a:p>
            <a:pPr fontAlgn="auto">
              <a:lnSpc>
                <a:spcPct val="78000"/>
              </a:lnSpc>
              <a:spcBef>
                <a:spcPts val="576"/>
              </a:spcBef>
              <a:spcAft>
                <a:spcPts val="0"/>
              </a:spcAft>
              <a:defRPr/>
            </a:pPr>
            <a:r>
              <a:rPr lang="en-US" sz="1600" noProof="1" smtClean="0">
                <a:latin typeface="Consolas" pitchFamily="49" charset="0"/>
                <a:ea typeface="Calibri"/>
              </a:rPr>
              <a:t>map.SetCenterAndZoom(loc, 7);</a:t>
            </a:r>
            <a:endParaRPr lang="en-US" sz="1600" noProof="1">
              <a:latin typeface="Consolas" pitchFamily="49" charset="0"/>
            </a:endParaRPr>
          </a:p>
        </p:txBody>
      </p:sp>
      <p:sp>
        <p:nvSpPr>
          <p:cNvPr id="6" name="TextBox 5"/>
          <p:cNvSpPr txBox="1"/>
          <p:nvPr/>
        </p:nvSpPr>
        <p:spPr>
          <a:xfrm>
            <a:off x="990600" y="4343400"/>
            <a:ext cx="7239000" cy="1408399"/>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1600" dirty="0" err="1" smtClean="0">
                <a:solidFill>
                  <a:srgbClr val="0000FF"/>
                </a:solidFill>
                <a:latin typeface="Consolas" pitchFamily="49" charset="0"/>
                <a:ea typeface="Calibri"/>
                <a:cs typeface="Times New Roman"/>
              </a:rPr>
              <a:t>var</a:t>
            </a:r>
            <a:r>
              <a:rPr lang="en-US" sz="1600" dirty="0" smtClean="0">
                <a:solidFill>
                  <a:srgbClr val="3898B2"/>
                </a:solidFill>
                <a:latin typeface="Consolas" pitchFamily="49" charset="0"/>
                <a:ea typeface="Calibri"/>
                <a:cs typeface="Times New Roman"/>
              </a:rPr>
              <a:t> </a:t>
            </a:r>
            <a:r>
              <a:rPr lang="en-US" sz="1600" noProof="1" smtClean="0">
                <a:latin typeface="Consolas" pitchFamily="49" charset="0"/>
                <a:ea typeface="Calibri"/>
              </a:rPr>
              <a:t>loc </a:t>
            </a:r>
            <a:r>
              <a:rPr lang="en-US" sz="1600" noProof="1">
                <a:latin typeface="Consolas" pitchFamily="49" charset="0"/>
                <a:ea typeface="Calibri"/>
              </a:rPr>
              <a:t>= win.CreateInstance</a:t>
            </a:r>
            <a:r>
              <a:rPr lang="en-US" sz="1600" noProof="1" smtClean="0">
                <a:latin typeface="Consolas" pitchFamily="49" charset="0"/>
                <a:ea typeface="Calibri"/>
              </a:rPr>
              <a:t>(</a:t>
            </a:r>
            <a:r>
              <a:rPr lang="en-US" sz="1600" noProof="1" smtClean="0">
                <a:solidFill>
                  <a:srgbClr val="A31515"/>
                </a:solidFill>
                <a:latin typeface="Consolas" pitchFamily="49" charset="0"/>
                <a:ea typeface="Calibri"/>
                <a:cs typeface="Times New Roman"/>
              </a:rPr>
              <a:t>"</a:t>
            </a:r>
            <a:r>
              <a:rPr lang="en-US" sz="1600" noProof="1">
                <a:solidFill>
                  <a:srgbClr val="A31515"/>
                </a:solidFill>
                <a:latin typeface="Consolas" pitchFamily="49" charset="0"/>
                <a:ea typeface="Calibri"/>
                <a:cs typeface="Times New Roman"/>
              </a:rPr>
              <a:t>VELatLong"</a:t>
            </a:r>
            <a:r>
              <a:rPr lang="en-US" sz="1600" noProof="1">
                <a:latin typeface="Consolas" pitchFamily="49" charset="0"/>
                <a:ea typeface="Calibri"/>
              </a:rPr>
              <a:t>, </a:t>
            </a:r>
            <a:r>
              <a:rPr lang="en-US" sz="1600" noProof="1" smtClean="0">
                <a:latin typeface="Consolas" pitchFamily="49" charset="0"/>
                <a:ea typeface="Calibri"/>
              </a:rPr>
              <a:t>lat, long);</a:t>
            </a:r>
            <a:endParaRPr lang="en-US" sz="1600"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smtClean="0">
                <a:latin typeface="Consolas" pitchFamily="49" charset="0"/>
                <a:ea typeface="Calibri"/>
                <a:cs typeface="Times New Roman"/>
              </a:rPr>
              <a:t>pin = (</a:t>
            </a:r>
            <a:r>
              <a:rPr lang="en-US" sz="1600" dirty="0" err="1">
                <a:solidFill>
                  <a:srgbClr val="3898B2"/>
                </a:solidFill>
                <a:latin typeface="Consolas" pitchFamily="49" charset="0"/>
                <a:ea typeface="Calibri"/>
                <a:cs typeface="Times New Roman"/>
              </a:rPr>
              <a:t>ScriptObject</a:t>
            </a:r>
            <a:r>
              <a:rPr lang="en-US" sz="1600" dirty="0">
                <a:latin typeface="Consolas" pitchFamily="49" charset="0"/>
                <a:ea typeface="Calibri"/>
                <a:cs typeface="Times New Roman"/>
              </a:rPr>
              <a:t>)</a:t>
            </a:r>
            <a:r>
              <a:rPr lang="en-US" sz="1600" dirty="0" err="1">
                <a:latin typeface="Consolas" pitchFamily="49" charset="0"/>
                <a:ea typeface="Calibri"/>
                <a:cs typeface="Times New Roman"/>
              </a:rPr>
              <a:t>map.Invoke</a:t>
            </a:r>
            <a:r>
              <a:rPr lang="en-US" sz="1600" dirty="0">
                <a:latin typeface="Consolas" pitchFamily="49" charset="0"/>
                <a:ea typeface="Calibri"/>
                <a:cs typeface="Times New Roman"/>
              </a:rPr>
              <a:t>(</a:t>
            </a:r>
            <a:r>
              <a:rPr lang="en-US" sz="1600" dirty="0">
                <a:solidFill>
                  <a:srgbClr val="A31515"/>
                </a:solidFill>
                <a:latin typeface="Consolas" pitchFamily="49" charset="0"/>
                <a:ea typeface="Calibri"/>
                <a:cs typeface="Times New Roman"/>
              </a:rPr>
              <a:t>"</a:t>
            </a:r>
            <a:r>
              <a:rPr lang="en-US" sz="1600" dirty="0" err="1">
                <a:solidFill>
                  <a:srgbClr val="A31515"/>
                </a:solidFill>
                <a:latin typeface="Consolas" pitchFamily="49" charset="0"/>
                <a:ea typeface="Calibri"/>
                <a:cs typeface="Times New Roman"/>
              </a:rPr>
              <a:t>AddPushpin</a:t>
            </a:r>
            <a:r>
              <a:rPr lang="en-US" sz="1600" dirty="0">
                <a:solidFill>
                  <a:srgbClr val="A31515"/>
                </a:solidFill>
                <a:latin typeface="Consolas" pitchFamily="49" charset="0"/>
                <a:ea typeface="Calibri"/>
                <a:cs typeface="Times New Roman"/>
              </a:rPr>
              <a:t>"</a:t>
            </a:r>
            <a:r>
              <a:rPr lang="en-US" sz="1600" dirty="0">
                <a:latin typeface="Consolas" pitchFamily="49" charset="0"/>
                <a:ea typeface="Calibri"/>
                <a:cs typeface="Times New Roman"/>
              </a:rPr>
              <a:t>, loc);</a:t>
            </a:r>
          </a:p>
          <a:p>
            <a:pPr fontAlgn="auto">
              <a:lnSpc>
                <a:spcPct val="78000"/>
              </a:lnSpc>
              <a:spcBef>
                <a:spcPts val="576"/>
              </a:spcBef>
              <a:spcAft>
                <a:spcPts val="0"/>
              </a:spcAft>
              <a:defRPr/>
            </a:pPr>
            <a:r>
              <a:rPr lang="en-US" sz="1600" dirty="0" err="1">
                <a:latin typeface="Consolas" pitchFamily="49" charset="0"/>
                <a:ea typeface="Calibri"/>
                <a:cs typeface="Times New Roman"/>
              </a:rPr>
              <a:t>pin.Invoke</a:t>
            </a:r>
            <a:r>
              <a:rPr lang="en-US" sz="1600" dirty="0">
                <a:latin typeface="Consolas" pitchFamily="49" charset="0"/>
                <a:ea typeface="Calibri"/>
                <a:cs typeface="Times New Roman"/>
              </a:rPr>
              <a:t>(</a:t>
            </a:r>
            <a:r>
              <a:rPr lang="en-US" sz="1600" dirty="0">
                <a:solidFill>
                  <a:srgbClr val="A31515"/>
                </a:solidFill>
                <a:latin typeface="Consolas" pitchFamily="49" charset="0"/>
                <a:ea typeface="Calibri"/>
                <a:cs typeface="Times New Roman"/>
              </a:rPr>
              <a:t>"</a:t>
            </a:r>
            <a:r>
              <a:rPr lang="en-US" sz="1600" dirty="0" err="1">
                <a:solidFill>
                  <a:srgbClr val="A31515"/>
                </a:solidFill>
                <a:latin typeface="Consolas" pitchFamily="49" charset="0"/>
                <a:ea typeface="Calibri"/>
                <a:cs typeface="Times New Roman"/>
              </a:rPr>
              <a:t>SetTitle</a:t>
            </a:r>
            <a:r>
              <a:rPr lang="en-US" sz="1600" dirty="0">
                <a:solidFill>
                  <a:srgbClr val="A31515"/>
                </a:solidFill>
                <a:latin typeface="Consolas" pitchFamily="49" charset="0"/>
                <a:ea typeface="Calibri"/>
                <a:cs typeface="Times New Roman"/>
              </a:rPr>
              <a:t>"</a:t>
            </a:r>
            <a:r>
              <a:rPr lang="en-US" sz="1600" dirty="0">
                <a:latin typeface="Consolas" pitchFamily="49" charset="0"/>
                <a:ea typeface="Calibri"/>
                <a:cs typeface="Times New Roman"/>
              </a:rPr>
              <a:t>, title</a:t>
            </a:r>
            <a:r>
              <a:rPr lang="en-US" sz="1600" dirty="0" smtClean="0">
                <a:latin typeface="Consolas" pitchFamily="49" charset="0"/>
                <a:ea typeface="Calibri"/>
                <a:cs typeface="Times New Roman"/>
              </a:rPr>
              <a:t>);</a:t>
            </a:r>
          </a:p>
          <a:p>
            <a:pPr fontAlgn="auto">
              <a:lnSpc>
                <a:spcPct val="78000"/>
              </a:lnSpc>
              <a:spcBef>
                <a:spcPts val="576"/>
              </a:spcBef>
              <a:spcAft>
                <a:spcPts val="0"/>
              </a:spcAft>
              <a:defRPr/>
            </a:pPr>
            <a:r>
              <a:rPr lang="en-US" sz="1600" dirty="0" err="1" smtClean="0">
                <a:latin typeface="Consolas" pitchFamily="49" charset="0"/>
                <a:ea typeface="Calibri"/>
                <a:cs typeface="Times New Roman"/>
              </a:rPr>
              <a:t>pin.Invoke</a:t>
            </a:r>
            <a:r>
              <a:rPr lang="en-US" sz="1600" dirty="0" smtClean="0">
                <a:latin typeface="Consolas" pitchFamily="49" charset="0"/>
                <a:ea typeface="Calibri"/>
                <a:cs typeface="Times New Roman"/>
              </a:rPr>
              <a:t>(</a:t>
            </a:r>
            <a:r>
              <a:rPr lang="en-US" sz="1600" dirty="0" smtClean="0">
                <a:solidFill>
                  <a:srgbClr val="A31515"/>
                </a:solidFill>
                <a:latin typeface="Consolas" pitchFamily="49" charset="0"/>
                <a:ea typeface="Calibri"/>
                <a:cs typeface="Times New Roman"/>
              </a:rPr>
              <a:t>"</a:t>
            </a:r>
            <a:r>
              <a:rPr lang="en-US" sz="1600" dirty="0" err="1" smtClean="0">
                <a:solidFill>
                  <a:srgbClr val="A31515"/>
                </a:solidFill>
                <a:latin typeface="Consolas" pitchFamily="49" charset="0"/>
                <a:ea typeface="Calibri"/>
                <a:cs typeface="Times New Roman"/>
              </a:rPr>
              <a:t>SetDescription</a:t>
            </a:r>
            <a:r>
              <a:rPr lang="en-US" sz="1600" dirty="0" smtClean="0">
                <a:solidFill>
                  <a:srgbClr val="A31515"/>
                </a:solidFill>
                <a:latin typeface="Consolas" pitchFamily="49" charset="0"/>
                <a:ea typeface="Calibri"/>
                <a:cs typeface="Times New Roman"/>
              </a:rPr>
              <a:t>"</a:t>
            </a:r>
            <a:r>
              <a:rPr lang="en-US" sz="1600" dirty="0" smtClean="0">
                <a:latin typeface="Consolas" pitchFamily="49" charset="0"/>
                <a:ea typeface="Calibri"/>
                <a:cs typeface="Times New Roman"/>
              </a:rPr>
              <a:t>, description);</a:t>
            </a:r>
          </a:p>
          <a:p>
            <a:pPr fontAlgn="auto">
              <a:lnSpc>
                <a:spcPct val="78000"/>
              </a:lnSpc>
              <a:spcBef>
                <a:spcPts val="576"/>
              </a:spcBef>
              <a:spcAft>
                <a:spcPts val="0"/>
              </a:spcAft>
              <a:defRPr/>
            </a:pPr>
            <a:r>
              <a:rPr lang="en-US" sz="1600" dirty="0" err="1" smtClean="0">
                <a:latin typeface="Consolas" pitchFamily="49" charset="0"/>
                <a:ea typeface="Calibri"/>
                <a:cs typeface="Times New Roman"/>
              </a:rPr>
              <a:t>map.Invoke</a:t>
            </a:r>
            <a:r>
              <a:rPr lang="en-US" sz="1600" dirty="0" smtClean="0">
                <a:latin typeface="Consolas" pitchFamily="49" charset="0"/>
                <a:ea typeface="Calibri"/>
                <a:cs typeface="Times New Roman"/>
              </a:rPr>
              <a:t>(</a:t>
            </a:r>
            <a:r>
              <a:rPr lang="en-US" sz="1600" dirty="0" smtClean="0">
                <a:solidFill>
                  <a:srgbClr val="A31515"/>
                </a:solidFill>
                <a:latin typeface="Consolas" pitchFamily="49" charset="0"/>
                <a:ea typeface="Calibri"/>
                <a:cs typeface="Times New Roman"/>
              </a:rPr>
              <a:t>"</a:t>
            </a:r>
            <a:r>
              <a:rPr lang="en-US" sz="1600" dirty="0" err="1" smtClean="0">
                <a:solidFill>
                  <a:srgbClr val="A31515"/>
                </a:solidFill>
                <a:latin typeface="Consolas" pitchFamily="49" charset="0"/>
                <a:ea typeface="Calibri"/>
                <a:cs typeface="Times New Roman"/>
              </a:rPr>
              <a:t>SetCenterAndZoom</a:t>
            </a:r>
            <a:r>
              <a:rPr lang="en-US" sz="1600" dirty="0" smtClean="0">
                <a:solidFill>
                  <a:srgbClr val="A31515"/>
                </a:solidFill>
                <a:latin typeface="Consolas" pitchFamily="49" charset="0"/>
                <a:ea typeface="Calibri"/>
                <a:cs typeface="Times New Roman"/>
              </a:rPr>
              <a:t>"</a:t>
            </a:r>
            <a:r>
              <a:rPr lang="en-US" sz="1600" dirty="0" smtClean="0">
                <a:latin typeface="Consolas" pitchFamily="49" charset="0"/>
                <a:ea typeface="Calibri"/>
                <a:cs typeface="Times New Roman"/>
              </a:rPr>
              <a:t>, loc, 7);</a:t>
            </a:r>
            <a:endParaRPr lang="en-US" sz="1600" dirty="0">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Dynamic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4</a:t>
            </a:r>
            <a:endParaRPr lang="en-US" dirty="0"/>
          </a:p>
        </p:txBody>
      </p:sp>
      <p:sp>
        <p:nvSpPr>
          <p:cNvPr id="4" name="TextBox 3"/>
          <p:cNvSpPr txBox="1"/>
          <p:nvPr/>
        </p:nvSpPr>
        <p:spPr>
          <a:xfrm>
            <a:off x="990600" y="2400300"/>
            <a:ext cx="7239000" cy="1408399"/>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1600" noProof="1">
                <a:latin typeface="Consolas" pitchFamily="49" charset="0"/>
                <a:ea typeface="Calibri"/>
              </a:rPr>
              <a:t>var loc = new </a:t>
            </a:r>
            <a:r>
              <a:rPr lang="en-US" sz="1600" noProof="1" smtClean="0">
                <a:latin typeface="Consolas" pitchFamily="49" charset="0"/>
                <a:ea typeface="Calibri"/>
              </a:rPr>
              <a:t>VELatLong(lat, long);</a:t>
            </a:r>
            <a:endParaRPr lang="en-US" sz="1600" noProof="1">
              <a:latin typeface="Consolas" pitchFamily="49" charset="0"/>
              <a:ea typeface="Calibri"/>
            </a:endParaRPr>
          </a:p>
          <a:p>
            <a:pPr fontAlgn="auto">
              <a:lnSpc>
                <a:spcPct val="78000"/>
              </a:lnSpc>
              <a:spcBef>
                <a:spcPts val="576"/>
              </a:spcBef>
              <a:spcAft>
                <a:spcPts val="0"/>
              </a:spcAft>
              <a:defRPr/>
            </a:pPr>
            <a:r>
              <a:rPr lang="en-US" sz="1600" noProof="1">
                <a:latin typeface="Consolas" pitchFamily="49" charset="0"/>
                <a:ea typeface="Calibri"/>
              </a:rPr>
              <a:t>var pin = map.AddPushpin(loc);</a:t>
            </a:r>
          </a:p>
          <a:p>
            <a:pPr fontAlgn="auto">
              <a:lnSpc>
                <a:spcPct val="78000"/>
              </a:lnSpc>
              <a:spcBef>
                <a:spcPts val="576"/>
              </a:spcBef>
              <a:spcAft>
                <a:spcPts val="0"/>
              </a:spcAft>
              <a:defRPr/>
            </a:pPr>
            <a:r>
              <a:rPr lang="en-US" sz="1600" noProof="1">
                <a:latin typeface="Consolas" pitchFamily="49" charset="0"/>
                <a:ea typeface="Calibri"/>
              </a:rPr>
              <a:t>pin.SetTitle(title</a:t>
            </a:r>
            <a:r>
              <a:rPr lang="en-US" sz="1600" noProof="1" smtClean="0">
                <a:latin typeface="Consolas" pitchFamily="49" charset="0"/>
                <a:ea typeface="Calibri"/>
              </a:rPr>
              <a:t>);</a:t>
            </a:r>
          </a:p>
          <a:p>
            <a:pPr fontAlgn="auto">
              <a:lnSpc>
                <a:spcPct val="78000"/>
              </a:lnSpc>
              <a:spcBef>
                <a:spcPts val="576"/>
              </a:spcBef>
              <a:spcAft>
                <a:spcPts val="0"/>
              </a:spcAft>
              <a:defRPr/>
            </a:pPr>
            <a:r>
              <a:rPr lang="en-US" sz="1600" noProof="1" smtClean="0">
                <a:latin typeface="Consolas" pitchFamily="49" charset="0"/>
                <a:ea typeface="Calibri"/>
              </a:rPr>
              <a:t>pin.SetDescription(description);</a:t>
            </a:r>
          </a:p>
          <a:p>
            <a:pPr fontAlgn="auto">
              <a:lnSpc>
                <a:spcPct val="78000"/>
              </a:lnSpc>
              <a:spcBef>
                <a:spcPts val="576"/>
              </a:spcBef>
              <a:spcAft>
                <a:spcPts val="0"/>
              </a:spcAft>
              <a:defRPr/>
            </a:pPr>
            <a:r>
              <a:rPr lang="en-US" sz="1600" noProof="1" smtClean="0">
                <a:latin typeface="Consolas" pitchFamily="49" charset="0"/>
                <a:ea typeface="Calibri"/>
              </a:rPr>
              <a:t>map.SetCenterAndZoom(loc, 7);</a:t>
            </a:r>
            <a:endParaRPr lang="en-US" sz="1600" noProof="1">
              <a:latin typeface="Consolas" pitchFamily="49" charset="0"/>
            </a:endParaRPr>
          </a:p>
        </p:txBody>
      </p:sp>
      <p:sp>
        <p:nvSpPr>
          <p:cNvPr id="6" name="TextBox 5"/>
          <p:cNvSpPr txBox="1"/>
          <p:nvPr/>
        </p:nvSpPr>
        <p:spPr>
          <a:xfrm>
            <a:off x="990600" y="4343400"/>
            <a:ext cx="7239000" cy="1408399"/>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1600" dirty="0" err="1" smtClean="0">
                <a:solidFill>
                  <a:srgbClr val="0000FF"/>
                </a:solidFill>
                <a:latin typeface="Consolas" pitchFamily="49" charset="0"/>
                <a:ea typeface="Calibri"/>
                <a:cs typeface="Times New Roman"/>
              </a:rPr>
              <a:t>var</a:t>
            </a:r>
            <a:r>
              <a:rPr lang="en-US" sz="1600" dirty="0" smtClean="0">
                <a:solidFill>
                  <a:srgbClr val="3898B2"/>
                </a:solidFill>
                <a:latin typeface="Consolas" pitchFamily="49" charset="0"/>
                <a:ea typeface="Calibri"/>
                <a:cs typeface="Times New Roman"/>
              </a:rPr>
              <a:t> </a:t>
            </a:r>
            <a:r>
              <a:rPr lang="en-US" sz="1600" noProof="1" smtClean="0">
                <a:latin typeface="Consolas" pitchFamily="49" charset="0"/>
                <a:ea typeface="Calibri"/>
              </a:rPr>
              <a:t>loc </a:t>
            </a:r>
            <a:r>
              <a:rPr lang="en-US" sz="1600" noProof="1">
                <a:latin typeface="Consolas" pitchFamily="49" charset="0"/>
                <a:ea typeface="Calibri"/>
              </a:rPr>
              <a:t>= win.CreateInstance</a:t>
            </a:r>
            <a:r>
              <a:rPr lang="en-US" sz="1600" noProof="1" smtClean="0">
                <a:latin typeface="Consolas" pitchFamily="49" charset="0"/>
                <a:ea typeface="Calibri"/>
              </a:rPr>
              <a:t>(</a:t>
            </a:r>
            <a:r>
              <a:rPr lang="en-US" sz="1600" noProof="1" smtClean="0">
                <a:solidFill>
                  <a:srgbClr val="A31515"/>
                </a:solidFill>
                <a:latin typeface="Consolas" pitchFamily="49" charset="0"/>
                <a:ea typeface="Calibri"/>
                <a:cs typeface="Times New Roman"/>
              </a:rPr>
              <a:t>"</a:t>
            </a:r>
            <a:r>
              <a:rPr lang="en-US" sz="1600" noProof="1">
                <a:solidFill>
                  <a:srgbClr val="A31515"/>
                </a:solidFill>
                <a:latin typeface="Consolas" pitchFamily="49" charset="0"/>
                <a:ea typeface="Calibri"/>
                <a:cs typeface="Times New Roman"/>
              </a:rPr>
              <a:t>VELatLong"</a:t>
            </a:r>
            <a:r>
              <a:rPr lang="en-US" sz="1600" noProof="1">
                <a:latin typeface="Consolas" pitchFamily="49" charset="0"/>
                <a:ea typeface="Calibri"/>
              </a:rPr>
              <a:t>, </a:t>
            </a:r>
            <a:r>
              <a:rPr lang="en-US" sz="1600" noProof="1" smtClean="0">
                <a:latin typeface="Consolas" pitchFamily="49" charset="0"/>
                <a:ea typeface="Calibri"/>
              </a:rPr>
              <a:t>lat, long);</a:t>
            </a:r>
            <a:endParaRPr lang="en-US" sz="1600"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smtClean="0">
                <a:latin typeface="Consolas" pitchFamily="49" charset="0"/>
                <a:ea typeface="Calibri"/>
                <a:cs typeface="Times New Roman"/>
              </a:rPr>
              <a:t>pin = </a:t>
            </a:r>
            <a:r>
              <a:rPr lang="en-US" sz="1600" dirty="0" err="1" smtClean="0">
                <a:latin typeface="Consolas" pitchFamily="49" charset="0"/>
                <a:ea typeface="Calibri"/>
                <a:cs typeface="Times New Roman"/>
              </a:rPr>
              <a:t>map.AddPushpin</a:t>
            </a:r>
            <a:r>
              <a:rPr lang="en-US" sz="1600" dirty="0" smtClean="0">
                <a:latin typeface="Consolas" pitchFamily="49" charset="0"/>
                <a:ea typeface="Calibri"/>
                <a:cs typeface="Times New Roman"/>
              </a:rPr>
              <a:t>(loc</a:t>
            </a:r>
            <a:r>
              <a:rPr lang="en-US" sz="1600" dirty="0">
                <a:latin typeface="Consolas" pitchFamily="49" charset="0"/>
                <a:ea typeface="Calibri"/>
                <a:cs typeface="Times New Roman"/>
              </a:rPr>
              <a:t>);</a:t>
            </a:r>
          </a:p>
          <a:p>
            <a:pPr fontAlgn="auto">
              <a:lnSpc>
                <a:spcPct val="78000"/>
              </a:lnSpc>
              <a:spcBef>
                <a:spcPts val="576"/>
              </a:spcBef>
              <a:spcAft>
                <a:spcPts val="0"/>
              </a:spcAft>
              <a:defRPr/>
            </a:pPr>
            <a:r>
              <a:rPr lang="en-US" sz="1600" dirty="0" err="1" smtClean="0">
                <a:latin typeface="Consolas" pitchFamily="49" charset="0"/>
                <a:ea typeface="Calibri"/>
                <a:cs typeface="Times New Roman"/>
              </a:rPr>
              <a:t>pin.SetTitle</a:t>
            </a:r>
            <a:r>
              <a:rPr lang="en-US" sz="1600" dirty="0" smtClean="0">
                <a:latin typeface="Consolas" pitchFamily="49" charset="0"/>
                <a:ea typeface="Calibri"/>
                <a:cs typeface="Times New Roman"/>
              </a:rPr>
              <a:t>(title);</a:t>
            </a:r>
            <a:endParaRPr lang="en-US" sz="1600" dirty="0" smtClean="0">
              <a:solidFill>
                <a:schemeClr val="tx1"/>
              </a:solidFill>
              <a:latin typeface="Consolas" pitchFamily="49" charset="0"/>
              <a:ea typeface="Calibri"/>
              <a:cs typeface="Times New Roman"/>
            </a:endParaRPr>
          </a:p>
          <a:p>
            <a:pPr fontAlgn="auto">
              <a:lnSpc>
                <a:spcPct val="78000"/>
              </a:lnSpc>
              <a:spcBef>
                <a:spcPts val="576"/>
              </a:spcBef>
              <a:spcAft>
                <a:spcPts val="0"/>
              </a:spcAft>
              <a:defRPr/>
            </a:pPr>
            <a:r>
              <a:rPr lang="en-US" sz="1600" dirty="0" err="1" smtClean="0">
                <a:solidFill>
                  <a:schemeClr val="tx1"/>
                </a:solidFill>
                <a:latin typeface="Consolas" pitchFamily="49" charset="0"/>
                <a:ea typeface="Calibri"/>
                <a:cs typeface="Times New Roman"/>
              </a:rPr>
              <a:t>pin.SetDescription</a:t>
            </a:r>
            <a:r>
              <a:rPr lang="en-US" sz="1600" dirty="0" smtClean="0">
                <a:solidFill>
                  <a:schemeClr val="tx1"/>
                </a:solidFill>
                <a:latin typeface="Consolas" pitchFamily="49" charset="0"/>
                <a:ea typeface="Calibri"/>
                <a:cs typeface="Times New Roman"/>
              </a:rPr>
              <a:t>(description);</a:t>
            </a:r>
          </a:p>
          <a:p>
            <a:pPr fontAlgn="auto">
              <a:lnSpc>
                <a:spcPct val="78000"/>
              </a:lnSpc>
              <a:spcBef>
                <a:spcPts val="576"/>
              </a:spcBef>
              <a:spcAft>
                <a:spcPts val="0"/>
              </a:spcAft>
              <a:defRPr/>
            </a:pPr>
            <a:r>
              <a:rPr lang="en-US" sz="1600" dirty="0" err="1" smtClean="0">
                <a:solidFill>
                  <a:schemeClr val="tx1"/>
                </a:solidFill>
                <a:latin typeface="Consolas" pitchFamily="49" charset="0"/>
                <a:ea typeface="Calibri"/>
                <a:cs typeface="Times New Roman"/>
              </a:rPr>
              <a:t>map.SetCenterAndZoom</a:t>
            </a:r>
            <a:r>
              <a:rPr lang="en-US" sz="1600" dirty="0" smtClean="0">
                <a:solidFill>
                  <a:schemeClr val="tx1"/>
                </a:solidFill>
                <a:latin typeface="Consolas" pitchFamily="49" charset="0"/>
                <a:ea typeface="Calibri"/>
                <a:cs typeface="Times New Roman"/>
              </a:rPr>
              <a:t>(loc, 7);</a:t>
            </a:r>
            <a:endParaRPr lang="en-US" sz="1600" dirty="0">
              <a:solidFill>
                <a:schemeClr val="tx1"/>
              </a:solidFill>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3669"/>
              <a:gd name="adj2" fmla="val -581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2460</TotalTime>
  <Words>1451</Words>
  <Application>Microsoft Office PowerPoint</Application>
  <PresentationFormat>On-screen Show (4:3)</PresentationFormat>
  <Paragraphs>447</Paragraphs>
  <Slides>31</Slides>
  <Notes>20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Module</vt:lpstr>
      <vt:lpstr>Dynamic .NET Demystifed</vt:lpstr>
      <vt:lpstr>Who am I?</vt:lpstr>
      <vt:lpstr>Controversy!</vt:lpstr>
      <vt:lpstr>Dynamic vs. Static</vt:lpstr>
      <vt:lpstr>Diverse Object Models</vt:lpstr>
      <vt:lpstr>Static</vt:lpstr>
      <vt:lpstr>Dynamic</vt:lpstr>
      <vt:lpstr>.NET Dynamic Programming</vt:lpstr>
      <vt:lpstr>Dynamically Typed Objects</vt:lpstr>
      <vt:lpstr>Dynamic Consuming Static</vt:lpstr>
      <vt:lpstr>Static Consuming Dynamic</vt:lpstr>
      <vt:lpstr>dynamic in a Nutshell</vt:lpstr>
      <vt:lpstr>dynamic vs var</vt:lpstr>
      <vt:lpstr>Dynamic in Visual Basic 10</vt:lpstr>
      <vt:lpstr>Demo: Dynamic vs. Static</vt:lpstr>
      <vt:lpstr>Common Language Runtime</vt:lpstr>
      <vt:lpstr>Digging Deeper</vt:lpstr>
      <vt:lpstr>Dynamic Dispatch</vt:lpstr>
      <vt:lpstr>Digging Deeper</vt:lpstr>
      <vt:lpstr>System.Linq.Expressions v2</vt:lpstr>
      <vt:lpstr>Factorial In C#</vt:lpstr>
      <vt:lpstr>Factorial In C# With Dynamic</vt:lpstr>
      <vt:lpstr>Factorial In Python</vt:lpstr>
      <vt:lpstr>Factorial In Ruby</vt:lpstr>
      <vt:lpstr>Digging Deeper</vt:lpstr>
      <vt:lpstr>Call Site Caching</vt:lpstr>
      <vt:lpstr>Call Site Caching</vt:lpstr>
      <vt:lpstr>Creating Dynamic Objects</vt:lpstr>
      <vt:lpstr>Dynamic .NET In Action</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380</cp:revision>
  <dcterms:created xsi:type="dcterms:W3CDTF">2009-08-14T19:51:58Z</dcterms:created>
  <dcterms:modified xsi:type="dcterms:W3CDTF">2011-04-30T11:50:21Z</dcterms:modified>
</cp:coreProperties>
</file>