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48"/>
  </p:notesMasterIdLst>
  <p:sldIdLst>
    <p:sldId id="256" r:id="rId2"/>
    <p:sldId id="448" r:id="rId3"/>
    <p:sldId id="416" r:id="rId4"/>
    <p:sldId id="391" r:id="rId5"/>
    <p:sldId id="409" r:id="rId6"/>
    <p:sldId id="395" r:id="rId7"/>
    <p:sldId id="396" r:id="rId8"/>
    <p:sldId id="397" r:id="rId9"/>
    <p:sldId id="393" r:id="rId10"/>
    <p:sldId id="421" r:id="rId11"/>
    <p:sldId id="440" r:id="rId12"/>
    <p:sldId id="398" r:id="rId13"/>
    <p:sldId id="399" r:id="rId14"/>
    <p:sldId id="439" r:id="rId15"/>
    <p:sldId id="400" r:id="rId16"/>
    <p:sldId id="408" r:id="rId17"/>
    <p:sldId id="441" r:id="rId18"/>
    <p:sldId id="442" r:id="rId19"/>
    <p:sldId id="407" r:id="rId20"/>
    <p:sldId id="420" r:id="rId21"/>
    <p:sldId id="443" r:id="rId22"/>
    <p:sldId id="413" r:id="rId23"/>
    <p:sldId id="414" r:id="rId24"/>
    <p:sldId id="444" r:id="rId25"/>
    <p:sldId id="415" r:id="rId26"/>
    <p:sldId id="435" r:id="rId27"/>
    <p:sldId id="436" r:id="rId28"/>
    <p:sldId id="437" r:id="rId29"/>
    <p:sldId id="445" r:id="rId30"/>
    <p:sldId id="438" r:id="rId31"/>
    <p:sldId id="412" r:id="rId32"/>
    <p:sldId id="427" r:id="rId33"/>
    <p:sldId id="431" r:id="rId34"/>
    <p:sldId id="434" r:id="rId35"/>
    <p:sldId id="402" r:id="rId36"/>
    <p:sldId id="422" r:id="rId37"/>
    <p:sldId id="423" r:id="rId38"/>
    <p:sldId id="424" r:id="rId39"/>
    <p:sldId id="410" r:id="rId40"/>
    <p:sldId id="404" r:id="rId41"/>
    <p:sldId id="411" r:id="rId42"/>
    <p:sldId id="405" r:id="rId43"/>
    <p:sldId id="428" r:id="rId44"/>
    <p:sldId id="429" r:id="rId45"/>
    <p:sldId id="418" r:id="rId46"/>
    <p:sldId id="447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3836"/>
    <a:srgbClr val="0000FF"/>
    <a:srgbClr val="FFFF99"/>
    <a:srgbClr val="2B91AF"/>
    <a:srgbClr val="A3151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1" autoAdjust="0"/>
    <p:restoredTop sz="86316" autoAdjust="0"/>
  </p:normalViewPr>
  <p:slideViewPr>
    <p:cSldViewPr>
      <p:cViewPr varScale="1">
        <p:scale>
          <a:sx n="91" d="100"/>
          <a:sy n="91" d="100"/>
        </p:scale>
        <p:origin x="-84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6/7/2012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6/7/2012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1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1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6/7/2012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1"/>
            <a:ext cx="38364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6/7/2012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6/7/2012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6/7/2012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git-lg" TargetMode="External"/><Relationship Id="rId2" Type="http://schemas.openxmlformats.org/officeDocument/2006/relationships/hyperlink" Target="http://bit.ly/better-git-sv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gitref.org/" TargetMode="External"/><Relationship Id="rId7" Type="http://schemas.openxmlformats.org/officeDocument/2006/relationships/hyperlink" Target="http://keith.lostechies.com/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dahlbyk/Presentations" TargetMode="External"/><Relationship Id="rId5" Type="http://schemas.openxmlformats.org/officeDocument/2006/relationships/hyperlink" Target="http://github.com/dahlbyk/posh-git" TargetMode="External"/><Relationship Id="rId4" Type="http://schemas.openxmlformats.org/officeDocument/2006/relationships/hyperlink" Target="http://gitready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Git More Done</a:t>
            </a:r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sz="2400" dirty="0" smtClean="0"/>
              <a:t>Keith </a:t>
            </a:r>
            <a:r>
              <a:rPr lang="en-US" sz="2400" dirty="0" err="1" smtClean="0"/>
              <a:t>Dahlby</a:t>
            </a:r>
            <a:endParaRPr lang="en-US" sz="2400" dirty="0" smtClean="0"/>
          </a:p>
          <a:p>
            <a:pPr marR="0" eaLnBrk="1" hangingPunct="1"/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>
                <a:latin typeface="Consolas" pitchFamily="49" charset="0"/>
              </a:rPr>
              <a:t>alias.di</a:t>
            </a:r>
            <a:r>
              <a:rPr lang="en-US" dirty="0" smtClean="0">
                <a:latin typeface="Consolas" pitchFamily="49" charset="0"/>
              </a:rPr>
              <a:t> = diff --staged</a:t>
            </a:r>
          </a:p>
          <a:p>
            <a:r>
              <a:rPr lang="en-US" dirty="0" err="1" smtClean="0">
                <a:latin typeface="Consolas" pitchFamily="49" charset="0"/>
              </a:rPr>
              <a:t>alias.new</a:t>
            </a:r>
            <a:r>
              <a:rPr lang="en-US" dirty="0" smtClean="0">
                <a:latin typeface="Consolas" pitchFamily="49" charset="0"/>
              </a:rPr>
              <a:t> = log master.. --reverse</a:t>
            </a:r>
          </a:p>
          <a:p>
            <a:r>
              <a:rPr lang="en-US" dirty="0" smtClean="0">
                <a:latin typeface="Consolas" pitchFamily="49" charset="0"/>
              </a:rPr>
              <a:t>alias.rbc = rebase --continue</a:t>
            </a:r>
          </a:p>
          <a:p>
            <a:r>
              <a:rPr lang="en-US" dirty="0" smtClean="0">
                <a:hlinkClick r:id="rId2"/>
              </a:rPr>
              <a:t>http://bit.ly/better-git-svn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http://bit.ly/git-lg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lum bright="37000" contrast="54000"/>
          </a:blip>
          <a:srcRect/>
          <a:stretch>
            <a:fillRect/>
          </a:stretch>
        </p:blipFill>
        <p:spPr bwMode="auto">
          <a:xfrm>
            <a:off x="990600" y="4419600"/>
            <a:ext cx="7772400" cy="160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SHA1</a:t>
            </a:r>
          </a:p>
          <a:p>
            <a:pPr lvl="1"/>
            <a:r>
              <a:rPr lang="en-US" dirty="0" smtClean="0"/>
              <a:t>Or unique initial substring (6 often sufficient)</a:t>
            </a:r>
          </a:p>
          <a:p>
            <a:r>
              <a:rPr lang="en-US" dirty="0" smtClean="0"/>
              <a:t>Symbolic references</a:t>
            </a:r>
          </a:p>
          <a:p>
            <a:pPr lvl="1"/>
            <a:r>
              <a:rPr lang="en-US" dirty="0" smtClean="0"/>
              <a:t>Branch: refs/heads/dev = dev</a:t>
            </a:r>
          </a:p>
          <a:p>
            <a:pPr lvl="1"/>
            <a:r>
              <a:rPr lang="en-US" dirty="0" smtClean="0"/>
              <a:t>Tag: refs/tags/v0.1 = v0.1</a:t>
            </a:r>
          </a:p>
          <a:p>
            <a:r>
              <a:rPr lang="en-US" dirty="0" smtClean="0"/>
              <a:t>Remote references</a:t>
            </a:r>
          </a:p>
          <a:p>
            <a:pPr lvl="1"/>
            <a:r>
              <a:rPr lang="en-US" dirty="0" smtClean="0"/>
              <a:t>refs/remotes/origin/dev = origin/dev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 = what’s checked out</a:t>
            </a:r>
          </a:p>
          <a:p>
            <a:pPr lvl="1"/>
            <a:r>
              <a:rPr lang="en-US" dirty="0" smtClean="0"/>
              <a:t>Reference to branch</a:t>
            </a:r>
          </a:p>
          <a:p>
            <a:pPr lvl="2"/>
            <a:r>
              <a:rPr lang="en-US" dirty="0" smtClean="0"/>
              <a:t>On commit, reference set to new SHA1</a:t>
            </a:r>
          </a:p>
          <a:p>
            <a:pPr lvl="1"/>
            <a:r>
              <a:rPr lang="en-US" dirty="0" smtClean="0"/>
              <a:t>Arbitrary commit (detached HEAD)</a:t>
            </a:r>
          </a:p>
          <a:p>
            <a:pPr lvl="2"/>
            <a:r>
              <a:rPr lang="en-US" dirty="0" smtClean="0"/>
              <a:t>On commit, no branch to update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ORIG_HEAD = “undo” for big HEAD changes</a:t>
            </a:r>
          </a:p>
          <a:p>
            <a:pPr lvl="1"/>
            <a:r>
              <a:rPr lang="en-US" dirty="0" smtClean="0"/>
              <a:t>Saved before reset, merge, pull, etc</a:t>
            </a:r>
          </a:p>
          <a:p>
            <a:r>
              <a:rPr lang="en-US" dirty="0" smtClean="0"/>
              <a:t>FETCH_HEAD = last fetched from remote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fetch &lt;</a:t>
            </a:r>
            <a:r>
              <a:rPr lang="en-US" dirty="0" err="1" smtClean="0">
                <a:latin typeface="Consolas" pitchFamily="49" charset="0"/>
              </a:rPr>
              <a:t>url</a:t>
            </a:r>
            <a:r>
              <a:rPr lang="en-US" dirty="0" smtClean="0">
                <a:latin typeface="Consolas" pitchFamily="49" charset="0"/>
              </a:rPr>
              <a:t>&gt; &lt;branch&gt;</a:t>
            </a:r>
          </a:p>
          <a:p>
            <a:r>
              <a:rPr lang="en-US" dirty="0" smtClean="0"/>
              <a:t>MERGE_HEAD = incoming merge commit(s)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Relatively 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Suffixes</a:t>
            </a:r>
          </a:p>
          <a:p>
            <a:pPr lvl="1"/>
            <a:r>
              <a:rPr lang="en-US" dirty="0" smtClean="0"/>
              <a:t>~ = parent; ~</a:t>
            </a:r>
            <a:r>
              <a:rPr lang="en-US" i="1" dirty="0" smtClean="0"/>
              <a:t>n = n</a:t>
            </a:r>
            <a:r>
              <a:rPr lang="en-US" dirty="0" smtClean="0"/>
              <a:t>th-generation grandparent</a:t>
            </a:r>
          </a:p>
          <a:p>
            <a:pPr lvl="1"/>
            <a:r>
              <a:rPr lang="en-US" dirty="0" smtClean="0"/>
              <a:t>^ = first parent; ^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i="1" dirty="0" smtClean="0"/>
              <a:t>n</a:t>
            </a:r>
            <a:r>
              <a:rPr lang="en-US" dirty="0" smtClean="0"/>
              <a:t>th merge parent</a:t>
            </a:r>
          </a:p>
          <a:p>
            <a:pPr lvl="2"/>
            <a:r>
              <a:rPr lang="en-US" dirty="0" smtClean="0"/>
              <a:t>3 commits ago = </a:t>
            </a:r>
            <a:r>
              <a:rPr lang="en-US" dirty="0" smtClean="0">
                <a:latin typeface="Consolas" pitchFamily="49" charset="0"/>
              </a:rPr>
              <a:t>HEAD~3</a:t>
            </a:r>
            <a:r>
              <a:rPr lang="en-US" dirty="0" smtClean="0"/>
              <a:t> = </a:t>
            </a:r>
            <a:r>
              <a:rPr lang="en-US" dirty="0" smtClean="0">
                <a:latin typeface="Consolas" pitchFamily="49" charset="0"/>
              </a:rPr>
              <a:t>HEAD^^^</a:t>
            </a:r>
          </a:p>
          <a:p>
            <a:pPr lvl="1"/>
            <a:r>
              <a:rPr lang="en-US" dirty="0" smtClean="0"/>
              <a:t>@{</a:t>
            </a:r>
            <a:r>
              <a:rPr lang="en-US" i="1" dirty="0" smtClean="0"/>
              <a:t>n</a:t>
            </a:r>
            <a:r>
              <a:rPr lang="en-US" dirty="0" smtClean="0"/>
              <a:t>} = </a:t>
            </a:r>
            <a:r>
              <a:rPr lang="en-US" i="1" dirty="0" smtClean="0"/>
              <a:t>n</a:t>
            </a:r>
            <a:r>
              <a:rPr lang="en-US" dirty="0" smtClean="0"/>
              <a:t>th prior value for that ref</a:t>
            </a:r>
          </a:p>
          <a:p>
            <a:pPr lvl="2"/>
            <a:r>
              <a:rPr lang="en-US" dirty="0" smtClean="0"/>
              <a:t>Undo last commit = </a:t>
            </a:r>
            <a:r>
              <a:rPr lang="en-US" dirty="0" smtClean="0">
                <a:latin typeface="Consolas" pitchFamily="49" charset="0"/>
              </a:rPr>
              <a:t>git reset HEAD@{1}</a:t>
            </a:r>
          </a:p>
          <a:p>
            <a:r>
              <a:rPr lang="en-US" dirty="0" smtClean="0">
                <a:latin typeface="Consolas" pitchFamily="49" charset="0"/>
              </a:rPr>
              <a:t>git help revisions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Workflow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Ridiculously cheap – use liberally</a:t>
            </a:r>
          </a:p>
          <a:p>
            <a:pPr lvl="1"/>
            <a:r>
              <a:rPr lang="en-US" dirty="0" smtClean="0"/>
              <a:t>Write SHA to file in refs/heads</a:t>
            </a:r>
          </a:p>
          <a:p>
            <a:endParaRPr lang="en-US" dirty="0" smtClean="0"/>
          </a:p>
          <a:p>
            <a:r>
              <a:rPr lang="en-US" dirty="0" smtClean="0"/>
              <a:t>Branches to clean up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branch --merged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 smtClean="0">
                <a:latin typeface="Consolas" pitchFamily="49" charset="0"/>
              </a:rPr>
              <a:t>master</a:t>
            </a:r>
            <a:r>
              <a:rPr lang="en-US" dirty="0" smtClean="0"/>
              <a:t> clean!</a:t>
            </a:r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New </a:t>
            </a:r>
            <a:r>
              <a:rPr lang="en-US" dirty="0" smtClean="0">
                <a:latin typeface="Consolas" pitchFamily="49" charset="0"/>
              </a:rPr>
              <a:t>topic</a:t>
            </a:r>
            <a:r>
              <a:rPr lang="en-US" dirty="0" smtClean="0"/>
              <a:t> branch from </a:t>
            </a:r>
            <a:r>
              <a:rPr lang="en-US" dirty="0" smtClean="0">
                <a:latin typeface="Consolas" pitchFamily="49" charset="0"/>
              </a:rPr>
              <a:t>master</a:t>
            </a:r>
          </a:p>
          <a:p>
            <a:pPr marL="971550" lvl="1" indent="-514350"/>
            <a:r>
              <a:rPr lang="en-US" dirty="0" smtClean="0">
                <a:latin typeface="Consolas" pitchFamily="49" charset="0"/>
              </a:rPr>
              <a:t>git checkout master -b topic</a:t>
            </a:r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Commit more than feels natural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Stash away work in progress</a:t>
            </a:r>
          </a:p>
          <a:p>
            <a:endParaRPr lang="en-US" dirty="0" smtClean="0"/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save "have test, need </a:t>
            </a:r>
            <a:r>
              <a:rPr lang="en-US" dirty="0" err="1" smtClean="0">
                <a:latin typeface="Consolas" pitchFamily="49" charset="0"/>
              </a:rPr>
              <a:t>impl</a:t>
            </a:r>
            <a:r>
              <a:rPr lang="en-US" dirty="0" smtClean="0">
                <a:latin typeface="Consolas" pitchFamily="49" charset="0"/>
              </a:rPr>
              <a:t>"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pop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257802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5349240"/>
            <a:ext cx="2170364" cy="877900"/>
          </a:xfrm>
          <a:prstGeom prst="rect">
            <a:avLst/>
          </a:prstGeom>
          <a:noFill/>
        </p:spPr>
      </p:pic>
      <p:pic>
        <p:nvPicPr>
          <p:cNvPr id="9" name="Picture 4" descr="File:Iowa in United States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752600"/>
            <a:ext cx="2967787" cy="1837201"/>
          </a:xfrm>
          <a:prstGeom prst="rect">
            <a:avLst/>
          </a:prstGeom>
          <a:noFill/>
        </p:spPr>
      </p:pic>
      <p:pic>
        <p:nvPicPr>
          <p:cNvPr id="10" name="Picture 6" descr="J&amp;P Cycles® - Aftermarket Parts &amp; Accessories for your motorcycle!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2209800"/>
            <a:ext cx="2286000" cy="834390"/>
          </a:xfrm>
          <a:prstGeom prst="rect">
            <a:avLst/>
          </a:prstGeom>
          <a:noFill/>
        </p:spPr>
      </p:pic>
      <p:pic>
        <p:nvPicPr>
          <p:cNvPr id="1026" name="Picture 2" descr="C:\Users\Keith\Desktop\poshgit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28567" y="3657600"/>
            <a:ext cx="5686866" cy="142500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useful operations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save --include-untracked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list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show –p stash@{1}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drop stash@{1}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branch &lt;name&gt;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with care…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76400"/>
            <a:ext cx="4572000" cy="456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5532120"/>
            <a:ext cx="2667000" cy="457200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Advantage: WIP lives in branch</a:t>
            </a:r>
          </a:p>
          <a:p>
            <a:endParaRPr lang="en-US" dirty="0" smtClean="0"/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commit -m "WIP: Need </a:t>
            </a:r>
            <a:r>
              <a:rPr lang="en-US" dirty="0" err="1" smtClean="0">
                <a:latin typeface="Consolas" pitchFamily="49" charset="0"/>
              </a:rPr>
              <a:t>impl</a:t>
            </a:r>
            <a:r>
              <a:rPr lang="en-US" dirty="0" smtClean="0">
                <a:latin typeface="Consolas" pitchFamily="49" charset="0"/>
              </a:rPr>
              <a:t>"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reset HEAD~</a:t>
            </a:r>
          </a:p>
          <a:p>
            <a:pPr lvl="2"/>
            <a:r>
              <a:rPr lang="en-US" dirty="0" smtClean="0"/>
              <a:t>Pretend WIP commit never happened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Reset paths in index to match </a:t>
            </a:r>
            <a:r>
              <a:rPr lang="en-US" i="1" dirty="0" smtClean="0"/>
              <a:t>commit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reset </a:t>
            </a:r>
            <a:r>
              <a:rPr lang="en-US" i="1" dirty="0" smtClean="0">
                <a:latin typeface="Consolas" pitchFamily="49" charset="0"/>
              </a:rPr>
              <a:t>commit</a:t>
            </a:r>
            <a:r>
              <a:rPr lang="en-US" dirty="0" smtClean="0">
                <a:latin typeface="Consolas" pitchFamily="49" charset="0"/>
              </a:rPr>
              <a:t> -- &lt;paths&gt;…</a:t>
            </a:r>
          </a:p>
          <a:p>
            <a:pPr lvl="1"/>
            <a:endParaRPr lang="en-US" dirty="0" smtClean="0">
              <a:solidFill>
                <a:prstClr val="black"/>
              </a:solidFill>
              <a:latin typeface="Consolas" pitchFamily="49" charset="0"/>
            </a:endParaRPr>
          </a:p>
          <a:p>
            <a:pPr lvl="1"/>
            <a:r>
              <a:rPr lang="en-US" dirty="0" err="1" smtClean="0">
                <a:solidFill>
                  <a:prstClr val="black"/>
                </a:solidFill>
              </a:rPr>
              <a:t>Unstage</a:t>
            </a:r>
            <a:r>
              <a:rPr lang="en-US" dirty="0" smtClean="0">
                <a:solidFill>
                  <a:prstClr val="black"/>
                </a:solidFill>
              </a:rPr>
              <a:t>: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git reset HEAD -- staged-file.txt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git reset HEAD staged-file.txt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git reset -- staged-file.txt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 startAt="2"/>
            </a:pPr>
            <a:r>
              <a:rPr lang="en-US" dirty="0" smtClean="0"/>
              <a:t>Reset HEAD reference to </a:t>
            </a:r>
            <a:r>
              <a:rPr lang="en-US" i="1" dirty="0" smtClean="0"/>
              <a:t>commit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reset [--&lt;mode&gt;] </a:t>
            </a:r>
            <a:r>
              <a:rPr lang="en-US" i="1" dirty="0" smtClean="0">
                <a:latin typeface="Consolas" pitchFamily="49" charset="0"/>
              </a:rPr>
              <a:t>commit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Discard previous (WIP) commit: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git reset HEAD~</a:t>
            </a:r>
          </a:p>
          <a:p>
            <a:pPr lvl="1"/>
            <a:r>
              <a:rPr lang="en-US" dirty="0" smtClean="0"/>
              <a:t>Make HEAD look like remote branch: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git reset --hard origin/master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reset [--&lt;mode&gt;]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7132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soft = move HEAD; don’t reset index/work tree</a:t>
            </a:r>
          </a:p>
          <a:p>
            <a:pPr lvl="1"/>
            <a:r>
              <a:rPr lang="en-US" sz="2400" dirty="0" err="1" smtClean="0"/>
              <a:t>Uncommit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smtClean="0"/>
              <a:t>mixed </a:t>
            </a:r>
            <a:r>
              <a:rPr lang="en-US" sz="2800" dirty="0" smtClean="0"/>
              <a:t>= reset index but not work tree (default)</a:t>
            </a:r>
          </a:p>
          <a:p>
            <a:pPr lvl="1"/>
            <a:r>
              <a:rPr lang="en-US" sz="2400" dirty="0" err="1" smtClean="0"/>
              <a:t>Unstage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smtClean="0"/>
              <a:t>hard </a:t>
            </a:r>
            <a:r>
              <a:rPr lang="en-US" sz="2800" dirty="0" smtClean="0"/>
              <a:t>= reset index and work tree</a:t>
            </a:r>
          </a:p>
          <a:p>
            <a:pPr lvl="1"/>
            <a:r>
              <a:rPr lang="en-US" sz="2400" dirty="0" smtClean="0"/>
              <a:t>Discard changes (ignores untracked files)</a:t>
            </a:r>
          </a:p>
          <a:p>
            <a:pPr lvl="1"/>
            <a:r>
              <a:rPr lang="en-US" sz="2400" b="1" dirty="0" smtClean="0"/>
              <a:t>Destructive – use with caution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Others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667000"/>
            <a:ext cx="5943600" cy="401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600200"/>
            <a:ext cx="5848350" cy="37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1" y="2133600"/>
            <a:ext cx="442293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2590800" y="2819400"/>
            <a:ext cx="533400" cy="16764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" y="3733800"/>
            <a:ext cx="533400" cy="23622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95800" y="3962400"/>
            <a:ext cx="457200" cy="16764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Staging Area (Index)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9" y="1724026"/>
            <a:ext cx="8162925" cy="4766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04800" y="3977640"/>
            <a:ext cx="1600200" cy="128016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828800" y="2514600"/>
            <a:ext cx="1219200" cy="0"/>
          </a:xfrm>
          <a:prstGeom prst="straightConnector1">
            <a:avLst/>
          </a:prstGeom>
          <a:ln w="38100">
            <a:solidFill>
              <a:srgbClr val="8C3836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828800" y="4343400"/>
            <a:ext cx="1219200" cy="0"/>
          </a:xfrm>
          <a:prstGeom prst="straightConnector1">
            <a:avLst/>
          </a:prstGeom>
          <a:ln w="38100">
            <a:solidFill>
              <a:srgbClr val="8C3836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52800" y="3593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C3836"/>
                </a:solidFill>
                <a:latin typeface="Consolas" pitchFamily="49" charset="0"/>
              </a:rPr>
              <a:t>add</a:t>
            </a:r>
            <a:endParaRPr lang="en-US" dirty="0">
              <a:solidFill>
                <a:srgbClr val="8C3836"/>
              </a:solidFill>
              <a:latin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200" y="3593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C3836"/>
                </a:solidFill>
                <a:latin typeface="Consolas" pitchFamily="49" charset="0"/>
              </a:rPr>
              <a:t>reset</a:t>
            </a:r>
            <a:endParaRPr lang="en-US" dirty="0">
              <a:solidFill>
                <a:srgbClr val="8C3836"/>
              </a:solidFill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0" y="4191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C3836"/>
                </a:solidFill>
                <a:latin typeface="Consolas" pitchFamily="49" charset="0"/>
              </a:rPr>
              <a:t>add -p</a:t>
            </a:r>
            <a:endParaRPr lang="en-US" dirty="0">
              <a:solidFill>
                <a:srgbClr val="8C3836"/>
              </a:solidFill>
              <a:latin typeface="Consolas" pitchFamily="49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add --patch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Overlapping logical changes to one file</a:t>
            </a:r>
          </a:p>
          <a:p>
            <a:pPr lvl="1"/>
            <a:r>
              <a:rPr lang="en-US" dirty="0" smtClean="0"/>
              <a:t>Reformatting</a:t>
            </a:r>
          </a:p>
          <a:p>
            <a:pPr lvl="1"/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Changing functionality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add --patch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Pick “hunks” (sections of diff) to stage</a:t>
            </a:r>
          </a:p>
          <a:p>
            <a:r>
              <a:rPr lang="en-US" dirty="0" smtClean="0"/>
              <a:t>Key operations: y/n, </a:t>
            </a:r>
            <a:r>
              <a:rPr lang="en-US" dirty="0" err="1" smtClean="0"/>
              <a:t>a/d</a:t>
            </a:r>
            <a:r>
              <a:rPr lang="en-US" dirty="0" smtClean="0"/>
              <a:t>, s (split), e (edit)</a:t>
            </a:r>
          </a:p>
          <a:p>
            <a:endParaRPr lang="en-US" dirty="0" smtClean="0"/>
          </a:p>
          <a:p>
            <a:r>
              <a:rPr lang="en-US" dirty="0" smtClean="0"/>
              <a:t>Also: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reset -p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checkout –p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save -p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Patchwise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Permanent when pushed</a:t>
            </a:r>
          </a:p>
          <a:p>
            <a:pPr lvl="1"/>
            <a:r>
              <a:rPr lang="en-US" dirty="0" smtClean="0"/>
              <a:t>Until then, pretend you were perfect</a:t>
            </a:r>
          </a:p>
          <a:p>
            <a:r>
              <a:rPr lang="en-US" dirty="0" smtClean="0"/>
              <a:t>Simple case: messed up last commit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commit --amend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</a:rPr>
              <a:t>alias.cia = commit --amend -C HEAD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</a:t>
            </a:r>
            <a:r>
              <a:rPr lang="en-US" dirty="0" err="1" smtClean="0">
                <a:latin typeface="Consolas" pitchFamily="49" charset="0"/>
              </a:rPr>
              <a:t>cia</a:t>
            </a:r>
            <a:r>
              <a:rPr lang="en-US" dirty="0" smtClean="0">
                <a:latin typeface="Consolas" pitchFamily="49" charset="0"/>
              </a:rPr>
              <a:t> -a --reset-author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cherry-pick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</a:t>
            </a:r>
            <a:r>
              <a:rPr lang="en-US" dirty="0" err="1" smtClean="0"/>
              <a:t>changeset</a:t>
            </a:r>
            <a:r>
              <a:rPr lang="en-US" dirty="0" smtClean="0"/>
              <a:t>(s) elsewhere</a:t>
            </a:r>
          </a:p>
          <a:p>
            <a:r>
              <a:rPr lang="en-US" dirty="0" smtClean="0"/>
              <a:t>Commit to wrong branch?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… working on </a:t>
            </a:r>
            <a:r>
              <a:rPr lang="en-US" sz="2400" i="1" dirty="0" smtClean="0"/>
              <a:t>wrong-branch</a:t>
            </a:r>
            <a:r>
              <a:rPr lang="en-US" sz="2400" dirty="0" smtClean="0"/>
              <a:t>…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checkout </a:t>
            </a:r>
            <a:r>
              <a:rPr lang="en-US" sz="2400" i="1" dirty="0" smtClean="0">
                <a:latin typeface="Consolas" pitchFamily="49" charset="0"/>
              </a:rPr>
              <a:t>correct-branch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cherry-pick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checkout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reset --hard HEAD~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n-US" dirty="0" err="1" smtClean="0"/>
              <a:t>vs</a:t>
            </a:r>
            <a:r>
              <a:rPr lang="en-US" dirty="0" smtClean="0"/>
              <a:t>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Merge without rebase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         \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D---E---F---B'--M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dirty="0" smtClean="0"/>
              <a:t>Merge after rebase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D---E---F---B'--A'--C' master, topic</a:t>
            </a:r>
          </a:p>
          <a:p>
            <a:pPr>
              <a:buNone/>
            </a:pPr>
            <a:endParaRPr lang="en-US" dirty="0" smtClean="0">
              <a:solidFill>
                <a:prstClr val="black"/>
              </a:solidFill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Deck of cards: shuffle </a:t>
            </a:r>
            <a:r>
              <a:rPr lang="en-US" dirty="0" err="1" smtClean="0">
                <a:solidFill>
                  <a:prstClr val="black"/>
                </a:solidFill>
              </a:rPr>
              <a:t>vs</a:t>
            </a:r>
            <a:r>
              <a:rPr lang="en-US" dirty="0" smtClean="0">
                <a:solidFill>
                  <a:prstClr val="black"/>
                </a:solidFill>
              </a:rPr>
              <a:t> cut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n-US" dirty="0" err="1" smtClean="0"/>
              <a:t>vs</a:t>
            </a:r>
            <a:r>
              <a:rPr lang="en-US" dirty="0" smtClean="0"/>
              <a:t> rebase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931920" y="-1332436"/>
            <a:ext cx="1280160" cy="842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3977640" y="783628"/>
            <a:ext cx="1188720" cy="830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Replay commits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master, HEAD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git rebase master topic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 A'--C'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rebase --interactive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Replay commits with modifications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git rebase -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C'---(A+B)'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rebase -</a:t>
            </a:r>
            <a:r>
              <a:rPr lang="en-US" dirty="0" err="1" smtClean="0"/>
              <a:t>i</a:t>
            </a:r>
            <a:r>
              <a:rPr lang="en-US" dirty="0" smtClean="0"/>
              <a:t> --</a:t>
            </a:r>
            <a:r>
              <a:rPr lang="en-US" dirty="0" err="1" smtClean="0"/>
              <a:t>autosquash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commit -m "Do something"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work, commit, work, commit …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oops! … stage fixes for "Do something" …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commit -m "</a:t>
            </a:r>
            <a:r>
              <a:rPr lang="en-US" sz="2400" dirty="0" err="1" smtClean="0">
                <a:latin typeface="Consolas" pitchFamily="49" charset="0"/>
              </a:rPr>
              <a:t>fixup</a:t>
            </a:r>
            <a:r>
              <a:rPr lang="en-US" sz="2400" dirty="0" smtClean="0">
                <a:latin typeface="Consolas" pitchFamily="49" charset="0"/>
              </a:rPr>
              <a:t>! Do something"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rebase -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--</a:t>
            </a:r>
            <a:r>
              <a:rPr lang="en-US" sz="2400" dirty="0" err="1" smtClean="0">
                <a:latin typeface="Consolas" pitchFamily="49" charset="0"/>
              </a:rPr>
              <a:t>autosquash</a:t>
            </a:r>
            <a:r>
              <a:rPr lang="en-US" sz="2400" dirty="0" smtClean="0">
                <a:latin typeface="Consolas" pitchFamily="49" charset="0"/>
              </a:rPr>
              <a:t> HEAD~3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Updates </a:t>
            </a:r>
            <a:r>
              <a:rPr lang="en-US" dirty="0" err="1" smtClean="0"/>
              <a:t>todo</a:t>
            </a:r>
            <a:r>
              <a:rPr lang="en-US" dirty="0" smtClean="0"/>
              <a:t> list </a:t>
            </a:r>
            <a:r>
              <a:rPr lang="en-US" dirty="0" err="1" smtClean="0"/>
              <a:t>automagically</a:t>
            </a:r>
            <a:endParaRPr lang="en-US" dirty="0" smtClean="0"/>
          </a:p>
          <a:p>
            <a:pPr lvl="1"/>
            <a:r>
              <a:rPr lang="en-US" dirty="0" smtClean="0"/>
              <a:t>Moves </a:t>
            </a:r>
            <a:r>
              <a:rPr lang="en-US" dirty="0" err="1" smtClean="0"/>
              <a:t>fixup</a:t>
            </a:r>
            <a:r>
              <a:rPr lang="en-US" dirty="0" smtClean="0"/>
              <a:t>! after first commit; marks as </a:t>
            </a:r>
            <a:r>
              <a:rPr lang="en-US" dirty="0" err="1" smtClean="0"/>
              <a:t>fixup</a:t>
            </a:r>
            <a:endParaRPr lang="en-US" dirty="0" smtClean="0"/>
          </a:p>
          <a:p>
            <a:r>
              <a:rPr lang="en-US" dirty="0" err="1" smtClean="0">
                <a:latin typeface="Consolas" pitchFamily="49" charset="0"/>
              </a:rPr>
              <a:t>rebase.autosquash</a:t>
            </a:r>
            <a:r>
              <a:rPr lang="en-US" dirty="0" smtClean="0">
                <a:latin typeface="Consolas" pitchFamily="49" charset="0"/>
              </a:rPr>
              <a:t> = true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Interactive Rebase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“Oops”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More Done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is not about: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Remotes (push/pull)</a:t>
            </a:r>
          </a:p>
          <a:p>
            <a:r>
              <a:rPr lang="en-US" dirty="0" smtClean="0"/>
              <a:t>Team workflow</a:t>
            </a:r>
          </a:p>
          <a:p>
            <a:r>
              <a:rPr lang="en-US" dirty="0" smtClean="0"/>
              <a:t>Internals</a:t>
            </a:r>
          </a:p>
          <a:p>
            <a:r>
              <a:rPr lang="en-US" dirty="0" smtClean="0"/>
              <a:t>Neat stuff I don’t use…</a:t>
            </a:r>
          </a:p>
          <a:p>
            <a:pPr lvl="1"/>
            <a:r>
              <a:rPr lang="en-US" dirty="0" smtClean="0"/>
              <a:t>Hooks</a:t>
            </a:r>
          </a:p>
          <a:p>
            <a:pPr lvl="1"/>
            <a:r>
              <a:rPr lang="en-US" dirty="0" err="1" smtClean="0"/>
              <a:t>Submodules</a:t>
            </a:r>
            <a:endParaRPr lang="en-US" dirty="0" smtClean="0"/>
          </a:p>
          <a:p>
            <a:pPr lvl="1"/>
            <a:r>
              <a:rPr lang="en-US" dirty="0" err="1" smtClean="0"/>
              <a:t>Subtree</a:t>
            </a:r>
            <a:r>
              <a:rPr lang="en-US" dirty="0" smtClean="0"/>
              <a:t> merging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This talk is about: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Config</a:t>
            </a:r>
          </a:p>
          <a:p>
            <a:r>
              <a:rPr lang="en-US" dirty="0" smtClean="0"/>
              <a:t>Naming Commits</a:t>
            </a:r>
          </a:p>
          <a:p>
            <a:r>
              <a:rPr lang="en-US" dirty="0" smtClean="0"/>
              <a:t>Local workflow</a:t>
            </a:r>
          </a:p>
          <a:p>
            <a:r>
              <a:rPr lang="en-US" dirty="0" smtClean="0"/>
              <a:t>Fixing “oops”</a:t>
            </a:r>
          </a:p>
          <a:p>
            <a:r>
              <a:rPr lang="en-US" dirty="0" smtClean="0"/>
              <a:t>Finding bugs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build="p"/>
      <p:bldP spid="10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reflog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Where did my commit go?</a:t>
            </a:r>
          </a:p>
          <a:p>
            <a:r>
              <a:rPr lang="en-US" dirty="0" err="1" smtClean="0">
                <a:latin typeface="Consolas" pitchFamily="49" charset="0"/>
              </a:rPr>
              <a:t>ls</a:t>
            </a:r>
            <a:r>
              <a:rPr lang="en-US" dirty="0" smtClean="0">
                <a:latin typeface="Consolas" pitchFamily="49" charset="0"/>
              </a:rPr>
              <a:t> -r .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/logs</a:t>
            </a:r>
          </a:p>
          <a:p>
            <a:pPr lvl="1"/>
            <a:r>
              <a:rPr lang="en-US" dirty="0" smtClean="0"/>
              <a:t>HEAD, heads, remotes</a:t>
            </a:r>
            <a:endParaRPr lang="en-US" sz="2600" dirty="0" smtClean="0"/>
          </a:p>
          <a:p>
            <a:pPr>
              <a:buNone/>
            </a:pPr>
            <a:endParaRPr lang="en-US" sz="17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&gt; git </a:t>
            </a:r>
            <a:r>
              <a:rPr lang="en-US" sz="1700" dirty="0" err="1" smtClean="0">
                <a:latin typeface="Consolas" pitchFamily="49" charset="0"/>
              </a:rPr>
              <a:t>reflog</a:t>
            </a:r>
            <a:r>
              <a:rPr lang="en-US" sz="1700" dirty="0" smtClean="0">
                <a:latin typeface="Consolas" pitchFamily="49" charset="0"/>
              </a:rPr>
              <a:t> --all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c66d5f9 refs/heads/dev2@{0}: branch: Created from origin/dev2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1df4b7e refs/heads/master@{0}: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b6e3739 refs/remotes/origin/dev1@{0}: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2c2c892 refs/remotes/origin/dev1@{1}: fetch origin: forced-update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69dcefd refs/remotes/origin/dev1@{2}: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954fa68 refs/remotes/origin/dev1@{3}: pull 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0234a69 refs/remotes/origin/dev1@{4}: pull origin: storing head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8de4df0 refs/heads/master@{1}: pull origin: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66e2e5f refs/heads/tiny74@{0}: commit: WIP</a:t>
            </a:r>
            <a:endParaRPr lang="en-US" sz="26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Bugs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4625609"/>
          </a:xfrm>
        </p:spPr>
        <p:txBody>
          <a:bodyPr/>
          <a:lstStyle/>
          <a:p>
            <a:r>
              <a:rPr lang="en-US" dirty="0" smtClean="0"/>
              <a:t>Binary search through commit space</a:t>
            </a:r>
          </a:p>
          <a:p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914400" y="2743200"/>
            <a:ext cx="7315200" cy="0"/>
            <a:chOff x="914400" y="2743200"/>
            <a:chExt cx="7315200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ular Callout 22"/>
          <p:cNvSpPr/>
          <p:nvPr/>
        </p:nvSpPr>
        <p:spPr>
          <a:xfrm>
            <a:off x="914400" y="2971800"/>
            <a:ext cx="990600" cy="381000"/>
          </a:xfrm>
          <a:prstGeom prst="wedgeRectCallout">
            <a:avLst>
              <a:gd name="adj1" fmla="val -45221"/>
              <a:gd name="adj2" fmla="val -87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7239000" y="2971800"/>
            <a:ext cx="990600" cy="381000"/>
          </a:xfrm>
          <a:prstGeom prst="wedgeRectCallout">
            <a:avLst>
              <a:gd name="adj1" fmla="val 44202"/>
              <a:gd name="adj2" fmla="val -8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25" name="Rectangular Callout 24"/>
          <p:cNvSpPr/>
          <p:nvPr/>
        </p:nvSpPr>
        <p:spPr>
          <a:xfrm>
            <a:off x="3657600" y="2971800"/>
            <a:ext cx="1295400" cy="381000"/>
          </a:xfrm>
          <a:prstGeom prst="wedgeRectCallout">
            <a:avLst>
              <a:gd name="adj1" fmla="val 20164"/>
              <a:gd name="adj2" fmla="val -83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47" name="Rectangular Callout 46"/>
          <p:cNvSpPr/>
          <p:nvPr/>
        </p:nvSpPr>
        <p:spPr>
          <a:xfrm>
            <a:off x="914400" y="3962400"/>
            <a:ext cx="990600" cy="381000"/>
          </a:xfrm>
          <a:prstGeom prst="wedgeRectCallout">
            <a:avLst>
              <a:gd name="adj1" fmla="val -43298"/>
              <a:gd name="adj2" fmla="val -94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48" name="Rectangular Callout 47"/>
          <p:cNvSpPr/>
          <p:nvPr/>
        </p:nvSpPr>
        <p:spPr>
          <a:xfrm>
            <a:off x="4648200" y="39624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49" name="Rectangular Callout 48"/>
          <p:cNvSpPr/>
          <p:nvPr/>
        </p:nvSpPr>
        <p:spPr>
          <a:xfrm>
            <a:off x="2362200" y="3962400"/>
            <a:ext cx="1295400" cy="381000"/>
          </a:xfrm>
          <a:prstGeom prst="wedgeRectCallout">
            <a:avLst>
              <a:gd name="adj1" fmla="val -20278"/>
              <a:gd name="adj2" fmla="val -86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67" name="Rectangular Callout 66"/>
          <p:cNvSpPr/>
          <p:nvPr/>
        </p:nvSpPr>
        <p:spPr>
          <a:xfrm>
            <a:off x="1752600" y="49530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69" name="Rectangular Callout 68"/>
          <p:cNvSpPr/>
          <p:nvPr/>
        </p:nvSpPr>
        <p:spPr>
          <a:xfrm>
            <a:off x="3048000" y="4953000"/>
            <a:ext cx="1295400" cy="381000"/>
          </a:xfrm>
          <a:prstGeom prst="wedgeRectCallout">
            <a:avLst>
              <a:gd name="adj1" fmla="val -5573"/>
              <a:gd name="adj2" fmla="val -8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914400" y="3733800"/>
            <a:ext cx="7315200" cy="0"/>
            <a:chOff x="914400" y="2743200"/>
            <a:chExt cx="7315200" cy="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14400" y="4724400"/>
            <a:ext cx="7315200" cy="0"/>
            <a:chOff x="914400" y="2743200"/>
            <a:chExt cx="7315200" cy="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914400" y="5638800"/>
            <a:ext cx="7315200" cy="0"/>
            <a:chOff x="914400" y="2743200"/>
            <a:chExt cx="7315200" cy="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ular Callout 119"/>
          <p:cNvSpPr/>
          <p:nvPr/>
        </p:nvSpPr>
        <p:spPr>
          <a:xfrm>
            <a:off x="2667000" y="58674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121" name="Rectangular Callout 120"/>
          <p:cNvSpPr/>
          <p:nvPr/>
        </p:nvSpPr>
        <p:spPr>
          <a:xfrm>
            <a:off x="4648200" y="49530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122" name="Rectangular Callout 121"/>
          <p:cNvSpPr/>
          <p:nvPr/>
        </p:nvSpPr>
        <p:spPr>
          <a:xfrm>
            <a:off x="4648200" y="5867400"/>
            <a:ext cx="16002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Oldest Bad!</a:t>
            </a:r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47" grpId="0" animBg="1"/>
      <p:bldP spid="48" grpId="0" animBg="1"/>
      <p:bldP spid="49" grpId="0" animBg="1"/>
      <p:bldP spid="67" grpId="0" animBg="1"/>
      <p:bldP spid="69" grpId="0" animBg="1"/>
      <p:bldP spid="120" grpId="0" animBg="1"/>
      <p:bldP spid="121" grpId="0" animBg="1"/>
      <p:bldP spid="12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start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bad </a:t>
            </a:r>
            <a:r>
              <a:rPr lang="en-US" sz="2400" i="1" dirty="0" smtClean="0">
                <a:latin typeface="Consolas" pitchFamily="49" charset="0"/>
              </a:rPr>
              <a:t>new-commit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good </a:t>
            </a:r>
            <a:r>
              <a:rPr lang="en-US" sz="2400" i="1" dirty="0" smtClean="0">
                <a:latin typeface="Consolas" pitchFamily="49" charset="0"/>
              </a:rPr>
              <a:t>old-commit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4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2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good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0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5087d6… is the first bad commit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reset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useful operations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visualize</a:t>
            </a:r>
            <a:r>
              <a:rPr lang="en-US" dirty="0" smtClean="0"/>
              <a:t> = </a:t>
            </a:r>
            <a:r>
              <a:rPr lang="en-US" dirty="0" smtClean="0">
                <a:latin typeface="Consolas" pitchFamily="49" charset="0"/>
              </a:rPr>
              <a:t>view</a:t>
            </a:r>
            <a:r>
              <a:rPr lang="en-US" dirty="0" smtClean="0"/>
              <a:t> = overview in </a:t>
            </a:r>
            <a:r>
              <a:rPr lang="en-US" dirty="0" err="1" smtClean="0">
                <a:latin typeface="Consolas" pitchFamily="49" charset="0"/>
              </a:rPr>
              <a:t>gitk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log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skip</a:t>
            </a:r>
            <a:r>
              <a:rPr lang="en-US" dirty="0" smtClean="0"/>
              <a:t> = current version cannot be tested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run </a:t>
            </a:r>
            <a:r>
              <a:rPr lang="en-US" i="1" dirty="0" err="1" smtClean="0">
                <a:latin typeface="Consolas" pitchFamily="49" charset="0"/>
              </a:rPr>
              <a:t>my_script</a:t>
            </a:r>
            <a:r>
              <a:rPr lang="en-US" dirty="0" smtClean="0"/>
              <a:t> = automated bisect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Config for your preferences</a:t>
            </a:r>
          </a:p>
          <a:p>
            <a:r>
              <a:rPr lang="en-US" dirty="0" smtClean="0"/>
              <a:t>Aliases to avoid typing</a:t>
            </a:r>
          </a:p>
          <a:p>
            <a:r>
              <a:rPr lang="en-US" dirty="0" smtClean="0"/>
              <a:t>Commit naming shortcuts</a:t>
            </a:r>
          </a:p>
          <a:p>
            <a:r>
              <a:rPr lang="en-US" dirty="0" smtClean="0"/>
              <a:t>Stashes and WIP commits</a:t>
            </a:r>
          </a:p>
          <a:p>
            <a:r>
              <a:rPr lang="en-US" dirty="0" err="1" smtClean="0"/>
              <a:t>Patchwise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</a:rPr>
              <a:t>add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reset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checkout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stash</a:t>
            </a:r>
          </a:p>
          <a:p>
            <a:r>
              <a:rPr lang="en-US" dirty="0" smtClean="0"/>
              <a:t>Rewriting history</a:t>
            </a:r>
          </a:p>
          <a:p>
            <a:r>
              <a:rPr lang="en-US" dirty="0" err="1" smtClean="0"/>
              <a:t>Opps</a:t>
            </a:r>
            <a:r>
              <a:rPr lang="en-US" dirty="0" smtClean="0"/>
              <a:t>? </a:t>
            </a:r>
            <a:r>
              <a:rPr lang="en-US" dirty="0" err="1" smtClean="0">
                <a:latin typeface="Consolas" pitchFamily="49" charset="0"/>
              </a:rPr>
              <a:t>reflog</a:t>
            </a:r>
            <a:endParaRPr lang="en-US" dirty="0" smtClean="0"/>
          </a:p>
          <a:p>
            <a:r>
              <a:rPr lang="en-US" dirty="0" smtClean="0"/>
              <a:t>Bugs? </a:t>
            </a:r>
            <a:r>
              <a:rPr lang="en-US" dirty="0" smtClean="0">
                <a:latin typeface="Consolas" pitchFamily="49" charset="0"/>
              </a:rPr>
              <a:t>bisect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hlinkClick r:id="rId2"/>
              </a:rPr>
              <a:t>http://git-scm.com/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3"/>
              </a:rPr>
              <a:t>http://gitref.org/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4"/>
              </a:rPr>
              <a:t>http://gitready.com/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5"/>
              </a:rPr>
              <a:t>http://github.com/dahlbyk/posh-git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6"/>
              </a:rPr>
              <a:t>http://github.com/dahlbyk/Presentations</a:t>
            </a: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  <a:p>
            <a:pPr algn="ctr">
              <a:buNone/>
            </a:pPr>
            <a:r>
              <a:rPr lang="en-US" sz="2400" dirty="0" smtClean="0">
                <a:hlinkClick r:id="rId7"/>
              </a:rPr>
              <a:t>http://keith.lostechies.com/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Consolas" pitchFamily="49" charset="0"/>
              </a:rPr>
              <a:t>git help config</a:t>
            </a:r>
            <a:endParaRPr lang="en-US" dirty="0" smtClean="0"/>
          </a:p>
          <a:p>
            <a:r>
              <a:rPr lang="en-US" dirty="0" smtClean="0">
                <a:latin typeface="Consolas" pitchFamily="49" charset="0"/>
              </a:rPr>
              <a:t>git config –l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533400" y="30480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3048000"/>
                <a:gridCol w="3505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Scope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Switch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Location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Repository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git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config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--global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~/.</a:t>
                      </a:r>
                      <a:r>
                        <a:rPr lang="en-US" sz="2400" dirty="0" err="1" smtClean="0"/>
                        <a:t>gitconfig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System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--system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{install dir}/etc/</a:t>
                      </a:r>
                      <a:r>
                        <a:rPr lang="en-US" sz="2400" dirty="0" err="1" smtClean="0"/>
                        <a:t>gitconfig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itchFamily="49" charset="0"/>
              </a:rPr>
              <a:t>git config -e --global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# git config </a:t>
            </a:r>
            <a:r>
              <a:rPr lang="en-US" sz="2400" dirty="0" err="1" smtClean="0">
                <a:latin typeface="Consolas" pitchFamily="49" charset="0"/>
              </a:rPr>
              <a:t>core.autocrlf</a:t>
            </a:r>
            <a:r>
              <a:rPr lang="en-US" sz="2400" dirty="0" smtClean="0">
                <a:latin typeface="Consolas" pitchFamily="49" charset="0"/>
              </a:rPr>
              <a:t> false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[core]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</a:t>
            </a:r>
            <a:r>
              <a:rPr lang="en-US" sz="2400" dirty="0" err="1" smtClean="0">
                <a:latin typeface="Consolas" pitchFamily="49" charset="0"/>
              </a:rPr>
              <a:t>autocrlf</a:t>
            </a:r>
            <a:r>
              <a:rPr lang="en-US" sz="2400" dirty="0" smtClean="0">
                <a:latin typeface="Consolas" pitchFamily="49" charset="0"/>
              </a:rPr>
              <a:t> = false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# git config </a:t>
            </a:r>
            <a:r>
              <a:rPr lang="en-US" sz="2400" dirty="0" err="1" smtClean="0">
                <a:latin typeface="Consolas" pitchFamily="49" charset="0"/>
              </a:rPr>
              <a:t>branch.master.rebase</a:t>
            </a:r>
            <a:r>
              <a:rPr lang="en-US" sz="2400" dirty="0" smtClean="0">
                <a:latin typeface="Consolas" pitchFamily="49" charset="0"/>
              </a:rPr>
              <a:t> true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[branch "master"]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remote = origin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merge = refs/heads/master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rebase = true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config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6"/>
          <a:ext cx="8229600" cy="432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579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Setting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core.editor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Path to </a:t>
                      </a:r>
                      <a:r>
                        <a:rPr lang="en-US" sz="1800" dirty="0" err="1" smtClean="0"/>
                        <a:t>prefered</a:t>
                      </a:r>
                      <a:r>
                        <a:rPr lang="en-US" sz="1800" dirty="0" smtClean="0"/>
                        <a:t> editor</a:t>
                      </a:r>
                      <a:endParaRPr lang="en-US" sz="1800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diff.renames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false = don’t detect renames (default)</a:t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true = detect renames</a:t>
                      </a:r>
                    </a:p>
                    <a:p>
                      <a:r>
                        <a:rPr lang="en-US" sz="1800" b="1" dirty="0" smtClean="0"/>
                        <a:t>copies</a:t>
                      </a:r>
                      <a:r>
                        <a:rPr lang="en-US" sz="1800" baseline="0" dirty="0" smtClean="0"/>
                        <a:t> = detect renames &amp; copies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difftool.prompt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true (default), </a:t>
                      </a:r>
                      <a:r>
                        <a:rPr lang="en-US" sz="1800" b="1" baseline="0" dirty="0" smtClean="0"/>
                        <a:t>false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mergetool.prompt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true (default), </a:t>
                      </a:r>
                      <a:r>
                        <a:rPr lang="en-US" sz="1800" b="1" baseline="0" dirty="0" smtClean="0"/>
                        <a:t>false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mergetool.keepBackup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true (default), </a:t>
                      </a:r>
                      <a:r>
                        <a:rPr lang="en-US" sz="1800" b="1" baseline="0" dirty="0" smtClean="0"/>
                        <a:t>false</a:t>
                      </a:r>
                      <a:endParaRPr lang="en-US" sz="1800" i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/>
                        <a:t>After merge, original file with conflict markers saved with .</a:t>
                      </a:r>
                      <a:r>
                        <a:rPr lang="en-US" sz="1400" i="1" baseline="0" dirty="0" err="1" smtClean="0"/>
                        <a:t>orig</a:t>
                      </a:r>
                      <a:r>
                        <a:rPr lang="en-US" sz="1400" i="1" baseline="0" dirty="0" smtClean="0"/>
                        <a:t> extension</a:t>
                      </a:r>
                      <a:endParaRPr lang="en-US" sz="1400" b="1" baseline="0" dirty="0" smtClean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help.autocorrect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 = show but</a:t>
                      </a:r>
                      <a:r>
                        <a:rPr lang="en-US" sz="1800" baseline="0" dirty="0" smtClean="0"/>
                        <a:t> don’t execute (default)</a:t>
                      </a:r>
                    </a:p>
                    <a:p>
                      <a:r>
                        <a:rPr lang="en-US" sz="1800" i="1" baseline="0" dirty="0" smtClean="0"/>
                        <a:t>N</a:t>
                      </a:r>
                      <a:r>
                        <a:rPr lang="en-US" sz="1800" baseline="0" dirty="0" smtClean="0"/>
                        <a:t> = execute correction after </a:t>
                      </a:r>
                      <a:r>
                        <a:rPr lang="en-US" sz="1800" i="1" baseline="0" dirty="0" smtClean="0"/>
                        <a:t>N</a:t>
                      </a:r>
                      <a:r>
                        <a:rPr lang="en-US" sz="1800" i="0" baseline="0" dirty="0" smtClean="0"/>
                        <a:t> tenths of a second</a:t>
                      </a:r>
                      <a:endParaRPr lang="en-US" sz="1800" baseline="0" dirty="0" smtClean="0"/>
                    </a:p>
                    <a:p>
                      <a:r>
                        <a:rPr lang="en-US" sz="1800" b="1" baseline="0" dirty="0" smtClean="0"/>
                        <a:t>-</a:t>
                      </a:r>
                      <a:r>
                        <a:rPr lang="en-US" sz="1800" b="1" i="1" baseline="0" dirty="0" smtClean="0"/>
                        <a:t>N</a:t>
                      </a:r>
                      <a:r>
                        <a:rPr lang="en-US" sz="1800" baseline="0" dirty="0" smtClean="0"/>
                        <a:t> = execute correction immediately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log.date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default, </a:t>
                      </a:r>
                      <a:r>
                        <a:rPr lang="en-US" sz="1800" b="1" dirty="0" smtClean="0"/>
                        <a:t>relative</a:t>
                      </a:r>
                      <a:r>
                        <a:rPr lang="en-US" sz="1800" dirty="0" smtClean="0"/>
                        <a:t>, local, </a:t>
                      </a:r>
                      <a:r>
                        <a:rPr lang="en-US" sz="1800" dirty="0" err="1" smtClean="0"/>
                        <a:t>iso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rfc</a:t>
                      </a:r>
                      <a:r>
                        <a:rPr lang="en-US" sz="1800" baseline="0" dirty="0" smtClean="0"/>
                        <a:t> short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75191"/>
            <a:ext cx="85344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Wrap git command + arguments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config alias.ds "diff --stat"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</a:t>
            </a:r>
            <a:r>
              <a:rPr lang="en-US" dirty="0" err="1" smtClean="0">
                <a:latin typeface="Consolas" pitchFamily="49" charset="0"/>
              </a:rPr>
              <a:t>ds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nsolas" pitchFamily="49" charset="0"/>
                <a:sym typeface="Wingdings" pitchFamily="2" charset="2"/>
              </a:rPr>
              <a:t>git diff --stat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</a:t>
            </a:r>
            <a:r>
              <a:rPr lang="en-US" dirty="0" err="1" smtClean="0">
                <a:latin typeface="Consolas" pitchFamily="49" charset="0"/>
              </a:rPr>
              <a:t>ds</a:t>
            </a:r>
            <a:r>
              <a:rPr lang="en-US" dirty="0" smtClean="0">
                <a:latin typeface="Consolas" pitchFamily="49" charset="0"/>
              </a:rPr>
              <a:t> dev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nsolas" pitchFamily="49" charset="0"/>
                <a:sym typeface="Wingdings" pitchFamily="2" charset="2"/>
              </a:rPr>
              <a:t>git diff --stat dev</a:t>
            </a:r>
          </a:p>
          <a:p>
            <a:r>
              <a:rPr lang="en-US" dirty="0" smtClean="0"/>
              <a:t>Wrap shell commands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alias.gitka</a:t>
            </a:r>
            <a:r>
              <a:rPr lang="en-US" dirty="0" smtClean="0">
                <a:latin typeface="Consolas" pitchFamily="49" charset="0"/>
              </a:rPr>
              <a:t> = !</a:t>
            </a:r>
            <a:r>
              <a:rPr lang="en-US" dirty="0" err="1" smtClean="0">
                <a:latin typeface="Consolas" pitchFamily="49" charset="0"/>
              </a:rPr>
              <a:t>gitk</a:t>
            </a:r>
            <a:r>
              <a:rPr lang="en-US" dirty="0" smtClean="0">
                <a:latin typeface="Consolas" pitchFamily="49" charset="0"/>
              </a:rPr>
              <a:t> --all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alias.call</a:t>
            </a:r>
            <a:r>
              <a:rPr lang="en-US" dirty="0" smtClean="0">
                <a:latin typeface="Consolas" pitchFamily="49" charset="0"/>
              </a:rPr>
              <a:t> = !git add -A &amp;&amp; git commit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#</a:t>
            </a:r>
            <a:r>
              <a:rPr lang="en-US" dirty="0" err="1" smtClean="0"/>
              <a:t>ndcoslo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10457</TotalTime>
  <Words>1486</Words>
  <Application>Microsoft Office PowerPoint</Application>
  <PresentationFormat>On-screen Show (4:3)</PresentationFormat>
  <Paragraphs>372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Module</vt:lpstr>
      <vt:lpstr>Git More Done</vt:lpstr>
      <vt:lpstr>Who am I?</vt:lpstr>
      <vt:lpstr>Who are you?</vt:lpstr>
      <vt:lpstr>Git More Done</vt:lpstr>
      <vt:lpstr>Config</vt:lpstr>
      <vt:lpstr>git config</vt:lpstr>
      <vt:lpstr>git config</vt:lpstr>
      <vt:lpstr>git config</vt:lpstr>
      <vt:lpstr>Aliases</vt:lpstr>
      <vt:lpstr>Aliases</vt:lpstr>
      <vt:lpstr>Naming Commits</vt:lpstr>
      <vt:lpstr>Naming Commits</vt:lpstr>
      <vt:lpstr>Naming Commits</vt:lpstr>
      <vt:lpstr>Naming Commits</vt:lpstr>
      <vt:lpstr>Relatively Naming Commits</vt:lpstr>
      <vt:lpstr>Local Workflow</vt:lpstr>
      <vt:lpstr>Branching</vt:lpstr>
      <vt:lpstr>My Workflow</vt:lpstr>
      <vt:lpstr>git stash</vt:lpstr>
      <vt:lpstr>git stash</vt:lpstr>
      <vt:lpstr>Use with care…</vt:lpstr>
      <vt:lpstr>Temporary Commits</vt:lpstr>
      <vt:lpstr>git reset</vt:lpstr>
      <vt:lpstr>git reset</vt:lpstr>
      <vt:lpstr>git reset [--&lt;mode&gt;]</vt:lpstr>
      <vt:lpstr>The Others</vt:lpstr>
      <vt:lpstr>Git Staging Area (Index)</vt:lpstr>
      <vt:lpstr>git add --patch</vt:lpstr>
      <vt:lpstr>git add --patch</vt:lpstr>
      <vt:lpstr>Demo</vt:lpstr>
      <vt:lpstr>Rewriting History</vt:lpstr>
      <vt:lpstr>git cherry-pick</vt:lpstr>
      <vt:lpstr>merge vs rebase</vt:lpstr>
      <vt:lpstr>merge vs rebase</vt:lpstr>
      <vt:lpstr>git rebase</vt:lpstr>
      <vt:lpstr>git rebase --interactive</vt:lpstr>
      <vt:lpstr>git rebase -i --autosquash</vt:lpstr>
      <vt:lpstr>Demo</vt:lpstr>
      <vt:lpstr>Fixing “Oops”</vt:lpstr>
      <vt:lpstr>git reflog</vt:lpstr>
      <vt:lpstr>Finding Bugs</vt:lpstr>
      <vt:lpstr>git bisect</vt:lpstr>
      <vt:lpstr>git bisect</vt:lpstr>
      <vt:lpstr>git bisect</vt:lpstr>
      <vt:lpstr>Review</vt:lpstr>
      <vt:lpstr>Resources</vt:lpstr>
    </vt:vector>
  </TitlesOfParts>
  <Company>Inetium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1046</cp:revision>
  <dcterms:created xsi:type="dcterms:W3CDTF">2009-08-14T19:51:58Z</dcterms:created>
  <dcterms:modified xsi:type="dcterms:W3CDTF">2012-06-07T22:50:07Z</dcterms:modified>
</cp:coreProperties>
</file>