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6"/>
  </p:notesMasterIdLst>
  <p:sldIdLst>
    <p:sldId id="256" r:id="rId2"/>
    <p:sldId id="448" r:id="rId3"/>
    <p:sldId id="416" r:id="rId4"/>
    <p:sldId id="471" r:id="rId5"/>
    <p:sldId id="452" r:id="rId6"/>
    <p:sldId id="454" r:id="rId7"/>
    <p:sldId id="455" r:id="rId8"/>
    <p:sldId id="456" r:id="rId9"/>
    <p:sldId id="472" r:id="rId10"/>
    <p:sldId id="467" r:id="rId11"/>
    <p:sldId id="468" r:id="rId12"/>
    <p:sldId id="469" r:id="rId13"/>
    <p:sldId id="470" r:id="rId14"/>
    <p:sldId id="459" r:id="rId15"/>
    <p:sldId id="460" r:id="rId16"/>
    <p:sldId id="473" r:id="rId17"/>
    <p:sldId id="474" r:id="rId18"/>
    <p:sldId id="461" r:id="rId19"/>
    <p:sldId id="462" r:id="rId20"/>
    <p:sldId id="463" r:id="rId21"/>
    <p:sldId id="464" r:id="rId22"/>
    <p:sldId id="465" r:id="rId23"/>
    <p:sldId id="466" r:id="rId24"/>
    <p:sldId id="44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836"/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91" d="100"/>
          <a:sy n="91" d="100"/>
        </p:scale>
        <p:origin x="-8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8/3/2012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8/3/2012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8/3/2012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8/3/2012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8/3/2012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8/3/2012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pish.net/" TargetMode="External"/><Relationship Id="rId2" Type="http://schemas.openxmlformats.org/officeDocument/2006/relationships/hyperlink" Target="http://fshar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ith.lostechies.com/" TargetMode="External"/><Relationship Id="rId5" Type="http://schemas.openxmlformats.org/officeDocument/2006/relationships/hyperlink" Target="http://github.com/dahlbyk/Presentations" TargetMode="External"/><Relationship Id="rId4" Type="http://schemas.openxmlformats.org/officeDocument/2006/relationships/hyperlink" Target="http://tryfsharp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Getting </a:t>
            </a:r>
            <a:r>
              <a:rPr lang="en-US" dirty="0" err="1" smtClean="0"/>
              <a:t>Func</a:t>
            </a:r>
            <a:r>
              <a:rPr lang="en-US" dirty="0" smtClean="0"/>
              <a:t>-y with</a:t>
            </a:r>
            <a:br>
              <a:rPr lang="en-US" dirty="0" smtClean="0"/>
            </a:br>
            <a:r>
              <a:rPr lang="en-US" dirty="0" smtClean="0"/>
              <a:t>C# and F#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List&lt;T&gt; Filter&lt;T&gt;(List&lt;T&gt; list, </a:t>
            </a:r>
            <a:r>
              <a:rPr lang="en-US" sz="1800" dirty="0" err="1" smtClean="0">
                <a:latin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</a:rPr>
              <a:t>&lt;T, </a:t>
            </a:r>
            <a:r>
              <a:rPr lang="en-US" sz="1800" dirty="0" err="1" smtClean="0">
                <a:latin typeface="Consolas" pitchFamily="49" charset="0"/>
              </a:rPr>
              <a:t>bool</a:t>
            </a:r>
            <a:r>
              <a:rPr lang="en-US" sz="1800" dirty="0" smtClean="0">
                <a:latin typeface="Consolas" pitchFamily="49" charset="0"/>
              </a:rPr>
              <a:t>&gt; predicate) {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for (int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= list.Length-1;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&gt;= 0;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--)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   </a:t>
            </a:r>
            <a:r>
              <a:rPr lang="en-US" sz="1800" smtClean="0">
                <a:latin typeface="Consolas" pitchFamily="49" charset="0"/>
              </a:rPr>
              <a:t>if </a:t>
            </a:r>
            <a:r>
              <a:rPr lang="en-US" sz="1800" smtClean="0">
                <a:latin typeface="Consolas" pitchFamily="49" charset="0"/>
              </a:rPr>
              <a:t>(!predicate(list[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]))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      </a:t>
            </a:r>
            <a:r>
              <a:rPr lang="en-US" sz="1800" dirty="0" err="1" smtClean="0">
                <a:latin typeface="Consolas" pitchFamily="49" charset="0"/>
              </a:rPr>
              <a:t>list.Remove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return list;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List&lt;T&gt; Filter&lt;T&gt;(List&lt;T&gt; list, </a:t>
            </a:r>
            <a:r>
              <a:rPr lang="en-US" sz="1800" dirty="0" err="1" smtClean="0">
                <a:latin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</a:rPr>
              <a:t>&lt;T, </a:t>
            </a:r>
            <a:r>
              <a:rPr lang="en-US" sz="1800" dirty="0" err="1" smtClean="0">
                <a:latin typeface="Consolas" pitchFamily="49" charset="0"/>
              </a:rPr>
              <a:t>bool</a:t>
            </a:r>
            <a:r>
              <a:rPr lang="en-US" sz="1800" dirty="0" smtClean="0">
                <a:latin typeface="Consolas" pitchFamily="49" charset="0"/>
              </a:rPr>
              <a:t>&gt; predicate)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result = new List&lt;T&gt;();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</a:rPr>
              <a:t>foreach</a:t>
            </a:r>
            <a:r>
              <a:rPr lang="en-US" sz="1800" dirty="0" smtClean="0">
                <a:latin typeface="Consolas" pitchFamily="49" charset="0"/>
              </a:rPr>
              <a:t> 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item in list)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   if (predicate(item))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      </a:t>
            </a:r>
            <a:r>
              <a:rPr lang="en-US" sz="1800" dirty="0" err="1" smtClean="0">
                <a:latin typeface="Consolas" pitchFamily="49" charset="0"/>
              </a:rPr>
              <a:t>result.Add</a:t>
            </a:r>
            <a:r>
              <a:rPr lang="en-US" sz="1800" dirty="0" smtClean="0">
                <a:latin typeface="Consolas" pitchFamily="49" charset="0"/>
              </a:rPr>
              <a:t>(item);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return list;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nsolas" pitchFamily="49" charset="0"/>
              </a:rPr>
              <a:t>Seq</a:t>
            </a:r>
            <a:r>
              <a:rPr lang="en-US" sz="1800" dirty="0" smtClean="0">
                <a:latin typeface="Consolas" pitchFamily="49" charset="0"/>
              </a:rPr>
              <a:t>&lt;T&gt; Filter&lt;T&gt;(</a:t>
            </a:r>
            <a:r>
              <a:rPr lang="en-US" sz="1800" dirty="0" err="1" smtClean="0">
                <a:latin typeface="Consolas" pitchFamily="49" charset="0"/>
              </a:rPr>
              <a:t>Seq</a:t>
            </a:r>
            <a:r>
              <a:rPr lang="en-US" sz="1800" dirty="0" smtClean="0">
                <a:latin typeface="Consolas" pitchFamily="49" charset="0"/>
              </a:rPr>
              <a:t>&lt;T&gt; list, </a:t>
            </a:r>
            <a:r>
              <a:rPr lang="en-US" sz="1800" dirty="0" err="1" smtClean="0">
                <a:latin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</a:rPr>
              <a:t>&lt;T, </a:t>
            </a:r>
            <a:r>
              <a:rPr lang="en-US" sz="1800" dirty="0" err="1" smtClean="0">
                <a:latin typeface="Consolas" pitchFamily="49" charset="0"/>
              </a:rPr>
              <a:t>bool</a:t>
            </a:r>
            <a:r>
              <a:rPr lang="en-US" sz="1800" dirty="0" smtClean="0">
                <a:latin typeface="Consolas" pitchFamily="49" charset="0"/>
              </a:rPr>
              <a:t>&gt; predicate) {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</a:rPr>
              <a:t>foreach</a:t>
            </a:r>
            <a:r>
              <a:rPr lang="en-US" sz="1800" dirty="0" smtClean="0">
                <a:latin typeface="Consolas" pitchFamily="49" charset="0"/>
              </a:rPr>
              <a:t> 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item in list)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   if (predicate(item))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      yield return item;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// s/</a:t>
            </a:r>
            <a:r>
              <a:rPr lang="en-US" sz="1800" dirty="0" err="1" smtClean="0">
                <a:latin typeface="Consolas" pitchFamily="49" charset="0"/>
              </a:rPr>
              <a:t>Seq</a:t>
            </a:r>
            <a:r>
              <a:rPr lang="en-US" sz="1800" dirty="0" smtClean="0">
                <a:latin typeface="Consolas" pitchFamily="49" charset="0"/>
              </a:rPr>
              <a:t>/</a:t>
            </a:r>
            <a:r>
              <a:rPr lang="en-US" sz="1800" dirty="0" err="1" smtClean="0">
                <a:latin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</a:rPr>
              <a:t>/g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= LINQ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nsolas" pitchFamily="49" charset="0"/>
              </a:rPr>
              <a:t>Seq</a:t>
            </a:r>
            <a:r>
              <a:rPr lang="en-US" sz="1800" dirty="0" smtClean="0">
                <a:latin typeface="Consolas" pitchFamily="49" charset="0"/>
              </a:rPr>
              <a:t>&lt;T&gt; Where&lt;T&gt;(</a:t>
            </a:r>
            <a:r>
              <a:rPr lang="en-US" sz="1800" b="1" dirty="0" smtClean="0">
                <a:latin typeface="Consolas" pitchFamily="49" charset="0"/>
              </a:rPr>
              <a:t>this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Seq</a:t>
            </a:r>
            <a:r>
              <a:rPr lang="en-US" sz="1800" dirty="0" smtClean="0">
                <a:latin typeface="Consolas" pitchFamily="49" charset="0"/>
              </a:rPr>
              <a:t>&lt;T&gt; list, </a:t>
            </a:r>
            <a:r>
              <a:rPr lang="en-US" sz="1800" dirty="0" err="1" smtClean="0">
                <a:latin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</a:rPr>
              <a:t>&lt;T, </a:t>
            </a:r>
            <a:r>
              <a:rPr lang="en-US" sz="1800" dirty="0" err="1" smtClean="0">
                <a:latin typeface="Consolas" pitchFamily="49" charset="0"/>
              </a:rPr>
              <a:t>bool</a:t>
            </a:r>
            <a:r>
              <a:rPr lang="en-US" sz="1800" dirty="0" smtClean="0">
                <a:latin typeface="Consolas" pitchFamily="49" charset="0"/>
              </a:rPr>
              <a:t>&gt; predicate) {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</a:rPr>
              <a:t>foreach</a:t>
            </a:r>
            <a:r>
              <a:rPr lang="en-US" sz="1800" dirty="0" smtClean="0">
                <a:latin typeface="Consolas" pitchFamily="49" charset="0"/>
              </a:rPr>
              <a:t> 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item in list)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   if (predicate(item))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         yield return item;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endParaRPr lang="en-US" sz="1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</a:rPr>
              <a:t>// s/</a:t>
            </a:r>
            <a:r>
              <a:rPr lang="en-US" sz="1800" dirty="0" err="1" smtClean="0">
                <a:latin typeface="Consolas" pitchFamily="49" charset="0"/>
              </a:rPr>
              <a:t>Seq</a:t>
            </a:r>
            <a:r>
              <a:rPr lang="en-US" sz="1800" dirty="0" smtClean="0">
                <a:latin typeface="Consolas" pitchFamily="49" charset="0"/>
              </a:rPr>
              <a:t>/</a:t>
            </a:r>
            <a:r>
              <a:rPr lang="en-US" sz="1800" dirty="0" err="1" smtClean="0">
                <a:latin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</a:rPr>
              <a:t>/g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string </a:t>
            </a:r>
            <a:r>
              <a:rPr lang="en-US" sz="1800" dirty="0" err="1" smtClean="0">
                <a:latin typeface="Consolas" pitchFamily="49" charset="0"/>
              </a:rPr>
              <a:t>GetResultOrLogIfError</a:t>
            </a:r>
            <a:r>
              <a:rPr lang="en-US" sz="1800" dirty="0" smtClean="0">
                <a:latin typeface="Consolas" pitchFamily="49" charset="0"/>
              </a:rPr>
              <a:t>()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try { return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catch (Exception ex)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Log(ex);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return null;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T </a:t>
            </a:r>
            <a:r>
              <a:rPr lang="en-US" sz="1800" dirty="0" err="1" smtClean="0">
                <a:latin typeface="Consolas" pitchFamily="49" charset="0"/>
              </a:rPr>
              <a:t>LogIfError</a:t>
            </a:r>
            <a:r>
              <a:rPr lang="en-US" sz="1800" dirty="0" smtClean="0">
                <a:latin typeface="Consolas" pitchFamily="49" charset="0"/>
              </a:rPr>
              <a:t>&lt;T&gt;(</a:t>
            </a:r>
            <a:r>
              <a:rPr lang="en-US" sz="1800" dirty="0" err="1" smtClean="0">
                <a:latin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</a:rPr>
              <a:t>&lt;T&gt;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try { return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catch (Exception ex)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Log(ex);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return default(T);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string </a:t>
            </a:r>
            <a:r>
              <a:rPr lang="en-US" sz="1800" dirty="0" err="1" smtClean="0">
                <a:latin typeface="Consolas" pitchFamily="49" charset="0"/>
              </a:rPr>
              <a:t>GetResultOrLogIfError</a:t>
            </a:r>
            <a:r>
              <a:rPr lang="en-US" sz="1800" dirty="0" smtClean="0">
                <a:latin typeface="Consolas" pitchFamily="49" charset="0"/>
              </a:rPr>
              <a:t>()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return </a:t>
            </a:r>
            <a:r>
              <a:rPr lang="en-US" sz="1800" dirty="0" err="1" smtClean="0">
                <a:latin typeface="Consolas" pitchFamily="49" charset="0"/>
              </a:rPr>
              <a:t>LogIfError</a:t>
            </a:r>
            <a:r>
              <a:rPr lang="en-US" sz="1800" dirty="0" smtClean="0">
                <a:latin typeface="Consolas" pitchFamily="49" charset="0"/>
              </a:rPr>
              <a:t>(() =&gt;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functional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T </a:t>
            </a:r>
            <a:r>
              <a:rPr lang="en-US" sz="1800" dirty="0" err="1" smtClean="0">
                <a:latin typeface="Consolas" pitchFamily="49" charset="0"/>
              </a:rPr>
              <a:t>IfError</a:t>
            </a:r>
            <a:r>
              <a:rPr lang="en-US" sz="1800" dirty="0" smtClean="0">
                <a:latin typeface="Consolas" pitchFamily="49" charset="0"/>
              </a:rPr>
              <a:t>&lt;T&gt;(</a:t>
            </a:r>
            <a:r>
              <a:rPr lang="en-US" sz="1800" dirty="0" err="1" smtClean="0">
                <a:latin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</a:rPr>
              <a:t>&lt;T&gt;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, Action&lt;Exception&gt; </a:t>
            </a:r>
            <a:r>
              <a:rPr lang="en-US" sz="1800" dirty="0" err="1" smtClean="0">
                <a:latin typeface="Consolas" pitchFamily="49" charset="0"/>
              </a:rPr>
              <a:t>onError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try { return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catch (Exception ex)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</a:rPr>
              <a:t>onError</a:t>
            </a:r>
            <a:r>
              <a:rPr lang="en-US" sz="1800" dirty="0" smtClean="0">
                <a:latin typeface="Consolas" pitchFamily="49" charset="0"/>
              </a:rPr>
              <a:t>(ex);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return default(T);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string </a:t>
            </a:r>
            <a:r>
              <a:rPr lang="en-US" sz="1800" dirty="0" err="1" smtClean="0">
                <a:latin typeface="Consolas" pitchFamily="49" charset="0"/>
              </a:rPr>
              <a:t>GetResultOrLogIfError</a:t>
            </a:r>
            <a:r>
              <a:rPr lang="en-US" sz="1800" dirty="0" smtClean="0">
                <a:latin typeface="Consolas" pitchFamily="49" charset="0"/>
              </a:rPr>
              <a:t>()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return </a:t>
            </a:r>
            <a:r>
              <a:rPr lang="en-US" sz="1800" dirty="0" err="1" smtClean="0">
                <a:latin typeface="Consolas" pitchFamily="49" charset="0"/>
              </a:rPr>
              <a:t>IfError</a:t>
            </a:r>
            <a:r>
              <a:rPr lang="en-US" sz="1800" dirty="0" smtClean="0">
                <a:latin typeface="Consolas" pitchFamily="49" charset="0"/>
              </a:rPr>
              <a:t>(() =&gt;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(), ex =&gt; Log(ex));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more functional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T </a:t>
            </a:r>
            <a:r>
              <a:rPr lang="en-US" sz="1800" dirty="0" err="1" smtClean="0">
                <a:latin typeface="Consolas" pitchFamily="49" charset="0"/>
              </a:rPr>
              <a:t>IfError</a:t>
            </a:r>
            <a:r>
              <a:rPr lang="en-US" sz="1800" dirty="0" smtClean="0">
                <a:latin typeface="Consolas" pitchFamily="49" charset="0"/>
              </a:rPr>
              <a:t>&lt;T&gt;(</a:t>
            </a:r>
            <a:r>
              <a:rPr lang="en-US" sz="1800" dirty="0" err="1" smtClean="0">
                <a:latin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</a:rPr>
              <a:t>&lt;T&gt;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, Action&lt;Exception&gt; </a:t>
            </a:r>
            <a:r>
              <a:rPr lang="en-US" sz="1800" dirty="0" err="1" smtClean="0">
                <a:latin typeface="Consolas" pitchFamily="49" charset="0"/>
              </a:rPr>
              <a:t>onError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try { return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catch (Exception ex)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</a:rPr>
              <a:t>onError</a:t>
            </a:r>
            <a:r>
              <a:rPr lang="en-US" sz="1800" dirty="0" smtClean="0">
                <a:latin typeface="Consolas" pitchFamily="49" charset="0"/>
              </a:rPr>
              <a:t>(ex);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return default(T);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string </a:t>
            </a:r>
            <a:r>
              <a:rPr lang="en-US" sz="1800" dirty="0" err="1" smtClean="0">
                <a:latin typeface="Consolas" pitchFamily="49" charset="0"/>
              </a:rPr>
              <a:t>GetResultOrLogIfError</a:t>
            </a:r>
            <a:r>
              <a:rPr lang="en-US" sz="1800" dirty="0" smtClean="0">
                <a:latin typeface="Consolas" pitchFamily="49" charset="0"/>
              </a:rPr>
              <a:t>()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return </a:t>
            </a:r>
            <a:r>
              <a:rPr lang="en-US" sz="1800" dirty="0" err="1" smtClean="0">
                <a:latin typeface="Consolas" pitchFamily="49" charset="0"/>
              </a:rPr>
              <a:t>IfError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, Log);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First-class functions = delegates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</a:rPr>
              <a:t>&lt;TArg1, TArg2, </a:t>
            </a:r>
            <a:r>
              <a:rPr lang="en-US" dirty="0" err="1" smtClean="0">
                <a:latin typeface="Consolas" pitchFamily="49" charset="0"/>
              </a:rPr>
              <a:t>TResult</a:t>
            </a:r>
            <a:r>
              <a:rPr lang="en-US" dirty="0" smtClean="0">
                <a:latin typeface="Consolas" pitchFamily="49" charset="0"/>
              </a:rPr>
              <a:t>&gt;</a:t>
            </a:r>
            <a:br>
              <a:rPr lang="en-US" dirty="0" smtClean="0">
                <a:latin typeface="Consolas" pitchFamily="49" charset="0"/>
              </a:rPr>
            </a:br>
            <a:r>
              <a:rPr lang="en-US" sz="2000" dirty="0" err="1" smtClean="0">
                <a:latin typeface="Consolas" pitchFamily="49" charset="0"/>
              </a:rPr>
              <a:t>TResult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&lt;TArg1, TArg2&gt;(TArg1 arg1, TArg2 arg2)</a:t>
            </a:r>
            <a:endParaRPr lang="en-US" sz="2400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Action&lt;TArg1, TArg2&gt;</a:t>
            </a:r>
            <a:br>
              <a:rPr lang="en-US" dirty="0" smtClean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void Action&lt;TArg1, TArg2&gt;(TArg1 arg1, TArg2 arg2)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Lambda expression = anonymous delegate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</a:rPr>
              <a:t> =&gt; </a:t>
            </a:r>
            <a:r>
              <a:rPr lang="en-US" dirty="0" err="1" smtClean="0">
                <a:latin typeface="Consolas" pitchFamily="49" charset="0"/>
              </a:rPr>
              <a:t>arg.Foo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(arg1, arg2) =&gt; arg1.Foo(arg2.Bar)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Extension methods = chainable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static</a:t>
            </a:r>
            <a:r>
              <a:rPr lang="en-US" sz="2400" dirty="0" smtClean="0">
                <a:latin typeface="Consolas" pitchFamily="49" charset="0"/>
              </a:rPr>
              <a:t> class Ext {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  static </a:t>
            </a:r>
            <a:r>
              <a:rPr lang="en-US" sz="2400" dirty="0" err="1" smtClean="0">
                <a:latin typeface="Consolas" pitchFamily="49" charset="0"/>
              </a:rPr>
              <a:t>bool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IsEmpty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b="1" dirty="0" smtClean="0">
                <a:latin typeface="Consolas" pitchFamily="49" charset="0"/>
              </a:rPr>
              <a:t>this </a:t>
            </a:r>
            <a:r>
              <a:rPr lang="en-US" sz="2400" dirty="0" smtClean="0">
                <a:latin typeface="Consolas" pitchFamily="49" charset="0"/>
              </a:rPr>
              <a:t>string value){…}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</a:rPr>
              <a:t>foo".IsEmpty</a:t>
            </a:r>
            <a:r>
              <a:rPr lang="en-US" dirty="0" smtClean="0">
                <a:latin typeface="Consolas" pitchFamily="49" charset="0"/>
              </a:rPr>
              <a:t>()</a:t>
            </a:r>
            <a:endParaRPr lang="en-US" sz="2400" dirty="0" smtClean="0"/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pPr lvl="1"/>
            <a:r>
              <a:rPr lang="en-US" dirty="0" smtClean="0"/>
              <a:t>Method returning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IEnumerable</a:t>
            </a:r>
            <a:r>
              <a:rPr lang="en-US" dirty="0" smtClean="0">
                <a:latin typeface="Consolas" pitchFamily="49" charset="0"/>
              </a:rPr>
              <a:t>&lt;T&gt;</a:t>
            </a:r>
          </a:p>
          <a:p>
            <a:pPr lvl="1"/>
            <a:r>
              <a:rPr lang="en-US" dirty="0" smtClean="0"/>
              <a:t>Compiler generates state machine</a:t>
            </a:r>
          </a:p>
          <a:p>
            <a:pPr lvl="1"/>
            <a:r>
              <a:rPr lang="en-US" dirty="0" smtClean="0"/>
              <a:t>Instead of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results = new List&lt;T&gt;();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" name="Picture 6" descr="J&amp;P Cycles® - Aftermarket Parts &amp; Accessories for your motorcycle!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209800"/>
            <a:ext cx="2286000" cy="83439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Multi-paradigm language on .NET</a:t>
            </a:r>
          </a:p>
          <a:p>
            <a:pPr lvl="1"/>
            <a:r>
              <a:rPr lang="en-US" dirty="0" smtClean="0"/>
              <a:t>Functional first</a:t>
            </a:r>
          </a:p>
          <a:p>
            <a:pPr lvl="1"/>
            <a:r>
              <a:rPr lang="en-US" dirty="0" smtClean="0"/>
              <a:t>Supports imperative/object-oriented constructs</a:t>
            </a:r>
          </a:p>
          <a:p>
            <a:endParaRPr lang="en-US" dirty="0" smtClean="0"/>
          </a:p>
          <a:p>
            <a:r>
              <a:rPr lang="en-US" dirty="0" smtClean="0"/>
              <a:t>Close to </a:t>
            </a:r>
            <a:r>
              <a:rPr lang="en-US" dirty="0" err="1" smtClean="0"/>
              <a:t>OCaml</a:t>
            </a:r>
            <a:r>
              <a:rPr lang="en-US" dirty="0" smtClean="0"/>
              <a:t>, a variant of ML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 instead of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sophisticated type inference</a:t>
            </a:r>
          </a:p>
          <a:p>
            <a:r>
              <a:rPr lang="en-US" dirty="0" smtClean="0"/>
              <a:t>Immutability by default</a:t>
            </a:r>
          </a:p>
          <a:p>
            <a:r>
              <a:rPr lang="en-US" dirty="0" smtClean="0"/>
              <a:t>Functional data structures</a:t>
            </a:r>
          </a:p>
          <a:p>
            <a:r>
              <a:rPr lang="en-US" dirty="0" smtClean="0"/>
              <a:t>Curried functions &amp; partial application</a:t>
            </a:r>
          </a:p>
          <a:p>
            <a:r>
              <a:rPr lang="en-US" dirty="0" smtClean="0"/>
              <a:t>Computation expressions (monads!)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Type providers (new in 3.0)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have time…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http://fsharp.net/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3"/>
              </a:rPr>
              <a:t>http://fpish.net/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4"/>
              </a:rPr>
              <a:t>http://tryfsharp.org/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5"/>
              </a:rPr>
              <a:t>http://github.com/dahlbyk/Presentations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6"/>
              </a:rPr>
              <a:t>http://keith.lostechies.com/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0" algn="ctr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0" algn="ctr">
              <a:buNone/>
            </a:pPr>
            <a:r>
              <a:rPr lang="en-US" sz="7200" dirty="0" smtClean="0">
                <a:latin typeface="Consolas" pitchFamily="49" charset="0"/>
                <a:cs typeface="Consolas" pitchFamily="49" charset="0"/>
              </a:rPr>
              <a:t>x = x + 1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In computer science,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functional programming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is a programming paradigm that treats computation as the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evaluation of mathematical functions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and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avoids state and mutable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Instead of this: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results = new List&lt;string&gt;();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using 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dbCommand.ExecuteReader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while (</a:t>
            </a:r>
            <a:r>
              <a:rPr lang="en-US" sz="1800" dirty="0" err="1" smtClean="0">
                <a:latin typeface="Consolas" pitchFamily="49" charset="0"/>
              </a:rPr>
              <a:t>dataReader.Read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</a:t>
            </a:r>
            <a:r>
              <a:rPr lang="en-US" sz="1800" dirty="0" err="1" smtClean="0">
                <a:latin typeface="Consolas" pitchFamily="49" charset="0"/>
              </a:rPr>
              <a:t>results.Add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reader.GetString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results;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prefer this: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</a:t>
            </a:r>
            <a:r>
              <a:rPr lang="en-US" sz="1800" dirty="0" err="1" smtClean="0">
                <a:latin typeface="Consolas" pitchFamily="49" charset="0"/>
              </a:rPr>
              <a:t>dbCommand.ReadAll</a:t>
            </a:r>
            <a:r>
              <a:rPr lang="en-US" sz="1800" dirty="0" smtClean="0">
                <a:latin typeface="Consolas" pitchFamily="49" charset="0"/>
              </a:rPr>
              <a:t>(record =&gt; </a:t>
            </a:r>
            <a:r>
              <a:rPr lang="en-US" sz="1800" dirty="0" err="1" smtClean="0">
                <a:latin typeface="Consolas" pitchFamily="49" charset="0"/>
              </a:rPr>
              <a:t>record.GetString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 functions!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static </a:t>
            </a:r>
            <a:r>
              <a:rPr lang="en-US" sz="1800" dirty="0" err="1" smtClean="0">
                <a:latin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 </a:t>
            </a:r>
            <a:r>
              <a:rPr lang="en-US" sz="1800" dirty="0" err="1" smtClean="0">
                <a:latin typeface="Consolas" pitchFamily="49" charset="0"/>
              </a:rPr>
              <a:t>ReadAll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&gt;(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this </a:t>
            </a:r>
            <a:r>
              <a:rPr lang="en-US" sz="1800" dirty="0" err="1" smtClean="0">
                <a:latin typeface="Consolas" pitchFamily="49" charset="0"/>
              </a:rPr>
              <a:t>IDbCommand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dbCommand</a:t>
            </a:r>
            <a:r>
              <a:rPr lang="en-US" sz="1800" dirty="0" smtClean="0">
                <a:latin typeface="Consolas" pitchFamily="49" charset="0"/>
              </a:rPr>
              <a:t>,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</a:t>
            </a:r>
            <a:r>
              <a:rPr lang="en-US" sz="1800" b="1" dirty="0" err="1" smtClean="0">
                <a:latin typeface="Consolas" pitchFamily="49" charset="0"/>
              </a:rPr>
              <a:t>Func</a:t>
            </a:r>
            <a:r>
              <a:rPr lang="en-US" sz="1800" b="1" dirty="0" smtClean="0">
                <a:latin typeface="Consolas" pitchFamily="49" charset="0"/>
              </a:rPr>
              <a:t>&lt;</a:t>
            </a:r>
            <a:r>
              <a:rPr lang="en-US" sz="1800" b="1" dirty="0" err="1" smtClean="0">
                <a:latin typeface="Consolas" pitchFamily="49" charset="0"/>
              </a:rPr>
              <a:t>IDataRecord</a:t>
            </a:r>
            <a:r>
              <a:rPr lang="en-US" sz="1800" b="1" dirty="0" smtClean="0">
                <a:latin typeface="Consolas" pitchFamily="49" charset="0"/>
              </a:rPr>
              <a:t>, </a:t>
            </a:r>
            <a:r>
              <a:rPr lang="en-US" sz="1800" b="1" dirty="0" err="1" smtClean="0">
                <a:latin typeface="Consolas" pitchFamily="49" charset="0"/>
              </a:rPr>
              <a:t>TResult</a:t>
            </a:r>
            <a:r>
              <a:rPr lang="en-US" sz="1800" b="1" dirty="0" smtClean="0">
                <a:latin typeface="Consolas" pitchFamily="49" charset="0"/>
              </a:rPr>
              <a:t>&gt;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using(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dbCommand.ExecuteReader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while (</a:t>
            </a:r>
            <a:r>
              <a:rPr lang="en-US" sz="1800" dirty="0" err="1" smtClean="0">
                <a:latin typeface="Consolas" pitchFamily="49" charset="0"/>
              </a:rPr>
              <a:t>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 yield return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(reader);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But that code still looks imperative!</a:t>
            </a:r>
          </a:p>
          <a:p>
            <a:pPr lvl="1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True – but we </a:t>
            </a:r>
            <a:r>
              <a:rPr lang="en-US" i="1" dirty="0" smtClean="0">
                <a:solidFill>
                  <a:prstClr val="black"/>
                </a:solidFill>
              </a:rPr>
              <a:t>use</a:t>
            </a:r>
            <a:r>
              <a:rPr lang="en-US" dirty="0" smtClean="0">
                <a:solidFill>
                  <a:prstClr val="black"/>
                </a:solidFill>
              </a:rPr>
              <a:t> it functionally.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FP is about code </a:t>
            </a:r>
            <a:r>
              <a:rPr lang="en-US" dirty="0" err="1" smtClean="0"/>
              <a:t>resuse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</a:t>
            </a:r>
          </a:p>
          <a:p>
            <a:r>
              <a:rPr lang="en-US" dirty="0" smtClean="0"/>
              <a:t>Composition instead of inheritance</a:t>
            </a:r>
          </a:p>
          <a:p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Write functions that transform known input to known output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Output of one function is input to next function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Problem: Filter a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10658</TotalTime>
  <Words>672</Words>
  <Application>Microsoft Office PowerPoint</Application>
  <PresentationFormat>On-screen Show (4:3)</PresentationFormat>
  <Paragraphs>187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Getting Func-y with C# and F#</vt:lpstr>
      <vt:lpstr>Who am I?</vt:lpstr>
      <vt:lpstr>Who are you?</vt:lpstr>
      <vt:lpstr>Pop Quiz!</vt:lpstr>
      <vt:lpstr>What is FP?</vt:lpstr>
      <vt:lpstr>So…what is FP?</vt:lpstr>
      <vt:lpstr>How do we do that?</vt:lpstr>
      <vt:lpstr>So FP is about code resuse?</vt:lpstr>
      <vt:lpstr>Simple Problem: Filter a List</vt:lpstr>
      <vt:lpstr>Filter</vt:lpstr>
      <vt:lpstr>Filter</vt:lpstr>
      <vt:lpstr>Filter</vt:lpstr>
      <vt:lpstr>Filter = LINQ Where</vt:lpstr>
      <vt:lpstr>One more example</vt:lpstr>
      <vt:lpstr>One more example</vt:lpstr>
      <vt:lpstr>One more example</vt:lpstr>
      <vt:lpstr>One more example</vt:lpstr>
      <vt:lpstr>Building blocks in C#</vt:lpstr>
      <vt:lpstr>Building blocks in C#</vt:lpstr>
      <vt:lpstr>Code!</vt:lpstr>
      <vt:lpstr>What is F#?</vt:lpstr>
      <vt:lpstr>Why F# instead of C#?</vt:lpstr>
      <vt:lpstr>Code!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1073</cp:revision>
  <dcterms:created xsi:type="dcterms:W3CDTF">2009-08-14T19:51:58Z</dcterms:created>
  <dcterms:modified xsi:type="dcterms:W3CDTF">2012-08-03T05:56:52Z</dcterms:modified>
</cp:coreProperties>
</file>