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9"/>
  </p:notesMasterIdLst>
  <p:sldIdLst>
    <p:sldId id="256" r:id="rId2"/>
    <p:sldId id="287" r:id="rId3"/>
    <p:sldId id="324" r:id="rId4"/>
    <p:sldId id="311" r:id="rId5"/>
    <p:sldId id="312" r:id="rId6"/>
    <p:sldId id="313" r:id="rId7"/>
    <p:sldId id="314" r:id="rId8"/>
    <p:sldId id="315" r:id="rId9"/>
    <p:sldId id="316" r:id="rId10"/>
    <p:sldId id="319" r:id="rId11"/>
    <p:sldId id="317" r:id="rId12"/>
    <p:sldId id="318" r:id="rId13"/>
    <p:sldId id="321" r:id="rId14"/>
    <p:sldId id="320" r:id="rId15"/>
    <p:sldId id="322" r:id="rId16"/>
    <p:sldId id="323" r:id="rId17"/>
    <p:sldId id="30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22" autoAdjust="0"/>
  </p:normalViewPr>
  <p:slideViewPr>
    <p:cSldViewPr>
      <p:cViewPr>
        <p:scale>
          <a:sx n="100" d="100"/>
          <a:sy n="100" d="100"/>
        </p:scale>
        <p:origin x="-126" y="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98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10/8/2011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6DC47-0F90-4727-9A34-3AC346F923C3}" type="datetimeFigureOut">
              <a:rPr lang="en-US" smtClean="0"/>
              <a:pPr>
                <a:defRPr/>
              </a:pPr>
              <a:t>10/8/2011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D832-AC51-4BD2-B7D9-2E9C05743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10/8/2011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10/8/2011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30044" y="1905000"/>
            <a:ext cx="7672003" cy="2053960"/>
          </a:xfrm>
        </p:spPr>
        <p:txBody>
          <a:bodyPr/>
          <a:lstStyle>
            <a:lvl1pPr>
              <a:lnSpc>
                <a:spcPct val="78000"/>
              </a:lnSpc>
              <a:defRPr/>
            </a:lvl1pPr>
            <a:lvl2pPr>
              <a:lnSpc>
                <a:spcPct val="78000"/>
              </a:lnSpc>
              <a:defRPr/>
            </a:lvl2pPr>
            <a:lvl3pPr>
              <a:lnSpc>
                <a:spcPct val="78000"/>
              </a:lnSpc>
              <a:defRPr/>
            </a:lvl3pPr>
            <a:lvl4pPr>
              <a:lnSpc>
                <a:spcPct val="78000"/>
              </a:lnSpc>
              <a:defRPr/>
            </a:lvl4pPr>
            <a:lvl5pPr>
              <a:lnSpc>
                <a:spcPct val="78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87054" y="990600"/>
            <a:ext cx="8375946" cy="609398"/>
          </a:xfrm>
          <a:prstGeom prst="rect">
            <a:avLst/>
          </a:prstGeom>
        </p:spPr>
        <p:txBody>
          <a:bodyPr tIns="0" rtlCol="0" anchor="t"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31437-47E7-407A-B910-750CA350456A}" type="datetimeFigureOut">
              <a:rPr lang="en-US" smtClean="0"/>
              <a:pPr>
                <a:defRPr/>
              </a:pPr>
              <a:t>10/8/2011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A230-72AA-450B-9DD3-F072BF90E2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71EDA-48E1-495F-A37C-38B82ACCBA36}" type="datetimeFigureOut">
              <a:rPr lang="en-US" smtClean="0"/>
              <a:pPr>
                <a:defRPr/>
              </a:pPr>
              <a:t>10/8/2011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55924-0641-4D0F-8AA7-08A477A96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8522-A6F8-431E-9EA5-C2CC4745C968}" type="datetimeFigureOut">
              <a:rPr lang="en-US" smtClean="0"/>
              <a:pPr>
                <a:defRPr/>
              </a:pPr>
              <a:t>10/8/2011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D6B9-72BB-4360-94EE-208FE7790F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9468F-2446-4BA7-88EE-4BC4625C09C9}" type="datetimeFigureOut">
              <a:rPr lang="en-US" smtClean="0"/>
              <a:pPr>
                <a:defRPr/>
              </a:pPr>
              <a:t>10/8/2011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221D-F4FB-4EBE-8ED3-7EF976406F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DCD4B-BC4C-4229-86ED-0BF7D8B0194F}" type="datetimeFigureOut">
              <a:rPr lang="en-US" smtClean="0"/>
              <a:pPr>
                <a:defRPr/>
              </a:pPr>
              <a:t>10/8/2011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FE7D8-FFA4-4593-8776-7223A1EFF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10/8/2011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10/8/2011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10/8/2011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D666AC4-ADE0-48FE-9239-CAA01565B3A6}" type="datetimeFigureOut">
              <a:rPr lang="en-US" smtClean="0"/>
              <a:pPr>
                <a:defRPr/>
              </a:pPr>
              <a:t>10/8/2011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2C3D187-6AEF-4EC5-B624-05DD4E70E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01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dahlbyk@gmail.com" TargetMode="External"/><Relationship Id="rId2" Type="http://schemas.openxmlformats.org/officeDocument/2006/relationships/hyperlink" Target="http://keith.lostechi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itter.com/dahlby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Getting </a:t>
            </a:r>
            <a:r>
              <a:rPr lang="en-US" dirty="0" err="1" smtClean="0"/>
              <a:t>Func</a:t>
            </a:r>
            <a:r>
              <a:rPr lang="en-US" dirty="0" smtClean="0"/>
              <a:t>-y with</a:t>
            </a:r>
            <a:br>
              <a:rPr lang="en-US" dirty="0" smtClean="0"/>
            </a:br>
            <a:r>
              <a:rPr lang="en-US" dirty="0" smtClean="0"/>
              <a:t>C# and F#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Imperative version: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try { return </a:t>
            </a:r>
            <a:r>
              <a:rPr lang="en-US" sz="1800" dirty="0" err="1" smtClean="0">
                <a:latin typeface="Consolas" pitchFamily="49" charset="0"/>
              </a:rPr>
              <a:t>GetResult</a:t>
            </a:r>
            <a:r>
              <a:rPr lang="en-US" sz="1800" dirty="0" smtClean="0">
                <a:latin typeface="Consolas" pitchFamily="49" charset="0"/>
              </a:rPr>
              <a:t>(); }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catch (Exception ex)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Log(ex);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return null;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r>
              <a:rPr lang="en-US" dirty="0" smtClean="0"/>
              <a:t>Functional version: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return </a:t>
            </a:r>
            <a:r>
              <a:rPr lang="en-US" sz="1800" dirty="0" err="1" smtClean="0">
                <a:latin typeface="Consolas" pitchFamily="49" charset="0"/>
              </a:rPr>
              <a:t>LogIfError</a:t>
            </a:r>
            <a:r>
              <a:rPr lang="en-US" sz="1800" dirty="0" smtClean="0">
                <a:latin typeface="Consolas" pitchFamily="49" charset="0"/>
              </a:rPr>
              <a:t>(() =&gt; </a:t>
            </a:r>
            <a:r>
              <a:rPr lang="en-US" sz="1800" dirty="0" err="1" smtClean="0">
                <a:latin typeface="Consolas" pitchFamily="49" charset="0"/>
              </a:rPr>
              <a:t>GetResult</a:t>
            </a:r>
            <a:r>
              <a:rPr lang="en-US" sz="1800" dirty="0" smtClean="0">
                <a:latin typeface="Consolas" pitchFamily="49" charset="0"/>
              </a:rPr>
              <a:t>());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First-class functions = delegates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Func</a:t>
            </a:r>
            <a:r>
              <a:rPr lang="en-US" dirty="0" smtClean="0">
                <a:latin typeface="Consolas" pitchFamily="49" charset="0"/>
              </a:rPr>
              <a:t>&lt;TArg1, TArg2, </a:t>
            </a:r>
            <a:r>
              <a:rPr lang="en-US" dirty="0" err="1" smtClean="0">
                <a:latin typeface="Consolas" pitchFamily="49" charset="0"/>
              </a:rPr>
              <a:t>TResult</a:t>
            </a:r>
            <a:r>
              <a:rPr lang="en-US" dirty="0" smtClean="0">
                <a:latin typeface="Consolas" pitchFamily="49" charset="0"/>
              </a:rPr>
              <a:t>&gt;</a:t>
            </a:r>
            <a:br>
              <a:rPr lang="en-US" dirty="0" smtClean="0">
                <a:latin typeface="Consolas" pitchFamily="49" charset="0"/>
              </a:rPr>
            </a:br>
            <a:r>
              <a:rPr lang="en-US" sz="2000" dirty="0" err="1" smtClean="0">
                <a:latin typeface="Consolas" pitchFamily="49" charset="0"/>
              </a:rPr>
              <a:t>TResult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Func</a:t>
            </a:r>
            <a:r>
              <a:rPr lang="en-US" sz="2000" dirty="0" smtClean="0">
                <a:latin typeface="Consolas" pitchFamily="49" charset="0"/>
              </a:rPr>
              <a:t>&lt;TArg1, TArg2&gt;(TArg1 arg1, TArg2 arg2)</a:t>
            </a:r>
            <a:endParaRPr lang="en-US" sz="2400" dirty="0" smtClean="0">
              <a:latin typeface="Consolas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</a:rPr>
              <a:t>Action&lt;TArg1, TArg2&gt;</a:t>
            </a:r>
            <a:br>
              <a:rPr lang="en-US" dirty="0" smtClean="0">
                <a:latin typeface="Consolas" pitchFamily="49" charset="0"/>
              </a:rPr>
            </a:br>
            <a:r>
              <a:rPr lang="en-US" sz="2000" dirty="0" smtClean="0">
                <a:latin typeface="Consolas" pitchFamily="49" charset="0"/>
              </a:rPr>
              <a:t>void Action&lt;TArg1, TArg2&gt;(TArg1 arg1, TArg2 arg2)</a:t>
            </a:r>
            <a:endParaRPr lang="en-US" dirty="0" smtClean="0">
              <a:latin typeface="Consolas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Lambda expression = anonymous delegate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arg</a:t>
            </a:r>
            <a:r>
              <a:rPr lang="en-US" dirty="0" smtClean="0">
                <a:latin typeface="Consolas" pitchFamily="49" charset="0"/>
              </a:rPr>
              <a:t> =&gt; </a:t>
            </a:r>
            <a:r>
              <a:rPr lang="en-US" dirty="0" err="1" smtClean="0">
                <a:latin typeface="Consolas" pitchFamily="49" charset="0"/>
              </a:rPr>
              <a:t>arg.Foo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(arg1, arg2) =&gt; arg1.Foo(arg2.Bar)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methods = chainable</a:t>
            </a:r>
          </a:p>
          <a:p>
            <a:pPr lvl="1"/>
            <a:r>
              <a:rPr lang="en-US" b="1" dirty="0" smtClean="0">
                <a:latin typeface="Consolas" pitchFamily="49" charset="0"/>
              </a:rPr>
              <a:t>static</a:t>
            </a:r>
            <a:r>
              <a:rPr lang="en-US" dirty="0" smtClean="0">
                <a:latin typeface="Consolas" pitchFamily="49" charset="0"/>
              </a:rPr>
              <a:t> class Ext {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static </a:t>
            </a:r>
            <a:r>
              <a:rPr lang="en-US" dirty="0" err="1" smtClean="0">
                <a:latin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IsPrime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latin typeface="Consolas" pitchFamily="49" charset="0"/>
              </a:rPr>
              <a:t>this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value)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Iterators</a:t>
            </a:r>
            <a:endParaRPr lang="en-US" dirty="0" smtClean="0"/>
          </a:p>
          <a:p>
            <a:pPr lvl="1"/>
            <a:r>
              <a:rPr lang="en-US" dirty="0" smtClean="0"/>
              <a:t>Method returning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IEnumerable</a:t>
            </a:r>
            <a:r>
              <a:rPr lang="en-US" dirty="0" smtClean="0">
                <a:latin typeface="Consolas" pitchFamily="49" charset="0"/>
              </a:rPr>
              <a:t>&lt;T&gt;</a:t>
            </a:r>
          </a:p>
          <a:p>
            <a:pPr lvl="1"/>
            <a:r>
              <a:rPr lang="en-US" dirty="0" smtClean="0"/>
              <a:t>Compiler generates state machine</a:t>
            </a:r>
          </a:p>
          <a:p>
            <a:pPr lvl="1"/>
            <a:r>
              <a:rPr lang="en-US" dirty="0" smtClean="0"/>
              <a:t>Instead of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results = new List&lt;T&gt;();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look at F#...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Multi-paradigm language on .NET</a:t>
            </a:r>
          </a:p>
          <a:p>
            <a:pPr lvl="1"/>
            <a:r>
              <a:rPr lang="en-US" dirty="0" smtClean="0"/>
              <a:t>Functional first</a:t>
            </a:r>
          </a:p>
          <a:p>
            <a:pPr lvl="1"/>
            <a:r>
              <a:rPr lang="en-US" dirty="0" smtClean="0"/>
              <a:t>Supports imperative/object-oriented constructs</a:t>
            </a:r>
          </a:p>
          <a:p>
            <a:endParaRPr lang="en-US" dirty="0" smtClean="0"/>
          </a:p>
          <a:p>
            <a:r>
              <a:rPr lang="en-US" dirty="0" smtClean="0"/>
              <a:t>Close to </a:t>
            </a:r>
            <a:r>
              <a:rPr lang="en-US" dirty="0" err="1" smtClean="0"/>
              <a:t>OCaml</a:t>
            </a:r>
            <a:r>
              <a:rPr lang="en-US" dirty="0" smtClean="0"/>
              <a:t>, a variant of ML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 instead of C#?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sophisticated type inference</a:t>
            </a:r>
          </a:p>
          <a:p>
            <a:r>
              <a:rPr lang="en-US" dirty="0" smtClean="0"/>
              <a:t>Immutability by default</a:t>
            </a:r>
          </a:p>
          <a:p>
            <a:r>
              <a:rPr lang="en-US" dirty="0" smtClean="0"/>
              <a:t>Functional data structures</a:t>
            </a:r>
          </a:p>
          <a:p>
            <a:r>
              <a:rPr lang="en-US" dirty="0" smtClean="0"/>
              <a:t>Curried functions &amp; partial application</a:t>
            </a:r>
          </a:p>
          <a:p>
            <a:r>
              <a:rPr lang="en-US" dirty="0" smtClean="0"/>
              <a:t>Computation expressions (monads!)</a:t>
            </a:r>
          </a:p>
          <a:p>
            <a:pPr lvl="1"/>
            <a:r>
              <a:rPr lang="en-US" dirty="0" err="1" smtClean="0"/>
              <a:t>seq</a:t>
            </a:r>
            <a:r>
              <a:rPr lang="en-US" dirty="0" smtClean="0"/>
              <a:t>,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Type providers (new in 3.0)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i="1" dirty="0" smtClean="0"/>
              <a:t>C# in Depth</a:t>
            </a:r>
            <a:r>
              <a:rPr lang="en-US" sz="2400" dirty="0" smtClean="0"/>
              <a:t>,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Edition by Jon Skeet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i="1" dirty="0" smtClean="0"/>
              <a:t>Real-World Functional Programming</a:t>
            </a:r>
            <a:r>
              <a:rPr lang="en-US" sz="2400" dirty="0" smtClean="0"/>
              <a:t> by Tomas </a:t>
            </a:r>
            <a:r>
              <a:rPr lang="en-US" sz="2400" dirty="0" err="1" smtClean="0"/>
              <a:t>Petricek</a:t>
            </a:r>
            <a:endParaRPr lang="en-US" sz="2000" dirty="0" smtClean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i="1" dirty="0" smtClean="0"/>
              <a:t>Professional F#</a:t>
            </a:r>
            <a:r>
              <a:rPr lang="en-US" sz="2400" dirty="0" smtClean="0"/>
              <a:t> by </a:t>
            </a:r>
            <a:r>
              <a:rPr lang="en-US" sz="2400" dirty="0" err="1" smtClean="0"/>
              <a:t>Neward</a:t>
            </a:r>
            <a:r>
              <a:rPr lang="en-US" sz="2400" dirty="0" smtClean="0"/>
              <a:t>, et al</a:t>
            </a:r>
            <a:endParaRPr lang="en-US" sz="2400" i="1" dirty="0" smtClean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i="1" dirty="0" smtClean="0"/>
              <a:t>Programming F#</a:t>
            </a:r>
            <a:r>
              <a:rPr lang="en-US" sz="2400" dirty="0" smtClean="0"/>
              <a:t> by Chris Smith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Me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2"/>
              </a:rPr>
              <a:t>http://github.com/dahlbyk/Presentations/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2"/>
              </a:rPr>
              <a:t>http://keith.lostechies.com/</a:t>
            </a:r>
            <a:endParaRPr lang="en-US" sz="2000" dirty="0" smtClean="0"/>
          </a:p>
          <a:p>
            <a:pPr marL="640080" lvl="1" indent="-246888">
              <a:buFont typeface="Wingdings 2"/>
              <a:buChar char=""/>
              <a:defRPr/>
            </a:pPr>
            <a:r>
              <a:rPr lang="en-US" sz="2000" dirty="0" smtClean="0">
                <a:hlinkClick r:id="rId3"/>
              </a:rPr>
              <a:t>dahlbyk@gmail.com</a:t>
            </a:r>
            <a:endParaRPr lang="en-US" sz="20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4"/>
              </a:rPr>
              <a:t>@dahlbyk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am I?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pPr marL="457200" indent="-457200" eaLnBrk="1" hangingPunct="1"/>
            <a:r>
              <a:rPr lang="en-US" sz="2400" dirty="0" smtClean="0"/>
              <a:t>Iowa Native</a:t>
            </a:r>
          </a:p>
          <a:p>
            <a:pPr marL="457200" indent="-457200" eaLnBrk="1" hangingPunct="1"/>
            <a:r>
              <a:rPr lang="en-US" sz="2400" dirty="0" smtClean="0"/>
              <a:t>Iowa State University</a:t>
            </a:r>
          </a:p>
          <a:p>
            <a:pPr marL="457200" indent="-457200" eaLnBrk="1" hangingPunct="1"/>
            <a:r>
              <a:rPr lang="en-US" sz="2400" dirty="0" smtClean="0"/>
              <a:t>Cedar Rapids</a:t>
            </a:r>
          </a:p>
          <a:p>
            <a:pPr marL="457200" indent="-457200" eaLnBrk="1" hangingPunct="1"/>
            <a:r>
              <a:rPr lang="en-US" sz="2400" dirty="0" smtClean="0">
                <a:sym typeface="Wingdings" pitchFamily="2" charset="2"/>
              </a:rPr>
              <a:t>ASP.NET MVC</a:t>
            </a:r>
            <a:endParaRPr lang="en-US" sz="2400" dirty="0" smtClean="0"/>
          </a:p>
          <a:p>
            <a:pPr marL="457200" indent="-457200"/>
            <a:r>
              <a:rPr lang="en-US" sz="2400" dirty="0" smtClean="0">
                <a:sym typeface="Wingdings" pitchFamily="2" charset="2"/>
              </a:rPr>
              <a:t>jpcycles.com – we’re hiring!</a:t>
            </a:r>
          </a:p>
          <a:p>
            <a:pPr marL="457200" indent="-457200" eaLnBrk="1" hangingPunct="1"/>
            <a:r>
              <a:rPr lang="en-US" sz="2400" dirty="0" smtClean="0"/>
              <a:t>Language Geek</a:t>
            </a:r>
          </a:p>
          <a:p>
            <a:pPr marL="457200" indent="-457200"/>
            <a:r>
              <a:rPr lang="en-US" sz="2400" dirty="0" smtClean="0"/>
              <a:t>Developer of posh-</a:t>
            </a:r>
            <a:r>
              <a:rPr lang="en-US" sz="2400" dirty="0" err="1" smtClean="0"/>
              <a:t>git</a:t>
            </a:r>
            <a:r>
              <a:rPr lang="en-US" sz="2400" dirty="0" smtClean="0"/>
              <a:t> (</a:t>
            </a:r>
            <a:r>
              <a:rPr lang="en-US" sz="2400" dirty="0" err="1" smtClean="0"/>
              <a:t>Git</a:t>
            </a:r>
            <a:r>
              <a:rPr lang="en-US" sz="2400" dirty="0" smtClean="0"/>
              <a:t> with </a:t>
            </a:r>
            <a:r>
              <a:rPr lang="en-US" sz="2400" dirty="0" err="1" smtClean="0"/>
              <a:t>PowerShell</a:t>
            </a:r>
            <a:r>
              <a:rPr lang="en-US" sz="2400" dirty="0" smtClean="0"/>
              <a:t>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2578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334000"/>
            <a:ext cx="2170364" cy="8779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0170" y="3429000"/>
            <a:ext cx="14192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3482" y="1828800"/>
            <a:ext cx="1752600" cy="127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In computer science,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3600" b="1" dirty="0" smtClean="0"/>
              <a:t>functional programming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is a programming paradigm that treats computation as the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3600" b="1" dirty="0" smtClean="0"/>
              <a:t>evaluation of mathematical functions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and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3600" b="1" dirty="0" smtClean="0"/>
              <a:t>avoids state and mutable data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So…what is FP?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Instead of this:</a:t>
            </a:r>
          </a:p>
          <a:p>
            <a:pPr lvl="1">
              <a:buNone/>
            </a:pP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results = new List&lt;string&gt;();</a:t>
            </a:r>
          </a:p>
          <a:p>
            <a:pPr lvl="1">
              <a:buNone/>
            </a:pP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dataReader</a:t>
            </a:r>
            <a:r>
              <a:rPr lang="en-US" sz="1800" dirty="0" smtClean="0">
                <a:latin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</a:rPr>
              <a:t>command.ExecuteReader</a:t>
            </a:r>
            <a:r>
              <a:rPr lang="en-US" sz="1800" dirty="0" smtClean="0">
                <a:latin typeface="Consolas" pitchFamily="49" charset="0"/>
              </a:rPr>
              <a:t>();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while (</a:t>
            </a:r>
            <a:r>
              <a:rPr lang="en-US" sz="1800" dirty="0" err="1" smtClean="0">
                <a:latin typeface="Consolas" pitchFamily="49" charset="0"/>
              </a:rPr>
              <a:t>reader.Read</a:t>
            </a:r>
            <a:r>
              <a:rPr lang="en-US" sz="1800" dirty="0" smtClean="0">
                <a:latin typeface="Consolas" pitchFamily="49" charset="0"/>
              </a:rPr>
              <a:t>())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</a:t>
            </a:r>
            <a:r>
              <a:rPr lang="en-US" sz="1800" dirty="0" err="1" smtClean="0">
                <a:latin typeface="Consolas" pitchFamily="49" charset="0"/>
              </a:rPr>
              <a:t>results.Add</a:t>
            </a:r>
            <a:r>
              <a:rPr lang="en-US" sz="1800" dirty="0" smtClean="0">
                <a:latin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</a:rPr>
              <a:t>reader.GetString</a:t>
            </a:r>
            <a:r>
              <a:rPr lang="en-US" sz="1800" dirty="0" smtClean="0">
                <a:latin typeface="Consolas" pitchFamily="49" charset="0"/>
              </a:rPr>
              <a:t>(0));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return results;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We prefer this:</a:t>
            </a:r>
          </a:p>
          <a:p>
            <a:pPr lvl="1">
              <a:buNone/>
            </a:pP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dataReader</a:t>
            </a:r>
            <a:r>
              <a:rPr lang="en-US" sz="1800" dirty="0" smtClean="0">
                <a:latin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</a:rPr>
              <a:t>command.ExecuteReader</a:t>
            </a:r>
            <a:r>
              <a:rPr lang="en-US" sz="1800" dirty="0" smtClean="0">
                <a:latin typeface="Consolas" pitchFamily="49" charset="0"/>
              </a:rPr>
              <a:t>();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return </a:t>
            </a:r>
            <a:r>
              <a:rPr lang="en-US" sz="1800" dirty="0" err="1" smtClean="0">
                <a:latin typeface="Consolas" pitchFamily="49" charset="0"/>
              </a:rPr>
              <a:t>dataReader.ReadAll</a:t>
            </a:r>
            <a:r>
              <a:rPr lang="en-US" sz="1800" dirty="0" smtClean="0">
                <a:latin typeface="Consolas" pitchFamily="49" charset="0"/>
              </a:rPr>
              <a:t>(record =&gt; </a:t>
            </a:r>
            <a:r>
              <a:rPr lang="en-US" sz="1800" dirty="0" err="1" smtClean="0">
                <a:latin typeface="Consolas" pitchFamily="49" charset="0"/>
              </a:rPr>
              <a:t>record.GetString</a:t>
            </a:r>
            <a:r>
              <a:rPr lang="en-US" sz="1800" dirty="0" smtClean="0">
                <a:latin typeface="Consolas" pitchFamily="49" charset="0"/>
              </a:rPr>
              <a:t>(0));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do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Higher-order  functions!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static </a:t>
            </a:r>
            <a:r>
              <a:rPr lang="en-US" sz="1800" dirty="0" err="1" smtClean="0">
                <a:latin typeface="Consolas" pitchFamily="49" charset="0"/>
              </a:rPr>
              <a:t>IEnumerable</a:t>
            </a:r>
            <a:r>
              <a:rPr lang="en-US" sz="1800" dirty="0" smtClean="0">
                <a:latin typeface="Consolas" pitchFamily="49" charset="0"/>
              </a:rPr>
              <a:t>&lt;</a:t>
            </a:r>
            <a:r>
              <a:rPr lang="en-US" sz="1800" dirty="0" err="1" smtClean="0">
                <a:latin typeface="Consolas" pitchFamily="49" charset="0"/>
              </a:rPr>
              <a:t>TResult</a:t>
            </a:r>
            <a:r>
              <a:rPr lang="en-US" sz="1800" dirty="0" smtClean="0">
                <a:latin typeface="Consolas" pitchFamily="49" charset="0"/>
              </a:rPr>
              <a:t>&gt; </a:t>
            </a:r>
            <a:r>
              <a:rPr lang="en-US" sz="1800" dirty="0" err="1" smtClean="0">
                <a:latin typeface="Consolas" pitchFamily="49" charset="0"/>
              </a:rPr>
              <a:t>ReadAll</a:t>
            </a:r>
            <a:r>
              <a:rPr lang="en-US" sz="1800" dirty="0" smtClean="0">
                <a:latin typeface="Consolas" pitchFamily="49" charset="0"/>
              </a:rPr>
              <a:t>&lt;</a:t>
            </a:r>
            <a:r>
              <a:rPr lang="en-US" sz="1800" dirty="0" err="1" smtClean="0">
                <a:latin typeface="Consolas" pitchFamily="49" charset="0"/>
              </a:rPr>
              <a:t>TResult</a:t>
            </a:r>
            <a:r>
              <a:rPr lang="en-US" sz="1800" dirty="0" smtClean="0">
                <a:latin typeface="Consolas" pitchFamily="49" charset="0"/>
              </a:rPr>
              <a:t>&gt;(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    this </a:t>
            </a:r>
            <a:r>
              <a:rPr lang="en-US" sz="1800" dirty="0" err="1" smtClean="0">
                <a:latin typeface="Consolas" pitchFamily="49" charset="0"/>
              </a:rPr>
              <a:t>IDataReader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dataReader</a:t>
            </a:r>
            <a:r>
              <a:rPr lang="en-US" sz="1800" dirty="0" smtClean="0">
                <a:latin typeface="Consolas" pitchFamily="49" charset="0"/>
              </a:rPr>
              <a:t>,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    </a:t>
            </a:r>
            <a:r>
              <a:rPr lang="en-US" sz="1800" b="1" dirty="0" err="1" smtClean="0">
                <a:latin typeface="Consolas" pitchFamily="49" charset="0"/>
              </a:rPr>
              <a:t>Func</a:t>
            </a:r>
            <a:r>
              <a:rPr lang="en-US" sz="1800" b="1" dirty="0" smtClean="0">
                <a:latin typeface="Consolas" pitchFamily="49" charset="0"/>
              </a:rPr>
              <a:t>&lt;</a:t>
            </a:r>
            <a:r>
              <a:rPr lang="en-US" sz="1800" b="1" dirty="0" err="1" smtClean="0">
                <a:latin typeface="Consolas" pitchFamily="49" charset="0"/>
              </a:rPr>
              <a:t>IDataRecord</a:t>
            </a:r>
            <a:r>
              <a:rPr lang="en-US" sz="1800" b="1" dirty="0" smtClean="0">
                <a:latin typeface="Consolas" pitchFamily="49" charset="0"/>
              </a:rPr>
              <a:t>, </a:t>
            </a:r>
            <a:r>
              <a:rPr lang="en-US" sz="1800" b="1" dirty="0" err="1" smtClean="0">
                <a:latin typeface="Consolas" pitchFamily="49" charset="0"/>
              </a:rPr>
              <a:t>TResult</a:t>
            </a:r>
            <a:r>
              <a:rPr lang="en-US" sz="1800" b="1" dirty="0" smtClean="0">
                <a:latin typeface="Consolas" pitchFamily="49" charset="0"/>
              </a:rPr>
              <a:t>&gt;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resultSelector</a:t>
            </a:r>
            <a:r>
              <a:rPr lang="en-US" sz="1800" dirty="0" smtClean="0">
                <a:latin typeface="Consolas" pitchFamily="49" charset="0"/>
              </a:rPr>
              <a:t>) {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while (</a:t>
            </a:r>
            <a:r>
              <a:rPr lang="en-US" sz="1800" dirty="0" err="1" smtClean="0">
                <a:latin typeface="Consolas" pitchFamily="49" charset="0"/>
              </a:rPr>
              <a:t>reader.Read</a:t>
            </a:r>
            <a:r>
              <a:rPr lang="en-US" sz="1800" dirty="0" smtClean="0">
                <a:latin typeface="Consolas" pitchFamily="49" charset="0"/>
              </a:rPr>
              <a:t>())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   yield return </a:t>
            </a:r>
            <a:r>
              <a:rPr lang="en-US" sz="1800" dirty="0" err="1" smtClean="0">
                <a:latin typeface="Consolas" pitchFamily="49" charset="0"/>
              </a:rPr>
              <a:t>resultSelector</a:t>
            </a:r>
            <a:r>
              <a:rPr lang="en-US" sz="1800" dirty="0" smtClean="0">
                <a:latin typeface="Consolas" pitchFamily="49" charset="0"/>
              </a:rPr>
              <a:t>(reader);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}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But that code still looks imperative!</a:t>
            </a:r>
          </a:p>
          <a:p>
            <a:pPr lvl="1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True – but we </a:t>
            </a:r>
            <a:r>
              <a:rPr lang="en-US" i="1" dirty="0" smtClean="0">
                <a:solidFill>
                  <a:prstClr val="black"/>
                </a:solidFill>
              </a:rPr>
              <a:t>use</a:t>
            </a:r>
            <a:r>
              <a:rPr lang="en-US" dirty="0" smtClean="0">
                <a:solidFill>
                  <a:prstClr val="black"/>
                </a:solidFill>
              </a:rPr>
              <a:t> it functionally.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FP is about code </a:t>
            </a:r>
            <a:r>
              <a:rPr lang="en-US" dirty="0" err="1" smtClean="0"/>
              <a:t>resuse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much</a:t>
            </a:r>
          </a:p>
          <a:p>
            <a:r>
              <a:rPr lang="en-US" dirty="0" smtClean="0"/>
              <a:t>Composition instead of inheritance</a:t>
            </a:r>
          </a:p>
          <a:p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Write functions that transform known input to known output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Output of one function is input to next function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example: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itchFamily="49" charset="0"/>
              </a:rPr>
              <a:t>Where() </a:t>
            </a:r>
            <a:r>
              <a:rPr lang="en-US" dirty="0" smtClean="0"/>
              <a:t>takes input sequence and returns result with elements matching predicate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Select() </a:t>
            </a:r>
            <a:r>
              <a:rPr lang="en-US" dirty="0" smtClean="0"/>
              <a:t>takes input sequence and maps each element to a new element</a:t>
            </a:r>
          </a:p>
          <a:p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example: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Imperative version:</a:t>
            </a:r>
          </a:p>
          <a:p>
            <a:pPr lvl="1">
              <a:buNone/>
            </a:pPr>
            <a:r>
              <a:rPr lang="en-US" sz="1800" dirty="0" err="1" smtClean="0">
                <a:latin typeface="Consolas" pitchFamily="49" charset="0"/>
              </a:rPr>
              <a:t>foreach</a:t>
            </a:r>
            <a:r>
              <a:rPr lang="en-US" sz="1800" dirty="0" smtClean="0">
                <a:latin typeface="Consolas" pitchFamily="49" charset="0"/>
              </a:rPr>
              <a:t> (</a:t>
            </a:r>
            <a:r>
              <a:rPr lang="en-US" sz="1800" dirty="0" err="1" smtClean="0">
                <a:latin typeface="Consolas" pitchFamily="49" charset="0"/>
              </a:rPr>
              <a:t>var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</a:rPr>
              <a:t> in </a:t>
            </a:r>
            <a:r>
              <a:rPr lang="en-US" sz="1800" dirty="0" err="1" smtClean="0">
                <a:latin typeface="Consolas" pitchFamily="49" charset="0"/>
              </a:rPr>
              <a:t>ints</a:t>
            </a:r>
            <a:r>
              <a:rPr lang="en-US" sz="1800" dirty="0" smtClean="0">
                <a:latin typeface="Consolas" pitchFamily="49" charset="0"/>
              </a:rPr>
              <a:t>)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if (if </a:t>
            </a:r>
            <a:r>
              <a:rPr lang="en-US" sz="1800" dirty="0" err="1" smtClean="0">
                <a:latin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</a:rPr>
              <a:t> % 3 == 0)</a:t>
            </a:r>
          </a:p>
          <a:p>
            <a:pPr lvl="1">
              <a:buNone/>
            </a:pPr>
            <a:r>
              <a:rPr lang="en-US" sz="1800" dirty="0" smtClean="0">
                <a:latin typeface="Consolas" pitchFamily="49" charset="0"/>
              </a:rPr>
              <a:t>        yield return </a:t>
            </a:r>
            <a:r>
              <a:rPr lang="en-US" sz="1800" dirty="0" err="1" smtClean="0">
                <a:latin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</a:rPr>
              <a:t> * </a:t>
            </a:r>
            <a:r>
              <a:rPr lang="en-US" sz="1800" dirty="0" err="1" smtClean="0">
                <a:latin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</a:rPr>
              <a:t>;</a:t>
            </a:r>
          </a:p>
          <a:p>
            <a:pPr lvl="1">
              <a:buNone/>
            </a:pPr>
            <a:endParaRPr lang="en-US" sz="1800" dirty="0" smtClean="0">
              <a:latin typeface="Consolas" pitchFamily="49" charset="0"/>
            </a:endParaRPr>
          </a:p>
          <a:p>
            <a:r>
              <a:rPr lang="en-US" dirty="0" smtClean="0"/>
              <a:t>Functional version:</a:t>
            </a:r>
          </a:p>
          <a:p>
            <a:pPr lvl="1">
              <a:buNone/>
            </a:pPr>
            <a:r>
              <a:rPr lang="en-US" sz="1900" dirty="0" smtClean="0">
                <a:latin typeface="Consolas" pitchFamily="49" charset="0"/>
              </a:rPr>
              <a:t>return </a:t>
            </a:r>
            <a:r>
              <a:rPr lang="en-US" sz="1900" dirty="0" err="1" smtClean="0">
                <a:latin typeface="Consolas" pitchFamily="49" charset="0"/>
              </a:rPr>
              <a:t>ints</a:t>
            </a:r>
            <a:endParaRPr lang="en-US" sz="1900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sz="1900" dirty="0" smtClean="0">
                <a:latin typeface="Consolas" pitchFamily="49" charset="0"/>
              </a:rPr>
              <a:t>    .Where(</a:t>
            </a:r>
            <a:r>
              <a:rPr lang="en-US" sz="1900" dirty="0" err="1" smtClean="0">
                <a:latin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</a:rPr>
              <a:t> =&gt; </a:t>
            </a:r>
            <a:r>
              <a:rPr lang="en-US" sz="1900" dirty="0" err="1" smtClean="0">
                <a:latin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</a:rPr>
              <a:t> % 3 == 0)</a:t>
            </a:r>
          </a:p>
          <a:p>
            <a:pPr lvl="1">
              <a:buNone/>
            </a:pPr>
            <a:r>
              <a:rPr lang="en-US" sz="1900" dirty="0" smtClean="0">
                <a:latin typeface="Consolas" pitchFamily="49" charset="0"/>
              </a:rPr>
              <a:t>    .Select(</a:t>
            </a:r>
            <a:r>
              <a:rPr lang="en-US" sz="1900" dirty="0" err="1" smtClean="0">
                <a:latin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</a:rPr>
              <a:t> =&gt; </a:t>
            </a:r>
            <a:r>
              <a:rPr lang="en-US" sz="1900" dirty="0" err="1" smtClean="0">
                <a:latin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</a:rPr>
              <a:t> * </a:t>
            </a:r>
            <a:r>
              <a:rPr lang="en-US" sz="1900" dirty="0" err="1" smtClean="0">
                <a:latin typeface="Consolas" pitchFamily="49" charset="0"/>
              </a:rPr>
              <a:t>i</a:t>
            </a:r>
            <a:r>
              <a:rPr lang="en-US" sz="1900" dirty="0" smtClean="0">
                <a:latin typeface="Consolas" pitchFamily="49" charset="0"/>
              </a:rPr>
              <a:t>);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3240</TotalTime>
  <Words>455</Words>
  <Application>Microsoft Office PowerPoint</Application>
  <PresentationFormat>On-screen Show (4:3)</PresentationFormat>
  <Paragraphs>122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Getting Func-y with C# and F#</vt:lpstr>
      <vt:lpstr>Who am I?</vt:lpstr>
      <vt:lpstr>Who are you?</vt:lpstr>
      <vt:lpstr>What is FP?</vt:lpstr>
      <vt:lpstr>So…what is FP?</vt:lpstr>
      <vt:lpstr>How do we do that?</vt:lpstr>
      <vt:lpstr>So FP is about code resuse?</vt:lpstr>
      <vt:lpstr>Canonical example: LINQ</vt:lpstr>
      <vt:lpstr>Canonical example: LINQ</vt:lpstr>
      <vt:lpstr>One more example</vt:lpstr>
      <vt:lpstr>Building blocks in C#</vt:lpstr>
      <vt:lpstr>Building blocks in C#</vt:lpstr>
      <vt:lpstr>Questions?</vt:lpstr>
      <vt:lpstr>What is F#?</vt:lpstr>
      <vt:lpstr>Why F# instead of C#?</vt:lpstr>
      <vt:lpstr>Code!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498</cp:revision>
  <dcterms:created xsi:type="dcterms:W3CDTF">2009-08-14T19:51:58Z</dcterms:created>
  <dcterms:modified xsi:type="dcterms:W3CDTF">2011-10-08T06:12:05Z</dcterms:modified>
</cp:coreProperties>
</file>