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5"/>
  </p:notesMasterIdLst>
  <p:sldIdLst>
    <p:sldId id="256" r:id="rId2"/>
    <p:sldId id="349" r:id="rId3"/>
    <p:sldId id="287" r:id="rId4"/>
    <p:sldId id="320" r:id="rId5"/>
    <p:sldId id="311" r:id="rId6"/>
    <p:sldId id="315" r:id="rId7"/>
    <p:sldId id="351" r:id="rId8"/>
    <p:sldId id="322" r:id="rId9"/>
    <p:sldId id="323" r:id="rId10"/>
    <p:sldId id="346" r:id="rId11"/>
    <p:sldId id="325" r:id="rId12"/>
    <p:sldId id="327" r:id="rId13"/>
    <p:sldId id="348" r:id="rId14"/>
    <p:sldId id="329" r:id="rId15"/>
    <p:sldId id="350" r:id="rId16"/>
    <p:sldId id="352" r:id="rId17"/>
    <p:sldId id="331" r:id="rId18"/>
    <p:sldId id="334" r:id="rId19"/>
    <p:sldId id="332" r:id="rId20"/>
    <p:sldId id="330" r:id="rId21"/>
    <p:sldId id="336" r:id="rId22"/>
    <p:sldId id="337" r:id="rId23"/>
    <p:sldId id="338" r:id="rId24"/>
    <p:sldId id="339" r:id="rId25"/>
    <p:sldId id="340" r:id="rId26"/>
    <p:sldId id="341" r:id="rId27"/>
    <p:sldId id="333" r:id="rId28"/>
    <p:sldId id="342" r:id="rId29"/>
    <p:sldId id="347" r:id="rId30"/>
    <p:sldId id="343" r:id="rId31"/>
    <p:sldId id="344" r:id="rId32"/>
    <p:sldId id="345" r:id="rId33"/>
    <p:sldId id="309"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99"/>
    <a:srgbClr val="2B91AF"/>
    <a:srgbClr val="A31515"/>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0" autoAdjust="0"/>
    <p:restoredTop sz="86316" autoAdjust="0"/>
  </p:normalViewPr>
  <p:slideViewPr>
    <p:cSldViewPr>
      <p:cViewPr varScale="1">
        <p:scale>
          <a:sx n="91" d="100"/>
          <a:sy n="91" d="100"/>
        </p:scale>
        <p:origin x="-95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notesViewPr>
    <p:cSldViewPr>
      <p:cViewPr varScale="1">
        <p:scale>
          <a:sx n="39" d="100"/>
          <a:sy n="39" d="100"/>
        </p:scale>
        <p:origin x="-2190"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FE42E5-D95D-4FBC-8502-268D0E7E807E}" type="doc">
      <dgm:prSet loTypeId="urn:microsoft.com/office/officeart/2005/8/layout/lProcess2" loCatId="list" qsTypeId="urn:microsoft.com/office/officeart/2005/8/quickstyle/simple4" qsCatId="simple" csTypeId="urn:microsoft.com/office/officeart/2005/8/colors/accent2_2" csCatId="accent2" phldr="1"/>
      <dgm:spPr/>
      <dgm:t>
        <a:bodyPr/>
        <a:lstStyle/>
        <a:p>
          <a:endParaRPr lang="en-US"/>
        </a:p>
      </dgm:t>
    </dgm:pt>
    <dgm:pt modelId="{E10BC56B-84F3-4F2E-8F66-251B674B46B1}">
      <dgm:prSet phldrT="[Text]" custT="1"/>
      <dgm:spPr/>
      <dgm:t>
        <a:bodyPr/>
        <a:lstStyle/>
        <a:p>
          <a:r>
            <a:rPr lang="en-US" sz="2400" dirty="0"/>
            <a:t>Dynamic</a:t>
          </a:r>
          <a:br>
            <a:rPr lang="en-US" sz="2400" dirty="0"/>
          </a:br>
          <a:r>
            <a:rPr lang="en-US" sz="2400" dirty="0" smtClean="0"/>
            <a:t>Languages</a:t>
          </a:r>
          <a:endParaRPr lang="en-US" sz="2400" dirty="0"/>
        </a:p>
      </dgm:t>
    </dgm:pt>
    <dgm:pt modelId="{ABC84740-7C7F-48C0-B465-2EFEE7E533E9}" type="parTrans" cxnId="{4D82062D-9651-44CE-8597-FBD2A5F1DADD}">
      <dgm:prSet/>
      <dgm:spPr/>
      <dgm:t>
        <a:bodyPr/>
        <a:lstStyle/>
        <a:p>
          <a:endParaRPr lang="en-US"/>
        </a:p>
      </dgm:t>
    </dgm:pt>
    <dgm:pt modelId="{79F9B656-F15B-4913-A6D9-4EF084712039}" type="sibTrans" cxnId="{4D82062D-9651-44CE-8597-FBD2A5F1DADD}">
      <dgm:prSet/>
      <dgm:spPr/>
      <dgm:t>
        <a:bodyPr/>
        <a:lstStyle/>
        <a:p>
          <a:endParaRPr lang="en-US"/>
        </a:p>
      </dgm:t>
    </dgm:pt>
    <dgm:pt modelId="{983B5307-DE91-4BBA-B159-EB74C368ED6A}">
      <dgm:prSet phldrT="[Text]" custT="1"/>
      <dgm:spPr/>
      <dgm:t>
        <a:bodyPr/>
        <a:lstStyle/>
        <a:p>
          <a:r>
            <a:rPr lang="en-US" sz="2400" dirty="0"/>
            <a:t>Static</a:t>
          </a:r>
          <a:br>
            <a:rPr lang="en-US" sz="2400" dirty="0"/>
          </a:br>
          <a:r>
            <a:rPr lang="en-US" sz="2400" dirty="0"/>
            <a:t>Languages</a:t>
          </a:r>
        </a:p>
      </dgm:t>
    </dgm:pt>
    <dgm:pt modelId="{C020E2EB-0B2D-4E13-9367-FF7D328D72E8}" type="parTrans" cxnId="{D78498DF-BBA8-4245-9EF3-9D31821F42B7}">
      <dgm:prSet/>
      <dgm:spPr/>
      <dgm:t>
        <a:bodyPr/>
        <a:lstStyle/>
        <a:p>
          <a:endParaRPr lang="en-US"/>
        </a:p>
      </dgm:t>
    </dgm:pt>
    <dgm:pt modelId="{5F2B31E2-3D51-476F-95F9-7166EC37E2A2}" type="sibTrans" cxnId="{D78498DF-BBA8-4245-9EF3-9D31821F42B7}">
      <dgm:prSet/>
      <dgm:spPr/>
      <dgm:t>
        <a:bodyPr/>
        <a:lstStyle/>
        <a:p>
          <a:endParaRPr lang="en-US"/>
        </a:p>
      </dgm:t>
    </dgm:pt>
    <dgm:pt modelId="{08DE1181-CF5E-4D4A-90D8-2E9ED5CEAD30}">
      <dgm:prSet phldrT="[Text]"/>
      <dgm:spPr/>
      <dgm:t>
        <a:bodyPr/>
        <a:lstStyle/>
        <a:p>
          <a:r>
            <a:rPr lang="en-US" dirty="0"/>
            <a:t>Robust</a:t>
          </a:r>
        </a:p>
      </dgm:t>
    </dgm:pt>
    <dgm:pt modelId="{C17C4025-A809-41E0-A99A-29B0E69898A4}" type="parTrans" cxnId="{FFF9D23D-848A-4061-92C7-D257CE45214F}">
      <dgm:prSet/>
      <dgm:spPr/>
      <dgm:t>
        <a:bodyPr/>
        <a:lstStyle/>
        <a:p>
          <a:endParaRPr lang="en-US"/>
        </a:p>
      </dgm:t>
    </dgm:pt>
    <dgm:pt modelId="{47489A65-F37B-42E3-BB76-2BE29E951D5D}" type="sibTrans" cxnId="{FFF9D23D-848A-4061-92C7-D257CE45214F}">
      <dgm:prSet/>
      <dgm:spPr/>
      <dgm:t>
        <a:bodyPr/>
        <a:lstStyle/>
        <a:p>
          <a:endParaRPr lang="en-US"/>
        </a:p>
      </dgm:t>
    </dgm:pt>
    <dgm:pt modelId="{62FFED80-A7E3-4C57-A6EF-8035583CD75F}">
      <dgm:prSet phldrT="[Text]"/>
      <dgm:spPr/>
      <dgm:t>
        <a:bodyPr/>
        <a:lstStyle/>
        <a:p>
          <a:r>
            <a:rPr lang="en-US" dirty="0"/>
            <a:t>Simple and succinct</a:t>
          </a:r>
        </a:p>
      </dgm:t>
    </dgm:pt>
    <dgm:pt modelId="{727A10E2-B865-464F-B213-4E2029D0D2A9}" type="sibTrans" cxnId="{A4296937-A9E7-4C24-B2EF-3088280ACE8B}">
      <dgm:prSet/>
      <dgm:spPr/>
      <dgm:t>
        <a:bodyPr/>
        <a:lstStyle/>
        <a:p>
          <a:endParaRPr lang="en-US"/>
        </a:p>
      </dgm:t>
    </dgm:pt>
    <dgm:pt modelId="{ECA96BBE-2957-493A-9DE0-0E662CA89E13}" type="parTrans" cxnId="{A4296937-A9E7-4C24-B2EF-3088280ACE8B}">
      <dgm:prSet/>
      <dgm:spPr/>
      <dgm:t>
        <a:bodyPr/>
        <a:lstStyle/>
        <a:p>
          <a:endParaRPr lang="en-US"/>
        </a:p>
      </dgm:t>
    </dgm:pt>
    <dgm:pt modelId="{869B2B32-20C4-423E-8AEB-AA4AAE7792A8}">
      <dgm:prSet phldrT="[Text]"/>
      <dgm:spPr/>
      <dgm:t>
        <a:bodyPr/>
        <a:lstStyle/>
        <a:p>
          <a:r>
            <a:rPr lang="en-US" dirty="0"/>
            <a:t>Intelligent tools</a:t>
          </a:r>
        </a:p>
      </dgm:t>
    </dgm:pt>
    <dgm:pt modelId="{CB432A7B-CC3B-4560-AD71-7CEABDE6DBAB}" type="sibTrans" cxnId="{A81C9067-5ED5-4184-A3DE-E524DB61F5F6}">
      <dgm:prSet/>
      <dgm:spPr/>
      <dgm:t>
        <a:bodyPr/>
        <a:lstStyle/>
        <a:p>
          <a:endParaRPr lang="en-US"/>
        </a:p>
      </dgm:t>
    </dgm:pt>
    <dgm:pt modelId="{C54E10BA-3630-4BBD-8F49-2B98029D8F75}" type="parTrans" cxnId="{A81C9067-5ED5-4184-A3DE-E524DB61F5F6}">
      <dgm:prSet/>
      <dgm:spPr/>
      <dgm:t>
        <a:bodyPr/>
        <a:lstStyle/>
        <a:p>
          <a:endParaRPr lang="en-US"/>
        </a:p>
      </dgm:t>
    </dgm:pt>
    <dgm:pt modelId="{5889C80C-780F-4E73-8AD4-E48A53498CAD}">
      <dgm:prSet phldrT="[Text]"/>
      <dgm:spPr/>
      <dgm:t>
        <a:bodyPr/>
        <a:lstStyle/>
        <a:p>
          <a:r>
            <a:rPr lang="en-US" dirty="0"/>
            <a:t>Implicitly typed</a:t>
          </a:r>
        </a:p>
      </dgm:t>
    </dgm:pt>
    <dgm:pt modelId="{B80567F3-AE0C-41C9-8D0A-224FC84040AF}" type="parTrans" cxnId="{859CE782-FC1F-45F8-8475-DFDFEFF4242F}">
      <dgm:prSet/>
      <dgm:spPr/>
      <dgm:t>
        <a:bodyPr/>
        <a:lstStyle/>
        <a:p>
          <a:endParaRPr lang="en-US"/>
        </a:p>
      </dgm:t>
    </dgm:pt>
    <dgm:pt modelId="{5A0C9619-A52C-4724-B281-AFA09AB76C04}" type="sibTrans" cxnId="{859CE782-FC1F-45F8-8475-DFDFEFF4242F}">
      <dgm:prSet/>
      <dgm:spPr/>
      <dgm:t>
        <a:bodyPr/>
        <a:lstStyle/>
        <a:p>
          <a:endParaRPr lang="en-US"/>
        </a:p>
      </dgm:t>
    </dgm:pt>
    <dgm:pt modelId="{BF2E09E7-26CD-4DFE-8AD2-3D02DF04CECD}">
      <dgm:prSet phldrT="[Text]"/>
      <dgm:spPr/>
      <dgm:t>
        <a:bodyPr/>
        <a:lstStyle/>
        <a:p>
          <a:r>
            <a:rPr lang="en-US" dirty="0"/>
            <a:t>Meta-programming</a:t>
          </a:r>
        </a:p>
      </dgm:t>
    </dgm:pt>
    <dgm:pt modelId="{319F45FF-AA11-4B64-BDF2-07A73FD0E216}" type="parTrans" cxnId="{7780F8A3-D57F-4C8F-99A8-0AD7833D8120}">
      <dgm:prSet/>
      <dgm:spPr/>
      <dgm:t>
        <a:bodyPr/>
        <a:lstStyle/>
        <a:p>
          <a:endParaRPr lang="en-US"/>
        </a:p>
      </dgm:t>
    </dgm:pt>
    <dgm:pt modelId="{E6697FF4-BD59-4EFF-B762-D1B54756068C}" type="sibTrans" cxnId="{7780F8A3-D57F-4C8F-99A8-0AD7833D8120}">
      <dgm:prSet/>
      <dgm:spPr/>
      <dgm:t>
        <a:bodyPr/>
        <a:lstStyle/>
        <a:p>
          <a:endParaRPr lang="en-US"/>
        </a:p>
      </dgm:t>
    </dgm:pt>
    <dgm:pt modelId="{95CC33EC-3DA1-4F79-B4BA-D3CCA46D8AB7}">
      <dgm:prSet phldrT="[Text]"/>
      <dgm:spPr/>
      <dgm:t>
        <a:bodyPr/>
        <a:lstStyle/>
        <a:p>
          <a:r>
            <a:rPr lang="en-US" dirty="0"/>
            <a:t>No compilation</a:t>
          </a:r>
        </a:p>
      </dgm:t>
    </dgm:pt>
    <dgm:pt modelId="{C9F12F8E-EB15-4401-B58E-CE766996B5C6}" type="parTrans" cxnId="{0A8EC8CE-F1C1-40EC-9ECD-442ECE3712AC}">
      <dgm:prSet/>
      <dgm:spPr/>
      <dgm:t>
        <a:bodyPr/>
        <a:lstStyle/>
        <a:p>
          <a:endParaRPr lang="en-US"/>
        </a:p>
      </dgm:t>
    </dgm:pt>
    <dgm:pt modelId="{1BD21B68-3C94-49C0-8AB2-BB3E67104C30}" type="sibTrans" cxnId="{0A8EC8CE-F1C1-40EC-9ECD-442ECE3712AC}">
      <dgm:prSet/>
      <dgm:spPr/>
      <dgm:t>
        <a:bodyPr/>
        <a:lstStyle/>
        <a:p>
          <a:endParaRPr lang="en-US"/>
        </a:p>
      </dgm:t>
    </dgm:pt>
    <dgm:pt modelId="{220CD24D-6806-4D60-9A96-98AC02F3EA0A}">
      <dgm:prSet phldrT="[Text]"/>
      <dgm:spPr/>
      <dgm:t>
        <a:bodyPr/>
        <a:lstStyle/>
        <a:p>
          <a:r>
            <a:rPr lang="en-US" dirty="0" err="1"/>
            <a:t>Performant</a:t>
          </a:r>
          <a:endParaRPr lang="en-US" dirty="0"/>
        </a:p>
      </dgm:t>
    </dgm:pt>
    <dgm:pt modelId="{72758280-B064-417E-B023-61CFC2BE5328}" type="parTrans" cxnId="{F1599022-9374-405F-B23C-AE2F954FA205}">
      <dgm:prSet/>
      <dgm:spPr/>
      <dgm:t>
        <a:bodyPr/>
        <a:lstStyle/>
        <a:p>
          <a:endParaRPr lang="en-US"/>
        </a:p>
      </dgm:t>
    </dgm:pt>
    <dgm:pt modelId="{6E8432A8-56F6-40E5-8914-233BDAAF5772}" type="sibTrans" cxnId="{F1599022-9374-405F-B23C-AE2F954FA205}">
      <dgm:prSet/>
      <dgm:spPr/>
      <dgm:t>
        <a:bodyPr/>
        <a:lstStyle/>
        <a:p>
          <a:endParaRPr lang="en-US"/>
        </a:p>
      </dgm:t>
    </dgm:pt>
    <dgm:pt modelId="{6C21B2D9-AF30-4063-BD85-F7EBE61B8C38}">
      <dgm:prSet phldrT="[Text]"/>
      <dgm:spPr/>
      <dgm:t>
        <a:bodyPr/>
        <a:lstStyle/>
        <a:p>
          <a:r>
            <a:rPr lang="en-US" dirty="0"/>
            <a:t>Better scaling</a:t>
          </a:r>
        </a:p>
      </dgm:t>
    </dgm:pt>
    <dgm:pt modelId="{8660C016-38EB-4BB5-801D-6404C502F405}" type="parTrans" cxnId="{0C54F7F1-DBF7-416C-84AA-88D6E98D0B74}">
      <dgm:prSet/>
      <dgm:spPr/>
      <dgm:t>
        <a:bodyPr/>
        <a:lstStyle/>
        <a:p>
          <a:endParaRPr lang="en-US"/>
        </a:p>
      </dgm:t>
    </dgm:pt>
    <dgm:pt modelId="{CB656BB8-6FC5-4E61-84B4-EE8C9D53BA3B}" type="sibTrans" cxnId="{0C54F7F1-DBF7-416C-84AA-88D6E98D0B74}">
      <dgm:prSet/>
      <dgm:spPr/>
      <dgm:t>
        <a:bodyPr/>
        <a:lstStyle/>
        <a:p>
          <a:endParaRPr lang="en-US"/>
        </a:p>
      </dgm:t>
    </dgm:pt>
    <dgm:pt modelId="{C6C8ED56-364A-4D3E-875C-0B6490EF11BB}" type="pres">
      <dgm:prSet presAssocID="{74FE42E5-D95D-4FBC-8502-268D0E7E807E}" presName="theList" presStyleCnt="0">
        <dgm:presLayoutVars>
          <dgm:dir/>
          <dgm:animLvl val="lvl"/>
          <dgm:resizeHandles val="exact"/>
        </dgm:presLayoutVars>
      </dgm:prSet>
      <dgm:spPr/>
      <dgm:t>
        <a:bodyPr/>
        <a:lstStyle/>
        <a:p>
          <a:endParaRPr lang="en-US"/>
        </a:p>
      </dgm:t>
    </dgm:pt>
    <dgm:pt modelId="{53DA600A-7D33-476F-AD26-38DC76BC08CC}" type="pres">
      <dgm:prSet presAssocID="{E10BC56B-84F3-4F2E-8F66-251B674B46B1}" presName="compNode" presStyleCnt="0"/>
      <dgm:spPr/>
      <dgm:t>
        <a:bodyPr/>
        <a:lstStyle/>
        <a:p>
          <a:endParaRPr lang="en-US"/>
        </a:p>
      </dgm:t>
    </dgm:pt>
    <dgm:pt modelId="{BC0C3F2B-F6B2-4CFD-8261-17BDBB15FA0C}" type="pres">
      <dgm:prSet presAssocID="{E10BC56B-84F3-4F2E-8F66-251B674B46B1}" presName="aNode" presStyleLbl="bgShp" presStyleIdx="0" presStyleCnt="2" custLinFactNeighborY="1695"/>
      <dgm:spPr/>
      <dgm:t>
        <a:bodyPr/>
        <a:lstStyle/>
        <a:p>
          <a:endParaRPr lang="en-US"/>
        </a:p>
      </dgm:t>
    </dgm:pt>
    <dgm:pt modelId="{7AD9BB45-F7FE-4FB3-85EE-BFD517CA20F6}" type="pres">
      <dgm:prSet presAssocID="{E10BC56B-84F3-4F2E-8F66-251B674B46B1}" presName="textNode" presStyleLbl="bgShp" presStyleIdx="0" presStyleCnt="2"/>
      <dgm:spPr/>
      <dgm:t>
        <a:bodyPr/>
        <a:lstStyle/>
        <a:p>
          <a:endParaRPr lang="en-US"/>
        </a:p>
      </dgm:t>
    </dgm:pt>
    <dgm:pt modelId="{515D3980-6707-4294-AC53-88C530153FAD}" type="pres">
      <dgm:prSet presAssocID="{E10BC56B-84F3-4F2E-8F66-251B674B46B1}" presName="compChildNode" presStyleCnt="0"/>
      <dgm:spPr/>
      <dgm:t>
        <a:bodyPr/>
        <a:lstStyle/>
        <a:p>
          <a:endParaRPr lang="en-US"/>
        </a:p>
      </dgm:t>
    </dgm:pt>
    <dgm:pt modelId="{2EC52BC2-3C67-412F-988E-F7CBA9C39EDC}" type="pres">
      <dgm:prSet presAssocID="{E10BC56B-84F3-4F2E-8F66-251B674B46B1}" presName="theInnerList" presStyleCnt="0"/>
      <dgm:spPr/>
      <dgm:t>
        <a:bodyPr/>
        <a:lstStyle/>
        <a:p>
          <a:endParaRPr lang="en-US"/>
        </a:p>
      </dgm:t>
    </dgm:pt>
    <dgm:pt modelId="{C4CC6D23-030A-4A41-AD03-C6D9180F6F5C}" type="pres">
      <dgm:prSet presAssocID="{62FFED80-A7E3-4C57-A6EF-8035583CD75F}" presName="childNode" presStyleLbl="node1" presStyleIdx="0" presStyleCnt="8">
        <dgm:presLayoutVars>
          <dgm:bulletEnabled val="1"/>
        </dgm:presLayoutVars>
      </dgm:prSet>
      <dgm:spPr/>
      <dgm:t>
        <a:bodyPr/>
        <a:lstStyle/>
        <a:p>
          <a:endParaRPr lang="en-US"/>
        </a:p>
      </dgm:t>
    </dgm:pt>
    <dgm:pt modelId="{780D7A8D-290F-4001-9E21-266E1C984236}" type="pres">
      <dgm:prSet presAssocID="{62FFED80-A7E3-4C57-A6EF-8035583CD75F}" presName="aSpace2" presStyleCnt="0"/>
      <dgm:spPr/>
      <dgm:t>
        <a:bodyPr/>
        <a:lstStyle/>
        <a:p>
          <a:endParaRPr lang="en-US"/>
        </a:p>
      </dgm:t>
    </dgm:pt>
    <dgm:pt modelId="{7E9B1769-AC78-46B4-9F62-192A895C85FE}" type="pres">
      <dgm:prSet presAssocID="{5889C80C-780F-4E73-8AD4-E48A53498CAD}" presName="childNode" presStyleLbl="node1" presStyleIdx="1" presStyleCnt="8">
        <dgm:presLayoutVars>
          <dgm:bulletEnabled val="1"/>
        </dgm:presLayoutVars>
      </dgm:prSet>
      <dgm:spPr/>
      <dgm:t>
        <a:bodyPr/>
        <a:lstStyle/>
        <a:p>
          <a:endParaRPr lang="en-US"/>
        </a:p>
      </dgm:t>
    </dgm:pt>
    <dgm:pt modelId="{7F23A23B-7674-47A7-8BC9-FFF5773B3C60}" type="pres">
      <dgm:prSet presAssocID="{5889C80C-780F-4E73-8AD4-E48A53498CAD}" presName="aSpace2" presStyleCnt="0"/>
      <dgm:spPr/>
      <dgm:t>
        <a:bodyPr/>
        <a:lstStyle/>
        <a:p>
          <a:endParaRPr lang="en-US"/>
        </a:p>
      </dgm:t>
    </dgm:pt>
    <dgm:pt modelId="{D23E5A9E-C945-4C95-93F8-140F0C44938C}" type="pres">
      <dgm:prSet presAssocID="{BF2E09E7-26CD-4DFE-8AD2-3D02DF04CECD}" presName="childNode" presStyleLbl="node1" presStyleIdx="2" presStyleCnt="8">
        <dgm:presLayoutVars>
          <dgm:bulletEnabled val="1"/>
        </dgm:presLayoutVars>
      </dgm:prSet>
      <dgm:spPr/>
      <dgm:t>
        <a:bodyPr/>
        <a:lstStyle/>
        <a:p>
          <a:endParaRPr lang="en-US"/>
        </a:p>
      </dgm:t>
    </dgm:pt>
    <dgm:pt modelId="{360EF6D2-323D-4C23-B7C2-B942302AA106}" type="pres">
      <dgm:prSet presAssocID="{BF2E09E7-26CD-4DFE-8AD2-3D02DF04CECD}" presName="aSpace2" presStyleCnt="0"/>
      <dgm:spPr/>
      <dgm:t>
        <a:bodyPr/>
        <a:lstStyle/>
        <a:p>
          <a:endParaRPr lang="en-US"/>
        </a:p>
      </dgm:t>
    </dgm:pt>
    <dgm:pt modelId="{DFC61B63-24B2-41E5-A907-FBE10CCF0FCE}" type="pres">
      <dgm:prSet presAssocID="{95CC33EC-3DA1-4F79-B4BA-D3CCA46D8AB7}" presName="childNode" presStyleLbl="node1" presStyleIdx="3" presStyleCnt="8">
        <dgm:presLayoutVars>
          <dgm:bulletEnabled val="1"/>
        </dgm:presLayoutVars>
      </dgm:prSet>
      <dgm:spPr/>
      <dgm:t>
        <a:bodyPr/>
        <a:lstStyle/>
        <a:p>
          <a:endParaRPr lang="en-US"/>
        </a:p>
      </dgm:t>
    </dgm:pt>
    <dgm:pt modelId="{B63A64F8-DF2C-46FB-B682-F1F5C678BCF5}" type="pres">
      <dgm:prSet presAssocID="{E10BC56B-84F3-4F2E-8F66-251B674B46B1}" presName="aSpace" presStyleCnt="0"/>
      <dgm:spPr/>
      <dgm:t>
        <a:bodyPr/>
        <a:lstStyle/>
        <a:p>
          <a:endParaRPr lang="en-US"/>
        </a:p>
      </dgm:t>
    </dgm:pt>
    <dgm:pt modelId="{2A8C8C19-6AD6-49A2-8A80-C97283AB05FF}" type="pres">
      <dgm:prSet presAssocID="{983B5307-DE91-4BBA-B159-EB74C368ED6A}" presName="compNode" presStyleCnt="0"/>
      <dgm:spPr/>
      <dgm:t>
        <a:bodyPr/>
        <a:lstStyle/>
        <a:p>
          <a:endParaRPr lang="en-US"/>
        </a:p>
      </dgm:t>
    </dgm:pt>
    <dgm:pt modelId="{20C96EB7-EF7A-4986-84FE-B0634ECBC37E}" type="pres">
      <dgm:prSet presAssocID="{983B5307-DE91-4BBA-B159-EB74C368ED6A}" presName="aNode" presStyleLbl="bgShp" presStyleIdx="1" presStyleCnt="2"/>
      <dgm:spPr/>
      <dgm:t>
        <a:bodyPr/>
        <a:lstStyle/>
        <a:p>
          <a:endParaRPr lang="en-US"/>
        </a:p>
      </dgm:t>
    </dgm:pt>
    <dgm:pt modelId="{8B8FBDF4-F908-4998-8B6E-7D5C9C9252CB}" type="pres">
      <dgm:prSet presAssocID="{983B5307-DE91-4BBA-B159-EB74C368ED6A}" presName="textNode" presStyleLbl="bgShp" presStyleIdx="1" presStyleCnt="2"/>
      <dgm:spPr/>
      <dgm:t>
        <a:bodyPr/>
        <a:lstStyle/>
        <a:p>
          <a:endParaRPr lang="en-US"/>
        </a:p>
      </dgm:t>
    </dgm:pt>
    <dgm:pt modelId="{4515B377-7E61-470B-BCAF-5CA692031781}" type="pres">
      <dgm:prSet presAssocID="{983B5307-DE91-4BBA-B159-EB74C368ED6A}" presName="compChildNode" presStyleCnt="0"/>
      <dgm:spPr/>
      <dgm:t>
        <a:bodyPr/>
        <a:lstStyle/>
        <a:p>
          <a:endParaRPr lang="en-US"/>
        </a:p>
      </dgm:t>
    </dgm:pt>
    <dgm:pt modelId="{855E4D73-A49A-45B0-8A32-E7C6BD3F2662}" type="pres">
      <dgm:prSet presAssocID="{983B5307-DE91-4BBA-B159-EB74C368ED6A}" presName="theInnerList" presStyleCnt="0"/>
      <dgm:spPr/>
      <dgm:t>
        <a:bodyPr/>
        <a:lstStyle/>
        <a:p>
          <a:endParaRPr lang="en-US"/>
        </a:p>
      </dgm:t>
    </dgm:pt>
    <dgm:pt modelId="{E03B3810-51F1-40E2-A809-A22BACCEC4EC}" type="pres">
      <dgm:prSet presAssocID="{08DE1181-CF5E-4D4A-90D8-2E9ED5CEAD30}" presName="childNode" presStyleLbl="node1" presStyleIdx="4" presStyleCnt="8">
        <dgm:presLayoutVars>
          <dgm:bulletEnabled val="1"/>
        </dgm:presLayoutVars>
      </dgm:prSet>
      <dgm:spPr/>
      <dgm:t>
        <a:bodyPr/>
        <a:lstStyle/>
        <a:p>
          <a:endParaRPr lang="en-US"/>
        </a:p>
      </dgm:t>
    </dgm:pt>
    <dgm:pt modelId="{B65D14D8-9C68-4876-9A9D-8CD953BACE10}" type="pres">
      <dgm:prSet presAssocID="{08DE1181-CF5E-4D4A-90D8-2E9ED5CEAD30}" presName="aSpace2" presStyleCnt="0"/>
      <dgm:spPr/>
      <dgm:t>
        <a:bodyPr/>
        <a:lstStyle/>
        <a:p>
          <a:endParaRPr lang="en-US"/>
        </a:p>
      </dgm:t>
    </dgm:pt>
    <dgm:pt modelId="{8500D4A4-2F9B-4056-99C7-634BD03232F6}" type="pres">
      <dgm:prSet presAssocID="{220CD24D-6806-4D60-9A96-98AC02F3EA0A}" presName="childNode" presStyleLbl="node1" presStyleIdx="5" presStyleCnt="8">
        <dgm:presLayoutVars>
          <dgm:bulletEnabled val="1"/>
        </dgm:presLayoutVars>
      </dgm:prSet>
      <dgm:spPr/>
      <dgm:t>
        <a:bodyPr/>
        <a:lstStyle/>
        <a:p>
          <a:endParaRPr lang="en-US"/>
        </a:p>
      </dgm:t>
    </dgm:pt>
    <dgm:pt modelId="{FE54A93D-ABB2-4A6F-A28D-C138A37B0B1F}" type="pres">
      <dgm:prSet presAssocID="{220CD24D-6806-4D60-9A96-98AC02F3EA0A}" presName="aSpace2" presStyleCnt="0"/>
      <dgm:spPr/>
      <dgm:t>
        <a:bodyPr/>
        <a:lstStyle/>
        <a:p>
          <a:endParaRPr lang="en-US"/>
        </a:p>
      </dgm:t>
    </dgm:pt>
    <dgm:pt modelId="{0BF00081-C6DD-4601-92C8-E7866C911156}" type="pres">
      <dgm:prSet presAssocID="{869B2B32-20C4-423E-8AEB-AA4AAE7792A8}" presName="childNode" presStyleLbl="node1" presStyleIdx="6" presStyleCnt="8">
        <dgm:presLayoutVars>
          <dgm:bulletEnabled val="1"/>
        </dgm:presLayoutVars>
      </dgm:prSet>
      <dgm:spPr/>
      <dgm:t>
        <a:bodyPr/>
        <a:lstStyle/>
        <a:p>
          <a:endParaRPr lang="en-US"/>
        </a:p>
      </dgm:t>
    </dgm:pt>
    <dgm:pt modelId="{19D0A265-3BCA-4EA5-BF77-845F0F00DDA9}" type="pres">
      <dgm:prSet presAssocID="{869B2B32-20C4-423E-8AEB-AA4AAE7792A8}" presName="aSpace2" presStyleCnt="0"/>
      <dgm:spPr/>
      <dgm:t>
        <a:bodyPr/>
        <a:lstStyle/>
        <a:p>
          <a:endParaRPr lang="en-US"/>
        </a:p>
      </dgm:t>
    </dgm:pt>
    <dgm:pt modelId="{38CF1501-B3BD-4EB8-88AA-1BBD4E0B8998}" type="pres">
      <dgm:prSet presAssocID="{6C21B2D9-AF30-4063-BD85-F7EBE61B8C38}" presName="childNode" presStyleLbl="node1" presStyleIdx="7" presStyleCnt="8">
        <dgm:presLayoutVars>
          <dgm:bulletEnabled val="1"/>
        </dgm:presLayoutVars>
      </dgm:prSet>
      <dgm:spPr/>
      <dgm:t>
        <a:bodyPr/>
        <a:lstStyle/>
        <a:p>
          <a:endParaRPr lang="en-US"/>
        </a:p>
      </dgm:t>
    </dgm:pt>
  </dgm:ptLst>
  <dgm:cxnLst>
    <dgm:cxn modelId="{859CE782-FC1F-45F8-8475-DFDFEFF4242F}" srcId="{E10BC56B-84F3-4F2E-8F66-251B674B46B1}" destId="{5889C80C-780F-4E73-8AD4-E48A53498CAD}" srcOrd="1" destOrd="0" parTransId="{B80567F3-AE0C-41C9-8D0A-224FC84040AF}" sibTransId="{5A0C9619-A52C-4724-B281-AFA09AB76C04}"/>
    <dgm:cxn modelId="{A81C9067-5ED5-4184-A3DE-E524DB61F5F6}" srcId="{983B5307-DE91-4BBA-B159-EB74C368ED6A}" destId="{869B2B32-20C4-423E-8AEB-AA4AAE7792A8}" srcOrd="2" destOrd="0" parTransId="{C54E10BA-3630-4BBD-8F49-2B98029D8F75}" sibTransId="{CB432A7B-CC3B-4560-AD71-7CEABDE6DBAB}"/>
    <dgm:cxn modelId="{54A0B80A-152E-4D7F-9C5F-3CEC6AF998EA}" type="presOf" srcId="{220CD24D-6806-4D60-9A96-98AC02F3EA0A}" destId="{8500D4A4-2F9B-4056-99C7-634BD03232F6}" srcOrd="0" destOrd="0" presId="urn:microsoft.com/office/officeart/2005/8/layout/lProcess2"/>
    <dgm:cxn modelId="{DB9FF06F-1B52-4ADF-9C47-B05F030D1EAA}" type="presOf" srcId="{BF2E09E7-26CD-4DFE-8AD2-3D02DF04CECD}" destId="{D23E5A9E-C945-4C95-93F8-140F0C44938C}" srcOrd="0" destOrd="0" presId="urn:microsoft.com/office/officeart/2005/8/layout/lProcess2"/>
    <dgm:cxn modelId="{7780F8A3-D57F-4C8F-99A8-0AD7833D8120}" srcId="{E10BC56B-84F3-4F2E-8F66-251B674B46B1}" destId="{BF2E09E7-26CD-4DFE-8AD2-3D02DF04CECD}" srcOrd="2" destOrd="0" parTransId="{319F45FF-AA11-4B64-BDF2-07A73FD0E216}" sibTransId="{E6697FF4-BD59-4EFF-B762-D1B54756068C}"/>
    <dgm:cxn modelId="{93DE5076-9536-4809-9C3E-A13C4C211553}" type="presOf" srcId="{869B2B32-20C4-423E-8AEB-AA4AAE7792A8}" destId="{0BF00081-C6DD-4601-92C8-E7866C911156}" srcOrd="0" destOrd="0" presId="urn:microsoft.com/office/officeart/2005/8/layout/lProcess2"/>
    <dgm:cxn modelId="{0C54F7F1-DBF7-416C-84AA-88D6E98D0B74}" srcId="{983B5307-DE91-4BBA-B159-EB74C368ED6A}" destId="{6C21B2D9-AF30-4063-BD85-F7EBE61B8C38}" srcOrd="3" destOrd="0" parTransId="{8660C016-38EB-4BB5-801D-6404C502F405}" sibTransId="{CB656BB8-6FC5-4E61-84B4-EE8C9D53BA3B}"/>
    <dgm:cxn modelId="{7AD9348A-09DB-4660-81C7-F473BA00088A}" type="presOf" srcId="{E10BC56B-84F3-4F2E-8F66-251B674B46B1}" destId="{BC0C3F2B-F6B2-4CFD-8261-17BDBB15FA0C}" srcOrd="0" destOrd="0" presId="urn:microsoft.com/office/officeart/2005/8/layout/lProcess2"/>
    <dgm:cxn modelId="{FFB0BFFD-7275-4856-AF2B-0770987AB949}" type="presOf" srcId="{62FFED80-A7E3-4C57-A6EF-8035583CD75F}" destId="{C4CC6D23-030A-4A41-AD03-C6D9180F6F5C}" srcOrd="0" destOrd="0" presId="urn:microsoft.com/office/officeart/2005/8/layout/lProcess2"/>
    <dgm:cxn modelId="{FFF9D23D-848A-4061-92C7-D257CE45214F}" srcId="{983B5307-DE91-4BBA-B159-EB74C368ED6A}" destId="{08DE1181-CF5E-4D4A-90D8-2E9ED5CEAD30}" srcOrd="0" destOrd="0" parTransId="{C17C4025-A809-41E0-A99A-29B0E69898A4}" sibTransId="{47489A65-F37B-42E3-BB76-2BE29E951D5D}"/>
    <dgm:cxn modelId="{A6ADA7D9-1DB8-47BA-9B85-50B932010E58}" type="presOf" srcId="{983B5307-DE91-4BBA-B159-EB74C368ED6A}" destId="{8B8FBDF4-F908-4998-8B6E-7D5C9C9252CB}" srcOrd="1" destOrd="0" presId="urn:microsoft.com/office/officeart/2005/8/layout/lProcess2"/>
    <dgm:cxn modelId="{B5B7C745-0EE5-4024-A313-D26CC257090B}" type="presOf" srcId="{E10BC56B-84F3-4F2E-8F66-251B674B46B1}" destId="{7AD9BB45-F7FE-4FB3-85EE-BFD517CA20F6}" srcOrd="1" destOrd="0" presId="urn:microsoft.com/office/officeart/2005/8/layout/lProcess2"/>
    <dgm:cxn modelId="{732F6D6F-5E64-43F1-9008-EB9207BB754C}" type="presOf" srcId="{983B5307-DE91-4BBA-B159-EB74C368ED6A}" destId="{20C96EB7-EF7A-4986-84FE-B0634ECBC37E}" srcOrd="0" destOrd="0" presId="urn:microsoft.com/office/officeart/2005/8/layout/lProcess2"/>
    <dgm:cxn modelId="{F1599022-9374-405F-B23C-AE2F954FA205}" srcId="{983B5307-DE91-4BBA-B159-EB74C368ED6A}" destId="{220CD24D-6806-4D60-9A96-98AC02F3EA0A}" srcOrd="1" destOrd="0" parTransId="{72758280-B064-417E-B023-61CFC2BE5328}" sibTransId="{6E8432A8-56F6-40E5-8914-233BDAAF5772}"/>
    <dgm:cxn modelId="{D78498DF-BBA8-4245-9EF3-9D31821F42B7}" srcId="{74FE42E5-D95D-4FBC-8502-268D0E7E807E}" destId="{983B5307-DE91-4BBA-B159-EB74C368ED6A}" srcOrd="1" destOrd="0" parTransId="{C020E2EB-0B2D-4E13-9367-FF7D328D72E8}" sibTransId="{5F2B31E2-3D51-476F-95F9-7166EC37E2A2}"/>
    <dgm:cxn modelId="{A4296937-A9E7-4C24-B2EF-3088280ACE8B}" srcId="{E10BC56B-84F3-4F2E-8F66-251B674B46B1}" destId="{62FFED80-A7E3-4C57-A6EF-8035583CD75F}" srcOrd="0" destOrd="0" parTransId="{ECA96BBE-2957-493A-9DE0-0E662CA89E13}" sibTransId="{727A10E2-B865-464F-B213-4E2029D0D2A9}"/>
    <dgm:cxn modelId="{4D82062D-9651-44CE-8597-FBD2A5F1DADD}" srcId="{74FE42E5-D95D-4FBC-8502-268D0E7E807E}" destId="{E10BC56B-84F3-4F2E-8F66-251B674B46B1}" srcOrd="0" destOrd="0" parTransId="{ABC84740-7C7F-48C0-B465-2EFEE7E533E9}" sibTransId="{79F9B656-F15B-4913-A6D9-4EF084712039}"/>
    <dgm:cxn modelId="{D8C1AF38-B2AE-4EDD-A2D6-93329049A593}" type="presOf" srcId="{74FE42E5-D95D-4FBC-8502-268D0E7E807E}" destId="{C6C8ED56-364A-4D3E-875C-0B6490EF11BB}" srcOrd="0" destOrd="0" presId="urn:microsoft.com/office/officeart/2005/8/layout/lProcess2"/>
    <dgm:cxn modelId="{B5CB3BFA-BD2A-4419-BBD8-3841FA003366}" type="presOf" srcId="{95CC33EC-3DA1-4F79-B4BA-D3CCA46D8AB7}" destId="{DFC61B63-24B2-41E5-A907-FBE10CCF0FCE}" srcOrd="0" destOrd="0" presId="urn:microsoft.com/office/officeart/2005/8/layout/lProcess2"/>
    <dgm:cxn modelId="{3628DC06-C488-4FB7-A083-D1CDE3CD55E6}" type="presOf" srcId="{08DE1181-CF5E-4D4A-90D8-2E9ED5CEAD30}" destId="{E03B3810-51F1-40E2-A809-A22BACCEC4EC}" srcOrd="0" destOrd="0" presId="urn:microsoft.com/office/officeart/2005/8/layout/lProcess2"/>
    <dgm:cxn modelId="{D57D6959-1EFA-49E9-85D6-39260AFDEA83}" type="presOf" srcId="{5889C80C-780F-4E73-8AD4-E48A53498CAD}" destId="{7E9B1769-AC78-46B4-9F62-192A895C85FE}" srcOrd="0" destOrd="0" presId="urn:microsoft.com/office/officeart/2005/8/layout/lProcess2"/>
    <dgm:cxn modelId="{0A8EC8CE-F1C1-40EC-9ECD-442ECE3712AC}" srcId="{E10BC56B-84F3-4F2E-8F66-251B674B46B1}" destId="{95CC33EC-3DA1-4F79-B4BA-D3CCA46D8AB7}" srcOrd="3" destOrd="0" parTransId="{C9F12F8E-EB15-4401-B58E-CE766996B5C6}" sibTransId="{1BD21B68-3C94-49C0-8AB2-BB3E67104C30}"/>
    <dgm:cxn modelId="{ABE496E8-5E48-42D6-B1E6-7FD3CA535765}" type="presOf" srcId="{6C21B2D9-AF30-4063-BD85-F7EBE61B8C38}" destId="{38CF1501-B3BD-4EB8-88AA-1BBD4E0B8998}" srcOrd="0" destOrd="0" presId="urn:microsoft.com/office/officeart/2005/8/layout/lProcess2"/>
    <dgm:cxn modelId="{EF1D68D9-893E-4FFC-83E7-0895E0073E9B}" type="presParOf" srcId="{C6C8ED56-364A-4D3E-875C-0B6490EF11BB}" destId="{53DA600A-7D33-476F-AD26-38DC76BC08CC}" srcOrd="0" destOrd="0" presId="urn:microsoft.com/office/officeart/2005/8/layout/lProcess2"/>
    <dgm:cxn modelId="{D2739623-C3E0-4D67-86A4-6507448A6A3E}" type="presParOf" srcId="{53DA600A-7D33-476F-AD26-38DC76BC08CC}" destId="{BC0C3F2B-F6B2-4CFD-8261-17BDBB15FA0C}" srcOrd="0" destOrd="0" presId="urn:microsoft.com/office/officeart/2005/8/layout/lProcess2"/>
    <dgm:cxn modelId="{75C63FBE-718C-4B49-A4ED-1B1D55D71C12}" type="presParOf" srcId="{53DA600A-7D33-476F-AD26-38DC76BC08CC}" destId="{7AD9BB45-F7FE-4FB3-85EE-BFD517CA20F6}" srcOrd="1" destOrd="0" presId="urn:microsoft.com/office/officeart/2005/8/layout/lProcess2"/>
    <dgm:cxn modelId="{9F54F1CB-ACC9-44ED-89B0-446A15D5ABCD}" type="presParOf" srcId="{53DA600A-7D33-476F-AD26-38DC76BC08CC}" destId="{515D3980-6707-4294-AC53-88C530153FAD}" srcOrd="2" destOrd="0" presId="urn:microsoft.com/office/officeart/2005/8/layout/lProcess2"/>
    <dgm:cxn modelId="{6135BD08-AD5E-43BC-89B7-E8B09817EE0A}" type="presParOf" srcId="{515D3980-6707-4294-AC53-88C530153FAD}" destId="{2EC52BC2-3C67-412F-988E-F7CBA9C39EDC}" srcOrd="0" destOrd="0" presId="urn:microsoft.com/office/officeart/2005/8/layout/lProcess2"/>
    <dgm:cxn modelId="{429D6AB9-1FEF-4AC4-935B-3D1A0DD498C9}" type="presParOf" srcId="{2EC52BC2-3C67-412F-988E-F7CBA9C39EDC}" destId="{C4CC6D23-030A-4A41-AD03-C6D9180F6F5C}" srcOrd="0" destOrd="0" presId="urn:microsoft.com/office/officeart/2005/8/layout/lProcess2"/>
    <dgm:cxn modelId="{A4B24ED3-CE10-4A01-B1BE-3739E26EC1A3}" type="presParOf" srcId="{2EC52BC2-3C67-412F-988E-F7CBA9C39EDC}" destId="{780D7A8D-290F-4001-9E21-266E1C984236}" srcOrd="1" destOrd="0" presId="urn:microsoft.com/office/officeart/2005/8/layout/lProcess2"/>
    <dgm:cxn modelId="{EF9E20D6-572A-4309-8193-679106BDFEF2}" type="presParOf" srcId="{2EC52BC2-3C67-412F-988E-F7CBA9C39EDC}" destId="{7E9B1769-AC78-46B4-9F62-192A895C85FE}" srcOrd="2" destOrd="0" presId="urn:microsoft.com/office/officeart/2005/8/layout/lProcess2"/>
    <dgm:cxn modelId="{DCC762CB-B93D-434A-8B5C-2DA841B1A3DB}" type="presParOf" srcId="{2EC52BC2-3C67-412F-988E-F7CBA9C39EDC}" destId="{7F23A23B-7674-47A7-8BC9-FFF5773B3C60}" srcOrd="3" destOrd="0" presId="urn:microsoft.com/office/officeart/2005/8/layout/lProcess2"/>
    <dgm:cxn modelId="{6E6BD731-92E3-46B5-ABFC-2C673D93D46A}" type="presParOf" srcId="{2EC52BC2-3C67-412F-988E-F7CBA9C39EDC}" destId="{D23E5A9E-C945-4C95-93F8-140F0C44938C}" srcOrd="4" destOrd="0" presId="urn:microsoft.com/office/officeart/2005/8/layout/lProcess2"/>
    <dgm:cxn modelId="{141D3241-5C74-4171-B260-6E29F53B2638}" type="presParOf" srcId="{2EC52BC2-3C67-412F-988E-F7CBA9C39EDC}" destId="{360EF6D2-323D-4C23-B7C2-B942302AA106}" srcOrd="5" destOrd="0" presId="urn:microsoft.com/office/officeart/2005/8/layout/lProcess2"/>
    <dgm:cxn modelId="{D754AB03-6076-4781-B30E-4A994F2E2EDA}" type="presParOf" srcId="{2EC52BC2-3C67-412F-988E-F7CBA9C39EDC}" destId="{DFC61B63-24B2-41E5-A907-FBE10CCF0FCE}" srcOrd="6" destOrd="0" presId="urn:microsoft.com/office/officeart/2005/8/layout/lProcess2"/>
    <dgm:cxn modelId="{BB0CC099-7CBB-4718-90F4-30DBCB7653C3}" type="presParOf" srcId="{C6C8ED56-364A-4D3E-875C-0B6490EF11BB}" destId="{B63A64F8-DF2C-46FB-B682-F1F5C678BCF5}" srcOrd="1" destOrd="0" presId="urn:microsoft.com/office/officeart/2005/8/layout/lProcess2"/>
    <dgm:cxn modelId="{062F52E6-671E-4D57-80F4-651A378903F0}" type="presParOf" srcId="{C6C8ED56-364A-4D3E-875C-0B6490EF11BB}" destId="{2A8C8C19-6AD6-49A2-8A80-C97283AB05FF}" srcOrd="2" destOrd="0" presId="urn:microsoft.com/office/officeart/2005/8/layout/lProcess2"/>
    <dgm:cxn modelId="{AACCE400-2675-4333-BEF1-D5A6EC9F646F}" type="presParOf" srcId="{2A8C8C19-6AD6-49A2-8A80-C97283AB05FF}" destId="{20C96EB7-EF7A-4986-84FE-B0634ECBC37E}" srcOrd="0" destOrd="0" presId="urn:microsoft.com/office/officeart/2005/8/layout/lProcess2"/>
    <dgm:cxn modelId="{4068FEA5-4197-447A-A18C-2F8B65290687}" type="presParOf" srcId="{2A8C8C19-6AD6-49A2-8A80-C97283AB05FF}" destId="{8B8FBDF4-F908-4998-8B6E-7D5C9C9252CB}" srcOrd="1" destOrd="0" presId="urn:microsoft.com/office/officeart/2005/8/layout/lProcess2"/>
    <dgm:cxn modelId="{A856492E-AE20-4867-AA3B-CE49411761C5}" type="presParOf" srcId="{2A8C8C19-6AD6-49A2-8A80-C97283AB05FF}" destId="{4515B377-7E61-470B-BCAF-5CA692031781}" srcOrd="2" destOrd="0" presId="urn:microsoft.com/office/officeart/2005/8/layout/lProcess2"/>
    <dgm:cxn modelId="{6597CFA4-7F00-4985-AD9D-1A8E3E641911}" type="presParOf" srcId="{4515B377-7E61-470B-BCAF-5CA692031781}" destId="{855E4D73-A49A-45B0-8A32-E7C6BD3F2662}" srcOrd="0" destOrd="0" presId="urn:microsoft.com/office/officeart/2005/8/layout/lProcess2"/>
    <dgm:cxn modelId="{12EABC74-5B7F-4723-B652-9F534978E5BC}" type="presParOf" srcId="{855E4D73-A49A-45B0-8A32-E7C6BD3F2662}" destId="{E03B3810-51F1-40E2-A809-A22BACCEC4EC}" srcOrd="0" destOrd="0" presId="urn:microsoft.com/office/officeart/2005/8/layout/lProcess2"/>
    <dgm:cxn modelId="{7756C968-7119-4192-8E32-C470CC3310CB}" type="presParOf" srcId="{855E4D73-A49A-45B0-8A32-E7C6BD3F2662}" destId="{B65D14D8-9C68-4876-9A9D-8CD953BACE10}" srcOrd="1" destOrd="0" presId="urn:microsoft.com/office/officeart/2005/8/layout/lProcess2"/>
    <dgm:cxn modelId="{299E87B2-388D-4C6C-908D-D818CAFB4DBF}" type="presParOf" srcId="{855E4D73-A49A-45B0-8A32-E7C6BD3F2662}" destId="{8500D4A4-2F9B-4056-99C7-634BD03232F6}" srcOrd="2" destOrd="0" presId="urn:microsoft.com/office/officeart/2005/8/layout/lProcess2"/>
    <dgm:cxn modelId="{3A3CDCD3-84EC-4406-8744-56464B8ACC52}" type="presParOf" srcId="{855E4D73-A49A-45B0-8A32-E7C6BD3F2662}" destId="{FE54A93D-ABB2-4A6F-A28D-C138A37B0B1F}" srcOrd="3" destOrd="0" presId="urn:microsoft.com/office/officeart/2005/8/layout/lProcess2"/>
    <dgm:cxn modelId="{168B3C9E-95CB-4A10-9F5E-5B436598EBC9}" type="presParOf" srcId="{855E4D73-A49A-45B0-8A32-E7C6BD3F2662}" destId="{0BF00081-C6DD-4601-92C8-E7866C911156}" srcOrd="4" destOrd="0" presId="urn:microsoft.com/office/officeart/2005/8/layout/lProcess2"/>
    <dgm:cxn modelId="{78ADE027-3D7B-406A-A06A-5B0F4F60E46D}" type="presParOf" srcId="{855E4D73-A49A-45B0-8A32-E7C6BD3F2662}" destId="{19D0A265-3BCA-4EA5-BF77-845F0F00DDA9}" srcOrd="5" destOrd="0" presId="urn:microsoft.com/office/officeart/2005/8/layout/lProcess2"/>
    <dgm:cxn modelId="{5152CBBA-161D-4259-B5A5-628F164A1143}" type="presParOf" srcId="{855E4D73-A49A-45B0-8A32-E7C6BD3F2662}" destId="{38CF1501-B3BD-4EB8-88AA-1BBD4E0B8998}" srcOrd="6"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C0C3F2B-F6B2-4CFD-8261-17BDBB15FA0C}">
      <dsp:nvSpPr>
        <dsp:cNvPr id="0" name=""/>
        <dsp:cNvSpPr/>
      </dsp:nvSpPr>
      <dsp:spPr>
        <a:xfrm>
          <a:off x="2784" y="0"/>
          <a:ext cx="2678087" cy="4495800"/>
        </a:xfrm>
        <a:prstGeom prst="roundRect">
          <a:avLst>
            <a:gd name="adj" fmla="val 10000"/>
          </a:avLst>
        </a:prstGeom>
        <a:solidFill>
          <a:schemeClr val="accent2">
            <a:tint val="40000"/>
            <a:hueOff val="0"/>
            <a:satOff val="0"/>
            <a:lumOff val="0"/>
            <a:alphaOff val="0"/>
          </a:schemeClr>
        </a:solidFill>
        <a:ln>
          <a:noFill/>
        </a:ln>
        <a:effectLst>
          <a:outerShdw blurRad="57150" dist="38100" dir="5400000" algn="ctr" rotWithShape="0">
            <a:schemeClr val="accent2">
              <a:tint val="40000"/>
              <a:hueOff val="0"/>
              <a:satOff val="0"/>
              <a:lumOff val="0"/>
              <a:alphaOff val="0"/>
              <a:shade val="9000"/>
              <a:satMod val="105000"/>
              <a:alpha val="48000"/>
            </a:scheme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Dynamic</a:t>
          </a:r>
          <a:br>
            <a:rPr lang="en-US" sz="2400" kern="1200" dirty="0"/>
          </a:br>
          <a:r>
            <a:rPr lang="en-US" sz="2400" kern="1200" dirty="0" smtClean="0"/>
            <a:t>Languages</a:t>
          </a:r>
          <a:endParaRPr lang="en-US" sz="2400" kern="1200" dirty="0"/>
        </a:p>
      </dsp:txBody>
      <dsp:txXfrm>
        <a:off x="2784" y="0"/>
        <a:ext cx="2678087" cy="1348740"/>
      </dsp:txXfrm>
    </dsp:sp>
    <dsp:sp modelId="{C4CC6D23-030A-4A41-AD03-C6D9180F6F5C}">
      <dsp:nvSpPr>
        <dsp:cNvPr id="0" name=""/>
        <dsp:cNvSpPr/>
      </dsp:nvSpPr>
      <dsp:spPr>
        <a:xfrm>
          <a:off x="270592" y="1348849"/>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Simple and succinct</a:t>
          </a:r>
        </a:p>
      </dsp:txBody>
      <dsp:txXfrm>
        <a:off x="270592" y="1348849"/>
        <a:ext cx="2142470" cy="654942"/>
      </dsp:txXfrm>
    </dsp:sp>
    <dsp:sp modelId="{7E9B1769-AC78-46B4-9F62-192A895C85FE}">
      <dsp:nvSpPr>
        <dsp:cNvPr id="0" name=""/>
        <dsp:cNvSpPr/>
      </dsp:nvSpPr>
      <dsp:spPr>
        <a:xfrm>
          <a:off x="270592" y="2104552"/>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Implicitly typed</a:t>
          </a:r>
        </a:p>
      </dsp:txBody>
      <dsp:txXfrm>
        <a:off x="270592" y="2104552"/>
        <a:ext cx="2142470" cy="654942"/>
      </dsp:txXfrm>
    </dsp:sp>
    <dsp:sp modelId="{D23E5A9E-C945-4C95-93F8-140F0C44938C}">
      <dsp:nvSpPr>
        <dsp:cNvPr id="0" name=""/>
        <dsp:cNvSpPr/>
      </dsp:nvSpPr>
      <dsp:spPr>
        <a:xfrm>
          <a:off x="270592" y="2860255"/>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Meta-programming</a:t>
          </a:r>
        </a:p>
      </dsp:txBody>
      <dsp:txXfrm>
        <a:off x="270592" y="2860255"/>
        <a:ext cx="2142470" cy="654942"/>
      </dsp:txXfrm>
    </dsp:sp>
    <dsp:sp modelId="{DFC61B63-24B2-41E5-A907-FBE10CCF0FCE}">
      <dsp:nvSpPr>
        <dsp:cNvPr id="0" name=""/>
        <dsp:cNvSpPr/>
      </dsp:nvSpPr>
      <dsp:spPr>
        <a:xfrm>
          <a:off x="270592" y="3615957"/>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No compilation</a:t>
          </a:r>
        </a:p>
      </dsp:txBody>
      <dsp:txXfrm>
        <a:off x="270592" y="3615957"/>
        <a:ext cx="2142470" cy="654942"/>
      </dsp:txXfrm>
    </dsp:sp>
    <dsp:sp modelId="{20C96EB7-EF7A-4986-84FE-B0634ECBC37E}">
      <dsp:nvSpPr>
        <dsp:cNvPr id="0" name=""/>
        <dsp:cNvSpPr/>
      </dsp:nvSpPr>
      <dsp:spPr>
        <a:xfrm>
          <a:off x="2881728" y="0"/>
          <a:ext cx="2678087" cy="4495800"/>
        </a:xfrm>
        <a:prstGeom prst="roundRect">
          <a:avLst>
            <a:gd name="adj" fmla="val 10000"/>
          </a:avLst>
        </a:prstGeom>
        <a:solidFill>
          <a:schemeClr val="accent2">
            <a:tint val="40000"/>
            <a:hueOff val="0"/>
            <a:satOff val="0"/>
            <a:lumOff val="0"/>
            <a:alphaOff val="0"/>
          </a:schemeClr>
        </a:solidFill>
        <a:ln>
          <a:noFill/>
        </a:ln>
        <a:effectLst>
          <a:outerShdw blurRad="57150" dist="38100" dir="5400000" algn="ctr" rotWithShape="0">
            <a:schemeClr val="accent2">
              <a:tint val="40000"/>
              <a:hueOff val="0"/>
              <a:satOff val="0"/>
              <a:lumOff val="0"/>
              <a:alphaOff val="0"/>
              <a:shade val="9000"/>
              <a:satMod val="105000"/>
              <a:alpha val="48000"/>
            </a:scheme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Static</a:t>
          </a:r>
          <a:br>
            <a:rPr lang="en-US" sz="2400" kern="1200" dirty="0"/>
          </a:br>
          <a:r>
            <a:rPr lang="en-US" sz="2400" kern="1200" dirty="0"/>
            <a:t>Languages</a:t>
          </a:r>
        </a:p>
      </dsp:txBody>
      <dsp:txXfrm>
        <a:off x="2881728" y="0"/>
        <a:ext cx="2678087" cy="1348740"/>
      </dsp:txXfrm>
    </dsp:sp>
    <dsp:sp modelId="{E03B3810-51F1-40E2-A809-A22BACCEC4EC}">
      <dsp:nvSpPr>
        <dsp:cNvPr id="0" name=""/>
        <dsp:cNvSpPr/>
      </dsp:nvSpPr>
      <dsp:spPr>
        <a:xfrm>
          <a:off x="3149537" y="1348849"/>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Robust</a:t>
          </a:r>
        </a:p>
      </dsp:txBody>
      <dsp:txXfrm>
        <a:off x="3149537" y="1348849"/>
        <a:ext cx="2142470" cy="654942"/>
      </dsp:txXfrm>
    </dsp:sp>
    <dsp:sp modelId="{8500D4A4-2F9B-4056-99C7-634BD03232F6}">
      <dsp:nvSpPr>
        <dsp:cNvPr id="0" name=""/>
        <dsp:cNvSpPr/>
      </dsp:nvSpPr>
      <dsp:spPr>
        <a:xfrm>
          <a:off x="3149537" y="2104552"/>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err="1"/>
            <a:t>Performant</a:t>
          </a:r>
          <a:endParaRPr lang="en-US" sz="1900" kern="1200" dirty="0"/>
        </a:p>
      </dsp:txBody>
      <dsp:txXfrm>
        <a:off x="3149537" y="2104552"/>
        <a:ext cx="2142470" cy="654942"/>
      </dsp:txXfrm>
    </dsp:sp>
    <dsp:sp modelId="{0BF00081-C6DD-4601-92C8-E7866C911156}">
      <dsp:nvSpPr>
        <dsp:cNvPr id="0" name=""/>
        <dsp:cNvSpPr/>
      </dsp:nvSpPr>
      <dsp:spPr>
        <a:xfrm>
          <a:off x="3149537" y="2860255"/>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Intelligent tools</a:t>
          </a:r>
        </a:p>
      </dsp:txBody>
      <dsp:txXfrm>
        <a:off x="3149537" y="2860255"/>
        <a:ext cx="2142470" cy="654942"/>
      </dsp:txXfrm>
    </dsp:sp>
    <dsp:sp modelId="{38CF1501-B3BD-4EB8-88AA-1BBD4E0B8998}">
      <dsp:nvSpPr>
        <dsp:cNvPr id="0" name=""/>
        <dsp:cNvSpPr/>
      </dsp:nvSpPr>
      <dsp:spPr>
        <a:xfrm>
          <a:off x="3149537" y="3615957"/>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Better scaling</a:t>
          </a:r>
        </a:p>
      </dsp:txBody>
      <dsp:txXfrm>
        <a:off x="3149537" y="3615957"/>
        <a:ext cx="2142470" cy="65494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5C9DBEA-27E3-4988-B63D-675B60AF1F65}" type="datetimeFigureOut">
              <a:rPr lang="en-US"/>
              <a:pPr>
                <a:defRPr/>
              </a:pPr>
              <a:t>6/19/2010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CCE400A-2B5A-4CE5-AB41-8D7F425A243F}"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5E53B92-14C8-4217-BB07-688B7CC76C7F}" type="slidenum">
              <a:rPr lang="en-US"/>
              <a:pPr fontAlgn="base">
                <a:spcBef>
                  <a:spcPct val="0"/>
                </a:spcBef>
                <a:spcAft>
                  <a:spcPct val="0"/>
                </a:spcAft>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19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D7562C-6906-4AC2-B430-5494A6616251}" type="slidenum">
              <a:rPr lang="en-US"/>
              <a:pPr fontAlgn="base">
                <a:spcBef>
                  <a:spcPct val="0"/>
                </a:spcBef>
                <a:spcAft>
                  <a:spcPct val="0"/>
                </a:spcAft>
                <a:defRPr/>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52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24BB7B0-E658-43F0-81FD-7431FA228781}" type="slidenum">
              <a:rPr lang="en-US"/>
              <a:pPr fontAlgn="base">
                <a:spcBef>
                  <a:spcPct val="0"/>
                </a:spcBef>
                <a:spcAft>
                  <a:spcPct val="0"/>
                </a:spcAft>
                <a:defRPr/>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83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02F09D8-E83C-4403-837D-E66217C32816}" type="slidenum">
              <a:rPr lang="en-US"/>
              <a:pPr fontAlgn="base">
                <a:spcBef>
                  <a:spcPct val="0"/>
                </a:spcBef>
                <a:spcAft>
                  <a:spcPct val="0"/>
                </a:spcAft>
                <a:defRPr/>
              </a:pPr>
              <a:t>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noFill/>
          <a:ln>
            <a:solidFill>
              <a:srgbClr val="000000"/>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04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1C7F9D4-DE56-4CDF-98AA-538D38A8287A}" type="slidenum">
              <a:rPr lang="en-US"/>
              <a:pPr fontAlgn="base">
                <a:spcBef>
                  <a:spcPct val="0"/>
                </a:spcBef>
                <a:spcAft>
                  <a:spcPct val="0"/>
                </a:spcAft>
                <a:defRPr/>
              </a:pPr>
              <a:t>21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24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79D33B-101D-40D9-8C9F-E21A9AE61DCB}" type="slidenum">
              <a:rPr lang="en-US"/>
              <a:pPr fontAlgn="base">
                <a:spcBef>
                  <a:spcPct val="0"/>
                </a:spcBef>
                <a:spcAft>
                  <a:spcPct val="0"/>
                </a:spcAft>
                <a:defRPr/>
              </a:pPr>
              <a:t>22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noFill/>
          <a:ln>
            <a:solidFill>
              <a:srgbClr val="000000"/>
            </a:solidFill>
            <a:miter lim="800000"/>
            <a:headEnd/>
            <a:tailEnd/>
          </a:ln>
        </p:spPr>
      </p:sp>
      <p:sp>
        <p:nvSpPr>
          <p:cNvPr id="645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45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20587C6-2E5F-4347-8263-8D5EFAAE14FB}" type="slidenum">
              <a:rPr lang="en-US"/>
              <a:pPr fontAlgn="base">
                <a:spcBef>
                  <a:spcPct val="0"/>
                </a:spcBef>
                <a:spcAft>
                  <a:spcPct val="0"/>
                </a:spcAft>
                <a:defRPr/>
              </a:pPr>
              <a:t>23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000000"/>
            </a:solidFill>
            <a:miter lim="800000"/>
            <a:headEnd/>
            <a:tailEnd/>
          </a:ln>
        </p:spPr>
      </p:sp>
      <p:sp>
        <p:nvSpPr>
          <p:cNvPr id="665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65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43547F6-4D2A-4353-951D-C05B446F1DFC}" type="slidenum">
              <a:rPr lang="en-US"/>
              <a:pPr fontAlgn="base">
                <a:spcBef>
                  <a:spcPct val="0"/>
                </a:spcBef>
                <a:spcAft>
                  <a:spcPct val="0"/>
                </a:spcAft>
                <a:defRPr/>
              </a:pPr>
              <a:t>24</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2E564C-F71A-4537-A65E-09E68A136C1E}" type="slidenum">
              <a:rPr lang="en-US"/>
              <a:pPr fontAlgn="base">
                <a:spcBef>
                  <a:spcPct val="0"/>
                </a:spcBef>
                <a:spcAft>
                  <a:spcPct val="0"/>
                </a:spcAft>
                <a:defRPr/>
              </a:pPr>
              <a:t>25</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bwMode="auto">
          <a:noFill/>
          <a:ln>
            <a:solidFill>
              <a:srgbClr val="000000"/>
            </a:solidFill>
            <a:miter lim="800000"/>
            <a:headEnd/>
            <a:tailEnd/>
          </a:ln>
        </p:spPr>
      </p:sp>
      <p:sp>
        <p:nvSpPr>
          <p:cNvPr id="706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06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B871BA3-B2AD-490A-BD32-5F4A2A722544}" type="slidenum">
              <a:rPr lang="en-US"/>
              <a:pPr fontAlgn="base">
                <a:spcBef>
                  <a:spcPct val="0"/>
                </a:spcBef>
                <a:spcAft>
                  <a:spcPct val="0"/>
                </a:spcAft>
                <a:defRPr/>
              </a:pPr>
              <a:t>26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37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5D6EE8-A894-4B34-AF4B-A4BC00767691}" type="slidenum">
              <a:rPr lang="en-US"/>
              <a:pPr fontAlgn="base">
                <a:spcBef>
                  <a:spcPct val="0"/>
                </a:spcBef>
                <a:spcAft>
                  <a:spcPct val="0"/>
                </a:spcAft>
                <a:defRPr/>
              </a:pPr>
              <a:t>28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FD60DD-3307-4BA8-A020-0D04761464F2}" type="slidenum">
              <a:rPr lang="en-US"/>
              <a:pPr fontAlgn="base">
                <a:spcBef>
                  <a:spcPct val="0"/>
                </a:spcBef>
                <a:spcAft>
                  <a:spcPct val="0"/>
                </a:spcAft>
                <a:defRPr/>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37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5D6EE8-A894-4B34-AF4B-A4BC00767691}" type="slidenum">
              <a:rPr lang="en-US"/>
              <a:pPr fontAlgn="base">
                <a:spcBef>
                  <a:spcPct val="0"/>
                </a:spcBef>
                <a:spcAft>
                  <a:spcPct val="0"/>
                </a:spcAft>
                <a:defRPr/>
              </a:pPr>
              <a:t>29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headEnd/>
            <a:tailEnd/>
          </a:ln>
        </p:spPr>
      </p:sp>
      <p:sp>
        <p:nvSpPr>
          <p:cNvPr id="778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78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CBC24D-9969-4145-9BAB-9BBE54B4C213}" type="slidenum">
              <a:rPr lang="en-US"/>
              <a:pPr fontAlgn="base">
                <a:spcBef>
                  <a:spcPct val="0"/>
                </a:spcBef>
                <a:spcAft>
                  <a:spcPct val="0"/>
                </a:spcAft>
                <a:defRPr/>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3795"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US" smtClean="0"/>
          </a:p>
        </p:txBody>
      </p:sp>
      <p:sp>
        <p:nvSpPr>
          <p:cNvPr id="33796"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6A8E703D-971E-4061-B5AF-D2E5EFEDB541}" type="datetime8">
              <a:rPr lang="en-US"/>
              <a:pPr fontAlgn="base">
                <a:spcBef>
                  <a:spcPct val="0"/>
                </a:spcBef>
                <a:spcAft>
                  <a:spcPct val="0"/>
                </a:spcAft>
                <a:defRPr/>
              </a:pPr>
              <a:t>6/19/2010 10:03 AM</a:t>
            </a:fld>
            <a:endParaRPr lang="en-US"/>
          </a:p>
        </p:txBody>
      </p:sp>
      <p:sp>
        <p:nvSpPr>
          <p:cNvPr id="33797"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solidFill>
                  <a:srgbClr val="000000"/>
                </a:solidFill>
              </a:rPr>
              <a:t>© 2008 Microsoft Corporation. All rights reserved. Microsoft, Windows, Windows Vista and other product names are or may be registered trademarks and/or trademarks in the U.S. and/or other countries.</a:t>
            </a:r>
          </a:p>
          <a:p>
            <a:pPr fontAlgn="base">
              <a:spcBef>
                <a:spcPct val="0"/>
              </a:spcBef>
              <a:spcAft>
                <a:spcPct val="0"/>
              </a:spcAft>
              <a:defRPr/>
            </a:pPr>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pPr fontAlgn="base">
              <a:spcBef>
                <a:spcPct val="0"/>
              </a:spcBef>
              <a:spcAft>
                <a:spcPct val="0"/>
              </a:spcAft>
              <a:defRPr/>
            </a:pPr>
            <a:endParaRPr lang="en-US" smtClean="0"/>
          </a:p>
        </p:txBody>
      </p:sp>
      <p:sp>
        <p:nvSpPr>
          <p:cNvPr id="33798"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0F4DB56-6065-4B25-8653-2E4563C205B5}" type="slidenum">
              <a:rPr lang="en-US"/>
              <a:pPr fontAlgn="base">
                <a:spcBef>
                  <a:spcPct val="0"/>
                </a:spcBef>
                <a:spcAft>
                  <a:spcPct val="0"/>
                </a:spcAft>
                <a:defRPr/>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3FB3B8C-1EF8-4E09-B0FD-B770AFE1C68B}" type="slidenum">
              <a:rPr lang="en-US"/>
              <a:pPr fontAlgn="base">
                <a:spcBef>
                  <a:spcPct val="0"/>
                </a:spcBef>
                <a:spcAft>
                  <a:spcPct val="0"/>
                </a:spcAft>
                <a:defRPr/>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3FB3B8C-1EF8-4E09-B0FD-B770AFE1C68B}" type="slidenum">
              <a:rPr lang="en-US"/>
              <a:pPr fontAlgn="base">
                <a:spcBef>
                  <a:spcPct val="0"/>
                </a:spcBef>
                <a:spcAft>
                  <a:spcPct val="0"/>
                </a:spcAft>
                <a:defRPr/>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40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B1700C-D373-479A-90C6-96EADF467FDB}" type="slidenum">
              <a:rPr lang="en-US"/>
              <a:pPr fontAlgn="base">
                <a:spcBef>
                  <a:spcPct val="0"/>
                </a:spcBef>
                <a:spcAft>
                  <a:spcPct val="0"/>
                </a:spcAft>
                <a:defRPr/>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43AB412-FA04-40F5-860D-B089F4CFF3FA}" type="slidenum">
              <a:rPr lang="en-US"/>
              <a:pPr fontAlgn="base">
                <a:spcBef>
                  <a:spcPct val="0"/>
                </a:spcBef>
                <a:spcAft>
                  <a:spcPct val="0"/>
                </a:spcAft>
                <a:defRPr/>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F6C89B-D5FD-4F53-8B6E-9E812F3C6D48}" type="slidenum">
              <a:rPr lang="en-US"/>
              <a:pPr fontAlgn="base">
                <a:spcBef>
                  <a:spcPct val="0"/>
                </a:spcBef>
                <a:spcAft>
                  <a:spcPct val="0"/>
                </a:spcAft>
                <a:defRPr/>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F6C89B-D5FD-4F53-8B6E-9E812F3C6D48}" type="slidenum">
              <a:rPr lang="en-US"/>
              <a:pPr fontAlgn="base">
                <a:spcBef>
                  <a:spcPct val="0"/>
                </a:spcBef>
                <a:spcAft>
                  <a:spcPct val="0"/>
                </a:spcAft>
                <a:defRPr/>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C386DC47-0F90-4727-9A34-3AC346F923C3}" type="datetimeFigureOut">
              <a:rPr lang="en-US"/>
              <a:pPr>
                <a:defRPr/>
              </a:pPr>
              <a:t>6/19/2010</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8C44D832-AC51-4BD2-B7D9-2E9C0574380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664C1A6D-C9BD-4FFC-BAA6-C80876D6405F}" type="datetimeFigureOut">
              <a:rPr lang="en-US"/>
              <a:pPr>
                <a:defRPr/>
              </a:pPr>
              <a:t>6/19/2010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B047F28E-AF2F-4668-B50F-D88A549B151F}" type="slidenum">
              <a:rPr lang="en-US"/>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8CFA91B2-6DD5-4600-A7B7-14F5FEBEC19F}" type="datetimeFigureOut">
              <a:rPr lang="en-US"/>
              <a:pPr>
                <a:defRPr/>
              </a:pPr>
              <a:t>6/19/2010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DA840A27-DDFF-4664-9109-74162A6C8DBB}" type="slidenum">
              <a:rPr lang="en-US"/>
              <a:pPr>
                <a:defRPr/>
              </a:pPr>
              <a:t>‹#›</a:t>
            </a:fld>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30044" y="1905000"/>
            <a:ext cx="7672003" cy="2053960"/>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Placeholder 1"/>
          <p:cNvSpPr>
            <a:spLocks noGrp="1"/>
          </p:cNvSpPr>
          <p:nvPr>
            <p:ph type="title"/>
          </p:nvPr>
        </p:nvSpPr>
        <p:spPr>
          <a:xfrm>
            <a:off x="387054" y="990600"/>
            <a:ext cx="8375946" cy="609398"/>
          </a:xfrm>
          <a:prstGeom prst="rect">
            <a:avLst/>
          </a:prstGeom>
        </p:spPr>
        <p:txBody>
          <a:bodyPr tIns="0" rtlCol="0" anchor="t">
            <a:spAutoFit/>
          </a:bodyPr>
          <a:lstStyle>
            <a:lvl1pPr>
              <a:defRPr/>
            </a:lvl1pPr>
          </a:lstStyle>
          <a:p>
            <a:r>
              <a:rPr lang="en-US" dirty="0" smtClean="0"/>
              <a:t>Click to edit Master title style</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52131437-47E7-407A-B910-750CA350456A}" type="datetimeFigureOut">
              <a:rPr lang="en-US"/>
              <a:pPr>
                <a:defRPr/>
              </a:pPr>
              <a:t>6/19/2010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F779A230-72AA-450B-9DD3-F072BF90E288}" type="slidenum">
              <a:rPr lang="en-US"/>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3D71EDA-48E1-495F-A37C-38B82ACCBA36}" type="datetimeFigureOut">
              <a:rPr lang="en-US"/>
              <a:pPr>
                <a:defRPr/>
              </a:pPr>
              <a:t>6/19/2010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8655924-0641-4D0F-8AA7-08A477A96B77}"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81CD8522-A6F8-431E-9EA5-C2CC4745C968}" type="datetimeFigureOut">
              <a:rPr lang="en-US"/>
              <a:pPr>
                <a:defRPr/>
              </a:pPr>
              <a:t>6/19/2010</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C708D6B9-72BB-4360-94EE-208FE7790FED}" type="slidenum">
              <a:rPr lang="en-US"/>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FED9468F-2446-4BA7-88EE-4BC4625C09C9}" type="datetimeFigureOut">
              <a:rPr lang="en-US"/>
              <a:pPr>
                <a:defRPr/>
              </a:pPr>
              <a:t>6/19/2010</a:t>
            </a:fld>
            <a:endParaRPr lang="en-US" dirty="0"/>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C4D2221D-F4FB-4EBE-8ED3-7EF976406F22}" type="slidenum">
              <a:rPr lang="en-US"/>
              <a:pPr>
                <a:defRPr/>
              </a:pPr>
              <a:t>‹#›</a:t>
            </a:fld>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855DCD4B-BC4C-4229-86ED-0BF7D8B0194F}" type="datetimeFigureOut">
              <a:rPr lang="en-US"/>
              <a:pPr>
                <a:defRPr/>
              </a:pPr>
              <a:t>6/19/2010</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790FE7D8-FFA4-4593-8776-7223A1EFFD40}" type="slidenum">
              <a:rPr lang="en-US"/>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81692B0E-976E-4183-B05E-048850D52E96}" type="datetimeFigureOut">
              <a:rPr lang="en-US"/>
              <a:pPr>
                <a:defRPr/>
              </a:pPr>
              <a:t>6/19/2010</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CA8895AC-9195-41B9-A34D-50274B96C417}" type="slidenum">
              <a:rPr lang="en-US"/>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31849A5B-7B62-41FD-A408-238645092E7D}" type="datetimeFigureOut">
              <a:rPr lang="en-US"/>
              <a:pPr>
                <a:defRPr/>
              </a:pPr>
              <a:t>6/19/2010</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CBE35EFE-D1AC-49C4-9E6E-DCB8CD053A7F}" type="slidenum">
              <a:rPr lang="en-US"/>
              <a:pPr>
                <a:defRPr/>
              </a:pPr>
              <a:t>‹#›</a:t>
            </a:fld>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FBFAC966-EF58-457C-B3DD-D7060A72FC24}" type="datetimeFigureOut">
              <a:rPr lang="en-US"/>
              <a:pPr>
                <a:defRPr/>
              </a:pPr>
              <a:t>6/19/2010</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7F83CB1B-EFCD-45B5-8F42-20551E410953}" type="slidenum">
              <a:rPr lang="en-US"/>
              <a:pPr>
                <a:defRPr/>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26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dirty="0" smtClean="0"/>
              <a:t>Click to edit Master title style</a:t>
            </a:r>
          </a:p>
        </p:txBody>
      </p:sp>
      <p:sp>
        <p:nvSpPr>
          <p:cNvPr id="1126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fld id="{0D666AC4-ADE0-48FE-9239-CAA01565B3A6}" type="datetimeFigureOut">
              <a:rPr lang="en-US"/>
              <a:pPr>
                <a:defRPr/>
              </a:pPr>
              <a:t>6/19/2010</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defRPr>
            </a:lvl1pPr>
          </a:lstStyle>
          <a:p>
            <a:pPr>
              <a:defRPr/>
            </a:pPr>
            <a:fld id="{A2C3D187-6AEF-4EC5-B624-05DD4E70EAF0}" type="slidenum">
              <a:rPr lang="en-US"/>
              <a:pPr>
                <a:defRPr/>
              </a:pPr>
              <a:t>‹#›</a:t>
            </a:fld>
            <a:endParaRPr lang="en-US" dirty="0"/>
          </a:p>
        </p:txBody>
      </p:sp>
      <p:grpSp>
        <p:nvGrpSpPr>
          <p:cNvPr id="1127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grpSp>
    </p:spTree>
  </p:cSld>
  <p:clrMap bg1="lt1" tx1="dk1" bg2="lt2" tx2="dk2" accent1="accent1" accent2="accent2" accent3="accent3" accent4="accent4" accent5="accent5" accent6="accent6" hlink="hlink" folHlink="folHlink"/>
  <p:sldLayoutIdLst>
    <p:sldLayoutId id="2147483697" r:id="rId1"/>
    <p:sldLayoutId id="2147483685" r:id="rId2"/>
    <p:sldLayoutId id="2147483698" r:id="rId3"/>
    <p:sldLayoutId id="2147483686" r:id="rId4"/>
    <p:sldLayoutId id="2147483687" r:id="rId5"/>
    <p:sldLayoutId id="2147483688" r:id="rId6"/>
    <p:sldLayoutId id="2147483689" r:id="rId7"/>
    <p:sldLayoutId id="2147483690" r:id="rId8"/>
    <p:sldLayoutId id="2147483699" r:id="rId9"/>
    <p:sldLayoutId id="2147483691" r:id="rId10"/>
    <p:sldLayoutId id="2147483692" r:id="rId11"/>
    <p:sldLayoutId id="2147483700" r:id="rId12"/>
    <p:sldLayoutId id="2147483701" r:id="rId13"/>
  </p:sldLayoutIdLst>
  <p:transition>
    <p:fade/>
  </p:transition>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lutionizing.ne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twitter.com/dahlbyk"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gif"/><Relationship Id="rId9"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hyperlink" Target="http://community.bartdesmet.net/blogs/bart/" TargetMode="External"/><Relationship Id="rId2" Type="http://schemas.openxmlformats.org/officeDocument/2006/relationships/hyperlink" Target="http://channel9.msdn.com/tags/Languages/" TargetMode="External"/><Relationship Id="rId1" Type="http://schemas.openxmlformats.org/officeDocument/2006/relationships/slideLayout" Target="../slideLayouts/slideLayout2.xml"/><Relationship Id="rId5" Type="http://schemas.openxmlformats.org/officeDocument/2006/relationships/hyperlink" Target="http://twitter.com/dahlbyk" TargetMode="External"/><Relationship Id="rId4" Type="http://schemas.openxmlformats.org/officeDocument/2006/relationships/hyperlink" Target="http://solutionizing.net/"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smtClean="0"/>
              <a:t>Dynamic .NET </a:t>
            </a:r>
            <a:r>
              <a:rPr lang="en-US" dirty="0" err="1" smtClean="0"/>
              <a:t>Demystifed</a:t>
            </a:r>
            <a:endParaRPr lang="en-US" dirty="0"/>
          </a:p>
        </p:txBody>
      </p:sp>
      <p:sp>
        <p:nvSpPr>
          <p:cNvPr id="26626" name="Text Placeholder 2"/>
          <p:cNvSpPr>
            <a:spLocks noGrp="1"/>
          </p:cNvSpPr>
          <p:nvPr>
            <p:ph type="subTitle" idx="1"/>
          </p:nvPr>
        </p:nvSpPr>
        <p:spPr>
          <a:xfrm>
            <a:off x="533400" y="3228975"/>
            <a:ext cx="7854950" cy="1752600"/>
          </a:xfrm>
        </p:spPr>
        <p:txBody>
          <a:bodyPr/>
          <a:lstStyle/>
          <a:p>
            <a:pPr marR="0" eaLnBrk="1" hangingPunct="1"/>
            <a:r>
              <a:rPr lang="en-US" smtClean="0"/>
              <a:t>Keith Dahlby</a:t>
            </a:r>
          </a:p>
          <a:p>
            <a:pPr marR="0" eaLnBrk="1" hangingPunct="1"/>
            <a:r>
              <a:rPr lang="en-US" smtClean="0">
                <a:hlinkClick r:id="rId3"/>
              </a:rPr>
              <a:t>http://solutionizing.net/</a:t>
            </a:r>
            <a:endParaRPr lang="en-US" smtClean="0"/>
          </a:p>
          <a:p>
            <a:pPr marR="0" eaLnBrk="1" hangingPunct="1"/>
            <a:r>
              <a:rPr lang="en-US" smtClean="0">
                <a:hlinkClick r:id="rId4"/>
              </a:rPr>
              <a:t>@dahlbyk</a:t>
            </a:r>
            <a:endParaRPr lang="en-US" smtClean="0"/>
          </a:p>
        </p:txBody>
      </p:sp>
      <p:pic>
        <p:nvPicPr>
          <p:cNvPr id="4" name="Picture 3"/>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762000" y="3299219"/>
            <a:ext cx="3352800" cy="2997630"/>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85800" y="1905000"/>
            <a:ext cx="5334000" cy="2646878"/>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cs typeface="Times New Roman"/>
              </a:rPr>
              <a:t>public static class</a:t>
            </a:r>
            <a:r>
              <a:rPr lang="en-US" sz="1600" dirty="0" smtClean="0">
                <a:solidFill>
                  <a:srgbClr val="080808"/>
                </a:solidFill>
                <a:latin typeface="Consolas" pitchFamily="49" charset="0"/>
                <a:cs typeface="Times New Roman"/>
              </a:rPr>
              <a:t> </a:t>
            </a:r>
            <a:r>
              <a:rPr lang="en-US" sz="1600" dirty="0" err="1" smtClean="0">
                <a:solidFill>
                  <a:srgbClr val="080808"/>
                </a:solidFill>
                <a:latin typeface="Consolas" pitchFamily="49" charset="0"/>
                <a:cs typeface="Times New Roman"/>
              </a:rPr>
              <a:t>DMath</a:t>
            </a:r>
            <a:endParaRPr lang="en-US" sz="1600" dirty="0" smtClean="0">
              <a:solidFill>
                <a:srgbClr val="080808"/>
              </a:solidFill>
              <a:latin typeface="Consolas" pitchFamily="49" charset="0"/>
              <a:cs typeface="Times New Roman"/>
            </a:endParaRPr>
          </a:p>
          <a:p>
            <a:pPr fontAlgn="auto">
              <a:spcBef>
                <a:spcPts val="0"/>
              </a:spcBef>
              <a:spcAft>
                <a:spcPts val="0"/>
              </a:spcAft>
              <a:defRPr/>
            </a:pPr>
            <a:r>
              <a:rPr lang="en-US" sz="1600" dirty="0" smtClean="0">
                <a:solidFill>
                  <a:srgbClr val="080808"/>
                </a:solidFill>
                <a:latin typeface="Consolas" pitchFamily="49" charset="0"/>
                <a:cs typeface="Times New Roman"/>
              </a:rPr>
              <a:t>{</a:t>
            </a:r>
          </a:p>
          <a:p>
            <a:pPr fontAlgn="auto">
              <a:spcBef>
                <a:spcPts val="0"/>
              </a:spcBef>
              <a:spcAft>
                <a:spcPts val="0"/>
              </a:spcAft>
              <a:defRPr/>
            </a:pPr>
            <a:r>
              <a:rPr lang="en-US" sz="1600" dirty="0" smtClean="0">
                <a:solidFill>
                  <a:srgbClr val="0000FF"/>
                </a:solidFill>
                <a:latin typeface="Consolas" pitchFamily="49" charset="0"/>
                <a:ea typeface="Calibri"/>
                <a:cs typeface="Times New Roman"/>
              </a:rPr>
              <a:t>   public static dynamic </a:t>
            </a:r>
            <a:r>
              <a:rPr lang="en-US" sz="1600" dirty="0" smtClean="0">
                <a:solidFill>
                  <a:srgbClr val="080808"/>
                </a:solidFill>
                <a:latin typeface="Consolas" pitchFamily="49" charset="0"/>
                <a:ea typeface="Calibri"/>
                <a:cs typeface="Times New Roman"/>
              </a:rPr>
              <a:t>Abs(</a:t>
            </a:r>
            <a:r>
              <a:rPr lang="en-US" sz="1600" dirty="0" smtClean="0">
                <a:solidFill>
                  <a:srgbClr val="0000FF"/>
                </a:solidFill>
                <a:latin typeface="Consolas" pitchFamily="49" charset="0"/>
                <a:ea typeface="Calibri"/>
                <a:cs typeface="Times New Roman"/>
              </a:rPr>
              <a:t>dynamic</a:t>
            </a:r>
            <a:r>
              <a:rPr lang="en-US" sz="1600" dirty="0" smtClean="0">
                <a:solidFill>
                  <a:srgbClr val="080808"/>
                </a:solidFill>
                <a:latin typeface="Consolas" pitchFamily="49" charset="0"/>
                <a:ea typeface="Calibri"/>
                <a:cs typeface="Times New Roman"/>
              </a:rPr>
              <a:t> value)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if</a:t>
            </a:r>
            <a:r>
              <a:rPr lang="en-US" sz="1600" dirty="0" smtClean="0">
                <a:solidFill>
                  <a:srgbClr val="080808"/>
                </a:solidFill>
                <a:latin typeface="Consolas" pitchFamily="49" charset="0"/>
                <a:ea typeface="Calibri"/>
                <a:cs typeface="Times New Roman"/>
              </a:rPr>
              <a:t> (value &gt;= 0)</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return</a:t>
            </a:r>
            <a:r>
              <a:rPr lang="en-US" sz="1600" dirty="0" smtClean="0">
                <a:solidFill>
                  <a:srgbClr val="080808"/>
                </a:solidFill>
                <a:latin typeface="Consolas" pitchFamily="49" charset="0"/>
                <a:ea typeface="Calibri"/>
                <a:cs typeface="Times New Roman"/>
              </a:rPr>
              <a:t> value;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return</a:t>
            </a:r>
            <a:r>
              <a:rPr lang="en-US" sz="1600" dirty="0" smtClean="0">
                <a:solidFill>
                  <a:srgbClr val="080808"/>
                </a:solidFill>
                <a:latin typeface="Consolas" pitchFamily="49" charset="0"/>
                <a:ea typeface="Calibri"/>
                <a:cs typeface="Times New Roman"/>
              </a:rPr>
              <a:t> -value;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chemeClr val="tx1"/>
                </a:solidFill>
                <a:latin typeface="Consolas" pitchFamily="49" charset="0"/>
                <a:ea typeface="Calibri"/>
                <a:cs typeface="Times New Roman"/>
              </a:rPr>
              <a:t/>
            </a:r>
            <a:br>
              <a:rPr lang="en-US" sz="1600" dirty="0" smtClean="0">
                <a:solidFill>
                  <a:schemeClr val="tx1"/>
                </a:solidFill>
                <a:latin typeface="Consolas" pitchFamily="49" charset="0"/>
                <a:ea typeface="Calibri"/>
                <a:cs typeface="Times New Roman"/>
              </a:rPr>
            </a:br>
            <a:r>
              <a:rPr lang="en-US" sz="1600" dirty="0" smtClean="0">
                <a:solidFill>
                  <a:schemeClr val="tx1"/>
                </a:solidFill>
                <a:latin typeface="Consolas" pitchFamily="49" charset="0"/>
                <a:ea typeface="Calibri"/>
                <a:cs typeface="Times New Roman"/>
              </a:rPr>
              <a:t>}</a:t>
            </a:r>
            <a:endParaRPr lang="en-US" sz="1600" dirty="0">
              <a:solidFill>
                <a:schemeClr val="tx1"/>
              </a:solidFill>
              <a:latin typeface="Consolas" pitchFamily="49" charset="0"/>
            </a:endParaRPr>
          </a:p>
        </p:txBody>
      </p:sp>
      <p:sp>
        <p:nvSpPr>
          <p:cNvPr id="8" name="TextBox 7"/>
          <p:cNvSpPr txBox="1"/>
          <p:nvPr/>
        </p:nvSpPr>
        <p:spPr>
          <a:xfrm>
            <a:off x="5257800" y="4953000"/>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ea typeface="Calibri"/>
                <a:cs typeface="Times New Roman"/>
              </a:rPr>
              <a:t>double</a:t>
            </a:r>
            <a:r>
              <a:rPr lang="en-US" sz="1600" dirty="0" smtClean="0">
                <a:solidFill>
                  <a:srgbClr val="080808"/>
                </a:solidFill>
                <a:latin typeface="Consolas" pitchFamily="49" charset="0"/>
                <a:ea typeface="Calibri"/>
                <a:cs typeface="Times New Roman"/>
              </a:rPr>
              <a:t> </a:t>
            </a:r>
            <a:r>
              <a:rPr lang="en-US" sz="1600" dirty="0">
                <a:solidFill>
                  <a:srgbClr val="080808"/>
                </a:solidFill>
                <a:latin typeface="Consolas" pitchFamily="49" charset="0"/>
                <a:ea typeface="Calibri"/>
                <a:cs typeface="Times New Roman"/>
              </a:rPr>
              <a:t>x = 1.75;</a:t>
            </a:r>
          </a:p>
          <a:p>
            <a:pPr fontAlgn="auto">
              <a:spcBef>
                <a:spcPts val="0"/>
              </a:spcBef>
              <a:spcAft>
                <a:spcPts val="0"/>
              </a:spcAft>
              <a:defRPr/>
            </a:pPr>
            <a:r>
              <a:rPr lang="en-US" sz="1600" dirty="0" smtClean="0">
                <a:solidFill>
                  <a:srgbClr val="0000FF"/>
                </a:solidFill>
                <a:latin typeface="Consolas" pitchFamily="49" charset="0"/>
                <a:ea typeface="Calibri"/>
                <a:cs typeface="Times New Roman"/>
              </a:rPr>
              <a:t>double </a:t>
            </a:r>
            <a:r>
              <a:rPr lang="en-US" sz="1600" dirty="0">
                <a:solidFill>
                  <a:srgbClr val="080808"/>
                </a:solidFill>
                <a:latin typeface="Consolas" pitchFamily="49" charset="0"/>
                <a:ea typeface="Calibri"/>
                <a:cs typeface="Times New Roman"/>
              </a:rPr>
              <a:t>y = </a:t>
            </a:r>
            <a:r>
              <a:rPr lang="en-US" sz="1600" dirty="0" err="1" smtClean="0">
                <a:solidFill>
                  <a:srgbClr val="2B91AF"/>
                </a:solidFill>
                <a:latin typeface="Consolas" pitchFamily="49" charset="0"/>
                <a:ea typeface="Calibri"/>
                <a:cs typeface="Times New Roman"/>
              </a:rPr>
              <a:t>DMath</a:t>
            </a:r>
            <a:r>
              <a:rPr lang="en-US" sz="1600" dirty="0" err="1" smtClean="0">
                <a:solidFill>
                  <a:srgbClr val="080808"/>
                </a:solidFill>
                <a:latin typeface="Consolas" pitchFamily="49" charset="0"/>
                <a:ea typeface="Calibri"/>
                <a:cs typeface="Times New Roman"/>
              </a:rPr>
              <a:t>.Abs</a:t>
            </a:r>
            <a:r>
              <a:rPr lang="en-US" sz="1600" dirty="0" smtClean="0">
                <a:solidFill>
                  <a:srgbClr val="080808"/>
                </a:solidFill>
                <a:latin typeface="Consolas" pitchFamily="49" charset="0"/>
                <a:ea typeface="Calibri"/>
                <a:cs typeface="Times New Roman"/>
              </a:rPr>
              <a:t>(x</a:t>
            </a:r>
            <a:r>
              <a:rPr lang="en-US" sz="1600" dirty="0">
                <a:solidFill>
                  <a:srgbClr val="080808"/>
                </a:solidFill>
                <a:latin typeface="Consolas" pitchFamily="49" charset="0"/>
                <a:ea typeface="Calibri"/>
                <a:cs typeface="Times New Roman"/>
              </a:rPr>
              <a:t>);</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15" name="TextBox 14"/>
          <p:cNvSpPr txBox="1"/>
          <p:nvPr/>
        </p:nvSpPr>
        <p:spPr>
          <a:xfrm>
            <a:off x="5257800" y="5791200"/>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err="1" smtClean="0">
                <a:solidFill>
                  <a:srgbClr val="0000FF"/>
                </a:solidFill>
                <a:latin typeface="Consolas" pitchFamily="49" charset="0"/>
                <a:ea typeface="Calibri"/>
                <a:cs typeface="Times New Roman"/>
              </a:rPr>
              <a:t>int</a:t>
            </a:r>
            <a:r>
              <a:rPr lang="en-US" sz="1600" dirty="0" smtClean="0">
                <a:solidFill>
                  <a:srgbClr val="0000FF"/>
                </a:solidFill>
                <a:latin typeface="Consolas" pitchFamily="49" charset="0"/>
                <a:ea typeface="Calibri"/>
                <a:cs typeface="Times New Roman"/>
              </a:rPr>
              <a:t> </a:t>
            </a:r>
            <a:r>
              <a:rPr lang="en-US" sz="1600" dirty="0" smtClean="0">
                <a:solidFill>
                  <a:srgbClr val="080808"/>
                </a:solidFill>
                <a:latin typeface="Consolas" pitchFamily="49" charset="0"/>
                <a:ea typeface="Calibri"/>
                <a:cs typeface="Times New Roman"/>
              </a:rPr>
              <a:t>x </a:t>
            </a:r>
            <a:r>
              <a:rPr lang="en-US" sz="1600" dirty="0">
                <a:solidFill>
                  <a:srgbClr val="080808"/>
                </a:solidFill>
                <a:latin typeface="Consolas" pitchFamily="49" charset="0"/>
                <a:ea typeface="Calibri"/>
                <a:cs typeface="Times New Roman"/>
              </a:rPr>
              <a:t>= 2;</a:t>
            </a:r>
          </a:p>
          <a:p>
            <a:pPr fontAlgn="auto">
              <a:spcBef>
                <a:spcPts val="0"/>
              </a:spcBef>
              <a:spcAft>
                <a:spcPts val="0"/>
              </a:spcAft>
              <a:defRPr/>
            </a:pPr>
            <a:r>
              <a:rPr lang="en-US" sz="1600" dirty="0" err="1" smtClean="0">
                <a:solidFill>
                  <a:srgbClr val="0000FF"/>
                </a:solidFill>
                <a:latin typeface="Consolas" pitchFamily="49" charset="0"/>
                <a:ea typeface="Calibri"/>
                <a:cs typeface="Times New Roman"/>
              </a:rPr>
              <a:t>int</a:t>
            </a:r>
            <a:r>
              <a:rPr lang="en-US" sz="1600" dirty="0" smtClean="0">
                <a:solidFill>
                  <a:srgbClr val="0000FF"/>
                </a:solidFill>
                <a:latin typeface="Consolas" pitchFamily="49" charset="0"/>
                <a:ea typeface="Calibri"/>
                <a:cs typeface="Times New Roman"/>
              </a:rPr>
              <a:t> </a:t>
            </a:r>
            <a:r>
              <a:rPr lang="en-US" sz="1600" dirty="0" smtClean="0">
                <a:solidFill>
                  <a:srgbClr val="080808"/>
                </a:solidFill>
                <a:latin typeface="Consolas" pitchFamily="49" charset="0"/>
                <a:ea typeface="Calibri"/>
                <a:cs typeface="Times New Roman"/>
              </a:rPr>
              <a:t>y </a:t>
            </a:r>
            <a:r>
              <a:rPr lang="en-US" sz="1600" dirty="0">
                <a:solidFill>
                  <a:srgbClr val="080808"/>
                </a:solidFill>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DMath</a:t>
            </a:r>
            <a:r>
              <a:rPr lang="en-US" sz="1600" dirty="0" err="1" smtClean="0">
                <a:solidFill>
                  <a:srgbClr val="080808"/>
                </a:solidFill>
                <a:latin typeface="Consolas" pitchFamily="49" charset="0"/>
                <a:ea typeface="Calibri"/>
                <a:cs typeface="Times New Roman"/>
              </a:rPr>
              <a:t>.Abs</a:t>
            </a:r>
            <a:r>
              <a:rPr lang="en-US" sz="1600" dirty="0" smtClean="0">
                <a:solidFill>
                  <a:srgbClr val="080808"/>
                </a:solidFill>
                <a:latin typeface="Consolas" pitchFamily="49" charset="0"/>
                <a:ea typeface="Calibri"/>
                <a:cs typeface="Times New Roman"/>
              </a:rPr>
              <a:t>(x</a:t>
            </a:r>
            <a:r>
              <a:rPr lang="en-US" sz="1600" dirty="0">
                <a:solidFill>
                  <a:srgbClr val="080808"/>
                </a:solidFill>
                <a:latin typeface="Consolas" pitchFamily="49" charset="0"/>
                <a:ea typeface="Calibri"/>
                <a:cs typeface="Times New Roman"/>
              </a:rPr>
              <a:t>);</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49166" name="Title 10"/>
          <p:cNvSpPr>
            <a:spLocks noGrp="1"/>
          </p:cNvSpPr>
          <p:nvPr>
            <p:ph type="title"/>
          </p:nvPr>
        </p:nvSpPr>
        <p:spPr/>
        <p:txBody>
          <a:bodyPr/>
          <a:lstStyle/>
          <a:p>
            <a:r>
              <a:rPr lang="en-US" smtClean="0"/>
              <a:t>Dynamically Typed Objects</a:t>
            </a:r>
          </a:p>
        </p:txBody>
      </p:sp>
      <p:sp>
        <p:nvSpPr>
          <p:cNvPr id="11" name="Rounded Rectangular Callout 10"/>
          <p:cNvSpPr/>
          <p:nvPr/>
        </p:nvSpPr>
        <p:spPr>
          <a:xfrm>
            <a:off x="3048000" y="4038600"/>
            <a:ext cx="2133600" cy="685800"/>
          </a:xfrm>
          <a:prstGeom prst="wedgeRoundRectCallout">
            <a:avLst>
              <a:gd name="adj1" fmla="val -80228"/>
              <a:gd name="adj2" fmla="val -65784"/>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Dynamic invocation</a:t>
            </a:r>
            <a:endParaRPr lang="en-US" dirty="0"/>
          </a:p>
        </p:txBody>
      </p:sp>
      <p:sp>
        <p:nvSpPr>
          <p:cNvPr id="17" name="Rounded Rectangular Callout 16"/>
          <p:cNvSpPr/>
          <p:nvPr/>
        </p:nvSpPr>
        <p:spPr>
          <a:xfrm>
            <a:off x="3810000" y="3200400"/>
            <a:ext cx="2133600" cy="685800"/>
          </a:xfrm>
          <a:prstGeom prst="wedgeRoundRectCallout">
            <a:avLst>
              <a:gd name="adj1" fmla="val -98667"/>
              <a:gd name="adj2" fmla="val -50281"/>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Dynamic invocation</a:t>
            </a:r>
            <a:endParaRPr lang="en-US" dirty="0"/>
          </a:p>
        </p:txBody>
      </p:sp>
      <p:sp>
        <p:nvSpPr>
          <p:cNvPr id="18" name="Rounded Rectangular Callout 17"/>
          <p:cNvSpPr/>
          <p:nvPr/>
        </p:nvSpPr>
        <p:spPr>
          <a:xfrm>
            <a:off x="5562600" y="4191000"/>
            <a:ext cx="3124200" cy="533400"/>
          </a:xfrm>
          <a:prstGeom prst="wedgeRoundRectCallout">
            <a:avLst>
              <a:gd name="adj1" fmla="val 22380"/>
              <a:gd name="adj2" fmla="val 154297"/>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Implicit cast to dynamic</a:t>
            </a:r>
            <a:endParaRPr lang="en-US" dirty="0"/>
          </a:p>
        </p:txBody>
      </p:sp>
      <p:sp>
        <p:nvSpPr>
          <p:cNvPr id="19" name="Rounded Rectangular Callout 18"/>
          <p:cNvSpPr/>
          <p:nvPr/>
        </p:nvSpPr>
        <p:spPr>
          <a:xfrm>
            <a:off x="2057400" y="5715000"/>
            <a:ext cx="3124200" cy="533400"/>
          </a:xfrm>
          <a:prstGeom prst="wedgeRoundRectCallout">
            <a:avLst>
              <a:gd name="adj1" fmla="val 92147"/>
              <a:gd name="adj2" fmla="val -88894"/>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Implicit cast from dynamic</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276600" y="1908175"/>
            <a:ext cx="5334000" cy="2892425"/>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cs typeface="Times New Roman"/>
              </a:rPr>
              <a:t>public static class</a:t>
            </a:r>
            <a:r>
              <a:rPr lang="en-US" sz="1600" dirty="0">
                <a:solidFill>
                  <a:srgbClr val="080808"/>
                </a:solidFill>
                <a:latin typeface="Consolas" pitchFamily="49" charset="0"/>
                <a:cs typeface="Times New Roman"/>
              </a:rPr>
              <a:t> Math</a:t>
            </a:r>
          </a:p>
          <a:p>
            <a:pPr fontAlgn="auto">
              <a:spcBef>
                <a:spcPts val="0"/>
              </a:spcBef>
              <a:spcAft>
                <a:spcPts val="0"/>
              </a:spcAft>
              <a:defRPr/>
            </a:pPr>
            <a:r>
              <a:rPr lang="en-US" sz="1600" dirty="0">
                <a:solidFill>
                  <a:srgbClr val="080808"/>
                </a:solidFill>
                <a:latin typeface="Consolas" pitchFamily="49" charset="0"/>
                <a:cs typeface="Times New Roman"/>
              </a:rPr>
              <a:t>{</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decimal</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decimal</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double</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double</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float</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float</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err="1">
                <a:solidFill>
                  <a:srgbClr val="0000FF"/>
                </a:solidFill>
                <a:latin typeface="Consolas" pitchFamily="49" charset="0"/>
                <a:ea typeface="Calibri"/>
                <a:cs typeface="Times New Roman"/>
              </a:rPr>
              <a:t>int</a:t>
            </a:r>
            <a:r>
              <a:rPr lang="en-US" sz="1600" dirty="0">
                <a:latin typeface="Consolas" pitchFamily="49" charset="0"/>
                <a:ea typeface="Calibri"/>
                <a:cs typeface="Times New Roman"/>
              </a:rPr>
              <a:t> Abs(</a:t>
            </a:r>
            <a:r>
              <a:rPr lang="en-US" sz="1600" dirty="0" err="1">
                <a:solidFill>
                  <a:srgbClr val="0000FF"/>
                </a:solidFill>
                <a:latin typeface="Consolas" pitchFamily="49" charset="0"/>
                <a:ea typeface="Calibri"/>
                <a:cs typeface="Times New Roman"/>
              </a:rPr>
              <a:t>int</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long</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long</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err="1">
                <a:solidFill>
                  <a:srgbClr val="0000FF"/>
                </a:solidFill>
                <a:latin typeface="Consolas" pitchFamily="49" charset="0"/>
                <a:ea typeface="Calibri"/>
                <a:cs typeface="Times New Roman"/>
              </a:rPr>
              <a:t>sbyte</a:t>
            </a:r>
            <a:r>
              <a:rPr lang="en-US" sz="1600" dirty="0">
                <a:latin typeface="Consolas" pitchFamily="49" charset="0"/>
                <a:ea typeface="Calibri"/>
                <a:cs typeface="Times New Roman"/>
              </a:rPr>
              <a:t> Abs(</a:t>
            </a:r>
            <a:r>
              <a:rPr lang="en-US" sz="1600" dirty="0" err="1">
                <a:solidFill>
                  <a:srgbClr val="0000FF"/>
                </a:solidFill>
                <a:latin typeface="Consolas" pitchFamily="49" charset="0"/>
                <a:ea typeface="Calibri"/>
                <a:cs typeface="Times New Roman"/>
              </a:rPr>
              <a:t>sbyte</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short</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short</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80808"/>
                </a:solidFill>
                <a:latin typeface="Consolas" pitchFamily="49" charset="0"/>
                <a:cs typeface="Times New Roman"/>
              </a:rPr>
              <a:t>   ...</a:t>
            </a:r>
          </a:p>
          <a:p>
            <a:pPr fontAlgn="auto">
              <a:spcBef>
                <a:spcPts val="0"/>
              </a:spcBef>
              <a:spcAft>
                <a:spcPts val="0"/>
              </a:spcAft>
              <a:defRPr/>
            </a:pPr>
            <a:r>
              <a:rPr lang="en-US" sz="1600" dirty="0">
                <a:solidFill>
                  <a:srgbClr val="080808"/>
                </a:solidFill>
                <a:latin typeface="Consolas" pitchFamily="49" charset="0"/>
                <a:cs typeface="Times New Roman"/>
              </a:rPr>
              <a:t>}</a:t>
            </a:r>
            <a:endParaRPr lang="en-US" sz="1600" dirty="0">
              <a:latin typeface="Consolas" pitchFamily="49" charset="0"/>
            </a:endParaRPr>
          </a:p>
        </p:txBody>
      </p:sp>
      <p:sp>
        <p:nvSpPr>
          <p:cNvPr id="5" name="TextBox 4"/>
          <p:cNvSpPr txBox="1"/>
          <p:nvPr/>
        </p:nvSpPr>
        <p:spPr>
          <a:xfrm>
            <a:off x="685800" y="4198938"/>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double</a:t>
            </a:r>
            <a:r>
              <a:rPr lang="en-US" sz="1600" dirty="0">
                <a:solidFill>
                  <a:srgbClr val="080808"/>
                </a:solidFill>
                <a:latin typeface="Consolas" pitchFamily="49" charset="0"/>
                <a:ea typeface="Calibri"/>
                <a:cs typeface="Times New Roman"/>
              </a:rPr>
              <a:t> x = 1.75;</a:t>
            </a:r>
          </a:p>
          <a:p>
            <a:pPr fontAlgn="auto">
              <a:spcBef>
                <a:spcPts val="0"/>
              </a:spcBef>
              <a:spcAft>
                <a:spcPts val="0"/>
              </a:spcAft>
              <a:defRPr/>
            </a:pPr>
            <a:r>
              <a:rPr lang="en-US" sz="1600" dirty="0">
                <a:solidFill>
                  <a:srgbClr val="0000FF"/>
                </a:solidFill>
                <a:latin typeface="Consolas" pitchFamily="49" charset="0"/>
                <a:ea typeface="Calibri"/>
                <a:cs typeface="Times New Roman"/>
              </a:rPr>
              <a:t>double</a:t>
            </a:r>
            <a:r>
              <a:rPr lang="en-US" sz="1600" dirty="0">
                <a:solidFill>
                  <a:srgbClr val="080808"/>
                </a:solidFill>
                <a:latin typeface="Consolas" pitchFamily="49" charset="0"/>
                <a:ea typeface="Calibri"/>
                <a:cs typeface="Times New Roman"/>
              </a:rPr>
              <a:t> 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8" name="TextBox 7"/>
          <p:cNvSpPr txBox="1"/>
          <p:nvPr/>
        </p:nvSpPr>
        <p:spPr>
          <a:xfrm>
            <a:off x="685800" y="5037138"/>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solidFill>
                  <a:srgbClr val="080808"/>
                </a:solidFill>
                <a:latin typeface="Consolas" pitchFamily="49" charset="0"/>
                <a:ea typeface="Calibri"/>
                <a:cs typeface="Times New Roman"/>
              </a:rPr>
              <a:t> x = 1.75;</a:t>
            </a:r>
          </a:p>
          <a:p>
            <a:pPr fontAlgn="auto">
              <a:spcBef>
                <a:spcPts val="0"/>
              </a:spcBef>
              <a:spcAft>
                <a:spcPts val="0"/>
              </a:spcAft>
              <a:defRPr/>
            </a:pPr>
            <a:r>
              <a:rPr lang="en-US" sz="1600" dirty="0">
                <a:solidFill>
                  <a:srgbClr val="0000FF"/>
                </a:solidFill>
                <a:latin typeface="Consolas" pitchFamily="49" charset="0"/>
                <a:ea typeface="Calibri"/>
                <a:cs typeface="Times New Roman"/>
              </a:rPr>
              <a:t>dynamic </a:t>
            </a:r>
            <a:r>
              <a:rPr lang="en-US" sz="1600" dirty="0">
                <a:solidFill>
                  <a:srgbClr val="080808"/>
                </a:solidFill>
                <a:latin typeface="Consolas" pitchFamily="49" charset="0"/>
                <a:ea typeface="Calibri"/>
                <a:cs typeface="Times New Roman"/>
              </a:rPr>
              <a:t>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6" name="Rounded Rectangular Callout 5"/>
          <p:cNvSpPr/>
          <p:nvPr/>
        </p:nvSpPr>
        <p:spPr>
          <a:xfrm>
            <a:off x="685800" y="2743200"/>
            <a:ext cx="2514600" cy="1066800"/>
          </a:xfrm>
          <a:prstGeom prst="wedgeRoundRectCallout">
            <a:avLst>
              <a:gd name="adj1" fmla="val 35209"/>
              <a:gd name="adj2" fmla="val 105009"/>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Method chosen at compile-time:</a:t>
            </a:r>
            <a:br>
              <a:rPr lang="en-US" dirty="0"/>
            </a:br>
            <a:r>
              <a:rPr lang="en-US" dirty="0"/>
              <a:t>double Abs(double x)</a:t>
            </a:r>
          </a:p>
        </p:txBody>
      </p:sp>
      <p:sp>
        <p:nvSpPr>
          <p:cNvPr id="13" name="Rounded Rectangular Callout 12"/>
          <p:cNvSpPr/>
          <p:nvPr/>
        </p:nvSpPr>
        <p:spPr>
          <a:xfrm>
            <a:off x="4495800" y="4648200"/>
            <a:ext cx="3200400" cy="838200"/>
          </a:xfrm>
          <a:prstGeom prst="wedgeRoundRectCallout">
            <a:avLst>
              <a:gd name="adj1" fmla="val -78117"/>
              <a:gd name="adj2" fmla="val 53193"/>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Method chosen at run-time:</a:t>
            </a:r>
            <a:br>
              <a:rPr lang="en-US" dirty="0"/>
            </a:br>
            <a:r>
              <a:rPr lang="en-US" dirty="0"/>
              <a:t> double Abs(double x)</a:t>
            </a:r>
          </a:p>
        </p:txBody>
      </p:sp>
      <p:sp>
        <p:nvSpPr>
          <p:cNvPr id="15" name="TextBox 14"/>
          <p:cNvSpPr txBox="1"/>
          <p:nvPr/>
        </p:nvSpPr>
        <p:spPr>
          <a:xfrm>
            <a:off x="685800" y="5875338"/>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solidFill>
                  <a:srgbClr val="080808"/>
                </a:solidFill>
                <a:latin typeface="Consolas" pitchFamily="49" charset="0"/>
                <a:ea typeface="Calibri"/>
                <a:cs typeface="Times New Roman"/>
              </a:rPr>
              <a:t> x = 2;</a:t>
            </a:r>
          </a:p>
          <a:p>
            <a:pPr fontAlgn="auto">
              <a:spcBef>
                <a:spcPts val="0"/>
              </a:spcBef>
              <a:spcAft>
                <a:spcPts val="0"/>
              </a:spcAft>
              <a:defRPr/>
            </a:pPr>
            <a:r>
              <a:rPr lang="en-US" sz="1600" dirty="0">
                <a:solidFill>
                  <a:srgbClr val="0000FF"/>
                </a:solidFill>
                <a:latin typeface="Consolas" pitchFamily="49" charset="0"/>
                <a:ea typeface="Calibri"/>
                <a:cs typeface="Times New Roman"/>
              </a:rPr>
              <a:t>dynamic </a:t>
            </a:r>
            <a:r>
              <a:rPr lang="en-US" sz="1600" dirty="0">
                <a:solidFill>
                  <a:srgbClr val="080808"/>
                </a:solidFill>
                <a:latin typeface="Consolas" pitchFamily="49" charset="0"/>
                <a:ea typeface="Calibri"/>
                <a:cs typeface="Times New Roman"/>
              </a:rPr>
              <a:t>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16" name="Rounded Rectangular Callout 15"/>
          <p:cNvSpPr/>
          <p:nvPr/>
        </p:nvSpPr>
        <p:spPr>
          <a:xfrm>
            <a:off x="4495800" y="5715000"/>
            <a:ext cx="3200400" cy="838200"/>
          </a:xfrm>
          <a:prstGeom prst="wedgeRoundRectCallout">
            <a:avLst>
              <a:gd name="adj1" fmla="val -77578"/>
              <a:gd name="adj2" fmla="val 25532"/>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Method chosen at run-time:</a:t>
            </a:r>
            <a:br>
              <a:rPr lang="en-US" dirty="0"/>
            </a:br>
            <a:r>
              <a:rPr lang="en-US" dirty="0"/>
              <a:t> </a:t>
            </a:r>
            <a:r>
              <a:rPr lang="en-US" dirty="0" err="1"/>
              <a:t>int</a:t>
            </a:r>
            <a:r>
              <a:rPr lang="en-US" dirty="0"/>
              <a:t> Abs(</a:t>
            </a:r>
            <a:r>
              <a:rPr lang="en-US" dirty="0" err="1"/>
              <a:t>int</a:t>
            </a:r>
            <a:r>
              <a:rPr lang="en-US" dirty="0"/>
              <a:t> x)</a:t>
            </a:r>
          </a:p>
        </p:txBody>
      </p:sp>
      <p:sp>
        <p:nvSpPr>
          <p:cNvPr id="49166" name="Title 10"/>
          <p:cNvSpPr>
            <a:spLocks noGrp="1"/>
          </p:cNvSpPr>
          <p:nvPr>
            <p:ph type="title"/>
          </p:nvPr>
        </p:nvSpPr>
        <p:spPr/>
        <p:txBody>
          <a:bodyPr/>
          <a:lstStyle/>
          <a:p>
            <a:pPr eaLnBrk="1" hangingPunct="1"/>
            <a:r>
              <a:rPr lang="en-US" smtClean="0"/>
              <a:t>Dynamically Typed Objects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2"/>
          <p:cNvSpPr>
            <a:spLocks noGrp="1"/>
          </p:cNvSpPr>
          <p:nvPr>
            <p:ph type="title"/>
          </p:nvPr>
        </p:nvSpPr>
        <p:spPr/>
        <p:txBody>
          <a:bodyPr/>
          <a:lstStyle/>
          <a:p>
            <a:pPr eaLnBrk="1" hangingPunct="1"/>
            <a:r>
              <a:rPr lang="en-US" smtClean="0">
                <a:latin typeface="Consolas" pitchFamily="49" charset="0"/>
                <a:ea typeface="Consolas" pitchFamily="49" charset="0"/>
                <a:cs typeface="Consolas" pitchFamily="49" charset="0"/>
              </a:rPr>
              <a:t>dynamic</a:t>
            </a:r>
            <a:r>
              <a:rPr lang="en-US" smtClean="0"/>
              <a:t> in a Nutshell</a:t>
            </a:r>
          </a:p>
        </p:txBody>
      </p:sp>
      <p:sp>
        <p:nvSpPr>
          <p:cNvPr id="51201" name="Text Placeholder 1"/>
          <p:cNvSpPr>
            <a:spLocks noGrp="1"/>
          </p:cNvSpPr>
          <p:nvPr>
            <p:ph idx="1"/>
          </p:nvPr>
        </p:nvSpPr>
        <p:spPr/>
        <p:txBody>
          <a:bodyPr/>
          <a:lstStyle/>
          <a:p>
            <a:pPr marL="514350" indent="-514350" eaLnBrk="1" hangingPunct="1">
              <a:buFont typeface="Calibri" pitchFamily="34" charset="0"/>
              <a:buAutoNum type="arabicPeriod"/>
            </a:pPr>
            <a:r>
              <a:rPr lang="en-US" dirty="0" smtClean="0"/>
              <a:t>Implicit: CLR </a:t>
            </a:r>
            <a:r>
              <a:rPr lang="en-US" dirty="0" smtClean="0">
                <a:sym typeface="Wingdings" pitchFamily="2" charset="2"/>
              </a:rPr>
              <a:t> </a:t>
            </a:r>
            <a:r>
              <a:rPr lang="en-US" dirty="0" smtClean="0">
                <a:latin typeface="Consolas" pitchFamily="49" charset="0"/>
                <a:ea typeface="Consolas" pitchFamily="49" charset="0"/>
                <a:cs typeface="Consolas" pitchFamily="49" charset="0"/>
                <a:sym typeface="Wingdings" pitchFamily="2" charset="2"/>
              </a:rPr>
              <a:t>dynamic</a:t>
            </a:r>
          </a:p>
          <a:p>
            <a:pPr marL="514350" indent="-514350" eaLnBrk="1" hangingPunct="1">
              <a:buFont typeface="Calibri" pitchFamily="34" charset="0"/>
              <a:buAutoNum type="arabicPeriod"/>
            </a:pPr>
            <a:r>
              <a:rPr lang="en-US" dirty="0" smtClean="0">
                <a:sym typeface="Wingdings" pitchFamily="2" charset="2"/>
              </a:rPr>
              <a:t>Implicit: </a:t>
            </a:r>
            <a:r>
              <a:rPr lang="en-US" dirty="0" smtClean="0">
                <a:latin typeface="Consolas" pitchFamily="49" charset="0"/>
                <a:ea typeface="Consolas" pitchFamily="49" charset="0"/>
                <a:cs typeface="Consolas" pitchFamily="49" charset="0"/>
                <a:sym typeface="Wingdings" pitchFamily="2" charset="2"/>
              </a:rPr>
              <a:t>dynamic</a:t>
            </a:r>
            <a:r>
              <a:rPr lang="en-US" dirty="0" smtClean="0">
                <a:sym typeface="Wingdings" pitchFamily="2" charset="2"/>
              </a:rPr>
              <a:t>  CLR</a:t>
            </a:r>
          </a:p>
          <a:p>
            <a:pPr marL="514350" indent="-514350" eaLnBrk="1" hangingPunct="1">
              <a:buFont typeface="Calibri" pitchFamily="34" charset="0"/>
              <a:buAutoNum type="arabicPeriod"/>
            </a:pPr>
            <a:r>
              <a:rPr lang="en-US" dirty="0" smtClean="0">
                <a:sym typeface="Wingdings" pitchFamily="2" charset="2"/>
              </a:rPr>
              <a:t>Any expression using </a:t>
            </a:r>
            <a:r>
              <a:rPr lang="en-US" dirty="0" smtClean="0">
                <a:latin typeface="Consolas" pitchFamily="49" charset="0"/>
                <a:ea typeface="Consolas" pitchFamily="49" charset="0"/>
                <a:cs typeface="Consolas" pitchFamily="49" charset="0"/>
                <a:sym typeface="Wingdings" pitchFamily="2" charset="2"/>
              </a:rPr>
              <a:t>dynamic</a:t>
            </a:r>
            <a:r>
              <a:rPr lang="en-US" dirty="0" smtClean="0">
                <a:sym typeface="Wingdings" pitchFamily="2" charset="2"/>
              </a:rPr>
              <a:t> is dynamically evaluated</a:t>
            </a:r>
          </a:p>
          <a:p>
            <a:pPr marL="514350" indent="-514350" eaLnBrk="1" hangingPunct="1">
              <a:buFont typeface="Calibri" pitchFamily="34" charset="0"/>
              <a:buAutoNum type="arabicPeriod"/>
            </a:pPr>
            <a:r>
              <a:rPr lang="en-US" dirty="0" smtClean="0">
                <a:sym typeface="Wingdings" pitchFamily="2" charset="2"/>
              </a:rPr>
              <a:t>Static type of dynamically-evaluated expression is </a:t>
            </a:r>
            <a:r>
              <a:rPr lang="en-US" dirty="0" smtClean="0">
                <a:latin typeface="Consolas" pitchFamily="49" charset="0"/>
                <a:ea typeface="Consolas" pitchFamily="49" charset="0"/>
                <a:cs typeface="Consolas" pitchFamily="49" charset="0"/>
                <a:sym typeface="Wingdings" pitchFamily="2" charset="2"/>
              </a:rPr>
              <a:t>dynamic</a:t>
            </a:r>
            <a:r>
              <a:rPr lang="en-US" dirty="0" smtClean="0">
                <a:ea typeface="Consolas" pitchFamily="49" charset="0"/>
                <a:cs typeface="Consolas" pitchFamily="49" charset="0"/>
                <a:sym typeface="Wingdings" pitchFamily="2" charset="2"/>
              </a:rPr>
              <a:t>*</a:t>
            </a:r>
          </a:p>
          <a:p>
            <a:pPr marL="514350" indent="-514350" eaLnBrk="1" hangingPunct="1">
              <a:buFont typeface="Wingdings 2" pitchFamily="18" charset="2"/>
              <a:buNone/>
            </a:pPr>
            <a:endParaRPr lang="en-US" sz="2000" dirty="0" smtClean="0">
              <a:ea typeface="Consolas" pitchFamily="49" charset="0"/>
              <a:cs typeface="Consolas" pitchFamily="49" charset="0"/>
              <a:sym typeface="Wingdings" pitchFamily="2" charset="2"/>
            </a:endParaRPr>
          </a:p>
          <a:p>
            <a:pPr marL="514350" indent="-514350" eaLnBrk="1" hangingPunct="1">
              <a:buFont typeface="Wingdings 2" pitchFamily="18" charset="2"/>
              <a:buNone/>
            </a:pPr>
            <a:r>
              <a:rPr lang="en-US" sz="2400" dirty="0" smtClean="0">
                <a:ea typeface="Consolas" pitchFamily="49" charset="0"/>
                <a:cs typeface="Consolas" pitchFamily="49" charset="0"/>
                <a:sym typeface="Wingdings" pitchFamily="2" charset="2"/>
              </a:rPr>
              <a:t>* Unless it’s not</a:t>
            </a:r>
            <a:endParaRPr lang="en-US" sz="3600" dirty="0" smtClean="0">
              <a:ea typeface="Consolas" pitchFamily="49" charset="0"/>
              <a:cs typeface="Consolas" pitchFamily="49" charset="0"/>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nsolas" pitchFamily="49" charset="0"/>
                <a:cs typeface="Consolas" pitchFamily="49" charset="0"/>
              </a:rPr>
              <a:t>dynamic</a:t>
            </a:r>
            <a:r>
              <a:rPr lang="en-US" dirty="0" smtClean="0"/>
              <a:t> </a:t>
            </a:r>
            <a:r>
              <a:rPr lang="en-US" dirty="0" err="1" smtClean="0"/>
              <a:t>vs</a:t>
            </a:r>
            <a:r>
              <a:rPr lang="en-US" dirty="0" smtClean="0"/>
              <a:t> </a:t>
            </a:r>
            <a:r>
              <a:rPr lang="en-US" dirty="0" err="1" smtClean="0">
                <a:latin typeface="Consolas" pitchFamily="49" charset="0"/>
                <a:cs typeface="Consolas" pitchFamily="49" charset="0"/>
              </a:rPr>
              <a:t>var</a:t>
            </a:r>
            <a:endParaRPr lang="en-US"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err="1" smtClean="0">
                <a:latin typeface="Consolas" pitchFamily="49" charset="0"/>
                <a:cs typeface="Consolas" pitchFamily="49" charset="0"/>
              </a:rPr>
              <a:t>var</a:t>
            </a:r>
            <a:r>
              <a:rPr lang="en-US" dirty="0" smtClean="0"/>
              <a:t> is inferred static type</a:t>
            </a:r>
          </a:p>
          <a:p>
            <a:pPr lvl="1"/>
            <a:r>
              <a:rPr lang="en-US" dirty="0" smtClean="0"/>
              <a:t>Known at compile-time</a:t>
            </a:r>
          </a:p>
          <a:p>
            <a:pPr lvl="1"/>
            <a:r>
              <a:rPr lang="en-US" dirty="0" smtClean="0"/>
              <a:t>Equivalent to using name of type</a:t>
            </a:r>
          </a:p>
          <a:p>
            <a:r>
              <a:rPr lang="en-US" dirty="0" smtClean="0">
                <a:latin typeface="Consolas" pitchFamily="49" charset="0"/>
                <a:cs typeface="Consolas" pitchFamily="49" charset="0"/>
              </a:rPr>
              <a:t>dynamic</a:t>
            </a:r>
            <a:r>
              <a:rPr lang="en-US" dirty="0" smtClean="0"/>
              <a:t> is static late-bound type</a:t>
            </a:r>
          </a:p>
          <a:p>
            <a:pPr lvl="1"/>
            <a:r>
              <a:rPr lang="en-US" dirty="0" smtClean="0"/>
              <a:t>Compiled as type </a:t>
            </a:r>
            <a:r>
              <a:rPr lang="en-US" dirty="0" smtClean="0">
                <a:latin typeface="Consolas" pitchFamily="49" charset="0"/>
                <a:cs typeface="Consolas" pitchFamily="49" charset="0"/>
              </a:rPr>
              <a:t>Object</a:t>
            </a:r>
            <a:r>
              <a:rPr lang="en-US" dirty="0" smtClean="0"/>
              <a:t> with dynamic dispatch</a:t>
            </a:r>
          </a:p>
        </p:txBody>
      </p:sp>
      <p:sp>
        <p:nvSpPr>
          <p:cNvPr id="8" name="TextBox 7"/>
          <p:cNvSpPr txBox="1"/>
          <p:nvPr/>
        </p:nvSpPr>
        <p:spPr>
          <a:xfrm>
            <a:off x="838200" y="4343400"/>
            <a:ext cx="5334000" cy="1169551"/>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ea typeface="Calibri"/>
                <a:cs typeface="Times New Roman"/>
              </a:rPr>
              <a:t>void </a:t>
            </a:r>
            <a:r>
              <a:rPr lang="en-US" sz="1600" dirty="0" err="1" smtClean="0">
                <a:solidFill>
                  <a:srgbClr val="080808"/>
                </a:solidFill>
                <a:latin typeface="Consolas" pitchFamily="49" charset="0"/>
                <a:ea typeface="Calibri"/>
                <a:cs typeface="Times New Roman"/>
              </a:rPr>
              <a:t>CanButDont</a:t>
            </a:r>
            <a:r>
              <a:rPr lang="en-US" sz="1600" dirty="0" smtClean="0">
                <a:solidFill>
                  <a:srgbClr val="080808"/>
                </a:solidFill>
                <a:latin typeface="Consolas" pitchFamily="49" charset="0"/>
                <a:ea typeface="Calibri"/>
                <a:cs typeface="Times New Roman"/>
              </a:rPr>
              <a:t>(</a:t>
            </a:r>
            <a:r>
              <a:rPr lang="en-US" sz="1600" dirty="0" smtClean="0">
                <a:solidFill>
                  <a:srgbClr val="0000FF"/>
                </a:solidFill>
                <a:latin typeface="Consolas" pitchFamily="49" charset="0"/>
                <a:ea typeface="Calibri"/>
                <a:cs typeface="Times New Roman"/>
              </a:rPr>
              <a:t>dynamic</a:t>
            </a:r>
            <a:r>
              <a:rPr lang="en-US" sz="1600" dirty="0" smtClean="0">
                <a:solidFill>
                  <a:srgbClr val="080808"/>
                </a:solidFill>
                <a:latin typeface="Consolas" pitchFamily="49" charset="0"/>
                <a:ea typeface="Calibri"/>
                <a:cs typeface="Times New Roman"/>
              </a:rPr>
              <a:t> value)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var</a:t>
            </a:r>
            <a:r>
              <a:rPr lang="en-US" sz="1600" dirty="0" smtClean="0">
                <a:solidFill>
                  <a:srgbClr val="0000FF"/>
                </a:solidFill>
                <a:latin typeface="Consolas" pitchFamily="49" charset="0"/>
                <a:ea typeface="Calibri"/>
                <a:cs typeface="Times New Roman"/>
              </a:rPr>
              <a:t> </a:t>
            </a:r>
            <a:r>
              <a:rPr lang="en-US" sz="1600" dirty="0" err="1" smtClean="0">
                <a:solidFill>
                  <a:srgbClr val="080808"/>
                </a:solidFill>
                <a:latin typeface="Consolas" pitchFamily="49" charset="0"/>
                <a:ea typeface="Calibri"/>
                <a:cs typeface="Times New Roman"/>
              </a:rPr>
              <a:t>inferMePlz</a:t>
            </a:r>
            <a:r>
              <a:rPr lang="en-US" sz="1600" dirty="0" smtClean="0">
                <a:solidFill>
                  <a:srgbClr val="080808"/>
                </a:solidFill>
                <a:latin typeface="Consolas" pitchFamily="49" charset="0"/>
                <a:ea typeface="Calibri"/>
                <a:cs typeface="Times New Roman"/>
              </a:rPr>
              <a:t> = value; </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a:t>
            </a:r>
            <a:endParaRPr lang="en-US" sz="1600" dirty="0">
              <a:latin typeface="Consolas" pitchFamily="49" charset="0"/>
            </a:endParaRPr>
          </a:p>
        </p:txBody>
      </p:sp>
      <p:sp>
        <p:nvSpPr>
          <p:cNvPr id="9" name="Rounded Rectangular Callout 8"/>
          <p:cNvSpPr/>
          <p:nvPr/>
        </p:nvSpPr>
        <p:spPr>
          <a:xfrm>
            <a:off x="2514600" y="5257800"/>
            <a:ext cx="3429000" cy="533400"/>
          </a:xfrm>
          <a:prstGeom prst="wedgeRoundRectCallout">
            <a:avLst>
              <a:gd name="adj1" fmla="val -78499"/>
              <a:gd name="adj2" fmla="val -63138"/>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Statically inferred as </a:t>
            </a:r>
            <a:r>
              <a:rPr lang="en-US" dirty="0" smtClean="0">
                <a:latin typeface="Consolas" pitchFamily="49" charset="0"/>
                <a:cs typeface="Consolas" pitchFamily="49" charset="0"/>
              </a:rPr>
              <a:t>dynamic</a:t>
            </a:r>
            <a:endParaRPr lang="en-US" dirty="0">
              <a:latin typeface="Consolas" pitchFamily="49" charset="0"/>
              <a:cs typeface="Consolas"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2"/>
          <p:cNvSpPr>
            <a:spLocks noGrp="1"/>
          </p:cNvSpPr>
          <p:nvPr>
            <p:ph type="title"/>
          </p:nvPr>
        </p:nvSpPr>
        <p:spPr/>
        <p:txBody>
          <a:bodyPr/>
          <a:lstStyle/>
          <a:p>
            <a:r>
              <a:rPr lang="en-US" smtClean="0"/>
              <a:t>Dynamic in Visual Basic 10</a:t>
            </a:r>
          </a:p>
        </p:txBody>
      </p:sp>
      <p:sp>
        <p:nvSpPr>
          <p:cNvPr id="52225" name="Text Placeholder 1"/>
          <p:cNvSpPr>
            <a:spLocks noGrp="1"/>
          </p:cNvSpPr>
          <p:nvPr>
            <p:ph idx="1"/>
          </p:nvPr>
        </p:nvSpPr>
        <p:spPr/>
        <p:txBody>
          <a:bodyPr/>
          <a:lstStyle/>
          <a:p>
            <a:r>
              <a:rPr lang="en-US" dirty="0" smtClean="0"/>
              <a:t>Dynamic dispatch is not new:</a:t>
            </a:r>
          </a:p>
          <a:p>
            <a:pPr lvl="1"/>
            <a:r>
              <a:rPr lang="en-US" dirty="0" smtClean="0">
                <a:latin typeface="Consolas" pitchFamily="49" charset="0"/>
                <a:cs typeface="Consolas" pitchFamily="49" charset="0"/>
              </a:rPr>
              <a:t>Option Strict Off</a:t>
            </a:r>
          </a:p>
          <a:p>
            <a:r>
              <a:rPr lang="en-US" dirty="0" smtClean="0"/>
              <a:t>Pre-.NET: </a:t>
            </a:r>
            <a:r>
              <a:rPr lang="en-US" dirty="0" smtClean="0">
                <a:latin typeface="Consolas" pitchFamily="49" charset="0"/>
                <a:cs typeface="Consolas" pitchFamily="49" charset="0"/>
              </a:rPr>
              <a:t>Variant</a:t>
            </a:r>
          </a:p>
          <a:p>
            <a:pPr lvl="1"/>
            <a:r>
              <a:rPr lang="en-US" dirty="0" smtClean="0"/>
              <a:t>Single type to allow multiples</a:t>
            </a:r>
          </a:p>
          <a:p>
            <a:pPr lvl="1"/>
            <a:r>
              <a:rPr lang="en-US" dirty="0" smtClean="0"/>
              <a:t>In .NET that’s </a:t>
            </a:r>
            <a:r>
              <a:rPr lang="en-US" dirty="0" smtClean="0">
                <a:latin typeface="Consolas" pitchFamily="49" charset="0"/>
                <a:cs typeface="Consolas" pitchFamily="49" charset="0"/>
              </a:rPr>
              <a:t>Object</a:t>
            </a:r>
          </a:p>
          <a:p>
            <a:r>
              <a:rPr lang="en-US" dirty="0" err="1" smtClean="0"/>
              <a:t>VBx</a:t>
            </a:r>
            <a:r>
              <a:rPr lang="en-US" dirty="0" smtClean="0"/>
              <a:t> (10) Uses DLR for Late Binding</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fontAlgn="auto" hangingPunct="1">
              <a:spcAft>
                <a:spcPts val="0"/>
              </a:spcAft>
              <a:defRPr/>
            </a:pPr>
            <a:r>
              <a:rPr smtClean="0"/>
              <a:t>Demo: Dynamic vs. Static</a:t>
            </a:r>
            <a:endParaRPr/>
          </a:p>
        </p:txBody>
      </p:sp>
      <p:sp>
        <p:nvSpPr>
          <p:cNvPr id="29698" name="Text Placeholder 4"/>
          <p:cNvSpPr>
            <a:spLocks noGrp="1"/>
          </p:cNvSpPr>
          <p:nvPr>
            <p:ph type="body" idx="1"/>
          </p:nvPr>
        </p:nvSpPr>
        <p:spPr>
          <a:xfrm>
            <a:off x="530225" y="2705100"/>
            <a:ext cx="7772400" cy="1509713"/>
          </a:xfrm>
        </p:spPr>
        <p:txBody>
          <a:bodyPr/>
          <a:lstStyle/>
          <a:p>
            <a:pPr eaLnBrk="1" hangingPunct="1"/>
            <a:endParaRPr lang="en-US" smtClean="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utoShape 3"/>
          <p:cNvSpPr>
            <a:spLocks noChangeArrowheads="1"/>
          </p:cNvSpPr>
          <p:nvPr/>
        </p:nvSpPr>
        <p:spPr bwMode="auto">
          <a:xfrm>
            <a:off x="1391840" y="1905000"/>
            <a:ext cx="7294960" cy="4000528"/>
          </a:xfrm>
          <a:prstGeom prst="roundRect">
            <a:avLst>
              <a:gd name="adj" fmla="val 9375"/>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lstStyle/>
          <a:p>
            <a:pPr algn="r" fontAlgn="auto">
              <a:spcBef>
                <a:spcPts val="0"/>
              </a:spcBef>
              <a:spcAft>
                <a:spcPts val="0"/>
              </a:spcAft>
              <a:defRPr/>
            </a:pPr>
            <a:r>
              <a:rPr lang="en-US" sz="3200" dirty="0"/>
              <a:t>.NET 4.0</a:t>
            </a:r>
          </a:p>
        </p:txBody>
      </p:sp>
      <p:sp>
        <p:nvSpPr>
          <p:cNvPr id="23" name="AutoShape 3"/>
          <p:cNvSpPr>
            <a:spLocks noChangeArrowheads="1"/>
          </p:cNvSpPr>
          <p:nvPr/>
        </p:nvSpPr>
        <p:spPr bwMode="auto">
          <a:xfrm>
            <a:off x="1391840" y="2971800"/>
            <a:ext cx="7294960" cy="3581400"/>
          </a:xfrm>
          <a:prstGeom prst="roundRect">
            <a:avLst>
              <a:gd name="adj" fmla="val 9375"/>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lstStyle/>
          <a:p>
            <a:pPr algn="r" fontAlgn="auto">
              <a:spcBef>
                <a:spcPts val="0"/>
              </a:spcBef>
              <a:spcAft>
                <a:spcPts val="0"/>
              </a:spcAft>
              <a:defRPr/>
            </a:pPr>
            <a:r>
              <a:rPr lang="en-US" sz="3200" dirty="0"/>
              <a:t>.NET 3.5</a:t>
            </a:r>
          </a:p>
        </p:txBody>
      </p:sp>
      <p:sp>
        <p:nvSpPr>
          <p:cNvPr id="30" name="Rounded Rectangle 29"/>
          <p:cNvSpPr/>
          <p:nvPr/>
        </p:nvSpPr>
        <p:spPr>
          <a:xfrm>
            <a:off x="457200" y="3048000"/>
            <a:ext cx="4648200" cy="838200"/>
          </a:xfrm>
          <a:prstGeom prst="roundRect">
            <a:avLst/>
          </a:prstGeom>
          <a:ln/>
        </p:spPr>
        <p:style>
          <a:lnRef idx="1">
            <a:schemeClr val="accent6"/>
          </a:lnRef>
          <a:fillRef idx="3">
            <a:schemeClr val="accent6"/>
          </a:fillRef>
          <a:effectRef idx="2">
            <a:schemeClr val="accent6"/>
          </a:effectRef>
          <a:fontRef idx="minor">
            <a:schemeClr val="lt1"/>
          </a:fontRef>
        </p:style>
        <p:txBody>
          <a:bodyPr anchor="ctr"/>
          <a:lstStyle/>
          <a:p>
            <a:pPr fontAlgn="auto">
              <a:spcBef>
                <a:spcPts val="0"/>
              </a:spcBef>
              <a:spcAft>
                <a:spcPts val="0"/>
              </a:spcAft>
              <a:defRPr/>
            </a:pPr>
            <a:r>
              <a:rPr lang="en-US" sz="3200" dirty="0">
                <a:solidFill>
                  <a:schemeClr val="tx1"/>
                </a:solidFill>
              </a:rPr>
              <a:t>LINQ</a:t>
            </a:r>
          </a:p>
        </p:txBody>
      </p:sp>
      <p:sp>
        <p:nvSpPr>
          <p:cNvPr id="14" name="AutoShape 3"/>
          <p:cNvSpPr>
            <a:spLocks noChangeArrowheads="1"/>
          </p:cNvSpPr>
          <p:nvPr/>
        </p:nvSpPr>
        <p:spPr bwMode="auto">
          <a:xfrm>
            <a:off x="1391840" y="3962400"/>
            <a:ext cx="7294960" cy="2590800"/>
          </a:xfrm>
          <a:prstGeom prst="roundRect">
            <a:avLst>
              <a:gd name="adj" fmla="val 12816"/>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lstStyle/>
          <a:p>
            <a:pPr algn="r" fontAlgn="auto">
              <a:spcBef>
                <a:spcPts val="0"/>
              </a:spcBef>
              <a:spcAft>
                <a:spcPts val="0"/>
              </a:spcAft>
              <a:defRPr/>
            </a:pPr>
            <a:r>
              <a:rPr lang="en-US" sz="3200" dirty="0"/>
              <a:t>.NET 2.0</a:t>
            </a:r>
          </a:p>
        </p:txBody>
      </p:sp>
      <p:sp>
        <p:nvSpPr>
          <p:cNvPr id="40973" name="Title 1"/>
          <p:cNvSpPr>
            <a:spLocks noGrp="1"/>
          </p:cNvSpPr>
          <p:nvPr>
            <p:ph type="title"/>
          </p:nvPr>
        </p:nvSpPr>
        <p:spPr/>
        <p:txBody>
          <a:bodyPr/>
          <a:lstStyle/>
          <a:p>
            <a:pPr eaLnBrk="1" hangingPunct="1"/>
            <a:r>
              <a:rPr lang="en-US" smtClean="0"/>
              <a:t>Common Language Runtime</a:t>
            </a:r>
          </a:p>
        </p:txBody>
      </p:sp>
      <p:sp>
        <p:nvSpPr>
          <p:cNvPr id="3" name="AutoShape 3"/>
          <p:cNvSpPr>
            <a:spLocks noChangeArrowheads="1"/>
          </p:cNvSpPr>
          <p:nvPr/>
        </p:nvSpPr>
        <p:spPr bwMode="auto">
          <a:xfrm>
            <a:off x="1391841" y="4876800"/>
            <a:ext cx="7294959" cy="1676400"/>
          </a:xfrm>
          <a:prstGeom prst="roundRect">
            <a:avLst>
              <a:gd name="adj" fmla="val 18714"/>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nchor="ctr"/>
          <a:lstStyle/>
          <a:p>
            <a:pPr algn="r" fontAlgn="auto">
              <a:spcBef>
                <a:spcPts val="0"/>
              </a:spcBef>
              <a:spcAft>
                <a:spcPts val="0"/>
              </a:spcAft>
              <a:defRPr/>
            </a:pPr>
            <a:r>
              <a:rPr lang="en-US" sz="3200" dirty="0"/>
              <a:t>.NET 1.0</a:t>
            </a:r>
          </a:p>
        </p:txBody>
      </p:sp>
      <p:sp>
        <p:nvSpPr>
          <p:cNvPr id="4" name="AutoShape 4"/>
          <p:cNvSpPr>
            <a:spLocks noChangeArrowheads="1"/>
          </p:cNvSpPr>
          <p:nvPr/>
        </p:nvSpPr>
        <p:spPr bwMode="auto">
          <a:xfrm>
            <a:off x="3429000" y="4953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GC</a:t>
            </a:r>
          </a:p>
        </p:txBody>
      </p:sp>
      <p:sp>
        <p:nvSpPr>
          <p:cNvPr id="9" name="AutoShape 4"/>
          <p:cNvSpPr>
            <a:spLocks noChangeArrowheads="1"/>
          </p:cNvSpPr>
          <p:nvPr/>
        </p:nvSpPr>
        <p:spPr bwMode="auto">
          <a:xfrm>
            <a:off x="1676400" y="5715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BCL</a:t>
            </a:r>
          </a:p>
        </p:txBody>
      </p:sp>
      <p:sp>
        <p:nvSpPr>
          <p:cNvPr id="10" name="AutoShape 4"/>
          <p:cNvSpPr>
            <a:spLocks noChangeArrowheads="1"/>
          </p:cNvSpPr>
          <p:nvPr/>
        </p:nvSpPr>
        <p:spPr bwMode="auto">
          <a:xfrm>
            <a:off x="5181600" y="4953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Reflection</a:t>
            </a:r>
          </a:p>
        </p:txBody>
      </p:sp>
      <p:sp>
        <p:nvSpPr>
          <p:cNvPr id="11" name="AutoShape 4"/>
          <p:cNvSpPr>
            <a:spLocks noChangeArrowheads="1"/>
          </p:cNvSpPr>
          <p:nvPr/>
        </p:nvSpPr>
        <p:spPr bwMode="auto">
          <a:xfrm>
            <a:off x="1676400" y="4953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JIT</a:t>
            </a:r>
          </a:p>
        </p:txBody>
      </p:sp>
      <p:sp>
        <p:nvSpPr>
          <p:cNvPr id="22" name="AutoShape 4"/>
          <p:cNvSpPr>
            <a:spLocks noChangeArrowheads="1"/>
          </p:cNvSpPr>
          <p:nvPr/>
        </p:nvSpPr>
        <p:spPr bwMode="auto">
          <a:xfrm>
            <a:off x="3429000" y="4038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Generics</a:t>
            </a:r>
          </a:p>
          <a:p>
            <a:pPr algn="ctr" defTabSz="1096875" eaLnBrk="0" fontAlgn="auto" hangingPunct="0">
              <a:spcBef>
                <a:spcPts val="0"/>
              </a:spcBef>
              <a:spcAft>
                <a:spcPts val="0"/>
              </a:spcAft>
              <a:defRPr/>
            </a:pPr>
            <a:r>
              <a:rPr lang="en-US" sz="2000" dirty="0"/>
              <a:t>In Runtime</a:t>
            </a:r>
          </a:p>
        </p:txBody>
      </p:sp>
      <p:sp>
        <p:nvSpPr>
          <p:cNvPr id="24" name="AutoShape 4"/>
          <p:cNvSpPr>
            <a:spLocks noChangeArrowheads="1"/>
          </p:cNvSpPr>
          <p:nvPr/>
        </p:nvSpPr>
        <p:spPr bwMode="auto">
          <a:xfrm>
            <a:off x="3425825" y="31115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Expression</a:t>
            </a:r>
          </a:p>
          <a:p>
            <a:pPr algn="ctr" defTabSz="1096875" eaLnBrk="0" fontAlgn="auto" hangingPunct="0">
              <a:spcBef>
                <a:spcPts val="0"/>
              </a:spcBef>
              <a:spcAft>
                <a:spcPts val="0"/>
              </a:spcAft>
              <a:defRPr/>
            </a:pPr>
            <a:r>
              <a:rPr lang="en-US" sz="2000" dirty="0"/>
              <a:t>Trees</a:t>
            </a:r>
          </a:p>
        </p:txBody>
      </p:sp>
      <p:sp>
        <p:nvSpPr>
          <p:cNvPr id="25" name="AutoShape 4"/>
          <p:cNvSpPr>
            <a:spLocks noChangeArrowheads="1"/>
          </p:cNvSpPr>
          <p:nvPr/>
        </p:nvSpPr>
        <p:spPr bwMode="auto">
          <a:xfrm>
            <a:off x="1670050" y="31115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Extension</a:t>
            </a:r>
          </a:p>
          <a:p>
            <a:pPr algn="ctr" defTabSz="1096875" eaLnBrk="0" fontAlgn="auto" hangingPunct="0">
              <a:spcBef>
                <a:spcPts val="0"/>
              </a:spcBef>
              <a:spcAft>
                <a:spcPts val="0"/>
              </a:spcAft>
              <a:defRPr/>
            </a:pPr>
            <a:r>
              <a:rPr lang="en-US" sz="2000" dirty="0"/>
              <a:t>Methods</a:t>
            </a:r>
          </a:p>
        </p:txBody>
      </p:sp>
      <p:sp>
        <p:nvSpPr>
          <p:cNvPr id="31" name="Rounded Rectangle 30"/>
          <p:cNvSpPr/>
          <p:nvPr/>
        </p:nvSpPr>
        <p:spPr>
          <a:xfrm>
            <a:off x="457200" y="2057400"/>
            <a:ext cx="6400800" cy="838200"/>
          </a:xfrm>
          <a:prstGeom prst="roundRect">
            <a:avLst/>
          </a:prstGeom>
          <a:ln/>
        </p:spPr>
        <p:style>
          <a:lnRef idx="1">
            <a:schemeClr val="accent6"/>
          </a:lnRef>
          <a:fillRef idx="3">
            <a:schemeClr val="accent6"/>
          </a:fillRef>
          <a:effectRef idx="2">
            <a:schemeClr val="accent6"/>
          </a:effectRef>
          <a:fontRef idx="minor">
            <a:schemeClr val="lt1"/>
          </a:fontRef>
        </p:style>
        <p:txBody>
          <a:bodyPr anchor="ctr"/>
          <a:lstStyle/>
          <a:p>
            <a:pPr fontAlgn="auto">
              <a:spcBef>
                <a:spcPts val="0"/>
              </a:spcBef>
              <a:spcAft>
                <a:spcPts val="0"/>
              </a:spcAft>
              <a:defRPr/>
            </a:pPr>
            <a:r>
              <a:rPr lang="en-US" sz="3200" dirty="0">
                <a:solidFill>
                  <a:schemeClr val="tx1"/>
                </a:solidFill>
              </a:rPr>
              <a:t>DLR</a:t>
            </a:r>
          </a:p>
        </p:txBody>
      </p:sp>
      <p:sp>
        <p:nvSpPr>
          <p:cNvPr id="27" name="AutoShape 4"/>
          <p:cNvSpPr>
            <a:spLocks noChangeArrowheads="1"/>
          </p:cNvSpPr>
          <p:nvPr/>
        </p:nvSpPr>
        <p:spPr bwMode="auto">
          <a:xfrm>
            <a:off x="3429000" y="2133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Expression</a:t>
            </a:r>
          </a:p>
          <a:p>
            <a:pPr algn="ctr" defTabSz="1096875" eaLnBrk="0" fontAlgn="auto" hangingPunct="0">
              <a:spcBef>
                <a:spcPts val="0"/>
              </a:spcBef>
              <a:spcAft>
                <a:spcPts val="0"/>
              </a:spcAft>
              <a:defRPr/>
            </a:pPr>
            <a:r>
              <a:rPr lang="en-US" sz="2000" dirty="0"/>
              <a:t>Trees v2</a:t>
            </a:r>
          </a:p>
        </p:txBody>
      </p:sp>
      <p:sp>
        <p:nvSpPr>
          <p:cNvPr id="28" name="AutoShape 4"/>
          <p:cNvSpPr>
            <a:spLocks noChangeArrowheads="1"/>
          </p:cNvSpPr>
          <p:nvPr/>
        </p:nvSpPr>
        <p:spPr bwMode="auto">
          <a:xfrm>
            <a:off x="5181600" y="2133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Call Site Caching</a:t>
            </a:r>
          </a:p>
        </p:txBody>
      </p:sp>
      <p:sp>
        <p:nvSpPr>
          <p:cNvPr id="29" name="AutoShape 4"/>
          <p:cNvSpPr>
            <a:spLocks noChangeArrowheads="1"/>
          </p:cNvSpPr>
          <p:nvPr/>
        </p:nvSpPr>
        <p:spPr bwMode="auto">
          <a:xfrm>
            <a:off x="1676400" y="2133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Dynamic</a:t>
            </a:r>
          </a:p>
          <a:p>
            <a:pPr algn="ctr" defTabSz="1096875" eaLnBrk="0" fontAlgn="auto" hangingPunct="0">
              <a:spcBef>
                <a:spcPts val="0"/>
              </a:spcBef>
              <a:spcAft>
                <a:spcPts val="0"/>
              </a:spcAft>
              <a:defRPr/>
            </a:pPr>
            <a:r>
              <a:rPr lang="en-US" sz="2000" dirty="0"/>
              <a:t>Dispatch</a:t>
            </a:r>
          </a:p>
        </p:txBody>
      </p:sp>
      <p:sp>
        <p:nvSpPr>
          <p:cNvPr id="32" name="AutoShape 4"/>
          <p:cNvSpPr>
            <a:spLocks noChangeArrowheads="1"/>
          </p:cNvSpPr>
          <p:nvPr/>
        </p:nvSpPr>
        <p:spPr bwMode="auto">
          <a:xfrm>
            <a:off x="5181600" y="5715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Dynamic</a:t>
            </a:r>
          </a:p>
          <a:p>
            <a:pPr algn="ctr" defTabSz="1096875" eaLnBrk="0" fontAlgn="auto" hangingPunct="0">
              <a:spcBef>
                <a:spcPts val="0"/>
              </a:spcBef>
              <a:spcAft>
                <a:spcPts val="0"/>
              </a:spcAft>
              <a:defRPr/>
            </a:pPr>
            <a:r>
              <a:rPr lang="en-US" sz="2000" dirty="0" err="1"/>
              <a:t>Codegen</a:t>
            </a:r>
            <a:endParaRPr lang="en-US" sz="2000" dirty="0"/>
          </a:p>
        </p:txBody>
      </p:sp>
      <p:sp>
        <p:nvSpPr>
          <p:cNvPr id="33" name="AutoShape 4"/>
          <p:cNvSpPr>
            <a:spLocks noChangeArrowheads="1"/>
          </p:cNvSpPr>
          <p:nvPr/>
        </p:nvSpPr>
        <p:spPr bwMode="auto">
          <a:xfrm>
            <a:off x="3429000" y="5715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Verifier</a:t>
            </a:r>
          </a:p>
          <a:p>
            <a:pPr algn="ctr" defTabSz="1096875" eaLnBrk="0" fontAlgn="auto" hangingPunct="0">
              <a:spcBef>
                <a:spcPts val="0"/>
              </a:spcBef>
              <a:spcAft>
                <a:spcPts val="0"/>
              </a:spcAft>
              <a:defRPr/>
            </a:pPr>
            <a:r>
              <a:rPr lang="en-US" sz="2000" dirty="0"/>
              <a:t>Sandbox</a:t>
            </a:r>
          </a:p>
        </p:txBody>
      </p:sp>
      <p:sp>
        <p:nvSpPr>
          <p:cNvPr id="34" name="AutoShape 4"/>
          <p:cNvSpPr>
            <a:spLocks noChangeArrowheads="1"/>
          </p:cNvSpPr>
          <p:nvPr/>
        </p:nvSpPr>
        <p:spPr bwMode="auto">
          <a:xfrm>
            <a:off x="5178558" y="3124200"/>
            <a:ext cx="1675984" cy="685800"/>
          </a:xfrm>
          <a:prstGeom prst="hexagon">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dirty="0" err="1"/>
              <a:t>Silverlight</a:t>
            </a:r>
            <a:endParaRPr lang="en-US" dirty="0"/>
          </a:p>
        </p:txBody>
      </p:sp>
      <p:sp>
        <p:nvSpPr>
          <p:cNvPr id="35" name="AutoShape 4"/>
          <p:cNvSpPr>
            <a:spLocks noChangeArrowheads="1"/>
          </p:cNvSpPr>
          <p:nvPr/>
        </p:nvSpPr>
        <p:spPr bwMode="auto">
          <a:xfrm>
            <a:off x="1676400" y="4038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Fast</a:t>
            </a:r>
          </a:p>
          <a:p>
            <a:pPr algn="ctr" defTabSz="1096875" eaLnBrk="0" fontAlgn="auto" hangingPunct="0">
              <a:spcBef>
                <a:spcPts val="0"/>
              </a:spcBef>
              <a:spcAft>
                <a:spcPts val="0"/>
              </a:spcAft>
              <a:defRPr/>
            </a:pPr>
            <a:r>
              <a:rPr lang="en-US" sz="2000" dirty="0"/>
              <a:t>Delegates</a:t>
            </a:r>
          </a:p>
        </p:txBody>
      </p:sp>
      <p:sp>
        <p:nvSpPr>
          <p:cNvPr id="36" name="AutoShape 4"/>
          <p:cNvSpPr>
            <a:spLocks noChangeArrowheads="1"/>
          </p:cNvSpPr>
          <p:nvPr/>
        </p:nvSpPr>
        <p:spPr bwMode="auto">
          <a:xfrm>
            <a:off x="5181600" y="4038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Dynamic</a:t>
            </a:r>
          </a:p>
          <a:p>
            <a:pPr algn="ctr" defTabSz="1096875" eaLnBrk="0" fontAlgn="auto" hangingPunct="0">
              <a:spcBef>
                <a:spcPts val="0"/>
              </a:spcBef>
              <a:spcAft>
                <a:spcPts val="0"/>
              </a:spcAft>
              <a:defRPr/>
            </a:pPr>
            <a:r>
              <a:rPr lang="en-US" sz="2000" dirty="0"/>
              <a:t>Methods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2"/>
          <p:cNvSpPr>
            <a:spLocks noGrp="1"/>
          </p:cNvSpPr>
          <p:nvPr>
            <p:ph type="title"/>
          </p:nvPr>
        </p:nvSpPr>
        <p:spPr/>
        <p:txBody>
          <a:bodyPr/>
          <a:lstStyle/>
          <a:p>
            <a:pPr eaLnBrk="1" hangingPunct="1"/>
            <a:r>
              <a:rPr lang="en-US" smtClean="0"/>
              <a:t>Digging Deeper</a:t>
            </a:r>
          </a:p>
        </p:txBody>
      </p:sp>
      <p:sp>
        <p:nvSpPr>
          <p:cNvPr id="5" name="Rounded Rectangle 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7" name="AutoShape 18"/>
          <p:cNvSpPr>
            <a:spLocks noChangeArrowheads="1"/>
          </p:cNvSpPr>
          <p:nvPr/>
        </p:nvSpPr>
        <p:spPr bwMode="auto">
          <a:xfrm>
            <a:off x="609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Dynamic Dispatch</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54276" name="Title 1"/>
          <p:cNvSpPr>
            <a:spLocks noGrp="1"/>
          </p:cNvSpPr>
          <p:nvPr>
            <p:ph type="title"/>
          </p:nvPr>
        </p:nvSpPr>
        <p:spPr/>
        <p:txBody>
          <a:bodyPr/>
          <a:lstStyle/>
          <a:p>
            <a:pPr eaLnBrk="1" hangingPunct="1"/>
            <a:r>
              <a:rPr lang="en-US" dirty="0" smtClean="0"/>
              <a:t>Dynamic Dispatch</a:t>
            </a:r>
          </a:p>
        </p:txBody>
      </p:sp>
      <p:grpSp>
        <p:nvGrpSpPr>
          <p:cNvPr id="14" name="Group 38"/>
          <p:cNvGrpSpPr>
            <a:grpSpLocks/>
          </p:cNvGrpSpPr>
          <p:nvPr/>
        </p:nvGrpSpPr>
        <p:grpSpPr bwMode="auto">
          <a:xfrm>
            <a:off x="3733800" y="4183063"/>
            <a:ext cx="1600200" cy="2362200"/>
            <a:chOff x="3733800" y="3962400"/>
            <a:chExt cx="1600200" cy="2362200"/>
          </a:xfrm>
        </p:grpSpPr>
        <p:sp>
          <p:nvSpPr>
            <p:cNvPr id="22" name="AutoShape 18"/>
            <p:cNvSpPr>
              <a:spLocks noChangeArrowheads="1"/>
            </p:cNvSpPr>
            <p:nvPr/>
          </p:nvSpPr>
          <p:spPr bwMode="auto">
            <a:xfrm>
              <a:off x="37338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Python</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grpSp>
          <p:nvGrpSpPr>
            <p:cNvPr id="54325" name="Group 35"/>
            <p:cNvGrpSpPr>
              <a:grpSpLocks/>
            </p:cNvGrpSpPr>
            <p:nvPr/>
          </p:nvGrpSpPr>
          <p:grpSpPr bwMode="auto">
            <a:xfrm>
              <a:off x="3733800" y="5029200"/>
              <a:ext cx="1600200" cy="1295400"/>
              <a:chOff x="3733800" y="5029200"/>
              <a:chExt cx="1600200" cy="1295400"/>
            </a:xfrm>
          </p:grpSpPr>
          <p:sp>
            <p:nvSpPr>
              <p:cNvPr id="6" name="Rounded Rectangle 5"/>
              <p:cNvSpPr/>
              <p:nvPr/>
            </p:nvSpPr>
            <p:spPr bwMode="auto">
              <a:xfrm>
                <a:off x="37338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pic>
            <p:nvPicPr>
              <p:cNvPr id="54327" name="Picture 2" descr="C:\Users\jimhug.REDMOND\Pictures\python-logo-master-v3-TM.png"/>
              <p:cNvPicPr>
                <a:picLocks noChangeAspect="1" noChangeArrowheads="1"/>
              </p:cNvPicPr>
              <p:nvPr/>
            </p:nvPicPr>
            <p:blipFill>
              <a:blip r:embed="rId3" cstate="print"/>
              <a:srcRect l="12006" r="6532"/>
              <a:stretch>
                <a:fillRect/>
              </a:stretch>
            </p:blipFill>
            <p:spPr bwMode="auto">
              <a:xfrm>
                <a:off x="3848100" y="5392620"/>
                <a:ext cx="1371600" cy="568560"/>
              </a:xfrm>
              <a:prstGeom prst="rect">
                <a:avLst/>
              </a:prstGeom>
              <a:noFill/>
              <a:ln w="9525">
                <a:noFill/>
                <a:miter lim="800000"/>
                <a:headEnd/>
                <a:tailEnd/>
              </a:ln>
            </p:spPr>
          </p:pic>
        </p:grpSp>
      </p:grpSp>
      <p:grpSp>
        <p:nvGrpSpPr>
          <p:cNvPr id="16" name="Group 39"/>
          <p:cNvGrpSpPr>
            <a:grpSpLocks/>
          </p:cNvGrpSpPr>
          <p:nvPr/>
        </p:nvGrpSpPr>
        <p:grpSpPr bwMode="auto">
          <a:xfrm>
            <a:off x="5410200" y="4183063"/>
            <a:ext cx="1600200" cy="2362200"/>
            <a:chOff x="5410200" y="3962400"/>
            <a:chExt cx="1600200" cy="2362200"/>
          </a:xfrm>
        </p:grpSpPr>
        <p:sp>
          <p:nvSpPr>
            <p:cNvPr id="23" name="AutoShape 18"/>
            <p:cNvSpPr>
              <a:spLocks noChangeArrowheads="1"/>
            </p:cNvSpPr>
            <p:nvPr/>
          </p:nvSpPr>
          <p:spPr bwMode="auto">
            <a:xfrm>
              <a:off x="54102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Ruby</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grpSp>
          <p:nvGrpSpPr>
            <p:cNvPr id="54319" name="Group 32"/>
            <p:cNvGrpSpPr>
              <a:grpSpLocks/>
            </p:cNvGrpSpPr>
            <p:nvPr/>
          </p:nvGrpSpPr>
          <p:grpSpPr bwMode="auto">
            <a:xfrm>
              <a:off x="5410200" y="5029200"/>
              <a:ext cx="1600200" cy="1295400"/>
              <a:chOff x="5410200" y="5029200"/>
              <a:chExt cx="1600200" cy="1295400"/>
            </a:xfrm>
          </p:grpSpPr>
          <p:sp>
            <p:nvSpPr>
              <p:cNvPr id="7" name="Rounded Rectangle 6"/>
              <p:cNvSpPr/>
              <p:nvPr/>
            </p:nvSpPr>
            <p:spPr bwMode="auto">
              <a:xfrm>
                <a:off x="54102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pic>
            <p:nvPicPr>
              <p:cNvPr id="54321" name="Picture 3" descr="C:\Users\jimhug.REDMOND\Pictures\599px-Ruby_logo.png"/>
              <p:cNvPicPr>
                <a:picLocks noChangeAspect="1" noChangeArrowheads="1"/>
              </p:cNvPicPr>
              <p:nvPr/>
            </p:nvPicPr>
            <p:blipFill>
              <a:blip r:embed="rId4" cstate="print"/>
              <a:srcRect/>
              <a:stretch>
                <a:fillRect/>
              </a:stretch>
            </p:blipFill>
            <p:spPr bwMode="auto">
              <a:xfrm>
                <a:off x="5924548" y="5391148"/>
                <a:ext cx="571504" cy="571504"/>
              </a:xfrm>
              <a:prstGeom prst="rect">
                <a:avLst/>
              </a:prstGeom>
              <a:noFill/>
              <a:ln w="9525">
                <a:noFill/>
                <a:miter lim="800000"/>
                <a:headEnd/>
                <a:tailEnd/>
              </a:ln>
            </p:spPr>
          </p:pic>
        </p:grpSp>
      </p:grpSp>
      <p:grpSp>
        <p:nvGrpSpPr>
          <p:cNvPr id="19" name="Group 40"/>
          <p:cNvGrpSpPr>
            <a:grpSpLocks/>
          </p:cNvGrpSpPr>
          <p:nvPr/>
        </p:nvGrpSpPr>
        <p:grpSpPr bwMode="auto">
          <a:xfrm>
            <a:off x="2065338" y="4191000"/>
            <a:ext cx="1600200" cy="2362200"/>
            <a:chOff x="7086600" y="3962400"/>
            <a:chExt cx="1600200" cy="2362200"/>
          </a:xfrm>
        </p:grpSpPr>
        <p:sp>
          <p:nvSpPr>
            <p:cNvPr id="24" name="AutoShape 18"/>
            <p:cNvSpPr>
              <a:spLocks noChangeArrowheads="1"/>
            </p:cNvSpPr>
            <p:nvPr/>
          </p:nvSpPr>
          <p:spPr bwMode="auto">
            <a:xfrm>
              <a:off x="70866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COM</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grpSp>
          <p:nvGrpSpPr>
            <p:cNvPr id="54313" name="Group 33"/>
            <p:cNvGrpSpPr>
              <a:grpSpLocks/>
            </p:cNvGrpSpPr>
            <p:nvPr/>
          </p:nvGrpSpPr>
          <p:grpSpPr bwMode="auto">
            <a:xfrm>
              <a:off x="7086600" y="5029200"/>
              <a:ext cx="1600200" cy="1295400"/>
              <a:chOff x="7086600" y="5029200"/>
              <a:chExt cx="1600200" cy="1295400"/>
            </a:xfrm>
          </p:grpSpPr>
          <p:sp>
            <p:nvSpPr>
              <p:cNvPr id="8" name="Rounded Rectangle 7"/>
              <p:cNvSpPr/>
              <p:nvPr/>
            </p:nvSpPr>
            <p:spPr bwMode="auto">
              <a:xfrm>
                <a:off x="70866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pic>
            <p:nvPicPr>
              <p:cNvPr id="54315" name="Picture 2"/>
              <p:cNvPicPr>
                <a:picLocks noChangeAspect="1" noChangeArrowheads="1"/>
              </p:cNvPicPr>
              <p:nvPr/>
            </p:nvPicPr>
            <p:blipFill>
              <a:blip r:embed="rId5" cstate="print"/>
              <a:srcRect/>
              <a:stretch>
                <a:fillRect/>
              </a:stretch>
            </p:blipFill>
            <p:spPr bwMode="auto">
              <a:xfrm>
                <a:off x="7386634" y="5279058"/>
                <a:ext cx="1000132" cy="795685"/>
              </a:xfrm>
              <a:prstGeom prst="rect">
                <a:avLst/>
              </a:prstGeom>
              <a:noFill/>
              <a:ln w="9525">
                <a:noFill/>
                <a:miter lim="800000"/>
                <a:headEnd/>
                <a:tailEnd/>
              </a:ln>
            </p:spPr>
          </p:pic>
        </p:grpSp>
      </p:grpSp>
      <p:sp>
        <p:nvSpPr>
          <p:cNvPr id="26" name="AutoShape 18"/>
          <p:cNvSpPr>
            <a:spLocks noChangeArrowheads="1"/>
          </p:cNvSpPr>
          <p:nvPr/>
        </p:nvSpPr>
        <p:spPr bwMode="auto">
          <a:xfrm>
            <a:off x="2286000" y="3276600"/>
            <a:ext cx="4572000" cy="7620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sz="2000" dirty="0" err="1">
                <a:effectLst>
                  <a:outerShdw blurRad="38100" dist="38100" dir="2700000" algn="tl">
                    <a:srgbClr val="000000">
                      <a:alpha val="43137"/>
                    </a:srgbClr>
                  </a:outerShdw>
                </a:effectLst>
              </a:rPr>
              <a:t>GetMember</a:t>
            </a:r>
            <a:endParaRPr lang="en-US" sz="2000" dirty="0">
              <a:effectLst>
                <a:outerShdw blurRad="38100" dist="38100" dir="2700000" algn="tl">
                  <a:srgbClr val="000000">
                    <a:alpha val="43137"/>
                  </a:srgbClr>
                </a:outerShdw>
              </a:effectLst>
            </a:endParaRPr>
          </a:p>
          <a:p>
            <a:pPr algn="ctr" defTabSz="1096875" fontAlgn="auto">
              <a:spcBef>
                <a:spcPts val="0"/>
              </a:spcBef>
              <a:spcAft>
                <a:spcPts val="0"/>
              </a:spcAft>
              <a:defRPr/>
            </a:pPr>
            <a:r>
              <a:rPr lang="en-US" sz="2000" dirty="0">
                <a:effectLst>
                  <a:outerShdw blurRad="38100" dist="38100" dir="2700000" algn="tl">
                    <a:srgbClr val="000000">
                      <a:alpha val="43137"/>
                    </a:srgbClr>
                  </a:outerShdw>
                </a:effectLst>
              </a:rPr>
              <a:t>Name=“</a:t>
            </a:r>
            <a:r>
              <a:rPr lang="en-US" sz="2000" dirty="0" err="1">
                <a:effectLst>
                  <a:outerShdw blurRad="38100" dist="38100" dir="2700000" algn="tl">
                    <a:srgbClr val="000000">
                      <a:alpha val="43137"/>
                    </a:srgbClr>
                  </a:outerShdw>
                </a:effectLst>
              </a:rPr>
              <a:t>Foo</a:t>
            </a:r>
            <a:r>
              <a:rPr lang="en-US" sz="2000" dirty="0">
                <a:effectLst>
                  <a:outerShdw blurRad="38100" dist="38100" dir="2700000" algn="tl">
                    <a:srgbClr val="000000">
                      <a:alpha val="43137"/>
                    </a:srgbClr>
                  </a:outerShdw>
                </a:effectLst>
              </a:rPr>
              <a:t>”, </a:t>
            </a:r>
            <a:r>
              <a:rPr lang="en-US" sz="2000" dirty="0" err="1">
                <a:effectLst>
                  <a:outerShdw blurRad="38100" dist="38100" dir="2700000" algn="tl">
                    <a:srgbClr val="000000">
                      <a:alpha val="43137"/>
                    </a:srgbClr>
                  </a:outerShdw>
                </a:effectLst>
              </a:rPr>
              <a:t>IgnoreCase</a:t>
            </a:r>
            <a:r>
              <a:rPr lang="en-US" sz="2000" dirty="0">
                <a:effectLst>
                  <a:outerShdw blurRad="38100" dist="38100" dir="2700000" algn="tl">
                    <a:srgbClr val="000000">
                      <a:alpha val="43137"/>
                    </a:srgbClr>
                  </a:outerShdw>
                </a:effectLst>
              </a:rPr>
              <a:t>=false</a:t>
            </a:r>
          </a:p>
        </p:txBody>
      </p:sp>
      <p:sp>
        <p:nvSpPr>
          <p:cNvPr id="28" name="AutoShape 18"/>
          <p:cNvSpPr>
            <a:spLocks noChangeArrowheads="1"/>
          </p:cNvSpPr>
          <p:nvPr/>
        </p:nvSpPr>
        <p:spPr bwMode="auto">
          <a:xfrm>
            <a:off x="4572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solidFill>
                  <a:schemeClr val="bg1"/>
                </a:solidFill>
              </a:rPr>
              <a:t>IronPython</a:t>
            </a:r>
            <a:endParaRPr lang="en-US" dirty="0">
              <a:solidFill>
                <a:schemeClr val="bg1"/>
              </a:solidFill>
            </a:endParaRP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29" name="AutoShape 18"/>
          <p:cNvSpPr>
            <a:spLocks noChangeArrowheads="1"/>
          </p:cNvSpPr>
          <p:nvPr/>
        </p:nvSpPr>
        <p:spPr bwMode="auto">
          <a:xfrm>
            <a:off x="21336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solidFill>
                  <a:schemeClr val="bg1"/>
                </a:solidFill>
              </a:rPr>
              <a:t>IronRuby</a:t>
            </a:r>
            <a:endParaRPr lang="en-US" dirty="0">
              <a:solidFill>
                <a:schemeClr val="bg1"/>
              </a:solidFill>
            </a:endParaRP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30" name="AutoShape 18"/>
          <p:cNvSpPr>
            <a:spLocks noChangeArrowheads="1"/>
          </p:cNvSpPr>
          <p:nvPr/>
        </p:nvSpPr>
        <p:spPr bwMode="auto">
          <a:xfrm>
            <a:off x="3810000" y="1905000"/>
            <a:ext cx="14478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solidFill>
                  <a:schemeClr val="bg1"/>
                </a:solidFill>
              </a:rPr>
              <a:t>C#</a:t>
            </a: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31" name="AutoShape 18"/>
          <p:cNvSpPr>
            <a:spLocks noChangeArrowheads="1"/>
          </p:cNvSpPr>
          <p:nvPr/>
        </p:nvSpPr>
        <p:spPr bwMode="auto">
          <a:xfrm>
            <a:off x="54102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solidFill>
                  <a:schemeClr val="bg1"/>
                </a:solidFill>
              </a:rPr>
              <a:t>VB.NET</a:t>
            </a: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32" name="AutoShape 18"/>
          <p:cNvSpPr>
            <a:spLocks noChangeArrowheads="1"/>
          </p:cNvSpPr>
          <p:nvPr/>
        </p:nvSpPr>
        <p:spPr bwMode="auto">
          <a:xfrm>
            <a:off x="70866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solidFill>
                  <a:schemeClr val="bg1"/>
                </a:solidFill>
              </a:rPr>
              <a:t>Others…</a:t>
            </a:r>
          </a:p>
          <a:p>
            <a:pPr algn="ctr" defTabSz="1096875" fontAlgn="auto">
              <a:spcBef>
                <a:spcPts val="0"/>
              </a:spcBef>
              <a:spcAft>
                <a:spcPts val="0"/>
              </a:spcAft>
              <a:defRPr/>
            </a:pPr>
            <a:r>
              <a:rPr lang="en-US" dirty="0">
                <a:solidFill>
                  <a:schemeClr val="bg1"/>
                </a:solidFill>
              </a:rPr>
              <a:t>$x{</a:t>
            </a:r>
            <a:r>
              <a:rPr lang="en-US" dirty="0" err="1">
                <a:solidFill>
                  <a:schemeClr val="bg1"/>
                </a:solidFill>
              </a:rPr>
              <a:t>Foo</a:t>
            </a:r>
            <a:r>
              <a:rPr lang="en-US" dirty="0">
                <a:solidFill>
                  <a:schemeClr val="bg1"/>
                </a:solidFill>
              </a:rPr>
              <a:t>}, …</a:t>
            </a:r>
          </a:p>
        </p:txBody>
      </p:sp>
      <p:grpSp>
        <p:nvGrpSpPr>
          <p:cNvPr id="36" name="Group 35"/>
          <p:cNvGrpSpPr>
            <a:grpSpLocks/>
          </p:cNvGrpSpPr>
          <p:nvPr/>
        </p:nvGrpSpPr>
        <p:grpSpPr bwMode="auto">
          <a:xfrm>
            <a:off x="381000" y="4183063"/>
            <a:ext cx="1600200" cy="2362200"/>
            <a:chOff x="381000" y="4182979"/>
            <a:chExt cx="1600200" cy="2362200"/>
          </a:xfrm>
        </p:grpSpPr>
        <p:grpSp>
          <p:nvGrpSpPr>
            <p:cNvPr id="54300" name="Group 36"/>
            <p:cNvGrpSpPr>
              <a:grpSpLocks/>
            </p:cNvGrpSpPr>
            <p:nvPr/>
          </p:nvGrpSpPr>
          <p:grpSpPr bwMode="auto">
            <a:xfrm>
              <a:off x="381000" y="4182979"/>
              <a:ext cx="1600200" cy="2362200"/>
              <a:chOff x="381000" y="3962400"/>
              <a:chExt cx="1600200" cy="2362200"/>
            </a:xfrm>
          </p:grpSpPr>
          <p:sp>
            <p:nvSpPr>
              <p:cNvPr id="18" name="AutoShape 18"/>
              <p:cNvSpPr>
                <a:spLocks noChangeArrowheads="1"/>
              </p:cNvSpPr>
              <p:nvPr/>
            </p:nvSpPr>
            <p:spPr bwMode="auto">
              <a:xfrm>
                <a:off x="3810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Object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3" name="Rounded Rectangle 2"/>
              <p:cNvSpPr/>
              <p:nvPr/>
            </p:nvSpPr>
            <p:spPr bwMode="auto">
              <a:xfrm>
                <a:off x="3810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grpSp>
        <p:pic>
          <p:nvPicPr>
            <p:cNvPr id="54301" name="Picture 33" descr="NET_v_rgb.png"/>
            <p:cNvPicPr>
              <a:picLocks noChangeAspect="1"/>
            </p:cNvPicPr>
            <p:nvPr/>
          </p:nvPicPr>
          <p:blipFill>
            <a:blip r:embed="rId6" cstate="print"/>
            <a:srcRect/>
            <a:stretch>
              <a:fillRect/>
            </a:stretch>
          </p:blipFill>
          <p:spPr bwMode="auto">
            <a:xfrm>
              <a:off x="672767" y="5422584"/>
              <a:ext cx="1016667" cy="965833"/>
            </a:xfrm>
            <a:prstGeom prst="rect">
              <a:avLst/>
            </a:prstGeom>
            <a:noFill/>
            <a:ln w="9525">
              <a:noFill/>
              <a:miter lim="800000"/>
              <a:headEnd/>
              <a:tailEnd/>
            </a:ln>
          </p:spPr>
        </p:pic>
      </p:grpSp>
      <p:grpSp>
        <p:nvGrpSpPr>
          <p:cNvPr id="37" name="Group 36"/>
          <p:cNvGrpSpPr/>
          <p:nvPr/>
        </p:nvGrpSpPr>
        <p:grpSpPr>
          <a:xfrm>
            <a:off x="7086600" y="4183063"/>
            <a:ext cx="1600200" cy="2362200"/>
            <a:chOff x="7086600" y="4183063"/>
            <a:chExt cx="1600200" cy="2362200"/>
          </a:xfrm>
        </p:grpSpPr>
        <p:grpSp>
          <p:nvGrpSpPr>
            <p:cNvPr id="21" name="Group 41"/>
            <p:cNvGrpSpPr>
              <a:grpSpLocks/>
            </p:cNvGrpSpPr>
            <p:nvPr/>
          </p:nvGrpSpPr>
          <p:grpSpPr bwMode="auto">
            <a:xfrm>
              <a:off x="7086600" y="4183063"/>
              <a:ext cx="1600200" cy="2362200"/>
              <a:chOff x="5410200" y="3962400"/>
              <a:chExt cx="1600200" cy="2362200"/>
            </a:xfrm>
          </p:grpSpPr>
          <p:sp>
            <p:nvSpPr>
              <p:cNvPr id="43" name="AutoShape 18"/>
              <p:cNvSpPr>
                <a:spLocks noChangeArrowheads="1"/>
              </p:cNvSpPr>
              <p:nvPr/>
            </p:nvSpPr>
            <p:spPr bwMode="auto">
              <a:xfrm>
                <a:off x="54102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Your</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45" name="Rounded Rectangle 44"/>
              <p:cNvSpPr/>
              <p:nvPr/>
            </p:nvSpPr>
            <p:spPr bwMode="auto">
              <a:xfrm>
                <a:off x="54102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r>
                  <a:rPr lang="en-US" sz="5400" b="1" dirty="0">
                    <a:solidFill>
                      <a:schemeClr val="bg1"/>
                    </a:solidFill>
                  </a:rPr>
                  <a:t>?</a:t>
                </a:r>
              </a:p>
            </p:txBody>
          </p:sp>
        </p:grpSp>
        <p:pic>
          <p:nvPicPr>
            <p:cNvPr id="33" name="Picture 3"/>
            <p:cNvPicPr>
              <a:picLocks noChangeAspect="1" noChangeArrowheads="1"/>
            </p:cNvPicPr>
            <p:nvPr/>
          </p:nvPicPr>
          <p:blipFill>
            <a:blip r:embed="rId7" cstate="print"/>
            <a:srcRect r="80916"/>
            <a:stretch>
              <a:fillRect/>
            </a:stretch>
          </p:blipFill>
          <p:spPr bwMode="auto">
            <a:xfrm>
              <a:off x="7391400" y="5334000"/>
              <a:ext cx="952500" cy="981075"/>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2"/>
          <p:cNvSpPr>
            <a:spLocks noGrp="1"/>
          </p:cNvSpPr>
          <p:nvPr>
            <p:ph type="title"/>
          </p:nvPr>
        </p:nvSpPr>
        <p:spPr/>
        <p:txBody>
          <a:bodyPr/>
          <a:lstStyle/>
          <a:p>
            <a:pPr eaLnBrk="1" hangingPunct="1"/>
            <a:r>
              <a:rPr lang="en-US" dirty="0" smtClean="0"/>
              <a:t>Digging Deeper</a:t>
            </a:r>
          </a:p>
        </p:txBody>
      </p:sp>
      <p:sp>
        <p:nvSpPr>
          <p:cNvPr id="5" name="Rounded Rectangle 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6" name="AutoShape 18"/>
          <p:cNvSpPr>
            <a:spLocks noChangeArrowheads="1"/>
          </p:cNvSpPr>
          <p:nvPr/>
        </p:nvSpPr>
        <p:spPr bwMode="auto">
          <a:xfrm>
            <a:off x="3276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Expression Trees</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181600" y="4289502"/>
            <a:ext cx="3505200" cy="1443335"/>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60429" y="4289502"/>
            <a:ext cx="4644971" cy="1443335"/>
          </a:xfrm>
          <a:prstGeom prst="rect">
            <a:avLst/>
          </a:prstGeom>
          <a:no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60428" y="2438400"/>
            <a:ext cx="8226371" cy="1795033"/>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55007" y="5934670"/>
            <a:ext cx="8467447" cy="923330"/>
          </a:xfrm>
          <a:prstGeom prst="rect">
            <a:avLst/>
          </a:prstGeom>
          <a:noFill/>
        </p:spPr>
        <p:txBody>
          <a:bodyPr wrap="none" lIns="91440" tIns="45720" rIns="91440" bIns="45720">
            <a:spAutoFit/>
            <a:scene3d>
              <a:camera prst="orthographicFront"/>
              <a:lightRig rig="brightRoom" dir="t"/>
            </a:scene3d>
            <a:sp3d extrusionH="57150" contourW="6350" prstMaterial="plastic">
              <a:bevelT w="20320" h="20320" prst="angle"/>
              <a:contourClr>
                <a:schemeClr val="bg2"/>
              </a:contourClr>
            </a:sp3d>
          </a:bodyPr>
          <a:lstStyle/>
          <a:p>
            <a:pPr algn="ctr"/>
            <a:r>
              <a:rPr lang="en-US" sz="5400" b="1" cap="all" dirty="0" smtClean="0">
                <a:ln/>
                <a:solidFill>
                  <a:schemeClr val="accent1">
                    <a:lumMod val="75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j-lt"/>
              </a:rPr>
              <a:t>Thanks to our sponsors!</a:t>
            </a:r>
            <a:endParaRPr lang="en-US" sz="5400" b="1" cap="all" dirty="0">
              <a:ln/>
              <a:solidFill>
                <a:schemeClr val="accent1">
                  <a:lumMod val="75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j-lt"/>
            </a:endParaRPr>
          </a:p>
        </p:txBody>
      </p:sp>
      <p:pic>
        <p:nvPicPr>
          <p:cNvPr id="24" name="Picture 2" descr="E:\Pictures\KCDC\Sponsors\TypeMock\Typemock_logo_web.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410201" y="4700983"/>
            <a:ext cx="1600199" cy="960119"/>
          </a:xfrm>
          <a:prstGeom prst="rect">
            <a:avLst/>
          </a:prstGeom>
          <a:noFill/>
          <a:extLst>
            <a:ext uri="{909E8E84-426E-40DD-AFC4-6F175D3DCCD1}">
              <a14:hiddenFill xmlns="" xmlns:a14="http://schemas.microsoft.com/office/drawing/2010/main">
                <a:solidFill>
                  <a:srgbClr val="FFFFFF"/>
                </a:solidFill>
              </a14:hiddenFill>
            </a:ext>
          </a:extLst>
        </p:spPr>
      </p:pic>
      <p:pic>
        <p:nvPicPr>
          <p:cNvPr id="25" name="Picture 2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752600" y="3381617"/>
            <a:ext cx="2081227" cy="831685"/>
          </a:xfrm>
          <a:prstGeom prst="rect">
            <a:avLst/>
          </a:prstGeom>
        </p:spPr>
      </p:pic>
      <p:pic>
        <p:nvPicPr>
          <p:cNvPr id="26" name="Picture 25"/>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4800600" y="3406556"/>
            <a:ext cx="1968500" cy="793738"/>
          </a:xfrm>
          <a:prstGeom prst="rect">
            <a:avLst/>
          </a:prstGeom>
        </p:spPr>
      </p:pic>
      <p:sp>
        <p:nvSpPr>
          <p:cNvPr id="27" name="Rectangle 26"/>
          <p:cNvSpPr/>
          <p:nvPr/>
        </p:nvSpPr>
        <p:spPr>
          <a:xfrm>
            <a:off x="640769" y="2438400"/>
            <a:ext cx="1641796" cy="830997"/>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4800" b="1" cap="all" dirty="0" smtClean="0">
                <a:ln/>
                <a:solidFill>
                  <a:schemeClr val="tx1">
                    <a:lumMod val="75000"/>
                    <a:lumOff val="25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j-lt"/>
              </a:rPr>
              <a:t>GOLD</a:t>
            </a:r>
            <a:endParaRPr lang="en-US" sz="4800" b="1" cap="all" dirty="0">
              <a:ln/>
              <a:solidFill>
                <a:schemeClr val="tx1">
                  <a:lumMod val="75000"/>
                  <a:lumOff val="25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j-lt"/>
            </a:endParaRPr>
          </a:p>
        </p:txBody>
      </p:sp>
      <p:sp>
        <p:nvSpPr>
          <p:cNvPr id="28" name="Rectangle 27"/>
          <p:cNvSpPr/>
          <p:nvPr/>
        </p:nvSpPr>
        <p:spPr>
          <a:xfrm>
            <a:off x="656158" y="4763951"/>
            <a:ext cx="1580881" cy="707886"/>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4000" b="1" cap="all" dirty="0" smtClean="0">
                <a:ln/>
                <a:solidFill>
                  <a:schemeClr val="tx1">
                    <a:lumMod val="65000"/>
                    <a:lumOff val="35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j-lt"/>
              </a:rPr>
              <a:t>silver</a:t>
            </a:r>
            <a:endParaRPr lang="en-US" sz="4000" b="1" cap="all" dirty="0">
              <a:ln/>
              <a:solidFill>
                <a:schemeClr val="tx1">
                  <a:lumMod val="65000"/>
                  <a:lumOff val="35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j-lt"/>
            </a:endParaRPr>
          </a:p>
        </p:txBody>
      </p:sp>
      <p:pic>
        <p:nvPicPr>
          <p:cNvPr id="29" name="Picture 4" descr="E:\Pictures\KCDC\Sponsors\advantegetech.jp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667000" y="4756600"/>
            <a:ext cx="1968377" cy="676628"/>
          </a:xfrm>
          <a:prstGeom prst="rect">
            <a:avLst/>
          </a:prstGeom>
          <a:noFill/>
          <a:extLst>
            <a:ext uri="{909E8E84-426E-40DD-AFC4-6F175D3DCCD1}">
              <a14:hiddenFill xmlns="" xmlns:a14="http://schemas.microsoft.com/office/drawing/2010/main">
                <a:solidFill>
                  <a:srgbClr val="FFFFFF"/>
                </a:solidFill>
              </a14:hiddenFill>
            </a:ext>
          </a:extLst>
        </p:spPr>
      </p:pic>
      <p:sp>
        <p:nvSpPr>
          <p:cNvPr id="30" name="Rectangle 29"/>
          <p:cNvSpPr/>
          <p:nvPr/>
        </p:nvSpPr>
        <p:spPr>
          <a:xfrm>
            <a:off x="5181600" y="4248090"/>
            <a:ext cx="3175000" cy="400110"/>
          </a:xfrm>
          <a:prstGeom prst="rect">
            <a:avLst/>
          </a:prstGeom>
        </p:spPr>
        <p:txBody>
          <a:bodyPr wrap="square">
            <a:spAutoFit/>
          </a:bodyPr>
          <a:lstStyle/>
          <a:p>
            <a:pPr lvl="0"/>
            <a:r>
              <a:rPr lang="en-US" sz="2000" b="1" cap="all" dirty="0">
                <a:ln/>
                <a:solidFill>
                  <a:srgbClr val="80716A">
                    <a:lumMod val="60000"/>
                    <a:lumOff val="40000"/>
                  </a:srgbClr>
                </a:solidFill>
                <a:effectLst>
                  <a:outerShdw blurRad="19685" dist="12700" dir="5400000" algn="tl" rotWithShape="0">
                    <a:srgbClr val="838D9B">
                      <a:satMod val="130000"/>
                      <a:alpha val="60000"/>
                    </a:srgbClr>
                  </a:outerShdw>
                  <a:reflection blurRad="10000" stA="55000" endPos="48000" dist="500" dir="5400000" sy="-100000" algn="bl" rotWithShape="0"/>
                </a:effectLst>
              </a:rPr>
              <a:t>PRIZE SPONSORS</a:t>
            </a:r>
          </a:p>
        </p:txBody>
      </p:sp>
      <p:pic>
        <p:nvPicPr>
          <p:cNvPr id="31" name="Picture 5" descr="E:\Pictures\KCDC\Sponsors\who_is_informit.png"/>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7329366" y="4622595"/>
            <a:ext cx="1247219" cy="1042996"/>
          </a:xfrm>
          <a:prstGeom prst="rect">
            <a:avLst/>
          </a:prstGeom>
          <a:noFill/>
          <a:extLst>
            <a:ext uri="{909E8E84-426E-40DD-AFC4-6F175D3DCCD1}">
              <a14:hiddenFill xmlns="" xmlns:a14="http://schemas.microsoft.com/office/drawing/2010/main">
                <a:solidFill>
                  <a:srgbClr val="FFFFFF"/>
                </a:solidFill>
              </a14:hiddenFill>
            </a:ext>
          </a:extLst>
        </p:spPr>
      </p:pic>
      <p:sp>
        <p:nvSpPr>
          <p:cNvPr id="32" name="Rectangle 31"/>
          <p:cNvSpPr/>
          <p:nvPr/>
        </p:nvSpPr>
        <p:spPr>
          <a:xfrm>
            <a:off x="413254" y="762000"/>
            <a:ext cx="3254801"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effectLst>
                  <a:outerShdw blurRad="19685" dist="12700" dir="5400000" algn="tl" rotWithShape="0">
                    <a:schemeClr val="accent1">
                      <a:satMod val="130000"/>
                      <a:alpha val="60000"/>
                    </a:schemeClr>
                  </a:outerShdw>
                  <a:reflection blurRad="10000" stA="55000" endPos="48000" dist="500" dir="5400000" sy="-100000" algn="bl" rotWithShape="0"/>
                </a:effectLst>
                <a:latin typeface="+mj-lt"/>
              </a:rPr>
              <a:t>platinum</a:t>
            </a:r>
            <a:endParaRPr lang="en-US" sz="5400" b="1" cap="all" spc="0" dirty="0">
              <a:ln/>
              <a:effectLst>
                <a:outerShdw blurRad="19685" dist="12700" dir="5400000" algn="tl" rotWithShape="0">
                  <a:schemeClr val="accent1">
                    <a:satMod val="130000"/>
                    <a:alpha val="60000"/>
                  </a:schemeClr>
                </a:outerShdw>
                <a:reflection blurRad="10000" stA="55000" endPos="48000" dist="500" dir="5400000" sy="-100000" algn="bl" rotWithShape="0"/>
              </a:effectLst>
              <a:latin typeface="+mj-lt"/>
            </a:endParaRPr>
          </a:p>
        </p:txBody>
      </p:sp>
      <p:pic>
        <p:nvPicPr>
          <p:cNvPr id="33" name="Picture 32"/>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3624430" y="352155"/>
            <a:ext cx="2067214" cy="1933845"/>
          </a:xfrm>
          <a:prstGeom prst="rect">
            <a:avLst/>
          </a:prstGeom>
        </p:spPr>
      </p:pic>
      <p:pic>
        <p:nvPicPr>
          <p:cNvPr id="34" name="Picture 33"/>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5887075" y="804815"/>
            <a:ext cx="2653710" cy="1023985"/>
          </a:xfrm>
          <a:prstGeom prst="rect">
            <a:avLst/>
          </a:prstGeom>
          <a:ln>
            <a:noFill/>
          </a:ln>
          <a:effectLst>
            <a:outerShdw blurRad="63500" sx="102000" sy="102000" algn="ctr" rotWithShape="0">
              <a:prstClr val="black">
                <a:alpha val="40000"/>
              </a:prstClr>
            </a:outerShdw>
          </a:effectLst>
        </p:spPr>
      </p:pic>
      <p:pic>
        <p:nvPicPr>
          <p:cNvPr id="35" name="Picture 34"/>
          <p:cNvPicPr/>
          <p:nvPr/>
        </p:nvPicPr>
        <p:blipFill>
          <a:blip r:embed="rId9" cstate="print">
            <a:extLst>
              <a:ext uri="{28A0092B-C50C-407E-A947-70E740481C1C}">
                <a14:useLocalDpi xmlns="" xmlns:a14="http://schemas.microsoft.com/office/drawing/2010/main" val="0"/>
              </a:ext>
            </a:extLst>
          </a:blip>
          <a:stretch>
            <a:fillRect/>
          </a:stretch>
        </p:blipFill>
        <p:spPr>
          <a:xfrm>
            <a:off x="2857500" y="2497176"/>
            <a:ext cx="2476500" cy="790575"/>
          </a:xfrm>
          <a:prstGeom prst="rect">
            <a:avLst/>
          </a:prstGeom>
        </p:spPr>
      </p:pic>
      <p:pic>
        <p:nvPicPr>
          <p:cNvPr id="36" name="Picture 3" descr="E:\Pictures\KCDC\Sponsors\telerikLogo-web-225x90px.jpg"/>
          <p:cNvPicPr>
            <a:picLocks noChangeAspect="1" noChangeArrowheads="1"/>
          </p:cNvPicPr>
          <p:nvPr/>
        </p:nvPicPr>
        <p:blipFill>
          <a:blip r:embed="rId10" cstate="print">
            <a:extLst>
              <a:ext uri="{28A0092B-C50C-407E-A947-70E740481C1C}">
                <a14:useLocalDpi xmlns="" xmlns:a14="http://schemas.microsoft.com/office/drawing/2010/main" val="0"/>
              </a:ext>
            </a:extLst>
          </a:blip>
          <a:srcRect/>
          <a:stretch>
            <a:fillRect/>
          </a:stretch>
        </p:blipFill>
        <p:spPr bwMode="auto">
          <a:xfrm>
            <a:off x="6210300" y="2494156"/>
            <a:ext cx="2330485" cy="86010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24842499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228600" y="2027238"/>
          <a:ext cx="8610600" cy="3907908"/>
        </p:xfrm>
        <a:graphic>
          <a:graphicData uri="http://schemas.openxmlformats.org/drawingml/2006/table">
            <a:tbl>
              <a:tblPr firstRow="1">
                <a:tableStyleId>{17292A2E-F333-43FB-9621-5CBBE7FDCDCB}</a:tableStyleId>
              </a:tblPr>
              <a:tblGrid>
                <a:gridCol w="1722120"/>
                <a:gridCol w="1722120"/>
                <a:gridCol w="1722120"/>
                <a:gridCol w="1722120"/>
                <a:gridCol w="1722120"/>
              </a:tblGrid>
              <a:tr h="219679">
                <a:tc>
                  <a:txBody>
                    <a:bodyPr/>
                    <a:lstStyle/>
                    <a:p>
                      <a:r>
                        <a:rPr lang="en-US" sz="1600" dirty="0" smtClean="0"/>
                        <a:t>Action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1600" dirty="0" smtClean="0"/>
                        <a:t>Python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1600" dirty="0" smtClean="0"/>
                        <a:t>Ruby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1600" dirty="0" smtClean="0"/>
                        <a:t>C#</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1600" dirty="0" smtClean="0"/>
                        <a:t>VB.NET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r>
              <a:tr h="219679">
                <a:tc>
                  <a:txBody>
                    <a:bodyPr/>
                    <a:lstStyle/>
                    <a:p>
                      <a:r>
                        <a:rPr lang="en-US" sz="1600" dirty="0" err="1" smtClean="0"/>
                        <a:t>GetMember</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9679">
                <a:tc>
                  <a:txBody>
                    <a:bodyPr/>
                    <a:lstStyle/>
                    <a:p>
                      <a:r>
                        <a:rPr lang="en-US" sz="1600" dirty="0" err="1" smtClean="0"/>
                        <a:t>SetMember</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err="1" smtClean="0">
                          <a:latin typeface="Consolas" pitchFamily="49" charset="0"/>
                        </a:rPr>
                        <a:t>x.Foo</a:t>
                      </a:r>
                      <a:r>
                        <a:rPr lang="en-US" sz="1600" dirty="0" smtClean="0">
                          <a:latin typeface="Consolas" pitchFamily="49" charset="0"/>
                        </a:rPr>
                        <a:t> =</a:t>
                      </a:r>
                      <a:r>
                        <a:rPr lang="en-US" sz="1600" baseline="0" dirty="0" smtClean="0">
                          <a:latin typeface="Consolas" pitchFamily="49" charset="0"/>
                        </a:rPr>
                        <a:t>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err="1" smtClean="0">
                          <a:latin typeface="Consolas" pitchFamily="49" charset="0"/>
                        </a:rPr>
                        <a:t>x.Foo</a:t>
                      </a:r>
                      <a:r>
                        <a:rPr lang="en-US" sz="1600" dirty="0" smtClean="0">
                          <a:latin typeface="Consolas" pitchFamily="49" charset="0"/>
                        </a:rPr>
                        <a:t>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err="1" smtClean="0">
                          <a:latin typeface="Consolas" pitchFamily="49" charset="0"/>
                        </a:rPr>
                        <a:t>x.Foo</a:t>
                      </a:r>
                      <a:r>
                        <a:rPr lang="en-US" sz="1600" dirty="0" smtClean="0">
                          <a:latin typeface="Consolas" pitchFamily="49" charset="0"/>
                        </a:rPr>
                        <a:t>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err="1" smtClean="0">
                          <a:latin typeface="Consolas" pitchFamily="49" charset="0"/>
                        </a:rPr>
                        <a:t>x.Foo</a:t>
                      </a:r>
                      <a:r>
                        <a:rPr lang="en-US" sz="1600" dirty="0" smtClean="0">
                          <a:latin typeface="Consolas" pitchFamily="49" charset="0"/>
                        </a:rPr>
                        <a:t>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74002">
                <a:tc>
                  <a:txBody>
                    <a:bodyPr/>
                    <a:lstStyle/>
                    <a:p>
                      <a:r>
                        <a:rPr lang="en-US" sz="1600" dirty="0" err="1" smtClean="0"/>
                        <a:t>DeleteMember</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del </a:t>
                      </a:r>
                      <a:r>
                        <a:rPr lang="en-US" sz="1600" dirty="0" err="1" smtClean="0">
                          <a:latin typeface="Consolas" pitchFamily="49" charset="0"/>
                        </a:rPr>
                        <a:t>d.Foo</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800" dirty="0" err="1" smtClean="0">
                          <a:latin typeface="Consolas" pitchFamily="49" charset="0"/>
                        </a:rPr>
                        <a:t>x.send</a:t>
                      </a:r>
                      <a:r>
                        <a:rPr lang="en-US" sz="800" dirty="0" smtClean="0">
                          <a:latin typeface="Consolas" pitchFamily="49" charset="0"/>
                        </a:rPr>
                        <a:t> :</a:t>
                      </a:r>
                      <a:r>
                        <a:rPr lang="en-US" sz="800" dirty="0" err="1" smtClean="0">
                          <a:latin typeface="Consolas" pitchFamily="49" charset="0"/>
                        </a:rPr>
                        <a:t>remove_instance_variable</a:t>
                      </a:r>
                      <a:r>
                        <a:rPr lang="en-US" sz="800" dirty="0" smtClean="0">
                          <a:latin typeface="Consolas" pitchFamily="49" charset="0"/>
                        </a:rPr>
                        <a:t> :@</a:t>
                      </a:r>
                      <a:r>
                        <a:rPr lang="en-US" sz="800" dirty="0" err="1" smtClean="0">
                          <a:latin typeface="Consolas" pitchFamily="49" charset="0"/>
                        </a:rPr>
                        <a:t>foo</a:t>
                      </a:r>
                      <a:endParaRPr lang="en-US" sz="8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219679">
                <a:tc>
                  <a:txBody>
                    <a:bodyPr/>
                    <a:lstStyle/>
                    <a:p>
                      <a:r>
                        <a:rPr lang="en-US" sz="1600" dirty="0" err="1" smtClean="0"/>
                        <a:t>UnaryOperation</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19679">
                <a:tc>
                  <a:txBody>
                    <a:bodyPr/>
                    <a:lstStyle/>
                    <a:p>
                      <a:r>
                        <a:rPr lang="en-US" sz="1600" dirty="0" err="1" smtClean="0"/>
                        <a:t>BinaryOperation</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9679">
                <a:tc>
                  <a:txBody>
                    <a:bodyPr/>
                    <a:lstStyle/>
                    <a:p>
                      <a:r>
                        <a:rPr lang="en-US" sz="1600" dirty="0" smtClean="0"/>
                        <a:t>Convert</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smtClean="0">
                          <a:latin typeface="Consolas" pitchFamily="49" charset="0"/>
                        </a:rPr>
                        <a:t>(</a:t>
                      </a:r>
                      <a:r>
                        <a:rPr lang="en-US" sz="1600" dirty="0" err="1" smtClean="0">
                          <a:latin typeface="Consolas" pitchFamily="49" charset="0"/>
                        </a:rPr>
                        <a:t>Foo</a:t>
                      </a:r>
                      <a:r>
                        <a:rPr lang="en-US" sz="1600" dirty="0" smtClean="0">
                          <a:latin typeface="Consolas" pitchFamily="49" charset="0"/>
                        </a:rPr>
                        <a:t>)x</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err="1" smtClean="0">
                          <a:latin typeface="Consolas" pitchFamily="49" charset="0"/>
                        </a:rPr>
                        <a:t>CType</a:t>
                      </a:r>
                      <a:r>
                        <a:rPr lang="en-US" sz="1600" dirty="0" smtClean="0">
                          <a:latin typeface="Consolas" pitchFamily="49" charset="0"/>
                        </a:rPr>
                        <a:t>(</a:t>
                      </a:r>
                      <a:r>
                        <a:rPr lang="en-US" sz="1600" dirty="0" err="1" smtClean="0">
                          <a:latin typeface="Consolas" pitchFamily="49" charset="0"/>
                        </a:rPr>
                        <a:t>x,</a:t>
                      </a:r>
                      <a:r>
                        <a:rPr lang="en-US" sz="1600" baseline="0" dirty="0" err="1" smtClean="0">
                          <a:latin typeface="Consolas" pitchFamily="49" charset="0"/>
                        </a:rPr>
                        <a:t>Foo</a:t>
                      </a:r>
                      <a:r>
                        <a:rPr lang="en-US" sz="1600" baseline="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19679">
                <a:tc>
                  <a:txBody>
                    <a:bodyPr/>
                    <a:lstStyle/>
                    <a:p>
                      <a:r>
                        <a:rPr lang="en-US" sz="1600" dirty="0" err="1" smtClean="0"/>
                        <a:t>InvokeMember</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r>
                        <a:rPr lang="en-US" sz="1600" baseline="30000" dirty="0" smtClean="0">
                          <a:latin typeface="Consolas" pitchFamily="49" charset="0"/>
                        </a:rPr>
                        <a:t>*</a:t>
                      </a: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baseline="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9679">
                <a:tc>
                  <a:txBody>
                    <a:bodyPr/>
                    <a:lstStyle/>
                    <a:p>
                      <a:r>
                        <a:rPr lang="en-US" sz="1600" dirty="0" smtClean="0"/>
                        <a:t>Invoke</a:t>
                      </a: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err="1" smtClean="0">
                          <a:latin typeface="Consolas" pitchFamily="49" charset="0"/>
                        </a:rPr>
                        <a:t>x.call</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r>
                        <a:rPr lang="en-US" sz="1600" baseline="30000" dirty="0" smtClean="0">
                          <a:latin typeface="Consolas" pitchFamily="49" charset="0"/>
                        </a:rPr>
                        <a:t>*</a:t>
                      </a:r>
                      <a:endParaRPr lang="en-US" sz="1600" baseline="300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66132">
                <a:tc>
                  <a:txBody>
                    <a:bodyPr/>
                    <a:lstStyle/>
                    <a:p>
                      <a:r>
                        <a:rPr lang="en-US" sz="1600" dirty="0" err="1" smtClean="0"/>
                        <a:t>CreateInstance</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X.new</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new X(</a:t>
                      </a:r>
                      <a:r>
                        <a:rPr lang="en-US" sz="1600" dirty="0" err="1" smtClean="0">
                          <a:latin typeface="Consolas" pitchFamily="49" charset="0"/>
                        </a:rPr>
                        <a:t>a,b</a:t>
                      </a:r>
                      <a:r>
                        <a:rPr lang="en-US" sz="1600" dirty="0" smtClean="0">
                          <a:latin typeface="Consolas" pitchFamily="49" charset="0"/>
                        </a:rPr>
                        <a:t>)</a:t>
                      </a:r>
                      <a:r>
                        <a:rPr lang="en-US" sz="1600" baseline="30000" dirty="0" smtClean="0">
                          <a:latin typeface="Consolas" pitchFamily="49" charset="0"/>
                        </a:rPr>
                        <a:t>**</a:t>
                      </a:r>
                      <a:endParaRPr lang="en-US" sz="1600" dirty="0" smtClean="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New X(</a:t>
                      </a:r>
                      <a:r>
                        <a:rPr lang="en-US" sz="1600" dirty="0" err="1" smtClean="0">
                          <a:latin typeface="Consolas" pitchFamily="49" charset="0"/>
                        </a:rPr>
                        <a:t>a,b</a:t>
                      </a:r>
                      <a:r>
                        <a:rPr lang="en-US" sz="1600" dirty="0" smtClean="0">
                          <a:latin typeface="Consolas" pitchFamily="49" charset="0"/>
                        </a:rPr>
                        <a:t>)</a:t>
                      </a:r>
                      <a:r>
                        <a:rPr lang="en-US" sz="1600" baseline="30000" dirty="0" smtClean="0">
                          <a:latin typeface="Consolas" pitchFamily="49" charset="0"/>
                        </a:rPr>
                        <a:t>**</a:t>
                      </a:r>
                      <a:endParaRPr lang="en-US" sz="1600" dirty="0" smtClean="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9679">
                <a:tc>
                  <a:txBody>
                    <a:bodyPr/>
                    <a:lstStyle/>
                    <a:p>
                      <a:r>
                        <a:rPr lang="en-US" sz="1600" dirty="0" err="1" smtClean="0"/>
                        <a:t>GetIndex</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19679">
                <a:tc>
                  <a:txBody>
                    <a:bodyPr/>
                    <a:lstStyle/>
                    <a:p>
                      <a:r>
                        <a:rPr lang="en-US" sz="1600" dirty="0" err="1" smtClean="0"/>
                        <a:t>SetIndex</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9679">
                <a:tc>
                  <a:txBody>
                    <a:bodyPr/>
                    <a:lstStyle/>
                    <a:p>
                      <a:r>
                        <a:rPr lang="en-US" sz="1600" dirty="0" err="1" smtClean="0"/>
                        <a:t>DeleteIndex</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del 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sp>
        <p:nvSpPr>
          <p:cNvPr id="57431" name="Title 7"/>
          <p:cNvSpPr>
            <a:spLocks noGrp="1"/>
          </p:cNvSpPr>
          <p:nvPr>
            <p:ph type="title"/>
          </p:nvPr>
        </p:nvSpPr>
        <p:spPr/>
        <p:txBody>
          <a:bodyPr/>
          <a:lstStyle/>
          <a:p>
            <a:pPr eaLnBrk="1" hangingPunct="1"/>
            <a:r>
              <a:rPr lang="en-US" smtClean="0"/>
              <a:t>Language Expressions</a:t>
            </a:r>
          </a:p>
        </p:txBody>
      </p:sp>
      <p:sp>
        <p:nvSpPr>
          <p:cNvPr id="5" name="TextBox 4"/>
          <p:cNvSpPr txBox="1"/>
          <p:nvPr/>
        </p:nvSpPr>
        <p:spPr>
          <a:xfrm>
            <a:off x="4267200" y="5943600"/>
            <a:ext cx="4572000" cy="338554"/>
          </a:xfrm>
          <a:prstGeom prst="rect">
            <a:avLst/>
          </a:prstGeom>
          <a:noFill/>
        </p:spPr>
        <p:txBody>
          <a:bodyPr wrap="square" rtlCol="0">
            <a:spAutoFit/>
          </a:bodyPr>
          <a:lstStyle/>
          <a:p>
            <a:pPr algn="r"/>
            <a:r>
              <a:rPr lang="en-US" sz="1600" dirty="0" smtClean="0">
                <a:latin typeface="+mn-lt"/>
              </a:rPr>
              <a:t>* Language-specific semantics	** Not dynamic</a:t>
            </a:r>
            <a:endParaRPr lang="en-US" sz="1600" dirty="0">
              <a:latin typeface="+mn-lt"/>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4"/>
          <p:cNvSpPr>
            <a:spLocks noGrp="1"/>
          </p:cNvSpPr>
          <p:nvPr>
            <p:ph type="title"/>
          </p:nvPr>
        </p:nvSpPr>
        <p:spPr/>
        <p:txBody>
          <a:bodyPr/>
          <a:lstStyle/>
          <a:p>
            <a:r>
              <a:rPr lang="en-US" smtClean="0"/>
              <a:t>System.Linq.Expressions v2</a:t>
            </a:r>
          </a:p>
        </p:txBody>
      </p:sp>
      <p:sp>
        <p:nvSpPr>
          <p:cNvPr id="59393" name="Text Placeholder 5"/>
          <p:cNvSpPr>
            <a:spLocks noGrp="1"/>
          </p:cNvSpPr>
          <p:nvPr>
            <p:ph idx="1"/>
          </p:nvPr>
        </p:nvSpPr>
        <p:spPr/>
        <p:txBody>
          <a:bodyPr/>
          <a:lstStyle/>
          <a:p>
            <a:r>
              <a:rPr lang="en-US" dirty="0" smtClean="0"/>
              <a:t>.NET 3.5 Expression Trees</a:t>
            </a:r>
          </a:p>
          <a:p>
            <a:pPr>
              <a:buFont typeface="Impact" pitchFamily="34" charset="0"/>
              <a:buChar char="+"/>
            </a:pPr>
            <a:r>
              <a:rPr lang="en-US" dirty="0" smtClean="0"/>
              <a:t>Extra Expressions</a:t>
            </a:r>
          </a:p>
          <a:p>
            <a:pPr lvl="1">
              <a:buNone/>
            </a:pPr>
            <a:r>
              <a:rPr lang="en-US" sz="2000" dirty="0" smtClean="0"/>
              <a:t>++, --, </a:t>
            </a:r>
            <a:r>
              <a:rPr lang="en-US" sz="2000" dirty="0" err="1" smtClean="0"/>
              <a:t>ArrayAccess</a:t>
            </a:r>
            <a:r>
              <a:rPr lang="en-US" sz="2000" dirty="0" smtClean="0"/>
              <a:t>, Default, </a:t>
            </a:r>
            <a:r>
              <a:rPr lang="en-US" sz="2000" dirty="0" err="1" smtClean="0"/>
              <a:t>RefEqual</a:t>
            </a:r>
            <a:r>
              <a:rPr lang="en-US" sz="2000" dirty="0" smtClean="0"/>
              <a:t>, </a:t>
            </a:r>
            <a:r>
              <a:rPr lang="en-US" sz="2000" dirty="0" err="1" smtClean="0"/>
              <a:t>Unbox</a:t>
            </a:r>
            <a:r>
              <a:rPr lang="en-US" sz="2000" dirty="0" smtClean="0"/>
              <a:t>, etc</a:t>
            </a:r>
          </a:p>
          <a:p>
            <a:pPr>
              <a:buFont typeface="Impact" pitchFamily="34" charset="0"/>
              <a:buChar char="+"/>
            </a:pPr>
            <a:r>
              <a:rPr lang="en-US" dirty="0" smtClean="0"/>
              <a:t>Assignment</a:t>
            </a:r>
          </a:p>
          <a:p>
            <a:pPr lvl="1">
              <a:buNone/>
            </a:pPr>
            <a:r>
              <a:rPr lang="en-US" sz="2000" dirty="0" smtClean="0"/>
              <a:t>=, +=, -=, *=, /=, %=, &amp;=, |=, ^=, &lt;&lt;=, &gt;&gt;=, etc</a:t>
            </a:r>
          </a:p>
          <a:p>
            <a:pPr>
              <a:buFont typeface="Impact" pitchFamily="34" charset="0"/>
              <a:buChar char="+"/>
            </a:pPr>
            <a:r>
              <a:rPr lang="en-US" dirty="0" smtClean="0"/>
              <a:t>Control-flow</a:t>
            </a:r>
          </a:p>
          <a:p>
            <a:pPr lvl="1">
              <a:buNone/>
            </a:pPr>
            <a:r>
              <a:rPr lang="en-US" sz="2000" dirty="0" smtClean="0"/>
              <a:t>if, switch, for, break, return, throw, try…catch..finally, </a:t>
            </a:r>
            <a:r>
              <a:rPr lang="en-US" sz="2000" dirty="0" err="1" smtClean="0"/>
              <a:t>goto</a:t>
            </a:r>
            <a:r>
              <a:rPr lang="en-US" sz="2000" dirty="0" smtClean="0"/>
              <a:t>, label, etc</a:t>
            </a:r>
          </a:p>
          <a:p>
            <a:pPr>
              <a:buFont typeface="Impact" pitchFamily="34" charset="0"/>
              <a:buChar char="+"/>
            </a:pPr>
            <a:r>
              <a:rPr lang="en-US" dirty="0" smtClean="0"/>
              <a:t>Dynamic dispatch</a:t>
            </a:r>
          </a:p>
          <a:p>
            <a:pPr>
              <a:buFont typeface="Impact" pitchFamily="34" charset="0"/>
              <a:buChar char="="/>
            </a:pPr>
            <a:r>
              <a:rPr lang="en-US" b="1" dirty="0" smtClean="0"/>
              <a:t>Full method bodies</a:t>
            </a:r>
            <a:endParaRPr lang="en-US" dirty="0" smtClean="0"/>
          </a:p>
        </p:txBody>
      </p:sp>
      <p:sp>
        <p:nvSpPr>
          <p:cNvPr id="6" name="Right Brace 5"/>
          <p:cNvSpPr/>
          <p:nvPr/>
        </p:nvSpPr>
        <p:spPr>
          <a:xfrm>
            <a:off x="4724400" y="1981200"/>
            <a:ext cx="228600" cy="83820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4953000" y="2133600"/>
            <a:ext cx="3276600" cy="492443"/>
          </a:xfrm>
          <a:prstGeom prst="rect">
            <a:avLst/>
          </a:prstGeom>
          <a:noFill/>
        </p:spPr>
        <p:txBody>
          <a:bodyPr wrap="square" rtlCol="0">
            <a:spAutoFit/>
          </a:bodyPr>
          <a:lstStyle/>
          <a:p>
            <a:r>
              <a:rPr lang="en-US" sz="2600" dirty="0" smtClean="0">
                <a:latin typeface="+mn-lt"/>
              </a:rPr>
              <a:t>Lambda Expressions</a:t>
            </a:r>
            <a:endParaRPr lang="en-US" sz="2600" dirty="0">
              <a:latin typeface="+mn-l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939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39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39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939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939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pPr eaLnBrk="1" hangingPunct="1"/>
            <a:r>
              <a:rPr lang="en-US" smtClean="0"/>
              <a:t>Factorial In C#</a:t>
            </a:r>
          </a:p>
        </p:txBody>
      </p:sp>
      <p:sp>
        <p:nvSpPr>
          <p:cNvPr id="3" name="Rounded Rectangle 2"/>
          <p:cNvSpPr/>
          <p:nvPr/>
        </p:nvSpPr>
        <p:spPr bwMode="auto">
          <a:xfrm>
            <a:off x="990600" y="35814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2667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2667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3" name="Rounded Rectangle 12"/>
          <p:cNvSpPr/>
          <p:nvPr/>
        </p:nvSpPr>
        <p:spPr bwMode="auto">
          <a:xfrm>
            <a:off x="5334000" y="47244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BinaryOp</a:t>
            </a:r>
            <a:endParaRPr lang="en-US" sz="1400" dirty="0">
              <a:solidFill>
                <a:srgbClr val="FFFFFF"/>
              </a:solidFill>
            </a:endParaRPr>
          </a:p>
          <a:p>
            <a:pPr algn="ctr" defTabSz="914099">
              <a:defRPr/>
            </a:pPr>
            <a:r>
              <a:rPr lang="en-US" sz="1400" dirty="0">
                <a:solidFill>
                  <a:srgbClr val="FFFFFF"/>
                </a:solidFill>
              </a:rPr>
              <a:t>-</a:t>
            </a:r>
          </a:p>
        </p:txBody>
      </p:sp>
      <p:sp>
        <p:nvSpPr>
          <p:cNvPr id="14" name="Rounded Rectangle 13"/>
          <p:cNvSpPr/>
          <p:nvPr/>
        </p:nvSpPr>
        <p:spPr bwMode="auto">
          <a:xfrm>
            <a:off x="990600" y="26670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BinaryOp</a:t>
            </a:r>
            <a:endParaRPr lang="en-US" sz="1400" dirty="0">
              <a:solidFill>
                <a:srgbClr val="FFFFFF"/>
              </a:solidFill>
            </a:endParaRPr>
          </a:p>
          <a:p>
            <a:pPr algn="ctr" defTabSz="914099">
              <a:defRPr/>
            </a:pPr>
            <a:r>
              <a:rPr lang="en-US" sz="1400" dirty="0">
                <a:solidFill>
                  <a:srgbClr val="FFFFFF"/>
                </a:solidFill>
              </a:rPr>
              <a:t>==</a:t>
            </a:r>
          </a:p>
        </p:txBody>
      </p:sp>
      <p:sp>
        <p:nvSpPr>
          <p:cNvPr id="15" name="Rounded Rectangle 14"/>
          <p:cNvSpPr/>
          <p:nvPr/>
        </p:nvSpPr>
        <p:spPr bwMode="auto">
          <a:xfrm>
            <a:off x="3657600" y="47244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MethodCall</a:t>
            </a:r>
            <a:endParaRPr lang="en-US" sz="1400" dirty="0">
              <a:solidFill>
                <a:srgbClr val="FFFFFF"/>
              </a:solidFill>
            </a:endParaRPr>
          </a:p>
          <a:p>
            <a:pPr algn="ctr" defTabSz="914099">
              <a:defRPr/>
            </a:pPr>
            <a:r>
              <a:rPr lang="en-US" sz="1400" dirty="0" err="1">
                <a:solidFill>
                  <a:srgbClr val="FFFFFF"/>
                </a:solidFill>
              </a:rPr>
              <a:t>Program.fact</a:t>
            </a:r>
            <a:endParaRPr lang="en-US" sz="1400" dirty="0">
              <a:solidFill>
                <a:srgbClr val="FFFFFF"/>
              </a:solidFill>
            </a:endParaRPr>
          </a:p>
        </p:txBody>
      </p:sp>
      <p:sp>
        <p:nvSpPr>
          <p:cNvPr id="16" name="Rounded Rectangle 15"/>
          <p:cNvSpPr/>
          <p:nvPr/>
        </p:nvSpPr>
        <p:spPr bwMode="auto">
          <a:xfrm>
            <a:off x="1981200" y="44196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BinaryOp</a:t>
            </a:r>
            <a:endParaRPr lang="en-US" sz="1400" dirty="0">
              <a:solidFill>
                <a:srgbClr val="FFFFFF"/>
              </a:solidFill>
            </a:endParaRPr>
          </a:p>
          <a:p>
            <a:pPr algn="ctr" defTabSz="914099">
              <a:defRPr/>
            </a:pPr>
            <a:r>
              <a:rPr lang="en-US" sz="1400" dirty="0">
                <a:solidFill>
                  <a:srgbClr val="FFFFFF"/>
                </a:solidFill>
              </a:rPr>
              <a:t>*</a:t>
            </a:r>
          </a:p>
        </p:txBody>
      </p:sp>
      <p:cxnSp>
        <p:nvCxnSpPr>
          <p:cNvPr id="19" name="Straight Arrow Connector 18"/>
          <p:cNvCxnSpPr>
            <a:stCxn id="0" idx="3"/>
            <a:endCxn id="0" idx="1"/>
          </p:cNvCxnSpPr>
          <p:nvPr/>
        </p:nvCxnSpPr>
        <p:spPr>
          <a:xfrm>
            <a:off x="1828800" y="37338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2438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0" idx="3"/>
            <a:endCxn id="0" idx="1"/>
          </p:cNvCxnSpPr>
          <p:nvPr/>
        </p:nvCxnSpPr>
        <p:spPr>
          <a:xfrm flipV="1">
            <a:off x="2438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19812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bwMode="auto">
          <a:xfrm>
            <a:off x="3657600" y="4114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51" name="Elbow Connector 50"/>
          <p:cNvCxnSpPr>
            <a:stCxn id="0" idx="3"/>
            <a:endCxn id="0" idx="1"/>
          </p:cNvCxnSpPr>
          <p:nvPr/>
        </p:nvCxnSpPr>
        <p:spPr>
          <a:xfrm>
            <a:off x="34290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5105400" y="49530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7010400" y="44196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7010400" y="5029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6781800" y="49530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67818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bwMode="auto">
          <a:xfrm>
            <a:off x="990600" y="44958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cxnSp>
        <p:nvCxnSpPr>
          <p:cNvPr id="66" name="Straight Arrow Connector 65"/>
          <p:cNvCxnSpPr>
            <a:stCxn id="0" idx="3"/>
            <a:endCxn id="0" idx="1"/>
          </p:cNvCxnSpPr>
          <p:nvPr/>
        </p:nvCxnSpPr>
        <p:spPr>
          <a:xfrm>
            <a:off x="1828800" y="46482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492" name="Text Box 4"/>
          <p:cNvSpPr txBox="1">
            <a:spLocks noChangeArrowheads="1"/>
          </p:cNvSpPr>
          <p:nvPr/>
        </p:nvSpPr>
        <p:spPr bwMode="auto">
          <a:xfrm>
            <a:off x="5029200" y="1905000"/>
            <a:ext cx="3733800" cy="1816100"/>
          </a:xfrm>
          <a:prstGeom prst="rect">
            <a:avLst/>
          </a:prstGeom>
          <a:solidFill>
            <a:srgbClr val="FFFF99"/>
          </a:solidFill>
          <a:ln w="12700">
            <a:noFill/>
            <a:miter lim="800000"/>
            <a:headEnd/>
            <a:tailEnd/>
          </a:ln>
          <a:effectLst>
            <a:outerShdw blurRad="50800" dist="38100" dir="5400000" algn="t" rotWithShape="0">
              <a:prstClr val="black">
                <a:alpha val="40000"/>
              </a:prstClr>
            </a:outerShdw>
          </a:effectLst>
        </p:spPr>
        <p:txBody>
          <a:bodyPr wrap="square" lIns="91435" tIns="45718" rIns="91435" bIns="45718">
            <a:spAutoFit/>
          </a:bodyPr>
          <a:lstStyle/>
          <a:p>
            <a:r>
              <a:rPr lang="en-US" sz="1600" dirty="0">
                <a:latin typeface="Consolas" pitchFamily="49" charset="0"/>
              </a:rPr>
              <a:t>static </a:t>
            </a:r>
            <a:r>
              <a:rPr lang="en-US" sz="1600" dirty="0" err="1">
                <a:latin typeface="Consolas" pitchFamily="49" charset="0"/>
              </a:rPr>
              <a:t>int</a:t>
            </a:r>
            <a:r>
              <a:rPr lang="en-US" sz="1600" dirty="0">
                <a:latin typeface="Consolas" pitchFamily="49" charset="0"/>
              </a:rPr>
              <a:t> fact(</a:t>
            </a:r>
            <a:r>
              <a:rPr lang="en-US" sz="1600" dirty="0" err="1">
                <a:latin typeface="Consolas" pitchFamily="49" charset="0"/>
              </a:rPr>
              <a:t>int</a:t>
            </a:r>
            <a:r>
              <a:rPr lang="en-US" sz="1600" dirty="0">
                <a:latin typeface="Consolas" pitchFamily="49" charset="0"/>
              </a:rPr>
              <a:t> n) {</a:t>
            </a:r>
          </a:p>
          <a:p>
            <a:r>
              <a:rPr lang="en-US" sz="1600" dirty="0">
                <a:latin typeface="Consolas" pitchFamily="49" charset="0"/>
              </a:rPr>
              <a:t>    if (n == 0) {</a:t>
            </a:r>
          </a:p>
          <a:p>
            <a:r>
              <a:rPr lang="en-US" sz="1600" dirty="0">
                <a:latin typeface="Consolas" pitchFamily="49" charset="0"/>
              </a:rPr>
              <a:t>        return 1;</a:t>
            </a:r>
          </a:p>
          <a:p>
            <a:r>
              <a:rPr lang="en-US" sz="1600" dirty="0">
                <a:latin typeface="Consolas" pitchFamily="49" charset="0"/>
              </a:rPr>
              <a:t>    } else {</a:t>
            </a:r>
          </a:p>
          <a:p>
            <a:r>
              <a:rPr lang="en-US" sz="1600" dirty="0">
                <a:latin typeface="Consolas" pitchFamily="49" charset="0"/>
              </a:rPr>
              <a:t>        return n * fact(n - 1);</a:t>
            </a:r>
          </a:p>
          <a:p>
            <a:r>
              <a:rPr lang="en-US" sz="1600" dirty="0">
                <a:latin typeface="Consolas" pitchFamily="49" charset="0"/>
              </a:rPr>
              <a:t>    }</a:t>
            </a:r>
          </a:p>
          <a:p>
            <a:r>
              <a:rPr lang="en-US" sz="1600" dirty="0">
                <a:latin typeface="Consolas" pitchFamily="49" charset="0"/>
              </a:rPr>
              <a:t>}</a:t>
            </a:r>
          </a:p>
        </p:txBody>
      </p:sp>
      <p:cxnSp>
        <p:nvCxnSpPr>
          <p:cNvPr id="47" name="Elbow Connector 46"/>
          <p:cNvCxnSpPr>
            <a:stCxn id="0" idx="3"/>
            <a:endCxn id="0" idx="1"/>
          </p:cNvCxnSpPr>
          <p:nvPr/>
        </p:nvCxnSpPr>
        <p:spPr>
          <a:xfrm flipV="1">
            <a:off x="34290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pPr eaLnBrk="1" hangingPunct="1"/>
            <a:r>
              <a:rPr lang="en-US" smtClean="0"/>
              <a:t>Factorial In C# With Dynamic</a:t>
            </a:r>
          </a:p>
        </p:txBody>
      </p:sp>
      <p:sp>
        <p:nvSpPr>
          <p:cNvPr id="3" name="Rounded Rectangle 2"/>
          <p:cNvSpPr/>
          <p:nvPr/>
        </p:nvSpPr>
        <p:spPr bwMode="auto">
          <a:xfrm>
            <a:off x="990600" y="35814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2667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2667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3" name="Rounded Rectangle 12"/>
          <p:cNvSpPr/>
          <p:nvPr/>
        </p:nvSpPr>
        <p:spPr bwMode="auto">
          <a:xfrm>
            <a:off x="5334000" y="47244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CSharpOp</a:t>
            </a:r>
            <a:r>
              <a:rPr lang="en-US" sz="1400" dirty="0">
                <a:solidFill>
                  <a:srgbClr val="FFFFFF"/>
                </a:solidFill>
              </a:rPr>
              <a:t>[-]</a:t>
            </a:r>
          </a:p>
        </p:txBody>
      </p:sp>
      <p:sp>
        <p:nvSpPr>
          <p:cNvPr id="14" name="Rounded Rectangle 13"/>
          <p:cNvSpPr/>
          <p:nvPr/>
        </p:nvSpPr>
        <p:spPr bwMode="auto">
          <a:xfrm>
            <a:off x="990600" y="26670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CSharpOp</a:t>
            </a:r>
            <a:r>
              <a:rPr lang="en-US" sz="1400" dirty="0">
                <a:solidFill>
                  <a:srgbClr val="FFFFFF"/>
                </a:solidFill>
              </a:rPr>
              <a:t>[==]</a:t>
            </a:r>
          </a:p>
        </p:txBody>
      </p:sp>
      <p:sp>
        <p:nvSpPr>
          <p:cNvPr id="15" name="Rounded Rectangle 14"/>
          <p:cNvSpPr/>
          <p:nvPr/>
        </p:nvSpPr>
        <p:spPr bwMode="auto">
          <a:xfrm>
            <a:off x="3657600" y="47244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MethodCall</a:t>
            </a:r>
            <a:endParaRPr lang="en-US" sz="1400" dirty="0">
              <a:solidFill>
                <a:srgbClr val="FFFFFF"/>
              </a:solidFill>
            </a:endParaRPr>
          </a:p>
          <a:p>
            <a:pPr algn="ctr" defTabSz="914099">
              <a:defRPr/>
            </a:pPr>
            <a:r>
              <a:rPr lang="en-US" sz="1400" dirty="0" err="1">
                <a:solidFill>
                  <a:srgbClr val="FFFFFF"/>
                </a:solidFill>
              </a:rPr>
              <a:t>Program.fact</a:t>
            </a:r>
            <a:endParaRPr lang="en-US" sz="1400" dirty="0">
              <a:solidFill>
                <a:srgbClr val="FFFFFF"/>
              </a:solidFill>
            </a:endParaRPr>
          </a:p>
        </p:txBody>
      </p:sp>
      <p:sp>
        <p:nvSpPr>
          <p:cNvPr id="16" name="Rounded Rectangle 15"/>
          <p:cNvSpPr/>
          <p:nvPr/>
        </p:nvSpPr>
        <p:spPr bwMode="auto">
          <a:xfrm>
            <a:off x="1981200" y="4419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CSharpOp</a:t>
            </a:r>
            <a:r>
              <a:rPr lang="en-US" sz="1400" dirty="0">
                <a:solidFill>
                  <a:srgbClr val="FFFFFF"/>
                </a:solidFill>
              </a:rPr>
              <a:t>[*]</a:t>
            </a:r>
          </a:p>
        </p:txBody>
      </p:sp>
      <p:cxnSp>
        <p:nvCxnSpPr>
          <p:cNvPr id="19" name="Straight Arrow Connector 18"/>
          <p:cNvCxnSpPr>
            <a:stCxn id="0" idx="3"/>
            <a:endCxn id="0" idx="1"/>
          </p:cNvCxnSpPr>
          <p:nvPr/>
        </p:nvCxnSpPr>
        <p:spPr>
          <a:xfrm>
            <a:off x="1828800" y="37338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2438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0" idx="3"/>
            <a:endCxn id="0" idx="1"/>
          </p:cNvCxnSpPr>
          <p:nvPr/>
        </p:nvCxnSpPr>
        <p:spPr>
          <a:xfrm flipV="1">
            <a:off x="2438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19812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0" idx="3"/>
            <a:endCxn id="0" idx="1"/>
          </p:cNvCxnSpPr>
          <p:nvPr/>
        </p:nvCxnSpPr>
        <p:spPr>
          <a:xfrm>
            <a:off x="34290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5105400" y="49530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7010400" y="44196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7010400" y="5029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6781800" y="49530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67818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bwMode="auto">
          <a:xfrm>
            <a:off x="990600" y="44958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cxnSp>
        <p:nvCxnSpPr>
          <p:cNvPr id="66" name="Straight Arrow Connector 65"/>
          <p:cNvCxnSpPr>
            <a:stCxn id="0" idx="3"/>
            <a:endCxn id="0" idx="1"/>
          </p:cNvCxnSpPr>
          <p:nvPr/>
        </p:nvCxnSpPr>
        <p:spPr>
          <a:xfrm>
            <a:off x="1828800" y="46482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537" name="Text Box 4"/>
          <p:cNvSpPr txBox="1">
            <a:spLocks noChangeArrowheads="1"/>
          </p:cNvSpPr>
          <p:nvPr/>
        </p:nvSpPr>
        <p:spPr bwMode="auto">
          <a:xfrm>
            <a:off x="5029200" y="1905000"/>
            <a:ext cx="3733800" cy="1815878"/>
          </a:xfrm>
          <a:prstGeom prst="rect">
            <a:avLst/>
          </a:prstGeom>
          <a:solidFill>
            <a:srgbClr val="FFFF99"/>
          </a:solidFill>
          <a:ln w="12700">
            <a:noFill/>
            <a:miter lim="800000"/>
            <a:headEnd/>
            <a:tailEnd/>
          </a:ln>
          <a:effectLst>
            <a:outerShdw blurRad="50800" dist="38100" dir="5400000" algn="t" rotWithShape="0">
              <a:prstClr val="black">
                <a:alpha val="40000"/>
              </a:prstClr>
            </a:outerShdw>
          </a:effectLst>
        </p:spPr>
        <p:txBody>
          <a:bodyPr wrap="square" lIns="91435" tIns="45718" rIns="0" bIns="45718">
            <a:spAutoFit/>
          </a:bodyPr>
          <a:lstStyle/>
          <a:p>
            <a:r>
              <a:rPr lang="en-US" sz="1600" dirty="0">
                <a:latin typeface="Consolas" pitchFamily="49" charset="0"/>
              </a:rPr>
              <a:t>static dynamic fact(dynamic n) {</a:t>
            </a:r>
          </a:p>
          <a:p>
            <a:r>
              <a:rPr lang="en-US" sz="1600" dirty="0">
                <a:latin typeface="Consolas" pitchFamily="49" charset="0"/>
              </a:rPr>
              <a:t>    if (n == 0) {</a:t>
            </a:r>
          </a:p>
          <a:p>
            <a:r>
              <a:rPr lang="en-US" sz="1600" dirty="0">
                <a:latin typeface="Consolas" pitchFamily="49" charset="0"/>
              </a:rPr>
              <a:t>        return 1;</a:t>
            </a:r>
          </a:p>
          <a:p>
            <a:r>
              <a:rPr lang="en-US" sz="1600" dirty="0">
                <a:latin typeface="Consolas" pitchFamily="49" charset="0"/>
              </a:rPr>
              <a:t>    } else {</a:t>
            </a:r>
          </a:p>
          <a:p>
            <a:r>
              <a:rPr lang="en-US" sz="1600" dirty="0">
                <a:latin typeface="Consolas" pitchFamily="49" charset="0"/>
              </a:rPr>
              <a:t>        return n * fact(n - 1);</a:t>
            </a:r>
          </a:p>
          <a:p>
            <a:r>
              <a:rPr lang="en-US" sz="1600" dirty="0">
                <a:latin typeface="Consolas" pitchFamily="49" charset="0"/>
              </a:rPr>
              <a:t>    }</a:t>
            </a:r>
          </a:p>
          <a:p>
            <a:r>
              <a:rPr lang="en-US" sz="1600" dirty="0">
                <a:latin typeface="Consolas" pitchFamily="49" charset="0"/>
              </a:rPr>
              <a:t>}</a:t>
            </a:r>
          </a:p>
        </p:txBody>
      </p:sp>
      <p:sp>
        <p:nvSpPr>
          <p:cNvPr id="46" name="Rounded Rectangle 45"/>
          <p:cNvSpPr/>
          <p:nvPr/>
        </p:nvSpPr>
        <p:spPr bwMode="auto">
          <a:xfrm>
            <a:off x="3657600" y="4114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47" name="Elbow Connector 46"/>
          <p:cNvCxnSpPr>
            <a:stCxn id="0" idx="3"/>
            <a:endCxn id="0" idx="1"/>
          </p:cNvCxnSpPr>
          <p:nvPr/>
        </p:nvCxnSpPr>
        <p:spPr>
          <a:xfrm flipV="1">
            <a:off x="34290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ext Box 4"/>
          <p:cNvSpPr txBox="1">
            <a:spLocks noChangeArrowheads="1"/>
          </p:cNvSpPr>
          <p:nvPr/>
        </p:nvSpPr>
        <p:spPr bwMode="auto">
          <a:xfrm>
            <a:off x="5029200" y="1905000"/>
            <a:ext cx="3733800" cy="1323975"/>
          </a:xfrm>
          <a:prstGeom prst="rect">
            <a:avLst/>
          </a:prstGeom>
          <a:solidFill>
            <a:srgbClr val="FFFF99"/>
          </a:solidFill>
          <a:ln w="12700">
            <a:noFill/>
            <a:miter lim="800000"/>
            <a:headEnd/>
            <a:tailEnd/>
          </a:ln>
          <a:effectLst>
            <a:outerShdw blurRad="50800" dist="38100" dir="5400000" algn="t" rotWithShape="0">
              <a:prstClr val="black">
                <a:alpha val="40000"/>
              </a:prstClr>
            </a:outerShdw>
          </a:effectLst>
        </p:spPr>
        <p:txBody>
          <a:bodyPr wrap="square" lIns="91435" tIns="45718" rIns="91435" bIns="45718">
            <a:spAutoFit/>
          </a:bodyPr>
          <a:lstStyle/>
          <a:p>
            <a:r>
              <a:rPr lang="en-US" sz="1600">
                <a:latin typeface="Consolas" pitchFamily="49" charset="0"/>
              </a:rPr>
              <a:t>def fact(n):</a:t>
            </a:r>
          </a:p>
          <a:p>
            <a:r>
              <a:rPr lang="en-US" sz="1600">
                <a:latin typeface="Consolas" pitchFamily="49" charset="0"/>
              </a:rPr>
              <a:t>    if n == 0:</a:t>
            </a:r>
          </a:p>
          <a:p>
            <a:r>
              <a:rPr lang="en-US" sz="1600">
                <a:latin typeface="Consolas" pitchFamily="49" charset="0"/>
              </a:rPr>
              <a:t>        return 1</a:t>
            </a:r>
          </a:p>
          <a:p>
            <a:r>
              <a:rPr lang="en-US" sz="1600">
                <a:latin typeface="Consolas" pitchFamily="49" charset="0"/>
              </a:rPr>
              <a:t>    else:</a:t>
            </a:r>
          </a:p>
          <a:p>
            <a:r>
              <a:rPr lang="en-US" sz="1600">
                <a:latin typeface="Consolas" pitchFamily="49" charset="0"/>
              </a:rPr>
              <a:t>        return n * fact(n - 1)</a:t>
            </a:r>
          </a:p>
        </p:txBody>
      </p:sp>
      <p:sp>
        <p:nvSpPr>
          <p:cNvPr id="65538" name="Title 1"/>
          <p:cNvSpPr>
            <a:spLocks noGrp="1"/>
          </p:cNvSpPr>
          <p:nvPr>
            <p:ph type="title"/>
          </p:nvPr>
        </p:nvSpPr>
        <p:spPr/>
        <p:txBody>
          <a:bodyPr/>
          <a:lstStyle/>
          <a:p>
            <a:pPr eaLnBrk="1" hangingPunct="1"/>
            <a:r>
              <a:rPr lang="en-US" smtClean="0"/>
              <a:t>Factorial In Python</a:t>
            </a:r>
          </a:p>
        </p:txBody>
      </p:sp>
      <p:sp>
        <p:nvSpPr>
          <p:cNvPr id="3" name="Rounded Rectangle 2"/>
          <p:cNvSpPr/>
          <p:nvPr/>
        </p:nvSpPr>
        <p:spPr bwMode="auto">
          <a:xfrm>
            <a:off x="990600" y="35814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2667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2667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3" name="Rounded Rectangle 12"/>
          <p:cNvSpPr/>
          <p:nvPr/>
        </p:nvSpPr>
        <p:spPr bwMode="auto">
          <a:xfrm>
            <a:off x="5334000" y="5181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PythonOp</a:t>
            </a:r>
            <a:r>
              <a:rPr lang="en-US" sz="1400" dirty="0">
                <a:solidFill>
                  <a:srgbClr val="FFFFFF"/>
                </a:solidFill>
              </a:rPr>
              <a:t>[-]</a:t>
            </a:r>
          </a:p>
        </p:txBody>
      </p:sp>
      <p:sp>
        <p:nvSpPr>
          <p:cNvPr id="14" name="Rounded Rectangle 13"/>
          <p:cNvSpPr/>
          <p:nvPr/>
        </p:nvSpPr>
        <p:spPr bwMode="auto">
          <a:xfrm>
            <a:off x="990600" y="26670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PythonOp</a:t>
            </a:r>
            <a:r>
              <a:rPr lang="en-US" sz="1400" dirty="0">
                <a:solidFill>
                  <a:srgbClr val="FFFFFF"/>
                </a:solidFill>
              </a:rPr>
              <a:t>[==]</a:t>
            </a:r>
          </a:p>
        </p:txBody>
      </p:sp>
      <p:sp>
        <p:nvSpPr>
          <p:cNvPr id="15" name="Rounded Rectangle 14"/>
          <p:cNvSpPr/>
          <p:nvPr/>
        </p:nvSpPr>
        <p:spPr bwMode="auto">
          <a:xfrm>
            <a:off x="3657600" y="47244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PythonInvoke</a:t>
            </a:r>
            <a:endParaRPr lang="en-US" sz="1400" dirty="0">
              <a:solidFill>
                <a:srgbClr val="FFFFFF"/>
              </a:solidFill>
            </a:endParaRPr>
          </a:p>
        </p:txBody>
      </p:sp>
      <p:sp>
        <p:nvSpPr>
          <p:cNvPr id="16" name="Rounded Rectangle 15"/>
          <p:cNvSpPr/>
          <p:nvPr/>
        </p:nvSpPr>
        <p:spPr bwMode="auto">
          <a:xfrm>
            <a:off x="1981200" y="4419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PythonOp</a:t>
            </a:r>
            <a:r>
              <a:rPr lang="en-US" sz="1400" dirty="0">
                <a:solidFill>
                  <a:srgbClr val="FFFFFF"/>
                </a:solidFill>
              </a:rPr>
              <a:t>[*]</a:t>
            </a:r>
          </a:p>
        </p:txBody>
      </p:sp>
      <p:cxnSp>
        <p:nvCxnSpPr>
          <p:cNvPr id="19" name="Straight Arrow Connector 18"/>
          <p:cNvCxnSpPr>
            <a:stCxn id="0" idx="3"/>
            <a:endCxn id="0" idx="1"/>
          </p:cNvCxnSpPr>
          <p:nvPr/>
        </p:nvCxnSpPr>
        <p:spPr>
          <a:xfrm>
            <a:off x="1828800" y="37338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2438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0" idx="3"/>
            <a:endCxn id="0" idx="1"/>
          </p:cNvCxnSpPr>
          <p:nvPr/>
        </p:nvCxnSpPr>
        <p:spPr>
          <a:xfrm flipV="1">
            <a:off x="2438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19812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bwMode="auto">
          <a:xfrm>
            <a:off x="3657600" y="4114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47" name="Elbow Connector 46"/>
          <p:cNvCxnSpPr>
            <a:stCxn id="0" idx="3"/>
            <a:endCxn id="0" idx="1"/>
          </p:cNvCxnSpPr>
          <p:nvPr/>
        </p:nvCxnSpPr>
        <p:spPr>
          <a:xfrm flipV="1">
            <a:off x="34290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0" idx="3"/>
            <a:endCxn id="0" idx="1"/>
          </p:cNvCxnSpPr>
          <p:nvPr/>
        </p:nvCxnSpPr>
        <p:spPr>
          <a:xfrm>
            <a:off x="34290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0" idx="3"/>
            <a:endCxn id="0" idx="1"/>
          </p:cNvCxnSpPr>
          <p:nvPr/>
        </p:nvCxnSpPr>
        <p:spPr>
          <a:xfrm flipV="1">
            <a:off x="5105400" y="4419600"/>
            <a:ext cx="228600" cy="533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5105400" y="4953000"/>
            <a:ext cx="228600" cy="457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7010400" y="4876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7010400" y="54864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6781800" y="5410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6781800" y="5105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bwMode="auto">
          <a:xfrm>
            <a:off x="990600" y="44958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cxnSp>
        <p:nvCxnSpPr>
          <p:cNvPr id="66" name="Straight Arrow Connector 65"/>
          <p:cNvCxnSpPr>
            <a:stCxn id="0" idx="3"/>
            <a:endCxn id="0" idx="1"/>
          </p:cNvCxnSpPr>
          <p:nvPr/>
        </p:nvCxnSpPr>
        <p:spPr>
          <a:xfrm>
            <a:off x="1828800" y="46482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Rounded Rectangle 68"/>
          <p:cNvSpPr/>
          <p:nvPr/>
        </p:nvSpPr>
        <p:spPr bwMode="auto">
          <a:xfrm>
            <a:off x="5334000" y="41910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Property</a:t>
            </a:r>
          </a:p>
          <a:p>
            <a:pPr algn="ctr" defTabSz="914099">
              <a:defRPr/>
            </a:pPr>
            <a:r>
              <a:rPr lang="en-US" sz="1400" dirty="0">
                <a:solidFill>
                  <a:srgbClr val="FFFFFF"/>
                </a:solidFill>
              </a:rPr>
              <a:t>Value</a:t>
            </a:r>
          </a:p>
        </p:txBody>
      </p:sp>
      <p:sp>
        <p:nvSpPr>
          <p:cNvPr id="70" name="Rounded Rectangle 69"/>
          <p:cNvSpPr/>
          <p:nvPr/>
        </p:nvSpPr>
        <p:spPr bwMode="auto">
          <a:xfrm>
            <a:off x="6705600" y="41910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Field</a:t>
            </a:r>
          </a:p>
          <a:p>
            <a:pPr algn="ctr" defTabSz="914099">
              <a:defRPr/>
            </a:pPr>
            <a:r>
              <a:rPr lang="en-US" sz="1400" dirty="0">
                <a:solidFill>
                  <a:srgbClr val="FFFFFF"/>
                </a:solidFill>
              </a:rPr>
              <a:t>$</a:t>
            </a:r>
            <a:r>
              <a:rPr lang="en-US" sz="1400" dirty="0" err="1">
                <a:solidFill>
                  <a:srgbClr val="FFFFFF"/>
                </a:solidFill>
              </a:rPr>
              <a:t>global.fact</a:t>
            </a:r>
            <a:endParaRPr lang="en-US" sz="1400" dirty="0">
              <a:solidFill>
                <a:srgbClr val="FFFFFF"/>
              </a:solidFill>
            </a:endParaRPr>
          </a:p>
        </p:txBody>
      </p:sp>
      <p:cxnSp>
        <p:nvCxnSpPr>
          <p:cNvPr id="72" name="Straight Arrow Connector 71"/>
          <p:cNvCxnSpPr>
            <a:stCxn id="0" idx="3"/>
            <a:endCxn id="0" idx="1"/>
          </p:cNvCxnSpPr>
          <p:nvPr/>
        </p:nvCxnSpPr>
        <p:spPr>
          <a:xfrm>
            <a:off x="6553200" y="44196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ext Box 4"/>
          <p:cNvSpPr txBox="1">
            <a:spLocks noChangeArrowheads="1"/>
          </p:cNvSpPr>
          <p:nvPr/>
        </p:nvSpPr>
        <p:spPr bwMode="auto">
          <a:xfrm>
            <a:off x="5029200" y="1905000"/>
            <a:ext cx="3733800" cy="1816100"/>
          </a:xfrm>
          <a:prstGeom prst="rect">
            <a:avLst/>
          </a:prstGeom>
          <a:solidFill>
            <a:srgbClr val="FFFF99"/>
          </a:solidFill>
          <a:ln w="12700">
            <a:noFill/>
            <a:miter lim="800000"/>
            <a:headEnd/>
            <a:tailEnd/>
          </a:ln>
          <a:effectLst>
            <a:outerShdw blurRad="50800" dist="38100" dir="5400000" algn="t" rotWithShape="0">
              <a:prstClr val="black">
                <a:alpha val="40000"/>
              </a:prstClr>
            </a:outerShdw>
          </a:effectLst>
        </p:spPr>
        <p:txBody>
          <a:bodyPr wrap="square" lIns="91435" tIns="45718" rIns="91435" bIns="45718">
            <a:spAutoFit/>
          </a:bodyPr>
          <a:lstStyle/>
          <a:p>
            <a:r>
              <a:rPr lang="en-US" sz="1600" dirty="0">
                <a:latin typeface="Consolas" pitchFamily="49" charset="0"/>
              </a:rPr>
              <a:t>def fact(n)</a:t>
            </a:r>
          </a:p>
          <a:p>
            <a:r>
              <a:rPr lang="en-US" sz="1600" dirty="0">
                <a:latin typeface="Consolas" pitchFamily="49" charset="0"/>
              </a:rPr>
              <a:t>    if n == 0</a:t>
            </a:r>
          </a:p>
          <a:p>
            <a:r>
              <a:rPr lang="en-US" sz="1600" dirty="0">
                <a:latin typeface="Consolas" pitchFamily="49" charset="0"/>
              </a:rPr>
              <a:t>        1</a:t>
            </a:r>
          </a:p>
          <a:p>
            <a:r>
              <a:rPr lang="en-US" sz="1600" dirty="0">
                <a:latin typeface="Consolas" pitchFamily="49" charset="0"/>
              </a:rPr>
              <a:t>    else</a:t>
            </a:r>
          </a:p>
          <a:p>
            <a:r>
              <a:rPr lang="en-US" sz="1600" dirty="0">
                <a:latin typeface="Consolas" pitchFamily="49" charset="0"/>
              </a:rPr>
              <a:t>        n * fact(n - 1)</a:t>
            </a:r>
          </a:p>
          <a:p>
            <a:r>
              <a:rPr lang="en-US" sz="1600" dirty="0">
                <a:latin typeface="Consolas" pitchFamily="49" charset="0"/>
              </a:rPr>
              <a:t>    end</a:t>
            </a:r>
          </a:p>
          <a:p>
            <a:r>
              <a:rPr lang="en-US" sz="1600" dirty="0">
                <a:latin typeface="Consolas" pitchFamily="49" charset="0"/>
              </a:rPr>
              <a:t>end</a:t>
            </a:r>
          </a:p>
        </p:txBody>
      </p:sp>
      <p:sp>
        <p:nvSpPr>
          <p:cNvPr id="67586" name="Title 1"/>
          <p:cNvSpPr>
            <a:spLocks noGrp="1"/>
          </p:cNvSpPr>
          <p:nvPr>
            <p:ph type="title"/>
          </p:nvPr>
        </p:nvSpPr>
        <p:spPr/>
        <p:txBody>
          <a:bodyPr/>
          <a:lstStyle/>
          <a:p>
            <a:pPr eaLnBrk="1" hangingPunct="1"/>
            <a:r>
              <a:rPr lang="en-US" smtClean="0"/>
              <a:t>Factorial In Ruby</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3810000" y="2362200"/>
            <a:ext cx="1066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3810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2" name="Rounded Rectangle 11"/>
          <p:cNvSpPr/>
          <p:nvPr/>
        </p:nvSpPr>
        <p:spPr bwMode="auto">
          <a:xfrm>
            <a:off x="990600" y="26670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MethodCall</a:t>
            </a:r>
            <a:endParaRPr lang="en-US" sz="1400" dirty="0">
              <a:solidFill>
                <a:srgbClr val="FFFFFF"/>
              </a:solidFill>
            </a:endParaRPr>
          </a:p>
          <a:p>
            <a:pPr algn="ctr" defTabSz="914099">
              <a:defRPr/>
            </a:pPr>
            <a:r>
              <a:rPr lang="en-US" sz="1400" dirty="0" err="1">
                <a:solidFill>
                  <a:srgbClr val="FFFFFF"/>
                </a:solidFill>
              </a:rPr>
              <a:t>Ruby.IsTrue</a:t>
            </a:r>
            <a:endParaRPr lang="en-US" sz="1400" dirty="0">
              <a:solidFill>
                <a:srgbClr val="FFFFFF"/>
              </a:solidFill>
            </a:endParaRPr>
          </a:p>
        </p:txBody>
      </p:sp>
      <p:sp>
        <p:nvSpPr>
          <p:cNvPr id="13" name="Rounded Rectangle 12"/>
          <p:cNvSpPr/>
          <p:nvPr/>
        </p:nvSpPr>
        <p:spPr bwMode="auto">
          <a:xfrm>
            <a:off x="4343400" y="5181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RubyOp</a:t>
            </a:r>
            <a:r>
              <a:rPr lang="en-US" sz="1400" dirty="0">
                <a:solidFill>
                  <a:srgbClr val="FFFFFF"/>
                </a:solidFill>
              </a:rPr>
              <a:t>[-]</a:t>
            </a:r>
          </a:p>
        </p:txBody>
      </p:sp>
      <p:sp>
        <p:nvSpPr>
          <p:cNvPr id="14" name="Rounded Rectangle 13"/>
          <p:cNvSpPr/>
          <p:nvPr/>
        </p:nvSpPr>
        <p:spPr bwMode="auto">
          <a:xfrm>
            <a:off x="2362200" y="2667000"/>
            <a:ext cx="12192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RubyOp</a:t>
            </a:r>
            <a:r>
              <a:rPr lang="en-US" sz="1400" dirty="0">
                <a:solidFill>
                  <a:srgbClr val="FFFFFF"/>
                </a:solidFill>
              </a:rPr>
              <a:t>[==]</a:t>
            </a:r>
          </a:p>
        </p:txBody>
      </p:sp>
      <p:sp>
        <p:nvSpPr>
          <p:cNvPr id="15" name="Rounded Rectangle 14"/>
          <p:cNvSpPr/>
          <p:nvPr/>
        </p:nvSpPr>
        <p:spPr bwMode="auto">
          <a:xfrm>
            <a:off x="2667000" y="47244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RubyCall</a:t>
            </a:r>
            <a:r>
              <a:rPr lang="en-US" sz="1400" dirty="0">
                <a:solidFill>
                  <a:srgbClr val="FFFFFF"/>
                </a:solidFill>
              </a:rPr>
              <a:t>[fact]</a:t>
            </a:r>
          </a:p>
        </p:txBody>
      </p:sp>
      <p:sp>
        <p:nvSpPr>
          <p:cNvPr id="16" name="Rounded Rectangle 15"/>
          <p:cNvSpPr/>
          <p:nvPr/>
        </p:nvSpPr>
        <p:spPr bwMode="auto">
          <a:xfrm>
            <a:off x="990600" y="4419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RubyOp</a:t>
            </a:r>
            <a:r>
              <a:rPr lang="en-US" sz="1400" dirty="0">
                <a:solidFill>
                  <a:srgbClr val="FFFFFF"/>
                </a:solidFill>
              </a:rPr>
              <a:t>[*]</a:t>
            </a:r>
          </a:p>
        </p:txBody>
      </p:sp>
      <p:sp>
        <p:nvSpPr>
          <p:cNvPr id="17" name="Rounded Rectangle 16"/>
          <p:cNvSpPr/>
          <p:nvPr/>
        </p:nvSpPr>
        <p:spPr bwMode="auto">
          <a:xfrm>
            <a:off x="4343400" y="4267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self</a:t>
            </a:r>
          </a:p>
        </p:txBody>
      </p: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0" idx="3"/>
            <a:endCxn id="0" idx="1"/>
          </p:cNvCxnSpPr>
          <p:nvPr/>
        </p:nvCxnSpPr>
        <p:spPr>
          <a:xfrm>
            <a:off x="2209800" y="28956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3581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flipV="1">
            <a:off x="3581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9906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bwMode="auto">
          <a:xfrm>
            <a:off x="2667000" y="41148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47" name="Elbow Connector 46"/>
          <p:cNvCxnSpPr>
            <a:stCxn id="0" idx="3"/>
            <a:endCxn id="0" idx="1"/>
          </p:cNvCxnSpPr>
          <p:nvPr/>
        </p:nvCxnSpPr>
        <p:spPr>
          <a:xfrm flipV="1">
            <a:off x="24384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0" idx="3"/>
            <a:endCxn id="0" idx="1"/>
          </p:cNvCxnSpPr>
          <p:nvPr/>
        </p:nvCxnSpPr>
        <p:spPr>
          <a:xfrm>
            <a:off x="24384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0" idx="3"/>
            <a:endCxn id="0" idx="1"/>
          </p:cNvCxnSpPr>
          <p:nvPr/>
        </p:nvCxnSpPr>
        <p:spPr>
          <a:xfrm flipV="1">
            <a:off x="4114800" y="4495800"/>
            <a:ext cx="228600" cy="457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4114800" y="4953000"/>
            <a:ext cx="228600" cy="457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6019800" y="4876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6019800" y="54864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5791200" y="5410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5791200" y="5105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pPr eaLnBrk="1" hangingPunct="1"/>
            <a:r>
              <a:rPr lang="en-US" smtClean="0"/>
              <a:t>Different Semantics</a:t>
            </a:r>
          </a:p>
        </p:txBody>
      </p:sp>
      <p:sp>
        <p:nvSpPr>
          <p:cNvPr id="6" name="Rectangle 5"/>
          <p:cNvSpPr>
            <a:spLocks noChangeArrowheads="1"/>
          </p:cNvSpPr>
          <p:nvPr/>
        </p:nvSpPr>
        <p:spPr bwMode="auto">
          <a:xfrm>
            <a:off x="4019550" y="1887538"/>
            <a:ext cx="1033463" cy="379412"/>
          </a:xfrm>
          <a:prstGeom prst="rect">
            <a:avLst/>
          </a:prstGeom>
          <a:noFill/>
          <a:ln w="9525">
            <a:noFill/>
            <a:miter lim="800000"/>
            <a:headEnd/>
            <a:tailEnd/>
          </a:ln>
        </p:spPr>
        <p:txBody>
          <a:bodyPr wrap="none">
            <a:spAutoFit/>
          </a:bodyPr>
          <a:lstStyle/>
          <a:p>
            <a:pPr defTabSz="912813">
              <a:lnSpc>
                <a:spcPct val="78000"/>
              </a:lnSpc>
              <a:spcBef>
                <a:spcPct val="20000"/>
              </a:spcBef>
            </a:pPr>
            <a:r>
              <a:rPr lang="en-US" sz="2400" dirty="0">
                <a:solidFill>
                  <a:srgbClr val="000000"/>
                </a:solidFill>
                <a:latin typeface="Consolas" pitchFamily="49" charset="0"/>
                <a:cs typeface="Courier New" pitchFamily="49" charset="0"/>
              </a:rPr>
              <a:t>x * 2</a:t>
            </a:r>
          </a:p>
        </p:txBody>
      </p:sp>
      <p:sp>
        <p:nvSpPr>
          <p:cNvPr id="7" name="Rectangle 6"/>
          <p:cNvSpPr>
            <a:spLocks noChangeArrowheads="1"/>
          </p:cNvSpPr>
          <p:nvPr/>
        </p:nvSpPr>
        <p:spPr bwMode="auto">
          <a:xfrm>
            <a:off x="438150" y="2514600"/>
            <a:ext cx="4248150" cy="376238"/>
          </a:xfrm>
          <a:prstGeom prst="rect">
            <a:avLst/>
          </a:prstGeom>
          <a:noFill/>
          <a:ln w="9525">
            <a:noFill/>
            <a:miter lim="800000"/>
            <a:headEnd/>
            <a:tailEnd/>
          </a:ln>
        </p:spPr>
        <p:txBody>
          <a:bodyPr wrap="none">
            <a:spAutoFit/>
          </a:bodyPr>
          <a:lstStyle/>
          <a:p>
            <a:pPr defTabSz="912813">
              <a:lnSpc>
                <a:spcPct val="78000"/>
              </a:lnSpc>
              <a:spcBef>
                <a:spcPct val="20000"/>
              </a:spcBef>
            </a:pPr>
            <a:r>
              <a:rPr lang="en-US" sz="2400" dirty="0">
                <a:solidFill>
                  <a:srgbClr val="000000"/>
                </a:solidFill>
                <a:latin typeface="Constantia" pitchFamily="18" charset="0"/>
                <a:cs typeface="Courier New" pitchFamily="49" charset="0"/>
              </a:rPr>
              <a:t>Assume</a:t>
            </a:r>
            <a:r>
              <a:rPr lang="en-US" sz="2400" dirty="0">
                <a:solidFill>
                  <a:srgbClr val="000000"/>
                </a:solidFill>
                <a:latin typeface="Consolas" pitchFamily="49" charset="0"/>
                <a:cs typeface="Courier New" pitchFamily="49" charset="0"/>
              </a:rPr>
              <a:t> x = 2,000,000,000</a:t>
            </a:r>
          </a:p>
        </p:txBody>
      </p:sp>
      <p:sp>
        <p:nvSpPr>
          <p:cNvPr id="8" name="Rectangle 7"/>
          <p:cNvSpPr>
            <a:spLocks noChangeArrowheads="1"/>
          </p:cNvSpPr>
          <p:nvPr/>
        </p:nvSpPr>
        <p:spPr bwMode="auto">
          <a:xfrm>
            <a:off x="4933950" y="2495550"/>
            <a:ext cx="3717925" cy="733425"/>
          </a:xfrm>
          <a:prstGeom prst="rect">
            <a:avLst/>
          </a:prstGeom>
          <a:noFill/>
          <a:ln w="9525">
            <a:noFill/>
            <a:miter lim="800000"/>
            <a:headEnd/>
            <a:tailEnd/>
          </a:ln>
        </p:spPr>
        <p:txBody>
          <a:bodyPr wrap="none">
            <a:spAutoFit/>
          </a:bodyPr>
          <a:lstStyle/>
          <a:p>
            <a:pPr defTabSz="912813">
              <a:lnSpc>
                <a:spcPct val="78000"/>
              </a:lnSpc>
              <a:spcBef>
                <a:spcPct val="20000"/>
              </a:spcBef>
            </a:pPr>
            <a:r>
              <a:rPr lang="en-US" sz="2400" dirty="0">
                <a:solidFill>
                  <a:srgbClr val="000000"/>
                </a:solidFill>
                <a:latin typeface="Constantia" pitchFamily="18" charset="0"/>
                <a:cs typeface="Courier New" pitchFamily="49" charset="0"/>
              </a:rPr>
              <a:t>In Python</a:t>
            </a:r>
          </a:p>
          <a:p>
            <a:pPr defTabSz="912813">
              <a:lnSpc>
                <a:spcPct val="78000"/>
              </a:lnSpc>
              <a:spcBef>
                <a:spcPct val="20000"/>
              </a:spcBef>
            </a:pPr>
            <a:r>
              <a:rPr lang="en-US" sz="2400" dirty="0">
                <a:solidFill>
                  <a:srgbClr val="000000"/>
                </a:solidFill>
                <a:latin typeface="Consolas" pitchFamily="49" charset="0"/>
                <a:cs typeface="Courier New" pitchFamily="49" charset="0"/>
              </a:rPr>
              <a:t>x * 2 = 4,000,000,000</a:t>
            </a:r>
          </a:p>
        </p:txBody>
      </p:sp>
      <p:sp>
        <p:nvSpPr>
          <p:cNvPr id="9" name="Rectangle 8"/>
          <p:cNvSpPr>
            <a:spLocks noChangeArrowheads="1"/>
          </p:cNvSpPr>
          <p:nvPr/>
        </p:nvSpPr>
        <p:spPr bwMode="auto">
          <a:xfrm>
            <a:off x="4933950" y="3581400"/>
            <a:ext cx="3717925" cy="733425"/>
          </a:xfrm>
          <a:prstGeom prst="rect">
            <a:avLst/>
          </a:prstGeom>
          <a:noFill/>
          <a:ln w="9525">
            <a:noFill/>
            <a:miter lim="800000"/>
            <a:headEnd/>
            <a:tailEnd/>
          </a:ln>
        </p:spPr>
        <p:txBody>
          <a:bodyPr wrap="none">
            <a:spAutoFit/>
          </a:bodyPr>
          <a:lstStyle/>
          <a:p>
            <a:pPr defTabSz="912813">
              <a:lnSpc>
                <a:spcPct val="78000"/>
              </a:lnSpc>
              <a:spcBef>
                <a:spcPct val="20000"/>
              </a:spcBef>
            </a:pPr>
            <a:r>
              <a:rPr lang="en-US" sz="2400" dirty="0">
                <a:solidFill>
                  <a:srgbClr val="000000"/>
                </a:solidFill>
                <a:latin typeface="Constantia" pitchFamily="18" charset="0"/>
                <a:cs typeface="Courier New" pitchFamily="49" charset="0"/>
              </a:rPr>
              <a:t>In Ruby</a:t>
            </a:r>
          </a:p>
          <a:p>
            <a:pPr defTabSz="912813">
              <a:lnSpc>
                <a:spcPct val="78000"/>
              </a:lnSpc>
              <a:spcBef>
                <a:spcPct val="20000"/>
              </a:spcBef>
            </a:pPr>
            <a:r>
              <a:rPr lang="en-US" sz="2400" dirty="0">
                <a:solidFill>
                  <a:srgbClr val="000000"/>
                </a:solidFill>
                <a:latin typeface="Consolas" pitchFamily="49" charset="0"/>
                <a:cs typeface="Courier New" pitchFamily="49" charset="0"/>
              </a:rPr>
              <a:t>x * 2 = 4,000,000,000</a:t>
            </a:r>
          </a:p>
        </p:txBody>
      </p:sp>
      <p:sp>
        <p:nvSpPr>
          <p:cNvPr id="10" name="Rectangle 9"/>
          <p:cNvSpPr>
            <a:spLocks noChangeArrowheads="1"/>
          </p:cNvSpPr>
          <p:nvPr/>
        </p:nvSpPr>
        <p:spPr bwMode="auto">
          <a:xfrm>
            <a:off x="447675" y="3276600"/>
            <a:ext cx="3717925" cy="733425"/>
          </a:xfrm>
          <a:prstGeom prst="rect">
            <a:avLst/>
          </a:prstGeom>
          <a:noFill/>
          <a:ln w="9525">
            <a:noFill/>
            <a:miter lim="800000"/>
            <a:headEnd/>
            <a:tailEnd/>
          </a:ln>
        </p:spPr>
        <p:txBody>
          <a:bodyPr wrap="none">
            <a:spAutoFit/>
          </a:bodyPr>
          <a:lstStyle/>
          <a:p>
            <a:pPr defTabSz="912813">
              <a:lnSpc>
                <a:spcPct val="78000"/>
              </a:lnSpc>
              <a:spcBef>
                <a:spcPct val="20000"/>
              </a:spcBef>
            </a:pPr>
            <a:r>
              <a:rPr lang="en-US" sz="2400" dirty="0">
                <a:solidFill>
                  <a:srgbClr val="000000"/>
                </a:solidFill>
                <a:latin typeface="Constantia" pitchFamily="18" charset="0"/>
                <a:cs typeface="Courier New" pitchFamily="49" charset="0"/>
              </a:rPr>
              <a:t>Smarter than a 5</a:t>
            </a:r>
            <a:r>
              <a:rPr lang="en-US" sz="2400" baseline="30000" dirty="0">
                <a:solidFill>
                  <a:srgbClr val="000000"/>
                </a:solidFill>
                <a:latin typeface="Constantia" pitchFamily="18" charset="0"/>
                <a:cs typeface="Courier New" pitchFamily="49" charset="0"/>
              </a:rPr>
              <a:t>th</a:t>
            </a:r>
            <a:r>
              <a:rPr lang="en-US" sz="2400" dirty="0">
                <a:solidFill>
                  <a:srgbClr val="000000"/>
                </a:solidFill>
                <a:latin typeface="Constantia" pitchFamily="18" charset="0"/>
                <a:cs typeface="Courier New" pitchFamily="49" charset="0"/>
              </a:rPr>
              <a:t> grader?</a:t>
            </a:r>
          </a:p>
          <a:p>
            <a:pPr defTabSz="912813">
              <a:lnSpc>
                <a:spcPct val="78000"/>
              </a:lnSpc>
              <a:spcBef>
                <a:spcPct val="20000"/>
              </a:spcBef>
            </a:pPr>
            <a:r>
              <a:rPr lang="en-US" sz="2400" dirty="0">
                <a:solidFill>
                  <a:srgbClr val="000000"/>
                </a:solidFill>
                <a:latin typeface="Consolas" pitchFamily="49" charset="0"/>
                <a:cs typeface="Courier New" pitchFamily="49" charset="0"/>
              </a:rPr>
              <a:t>x * 2 = 4,000,000,000</a:t>
            </a:r>
          </a:p>
        </p:txBody>
      </p:sp>
      <p:sp>
        <p:nvSpPr>
          <p:cNvPr id="11" name="Rectangle 10"/>
          <p:cNvSpPr>
            <a:spLocks noChangeArrowheads="1"/>
          </p:cNvSpPr>
          <p:nvPr/>
        </p:nvSpPr>
        <p:spPr bwMode="auto">
          <a:xfrm>
            <a:off x="1447800" y="4419600"/>
            <a:ext cx="6953250" cy="1466299"/>
          </a:xfrm>
          <a:prstGeom prst="rect">
            <a:avLst/>
          </a:prstGeom>
          <a:noFill/>
          <a:ln w="9525">
            <a:noFill/>
            <a:miter lim="800000"/>
            <a:headEnd/>
            <a:tailEnd/>
          </a:ln>
        </p:spPr>
        <p:txBody>
          <a:bodyPr wrap="square">
            <a:spAutoFit/>
          </a:bodyPr>
          <a:lstStyle/>
          <a:p>
            <a:pPr defTabSz="912813">
              <a:lnSpc>
                <a:spcPct val="78000"/>
              </a:lnSpc>
              <a:spcBef>
                <a:spcPct val="20000"/>
              </a:spcBef>
            </a:pPr>
            <a:r>
              <a:rPr lang="en-US" sz="2400" dirty="0">
                <a:solidFill>
                  <a:srgbClr val="000000"/>
                </a:solidFill>
                <a:latin typeface="Constantia" pitchFamily="18" charset="0"/>
                <a:cs typeface="Courier New" pitchFamily="49" charset="0"/>
              </a:rPr>
              <a:t>In C#</a:t>
            </a:r>
          </a:p>
          <a:p>
            <a:pPr defTabSz="912813">
              <a:lnSpc>
                <a:spcPct val="78000"/>
              </a:lnSpc>
              <a:spcBef>
                <a:spcPct val="20000"/>
              </a:spcBef>
            </a:pPr>
            <a:r>
              <a:rPr lang="en-US" sz="2400" dirty="0">
                <a:solidFill>
                  <a:srgbClr val="000000"/>
                </a:solidFill>
                <a:latin typeface="Consolas" pitchFamily="49" charset="0"/>
                <a:cs typeface="Courier New" pitchFamily="49" charset="0"/>
              </a:rPr>
              <a:t>x * 2 = -294,967,296 </a:t>
            </a:r>
            <a:r>
              <a:rPr lang="en-US" sz="2400" dirty="0" smtClean="0">
                <a:solidFill>
                  <a:srgbClr val="000000"/>
                </a:solidFill>
                <a:latin typeface="Consolas" pitchFamily="49" charset="0"/>
                <a:cs typeface="Courier New" pitchFamily="49" charset="0"/>
              </a:rPr>
              <a:t> //</a:t>
            </a:r>
            <a:r>
              <a:rPr lang="en-US" sz="2400" dirty="0">
                <a:solidFill>
                  <a:srgbClr val="000000"/>
                </a:solidFill>
                <a:latin typeface="Consolas" pitchFamily="49" charset="0"/>
                <a:cs typeface="Courier New" pitchFamily="49" charset="0"/>
              </a:rPr>
              <a:t>typed as </a:t>
            </a:r>
            <a:r>
              <a:rPr lang="en-US" sz="2400" dirty="0" err="1">
                <a:solidFill>
                  <a:srgbClr val="000000"/>
                </a:solidFill>
                <a:latin typeface="Consolas" pitchFamily="49" charset="0"/>
                <a:cs typeface="Courier New" pitchFamily="49" charset="0"/>
              </a:rPr>
              <a:t>int</a:t>
            </a:r>
            <a:r>
              <a:rPr lang="en-US" sz="2400" dirty="0">
                <a:solidFill>
                  <a:srgbClr val="000000"/>
                </a:solidFill>
                <a:latin typeface="Consolas" pitchFamily="49" charset="0"/>
                <a:cs typeface="Courier New" pitchFamily="49" charset="0"/>
              </a:rPr>
              <a:t> </a:t>
            </a:r>
          </a:p>
          <a:p>
            <a:pPr defTabSz="912813">
              <a:lnSpc>
                <a:spcPct val="78000"/>
              </a:lnSpc>
              <a:spcBef>
                <a:spcPct val="20000"/>
              </a:spcBef>
            </a:pPr>
            <a:r>
              <a:rPr lang="en-US" sz="2400" dirty="0">
                <a:solidFill>
                  <a:srgbClr val="000000"/>
                </a:solidFill>
                <a:latin typeface="Consolas" pitchFamily="49" charset="0"/>
                <a:cs typeface="Courier New" pitchFamily="49" charset="0"/>
              </a:rPr>
              <a:t>Or </a:t>
            </a:r>
            <a:r>
              <a:rPr lang="en-US" sz="2400" dirty="0" err="1">
                <a:solidFill>
                  <a:srgbClr val="000000"/>
                </a:solidFill>
                <a:latin typeface="Consolas" pitchFamily="49" charset="0"/>
                <a:cs typeface="Courier New" pitchFamily="49" charset="0"/>
              </a:rPr>
              <a:t>OverflowException</a:t>
            </a:r>
            <a:r>
              <a:rPr lang="en-US" sz="2400" dirty="0">
                <a:solidFill>
                  <a:srgbClr val="000000"/>
                </a:solidFill>
                <a:latin typeface="Consolas" pitchFamily="49" charset="0"/>
                <a:cs typeface="Courier New" pitchFamily="49" charset="0"/>
              </a:rPr>
              <a:t> </a:t>
            </a:r>
            <a:r>
              <a:rPr lang="en-US" sz="2400" dirty="0" smtClean="0">
                <a:solidFill>
                  <a:srgbClr val="000000"/>
                </a:solidFill>
                <a:latin typeface="Consolas" pitchFamily="49" charset="0"/>
                <a:cs typeface="Courier New" pitchFamily="49" charset="0"/>
              </a:rPr>
              <a:t> //</a:t>
            </a:r>
            <a:r>
              <a:rPr lang="en-US" sz="2400" dirty="0">
                <a:solidFill>
                  <a:srgbClr val="000000"/>
                </a:solidFill>
                <a:latin typeface="Consolas" pitchFamily="49" charset="0"/>
                <a:cs typeface="Courier New" pitchFamily="49" charset="0"/>
              </a:rPr>
              <a:t>checked</a:t>
            </a:r>
          </a:p>
          <a:p>
            <a:pPr defTabSz="912813">
              <a:lnSpc>
                <a:spcPct val="78000"/>
              </a:lnSpc>
              <a:spcBef>
                <a:spcPct val="20000"/>
              </a:spcBef>
            </a:pPr>
            <a:r>
              <a:rPr lang="en-US" sz="2400" dirty="0">
                <a:solidFill>
                  <a:srgbClr val="000000"/>
                </a:solidFill>
                <a:latin typeface="Consolas" pitchFamily="49" charset="0"/>
                <a:cs typeface="Courier New" pitchFamily="49" charset="0"/>
              </a:rPr>
              <a:t>Or 4,000,000,000     </a:t>
            </a:r>
            <a:r>
              <a:rPr lang="en-US" sz="2400" dirty="0" smtClean="0">
                <a:solidFill>
                  <a:srgbClr val="000000"/>
                </a:solidFill>
                <a:latin typeface="Consolas" pitchFamily="49" charset="0"/>
                <a:cs typeface="Courier New" pitchFamily="49" charset="0"/>
              </a:rPr>
              <a:t> //</a:t>
            </a:r>
            <a:r>
              <a:rPr lang="en-US" sz="2400" dirty="0">
                <a:solidFill>
                  <a:srgbClr val="000000"/>
                </a:solidFill>
                <a:latin typeface="Consolas" pitchFamily="49" charset="0"/>
                <a:cs typeface="Courier New" pitchFamily="49" charset="0"/>
              </a:rPr>
              <a:t>typed as long</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2"/>
          <p:cNvSpPr>
            <a:spLocks noGrp="1"/>
          </p:cNvSpPr>
          <p:nvPr>
            <p:ph type="title"/>
          </p:nvPr>
        </p:nvSpPr>
        <p:spPr/>
        <p:txBody>
          <a:bodyPr/>
          <a:lstStyle/>
          <a:p>
            <a:pPr eaLnBrk="1" hangingPunct="1"/>
            <a:r>
              <a:rPr lang="en-US" smtClean="0"/>
              <a:t>Digging Deeper</a:t>
            </a:r>
          </a:p>
        </p:txBody>
      </p:sp>
      <p:sp>
        <p:nvSpPr>
          <p:cNvPr id="5" name="Rounded Rectangle 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8" name="AutoShape 18"/>
          <p:cNvSpPr>
            <a:spLocks noChangeArrowheads="1"/>
          </p:cNvSpPr>
          <p:nvPr/>
        </p:nvSpPr>
        <p:spPr bwMode="auto">
          <a:xfrm>
            <a:off x="5943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Call Site Caching</a:t>
            </a: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2"/>
          <p:cNvSpPr>
            <a:spLocks noGrp="1"/>
          </p:cNvSpPr>
          <p:nvPr>
            <p:ph type="title"/>
          </p:nvPr>
        </p:nvSpPr>
        <p:spPr/>
        <p:txBody>
          <a:bodyPr/>
          <a:lstStyle/>
          <a:p>
            <a:r>
              <a:rPr lang="en-US" smtClean="0"/>
              <a:t>Call Site Caching</a:t>
            </a:r>
            <a:endParaRPr lang="en-US" dirty="0" smtClean="0"/>
          </a:p>
        </p:txBody>
      </p:sp>
      <p:sp>
        <p:nvSpPr>
          <p:cNvPr id="72705" name="Text Placeholder 1"/>
          <p:cNvSpPr>
            <a:spLocks noGrp="1"/>
          </p:cNvSpPr>
          <p:nvPr>
            <p:ph idx="1"/>
          </p:nvPr>
        </p:nvSpPr>
        <p:spPr/>
        <p:txBody>
          <a:bodyPr/>
          <a:lstStyle/>
          <a:p>
            <a:r>
              <a:rPr lang="en-US" dirty="0" err="1" smtClean="0"/>
              <a:t>System.Runtime.CompilerServices</a:t>
            </a:r>
            <a:endParaRPr lang="en-US" dirty="0" smtClean="0"/>
          </a:p>
          <a:p>
            <a:r>
              <a:rPr lang="en-US" dirty="0" smtClean="0"/>
              <a:t>Old Idea:  Polymorphic Inline Cache</a:t>
            </a:r>
          </a:p>
          <a:p>
            <a:pPr lvl="1"/>
            <a:r>
              <a:rPr lang="en-US" dirty="0" smtClean="0"/>
              <a:t>Implemented with delegates and generics</a:t>
            </a:r>
          </a:p>
          <a:p>
            <a:pPr lvl="1"/>
            <a:r>
              <a:rPr lang="en-US" dirty="0" smtClean="0"/>
              <a:t>No changes in CLR runtime engine (today)</a:t>
            </a:r>
          </a:p>
          <a:p>
            <a:r>
              <a:rPr lang="en-US" dirty="0" smtClean="0"/>
              <a:t>Major Addition:  Multiple languages on CLR</a:t>
            </a:r>
          </a:p>
          <a:p>
            <a:pPr lvl="1"/>
            <a:r>
              <a:rPr lang="en-US" dirty="0" err="1" smtClean="0"/>
              <a:t>Interop</a:t>
            </a:r>
            <a:r>
              <a:rPr lang="en-US" dirty="0" smtClean="0"/>
              <a:t> for sharing objects across languages</a:t>
            </a:r>
          </a:p>
          <a:p>
            <a:pPr lvl="1"/>
            <a:r>
              <a:rPr lang="en-US" dirty="0" smtClean="0"/>
              <a:t>Customization to work for each language</a:t>
            </a:r>
          </a:p>
          <a:p>
            <a:pPr lvl="1"/>
            <a:r>
              <a:rPr lang="en-US" dirty="0" smtClean="0"/>
              <a:t>Customization for library writers</a:t>
            </a:r>
          </a:p>
          <a:p>
            <a:endParaRPr lang="en-US" dirty="0" smtClean="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2"/>
          <p:cNvSpPr>
            <a:spLocks noGrp="1"/>
          </p:cNvSpPr>
          <p:nvPr>
            <p:ph type="title"/>
          </p:nvPr>
        </p:nvSpPr>
        <p:spPr/>
        <p:txBody>
          <a:bodyPr/>
          <a:lstStyle/>
          <a:p>
            <a:pPr eaLnBrk="1" hangingPunct="1"/>
            <a:r>
              <a:rPr lang="en-US" dirty="0" smtClean="0"/>
              <a:t>Call Site Caching</a:t>
            </a:r>
            <a:endParaRPr lang="en-US" sz="3600" dirty="0" smtClean="0"/>
          </a:p>
        </p:txBody>
      </p:sp>
      <p:sp>
        <p:nvSpPr>
          <p:cNvPr id="6" name="TextBox 5"/>
          <p:cNvSpPr txBox="1"/>
          <p:nvPr/>
        </p:nvSpPr>
        <p:spPr>
          <a:xfrm>
            <a:off x="685800" y="2218492"/>
            <a:ext cx="2667000" cy="677108"/>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cs typeface="Times New Roman"/>
              </a:rPr>
              <a:t>dynamic </a:t>
            </a:r>
            <a:r>
              <a:rPr lang="en-US" sz="1600" dirty="0" smtClean="0">
                <a:solidFill>
                  <a:srgbClr val="080808"/>
                </a:solidFill>
                <a:latin typeface="Consolas" pitchFamily="49" charset="0"/>
                <a:ea typeface="Calibri"/>
                <a:cs typeface="Times New Roman"/>
              </a:rPr>
              <a:t>x = 1;</a:t>
            </a:r>
          </a:p>
          <a:p>
            <a:pPr fontAlgn="auto">
              <a:spcBef>
                <a:spcPts val="0"/>
              </a:spcBef>
              <a:spcAft>
                <a:spcPts val="0"/>
              </a:spcAft>
              <a:defRPr/>
            </a:pPr>
            <a:r>
              <a:rPr lang="en-US" sz="1600" dirty="0" smtClean="0">
                <a:solidFill>
                  <a:srgbClr val="0000FF"/>
                </a:solidFill>
                <a:latin typeface="Consolas" pitchFamily="49" charset="0"/>
                <a:cs typeface="Times New Roman"/>
              </a:rPr>
              <a:t>dynamic </a:t>
            </a:r>
            <a:r>
              <a:rPr lang="en-US" sz="1600" dirty="0" smtClean="0">
                <a:solidFill>
                  <a:srgbClr val="080808"/>
                </a:solidFill>
                <a:latin typeface="Consolas" pitchFamily="49" charset="0"/>
                <a:cs typeface="Times New Roman"/>
              </a:rPr>
              <a:t>y</a:t>
            </a:r>
            <a:r>
              <a:rPr lang="en-US" sz="1600" dirty="0" smtClean="0">
                <a:solidFill>
                  <a:srgbClr val="080808"/>
                </a:solidFill>
                <a:latin typeface="Consolas" pitchFamily="49" charset="0"/>
                <a:ea typeface="Calibri"/>
                <a:cs typeface="Times New Roman"/>
              </a:rPr>
              <a:t> = x + 1;</a:t>
            </a:r>
            <a:endParaRPr lang="en-US" sz="1600" dirty="0">
              <a:latin typeface="Consolas" pitchFamily="49" charset="0"/>
            </a:endParaRPr>
          </a:p>
        </p:txBody>
      </p:sp>
      <p:sp>
        <p:nvSpPr>
          <p:cNvPr id="7" name="TextBox 6"/>
          <p:cNvSpPr txBox="1"/>
          <p:nvPr/>
        </p:nvSpPr>
        <p:spPr>
          <a:xfrm>
            <a:off x="1219200" y="3352800"/>
            <a:ext cx="7467600" cy="2154436"/>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cs typeface="Times New Roman"/>
              </a:rPr>
              <a:t>static </a:t>
            </a:r>
            <a:r>
              <a:rPr lang="en-US" sz="1600" dirty="0" err="1" smtClean="0">
                <a:solidFill>
                  <a:srgbClr val="2B91AF"/>
                </a:solidFill>
                <a:latin typeface="Consolas" pitchFamily="49" charset="0"/>
                <a:ea typeface="Calibri"/>
                <a:cs typeface="Times New Roman"/>
              </a:rPr>
              <a:t>CallSite</a:t>
            </a:r>
            <a:r>
              <a:rPr lang="en-US" sz="1600" dirty="0" smtClean="0">
                <a:solidFill>
                  <a:srgbClr val="080808"/>
                </a:solidFill>
                <a:latin typeface="Consolas" pitchFamily="49" charset="0"/>
                <a:ea typeface="Calibri"/>
                <a:cs typeface="Times New Roman"/>
              </a:rPr>
              <a:t>&lt;</a:t>
            </a:r>
            <a:r>
              <a:rPr lang="en-US" sz="1600" dirty="0" err="1" smtClean="0">
                <a:solidFill>
                  <a:srgbClr val="2B91AF"/>
                </a:solidFill>
                <a:latin typeface="Consolas" pitchFamily="49" charset="0"/>
                <a:ea typeface="Calibri"/>
                <a:cs typeface="Times New Roman"/>
              </a:rPr>
              <a:t>Func</a:t>
            </a:r>
            <a:r>
              <a:rPr lang="en-US" sz="1600" dirty="0" smtClean="0">
                <a:solidFill>
                  <a:srgbClr val="080808"/>
                </a:solidFill>
                <a:latin typeface="Consolas" pitchFamily="49" charset="0"/>
                <a:ea typeface="Calibri"/>
                <a:cs typeface="Times New Roman"/>
              </a:rPr>
              <a:t>&lt;</a:t>
            </a:r>
            <a:r>
              <a:rPr lang="en-US" sz="1600" dirty="0" err="1" smtClean="0">
                <a:solidFill>
                  <a:srgbClr val="2B91AF"/>
                </a:solidFill>
                <a:latin typeface="Consolas" pitchFamily="49" charset="0"/>
                <a:ea typeface="Calibri"/>
                <a:cs typeface="Times New Roman"/>
              </a:rPr>
              <a:t>CallSite</a:t>
            </a: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int</a:t>
            </a: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&gt;&gt; site;</a:t>
            </a:r>
          </a:p>
          <a:p>
            <a:pPr fontAlgn="auto">
              <a:spcBef>
                <a:spcPts val="0"/>
              </a:spcBef>
              <a:spcAft>
                <a:spcPts val="0"/>
              </a:spcAft>
              <a:defRPr/>
            </a:pPr>
            <a:r>
              <a:rPr lang="en-US" sz="1600" dirty="0" smtClean="0">
                <a:solidFill>
                  <a:srgbClr val="080808"/>
                </a:solidFill>
                <a:latin typeface="Consolas" pitchFamily="49" charset="0"/>
                <a:cs typeface="Times New Roman"/>
              </a:rPr>
              <a:t>…</a:t>
            </a:r>
            <a:endParaRPr lang="en-US" sz="1600" dirty="0" smtClean="0">
              <a:solidFill>
                <a:schemeClr val="tx1"/>
              </a:solidFill>
              <a:latin typeface="Consolas" pitchFamily="49" charset="0"/>
              <a:cs typeface="Times New Roman"/>
            </a:endParaRPr>
          </a:p>
          <a:p>
            <a:pPr fontAlgn="auto">
              <a:spcBef>
                <a:spcPts val="0"/>
              </a:spcBef>
              <a:spcAft>
                <a:spcPts val="0"/>
              </a:spcAft>
              <a:defRPr/>
            </a:pPr>
            <a:r>
              <a:rPr lang="en-US" sz="1600" dirty="0" smtClean="0">
                <a:solidFill>
                  <a:srgbClr val="0000FF"/>
                </a:solidFill>
                <a:latin typeface="Consolas" pitchFamily="49" charset="0"/>
                <a:cs typeface="Times New Roman"/>
              </a:rPr>
              <a:t>object </a:t>
            </a:r>
            <a:r>
              <a:rPr lang="en-US" sz="1600" dirty="0" smtClean="0">
                <a:solidFill>
                  <a:srgbClr val="080808"/>
                </a:solidFill>
                <a:latin typeface="Consolas" pitchFamily="49" charset="0"/>
                <a:ea typeface="Calibri"/>
                <a:cs typeface="Times New Roman"/>
              </a:rPr>
              <a:t>x = 1;</a:t>
            </a:r>
          </a:p>
          <a:p>
            <a:pPr fontAlgn="auto">
              <a:spcBef>
                <a:spcPts val="0"/>
              </a:spcBef>
              <a:spcAft>
                <a:spcPts val="0"/>
              </a:spcAft>
              <a:defRPr/>
            </a:pPr>
            <a:r>
              <a:rPr lang="en-US" sz="1600" dirty="0" smtClean="0">
                <a:solidFill>
                  <a:srgbClr val="0000FF"/>
                </a:solidFill>
                <a:latin typeface="Consolas" pitchFamily="49" charset="0"/>
                <a:ea typeface="Calibri"/>
                <a:cs typeface="Times New Roman"/>
              </a:rPr>
              <a:t>if</a:t>
            </a:r>
            <a:r>
              <a:rPr lang="en-US" sz="1600" dirty="0" smtClean="0">
                <a:solidFill>
                  <a:srgbClr val="080808"/>
                </a:solidFill>
                <a:latin typeface="Consolas" pitchFamily="49" charset="0"/>
                <a:ea typeface="Calibri"/>
                <a:cs typeface="Times New Roman"/>
              </a:rPr>
              <a:t> (site == </a:t>
            </a:r>
            <a:r>
              <a:rPr lang="en-US" sz="1600" dirty="0" smtClean="0">
                <a:solidFill>
                  <a:srgbClr val="0000FF"/>
                </a:solidFill>
                <a:latin typeface="Consolas" pitchFamily="49" charset="0"/>
                <a:ea typeface="Calibri"/>
                <a:cs typeface="Times New Roman"/>
              </a:rPr>
              <a:t>null</a:t>
            </a:r>
            <a:r>
              <a:rPr lang="en-US" sz="1600" dirty="0" smtClean="0">
                <a:solidFill>
                  <a:srgbClr val="080808"/>
                </a:solidFill>
                <a:latin typeface="Consolas" pitchFamily="49" charset="0"/>
                <a:ea typeface="Calibri"/>
                <a:cs typeface="Times New Roman"/>
              </a:rPr>
              <a:t>)</a:t>
            </a:r>
          </a:p>
          <a:p>
            <a:pPr fontAlgn="auto">
              <a:spcBef>
                <a:spcPts val="0"/>
              </a:spcBef>
              <a:spcAft>
                <a:spcPts val="0"/>
              </a:spcAft>
              <a:defRPr/>
            </a:pPr>
            <a:r>
              <a:rPr lang="en-US" sz="1600" dirty="0" smtClean="0">
                <a:solidFill>
                  <a:srgbClr val="080808"/>
                </a:solidFill>
                <a:latin typeface="Consolas" pitchFamily="49" charset="0"/>
                <a:ea typeface="Calibri"/>
                <a:cs typeface="Times New Roman"/>
              </a:rPr>
              <a:t>   site = </a:t>
            </a:r>
            <a:r>
              <a:rPr lang="en-US" sz="1600" dirty="0" err="1" smtClean="0">
                <a:solidFill>
                  <a:srgbClr val="2B91AF"/>
                </a:solidFill>
                <a:latin typeface="Consolas" pitchFamily="49" charset="0"/>
                <a:ea typeface="Calibri"/>
                <a:cs typeface="Times New Roman"/>
              </a:rPr>
              <a:t>CallSite</a:t>
            </a:r>
            <a:r>
              <a:rPr lang="en-US" sz="1600" dirty="0" smtClean="0">
                <a:solidFill>
                  <a:srgbClr val="080808"/>
                </a:solidFill>
                <a:latin typeface="Consolas" pitchFamily="49" charset="0"/>
                <a:ea typeface="Calibri"/>
                <a:cs typeface="Times New Roman"/>
              </a:rPr>
              <a:t>&lt;</a:t>
            </a:r>
            <a:r>
              <a:rPr lang="en-US" sz="1600" dirty="0" err="1" smtClean="0">
                <a:solidFill>
                  <a:srgbClr val="2B91AF"/>
                </a:solidFill>
                <a:latin typeface="Consolas" pitchFamily="49" charset="0"/>
                <a:ea typeface="Calibri"/>
                <a:cs typeface="Times New Roman"/>
              </a:rPr>
              <a:t>Func</a:t>
            </a:r>
            <a:r>
              <a:rPr lang="en-US" sz="1600" dirty="0" smtClean="0">
                <a:solidFill>
                  <a:srgbClr val="080808"/>
                </a:solidFill>
                <a:latin typeface="Consolas" pitchFamily="49" charset="0"/>
                <a:ea typeface="Calibri"/>
                <a:cs typeface="Times New Roman"/>
              </a:rPr>
              <a:t>&lt;</a:t>
            </a:r>
            <a:r>
              <a:rPr lang="en-US" sz="1600" dirty="0" err="1" smtClean="0">
                <a:solidFill>
                  <a:srgbClr val="2B91AF"/>
                </a:solidFill>
                <a:latin typeface="Consolas" pitchFamily="49" charset="0"/>
                <a:ea typeface="Calibri"/>
                <a:cs typeface="Times New Roman"/>
              </a:rPr>
              <a:t>CallSite</a:t>
            </a: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int</a:t>
            </a: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&gt;&gt;.Create(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Binder</a:t>
            </a:r>
            <a:r>
              <a:rPr lang="en-US" sz="1600" dirty="0" err="1" smtClean="0">
                <a:solidFill>
                  <a:srgbClr val="080808"/>
                </a:solidFill>
                <a:latin typeface="Consolas" pitchFamily="49" charset="0"/>
                <a:ea typeface="Calibri"/>
                <a:cs typeface="Times New Roman"/>
              </a:rPr>
              <a:t>.BinaryOperation</a:t>
            </a:r>
            <a:r>
              <a:rPr lang="en-US" sz="1600" dirty="0" smtClean="0">
                <a:solidFill>
                  <a:srgbClr val="080808"/>
                </a:solidFill>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ExpressionType</a:t>
            </a:r>
            <a:r>
              <a:rPr lang="en-US" sz="1600" dirty="0" err="1" smtClean="0">
                <a:solidFill>
                  <a:srgbClr val="080808"/>
                </a:solidFill>
                <a:latin typeface="Consolas" pitchFamily="49" charset="0"/>
                <a:ea typeface="Calibri"/>
                <a:cs typeface="Times New Roman"/>
              </a:rPr>
              <a:t>.Add</a:t>
            </a:r>
            <a:r>
              <a:rPr lang="en-US" sz="1600" dirty="0" smtClean="0">
                <a:solidFill>
                  <a:srgbClr val="080808"/>
                </a:solidFill>
                <a:latin typeface="Consolas" pitchFamily="49" charset="0"/>
                <a:ea typeface="Calibri"/>
                <a:cs typeface="Times New Roman"/>
              </a:rPr>
              <a:t>, …));</a:t>
            </a:r>
            <a:br>
              <a:rPr lang="en-US" sz="1600" dirty="0" smtClean="0">
                <a:solidFill>
                  <a:srgbClr val="080808"/>
                </a:solidFill>
                <a:latin typeface="Consolas" pitchFamily="49" charset="0"/>
                <a:ea typeface="Calibri"/>
                <a:cs typeface="Times New Roman"/>
              </a:rPr>
            </a:br>
            <a:endParaRPr lang="en-US" sz="1600" dirty="0" smtClean="0">
              <a:solidFill>
                <a:srgbClr val="080808"/>
              </a:solidFill>
              <a:latin typeface="Consolas" pitchFamily="49" charset="0"/>
              <a:ea typeface="Calibri"/>
              <a:cs typeface="Times New Roman"/>
            </a:endParaRPr>
          </a:p>
          <a:p>
            <a:pPr fontAlgn="auto">
              <a:spcBef>
                <a:spcPts val="0"/>
              </a:spcBef>
              <a:spcAft>
                <a:spcPts val="0"/>
              </a:spcAft>
              <a:defRPr/>
            </a:pPr>
            <a:r>
              <a:rPr lang="en-US" sz="1600" dirty="0" smtClean="0">
                <a:solidFill>
                  <a:srgbClr val="0000FF"/>
                </a:solidFill>
                <a:latin typeface="Consolas" pitchFamily="49" charset="0"/>
                <a:cs typeface="Times New Roman"/>
              </a:rPr>
              <a:t>object </a:t>
            </a:r>
            <a:r>
              <a:rPr lang="en-US" sz="1600" dirty="0" smtClean="0">
                <a:solidFill>
                  <a:srgbClr val="080808"/>
                </a:solidFill>
                <a:latin typeface="Consolas" pitchFamily="49" charset="0"/>
                <a:cs typeface="Times New Roman"/>
              </a:rPr>
              <a:t>y</a:t>
            </a:r>
            <a:r>
              <a:rPr lang="en-US" sz="1600" dirty="0" smtClean="0">
                <a:solidFill>
                  <a:srgbClr val="080808"/>
                </a:solidFill>
                <a:latin typeface="Consolas" pitchFamily="49" charset="0"/>
                <a:ea typeface="Calibri"/>
                <a:cs typeface="Times New Roman"/>
              </a:rPr>
              <a:t> = </a:t>
            </a:r>
            <a:r>
              <a:rPr lang="en-US" sz="1600" dirty="0" err="1" smtClean="0">
                <a:solidFill>
                  <a:srgbClr val="080808"/>
                </a:solidFill>
                <a:latin typeface="Consolas" pitchFamily="49" charset="0"/>
                <a:ea typeface="Calibri"/>
                <a:cs typeface="Times New Roman"/>
              </a:rPr>
              <a:t>site.Target</a:t>
            </a:r>
            <a:r>
              <a:rPr lang="en-US" sz="1600" dirty="0" smtClean="0">
                <a:solidFill>
                  <a:srgbClr val="080808"/>
                </a:solidFill>
                <a:latin typeface="Consolas" pitchFamily="49" charset="0"/>
                <a:ea typeface="Calibri"/>
                <a:cs typeface="Times New Roman"/>
              </a:rPr>
              <a:t>(site, x, 1);</a:t>
            </a:r>
            <a:endParaRPr lang="en-US" sz="1600" dirty="0">
              <a:latin typeface="Consolas"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dirty="0" smtClean="0"/>
              <a:t>Who am I?</a:t>
            </a:r>
          </a:p>
        </p:txBody>
      </p:sp>
      <p:sp>
        <p:nvSpPr>
          <p:cNvPr id="28674" name="Content Placeholder 2"/>
          <p:cNvSpPr>
            <a:spLocks noGrp="1"/>
          </p:cNvSpPr>
          <p:nvPr>
            <p:ph idx="1"/>
          </p:nvPr>
        </p:nvSpPr>
        <p:spPr>
          <a:xfrm>
            <a:off x="457200" y="1905000"/>
            <a:ext cx="8229600" cy="4389438"/>
          </a:xfrm>
        </p:spPr>
        <p:txBody>
          <a:bodyPr/>
          <a:lstStyle/>
          <a:p>
            <a:pPr marL="457200" indent="-457200" eaLnBrk="1" hangingPunct="1"/>
            <a:r>
              <a:rPr lang="en-US" sz="2400" dirty="0" smtClean="0"/>
              <a:t>Iowa Native</a:t>
            </a:r>
          </a:p>
          <a:p>
            <a:pPr marL="457200" indent="-457200" eaLnBrk="1" hangingPunct="1"/>
            <a:r>
              <a:rPr lang="en-US" sz="2400" dirty="0" smtClean="0"/>
              <a:t>Iowa State University</a:t>
            </a:r>
          </a:p>
          <a:p>
            <a:pPr marL="457200" indent="-457200" eaLnBrk="1" hangingPunct="1"/>
            <a:r>
              <a:rPr lang="en-US" sz="2400" dirty="0" smtClean="0"/>
              <a:t>Cedar Rapids</a:t>
            </a:r>
          </a:p>
          <a:p>
            <a:pPr marL="457200" indent="-457200" eaLnBrk="1" hangingPunct="1"/>
            <a:r>
              <a:rPr lang="en-US" sz="2400" dirty="0" smtClean="0"/>
              <a:t>SharePoint </a:t>
            </a:r>
            <a:r>
              <a:rPr lang="en-US" sz="2400" dirty="0" smtClean="0">
                <a:sym typeface="Wingdings" pitchFamily="2" charset="2"/>
              </a:rPr>
              <a:t> ASP.NET MVC</a:t>
            </a:r>
            <a:endParaRPr lang="en-US" sz="2400" dirty="0" smtClean="0"/>
          </a:p>
          <a:p>
            <a:pPr marL="457200" indent="-457200" eaLnBrk="1" hangingPunct="1"/>
            <a:r>
              <a:rPr lang="en-US" sz="2400" dirty="0" smtClean="0">
                <a:sym typeface="Wingdings" pitchFamily="2" charset="2"/>
              </a:rPr>
              <a:t>J&amp;P Cycles</a:t>
            </a:r>
            <a:endParaRPr lang="en-US" sz="2400" dirty="0" smtClean="0"/>
          </a:p>
          <a:p>
            <a:pPr marL="457200" indent="-457200" eaLnBrk="1" hangingPunct="1"/>
            <a:r>
              <a:rPr lang="en-US" sz="2400" dirty="0" smtClean="0"/>
              <a:t>Language Geek</a:t>
            </a:r>
          </a:p>
        </p:txBody>
      </p:sp>
      <p:pic>
        <p:nvPicPr>
          <p:cNvPr id="28675" name="Picture 3"/>
          <p:cNvPicPr>
            <a:picLocks noChangeAspect="1" noChangeArrowheads="1"/>
          </p:cNvPicPr>
          <p:nvPr/>
        </p:nvPicPr>
        <p:blipFill>
          <a:blip r:embed="rId2" cstate="print"/>
          <a:srcRect/>
          <a:stretch>
            <a:fillRect/>
          </a:stretch>
        </p:blipFill>
        <p:spPr bwMode="auto">
          <a:xfrm>
            <a:off x="571500" y="5257800"/>
            <a:ext cx="4991100" cy="9810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2"/>
          <p:cNvSpPr>
            <a:spLocks noGrp="1"/>
          </p:cNvSpPr>
          <p:nvPr>
            <p:ph type="title"/>
          </p:nvPr>
        </p:nvSpPr>
        <p:spPr/>
        <p:txBody>
          <a:bodyPr/>
          <a:lstStyle/>
          <a:p>
            <a:r>
              <a:rPr lang="en-US" smtClean="0"/>
              <a:t>Creating Dynamic Objects</a:t>
            </a:r>
          </a:p>
        </p:txBody>
      </p:sp>
      <p:sp>
        <p:nvSpPr>
          <p:cNvPr id="2" name="Text Placeholder 1"/>
          <p:cNvSpPr>
            <a:spLocks noGrp="1"/>
          </p:cNvSpPr>
          <p:nvPr>
            <p:ph idx="1"/>
          </p:nvPr>
        </p:nvSpPr>
        <p:spPr/>
        <p:txBody>
          <a:bodyPr/>
          <a:lstStyle/>
          <a:p>
            <a:pPr marL="274320" indent="-274320"/>
            <a:r>
              <a:rPr lang="en-US" dirty="0" err="1" smtClean="0"/>
              <a:t>ExpandoObject</a:t>
            </a:r>
            <a:endParaRPr lang="en-US" dirty="0" smtClean="0"/>
          </a:p>
          <a:p>
            <a:pPr lvl="1"/>
            <a:r>
              <a:rPr lang="en-US" dirty="0" smtClean="0"/>
              <a:t>Key-Value Pairs</a:t>
            </a:r>
          </a:p>
          <a:p>
            <a:pPr lvl="1"/>
            <a:r>
              <a:rPr lang="en-US" dirty="0" smtClean="0"/>
              <a:t>Accessed as properties</a:t>
            </a:r>
          </a:p>
          <a:p>
            <a:pPr marL="274320" indent="-274320"/>
            <a:r>
              <a:rPr lang="en-US" dirty="0" err="1" smtClean="0"/>
              <a:t>DynamicObject</a:t>
            </a:r>
            <a:endParaRPr lang="en-US" dirty="0" smtClean="0"/>
          </a:p>
          <a:p>
            <a:pPr lvl="1"/>
            <a:r>
              <a:rPr lang="en-US" dirty="0" smtClean="0"/>
              <a:t>Abstract Base Class</a:t>
            </a:r>
          </a:p>
          <a:p>
            <a:pPr marL="274320" indent="-274320"/>
            <a:r>
              <a:rPr lang="en-US" dirty="0" err="1" smtClean="0"/>
              <a:t>IDynamicMetaObjectProvider</a:t>
            </a:r>
            <a:endParaRPr lang="en-US" dirty="0" smtClean="0"/>
          </a:p>
          <a:p>
            <a:pPr lvl="1"/>
            <a:r>
              <a:rPr lang="en-US" dirty="0" err="1" smtClean="0">
                <a:latin typeface="Consolas" pitchFamily="49" charset="0"/>
                <a:cs typeface="Consolas" pitchFamily="49" charset="0"/>
              </a:rPr>
              <a:t>DynamicMetaObject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GetMetaObject</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en-US" dirty="0" smtClean="0">
                <a:latin typeface="Consolas" pitchFamily="49" charset="0"/>
                <a:cs typeface="Consolas" pitchFamily="49" charset="0"/>
              </a:rPr>
              <a:t>                  Expression parameter)</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fontAlgn="auto" hangingPunct="1">
              <a:spcAft>
                <a:spcPts val="0"/>
              </a:spcAft>
              <a:defRPr/>
            </a:pPr>
            <a:r>
              <a:rPr dirty="0" smtClean="0"/>
              <a:t>Dynamic .NET Objects</a:t>
            </a:r>
            <a:endParaRPr dirty="0"/>
          </a:p>
        </p:txBody>
      </p:sp>
      <p:sp>
        <p:nvSpPr>
          <p:cNvPr id="75778" name="Text Placeholder 4"/>
          <p:cNvSpPr>
            <a:spLocks noGrp="1"/>
          </p:cNvSpPr>
          <p:nvPr>
            <p:ph type="body" idx="1"/>
          </p:nvPr>
        </p:nvSpPr>
        <p:spPr>
          <a:xfrm>
            <a:off x="530225" y="2705100"/>
            <a:ext cx="7772400" cy="1509713"/>
          </a:xfrm>
        </p:spPr>
        <p:txBody>
          <a:bodyPr/>
          <a:lstStyle/>
          <a:p>
            <a:pPr eaLnBrk="1" hangingPunct="1"/>
            <a:endParaRPr lang="en-US" smtClean="0"/>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18"/>
          <p:cNvSpPr>
            <a:spLocks noChangeArrowheads="1"/>
          </p:cNvSpPr>
          <p:nvPr/>
        </p:nvSpPr>
        <p:spPr bwMode="auto">
          <a:xfrm>
            <a:off x="37338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Python</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3" name="AutoShape 18"/>
          <p:cNvSpPr>
            <a:spLocks noChangeArrowheads="1"/>
          </p:cNvSpPr>
          <p:nvPr/>
        </p:nvSpPr>
        <p:spPr bwMode="auto">
          <a:xfrm>
            <a:off x="54102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Ruby</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4" name="AutoShape 18"/>
          <p:cNvSpPr>
            <a:spLocks noChangeArrowheads="1"/>
          </p:cNvSpPr>
          <p:nvPr/>
        </p:nvSpPr>
        <p:spPr bwMode="auto">
          <a:xfrm>
            <a:off x="70866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COM</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1" name="AutoShape 18"/>
          <p:cNvSpPr>
            <a:spLocks noChangeArrowheads="1"/>
          </p:cNvSpPr>
          <p:nvPr/>
        </p:nvSpPr>
        <p:spPr bwMode="auto">
          <a:xfrm>
            <a:off x="2057400" y="4191000"/>
            <a:ext cx="1600200" cy="1143000"/>
          </a:xfrm>
          <a:prstGeom prst="downArrow">
            <a:avLst>
              <a:gd name="adj1" fmla="val 7304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JavaScript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18" name="AutoShape 18"/>
          <p:cNvSpPr>
            <a:spLocks noChangeArrowheads="1"/>
          </p:cNvSpPr>
          <p:nvPr/>
        </p:nvSpPr>
        <p:spPr bwMode="auto">
          <a:xfrm>
            <a:off x="3810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Object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76816" name="Title 1"/>
          <p:cNvSpPr>
            <a:spLocks noGrp="1"/>
          </p:cNvSpPr>
          <p:nvPr>
            <p:ph type="title"/>
          </p:nvPr>
        </p:nvSpPr>
        <p:spPr/>
        <p:txBody>
          <a:bodyPr/>
          <a:lstStyle/>
          <a:p>
            <a:pPr eaLnBrk="1" hangingPunct="1"/>
            <a:r>
              <a:rPr lang="en-US" smtClean="0"/>
              <a:t>.NET Dynamic Programming</a:t>
            </a:r>
          </a:p>
        </p:txBody>
      </p:sp>
      <p:sp>
        <p:nvSpPr>
          <p:cNvPr id="3" name="Rounded Rectangle 2"/>
          <p:cNvSpPr/>
          <p:nvPr/>
        </p:nvSpPr>
        <p:spPr bwMode="auto">
          <a:xfrm>
            <a:off x="3810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5" name="Rounded Rectangle 4"/>
          <p:cNvSpPr/>
          <p:nvPr/>
        </p:nvSpPr>
        <p:spPr bwMode="auto">
          <a:xfrm>
            <a:off x="20574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6" name="Rounded Rectangle 5"/>
          <p:cNvSpPr/>
          <p:nvPr/>
        </p:nvSpPr>
        <p:spPr bwMode="auto">
          <a:xfrm>
            <a:off x="37338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7" name="Rounded Rectangle 6"/>
          <p:cNvSpPr/>
          <p:nvPr/>
        </p:nvSpPr>
        <p:spPr bwMode="auto">
          <a:xfrm>
            <a:off x="54102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8" name="Rounded Rectangle 7"/>
          <p:cNvSpPr/>
          <p:nvPr/>
        </p:nvSpPr>
        <p:spPr bwMode="auto">
          <a:xfrm>
            <a:off x="70866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pic>
        <p:nvPicPr>
          <p:cNvPr id="76822" name="Picture 8" descr="image002_thumb.jpg"/>
          <p:cNvPicPr>
            <a:picLocks noChangeAspect="1"/>
          </p:cNvPicPr>
          <p:nvPr/>
        </p:nvPicPr>
        <p:blipFill>
          <a:blip r:embed="rId3" cstate="print"/>
          <a:srcRect/>
          <a:stretch>
            <a:fillRect/>
          </a:stretch>
        </p:blipFill>
        <p:spPr bwMode="auto">
          <a:xfrm>
            <a:off x="2362200" y="5354638"/>
            <a:ext cx="990600" cy="1101725"/>
          </a:xfrm>
          <a:prstGeom prst="rect">
            <a:avLst/>
          </a:prstGeom>
          <a:noFill/>
          <a:ln w="9525">
            <a:noFill/>
            <a:miter lim="800000"/>
            <a:headEnd/>
            <a:tailEnd/>
          </a:ln>
        </p:spPr>
      </p:pic>
      <p:pic>
        <p:nvPicPr>
          <p:cNvPr id="76823" name="Picture 2" descr="C:\Users\jimhug.REDMOND\Pictures\python-logo-master-v3-TM.png"/>
          <p:cNvPicPr>
            <a:picLocks noChangeAspect="1" noChangeArrowheads="1"/>
          </p:cNvPicPr>
          <p:nvPr/>
        </p:nvPicPr>
        <p:blipFill>
          <a:blip r:embed="rId4" cstate="print"/>
          <a:srcRect l="12006" r="6532"/>
          <a:stretch>
            <a:fillRect/>
          </a:stretch>
        </p:blipFill>
        <p:spPr bwMode="auto">
          <a:xfrm>
            <a:off x="3848100" y="5621338"/>
            <a:ext cx="1371600" cy="568325"/>
          </a:xfrm>
          <a:prstGeom prst="rect">
            <a:avLst/>
          </a:prstGeom>
          <a:noFill/>
          <a:ln w="9525">
            <a:noFill/>
            <a:miter lim="800000"/>
            <a:headEnd/>
            <a:tailEnd/>
          </a:ln>
        </p:spPr>
      </p:pic>
      <p:pic>
        <p:nvPicPr>
          <p:cNvPr id="76824" name="Picture 3" descr="C:\Users\jimhug.REDMOND\Pictures\599px-Ruby_logo.png"/>
          <p:cNvPicPr>
            <a:picLocks noChangeAspect="1" noChangeArrowheads="1"/>
          </p:cNvPicPr>
          <p:nvPr/>
        </p:nvPicPr>
        <p:blipFill>
          <a:blip r:embed="rId5" cstate="print"/>
          <a:srcRect/>
          <a:stretch>
            <a:fillRect/>
          </a:stretch>
        </p:blipFill>
        <p:spPr bwMode="auto">
          <a:xfrm>
            <a:off x="5924550" y="5619750"/>
            <a:ext cx="571500" cy="571500"/>
          </a:xfrm>
          <a:prstGeom prst="rect">
            <a:avLst/>
          </a:prstGeom>
          <a:noFill/>
          <a:ln w="9525">
            <a:noFill/>
            <a:miter lim="800000"/>
            <a:headEnd/>
            <a:tailEnd/>
          </a:ln>
        </p:spPr>
      </p:pic>
      <p:pic>
        <p:nvPicPr>
          <p:cNvPr id="76825" name="Picture 2"/>
          <p:cNvPicPr>
            <a:picLocks noChangeAspect="1" noChangeArrowheads="1"/>
          </p:cNvPicPr>
          <p:nvPr/>
        </p:nvPicPr>
        <p:blipFill>
          <a:blip r:embed="rId6" cstate="print"/>
          <a:srcRect/>
          <a:stretch>
            <a:fillRect/>
          </a:stretch>
        </p:blipFill>
        <p:spPr bwMode="auto">
          <a:xfrm>
            <a:off x="7386638" y="5507038"/>
            <a:ext cx="1000125" cy="796925"/>
          </a:xfrm>
          <a:prstGeom prst="rect">
            <a:avLst/>
          </a:prstGeom>
          <a:noFill/>
          <a:ln w="9525">
            <a:noFill/>
            <a:miter lim="800000"/>
            <a:headEnd/>
            <a:tailEnd/>
          </a:ln>
        </p:spPr>
      </p:pic>
      <p:sp>
        <p:nvSpPr>
          <p:cNvPr id="13" name="Rounded Rectangle 12"/>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25" name="AutoShape 18"/>
          <p:cNvSpPr>
            <a:spLocks noChangeArrowheads="1"/>
          </p:cNvSpPr>
          <p:nvPr/>
        </p:nvSpPr>
        <p:spPr bwMode="auto">
          <a:xfrm>
            <a:off x="3276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Expression Trees</a:t>
            </a:r>
          </a:p>
        </p:txBody>
      </p:sp>
      <p:sp>
        <p:nvSpPr>
          <p:cNvPr id="26" name="AutoShape 18"/>
          <p:cNvSpPr>
            <a:spLocks noChangeArrowheads="1"/>
          </p:cNvSpPr>
          <p:nvPr/>
        </p:nvSpPr>
        <p:spPr bwMode="auto">
          <a:xfrm>
            <a:off x="609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Dynamic Dispatch</a:t>
            </a:r>
          </a:p>
        </p:txBody>
      </p:sp>
      <p:sp>
        <p:nvSpPr>
          <p:cNvPr id="27" name="AutoShape 18"/>
          <p:cNvSpPr>
            <a:spLocks noChangeArrowheads="1"/>
          </p:cNvSpPr>
          <p:nvPr/>
        </p:nvSpPr>
        <p:spPr bwMode="auto">
          <a:xfrm>
            <a:off x="5943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Call Site Caching</a:t>
            </a:r>
          </a:p>
        </p:txBody>
      </p:sp>
      <p:sp>
        <p:nvSpPr>
          <p:cNvPr id="28" name="AutoShape 18"/>
          <p:cNvSpPr>
            <a:spLocks noChangeArrowheads="1"/>
          </p:cNvSpPr>
          <p:nvPr/>
        </p:nvSpPr>
        <p:spPr bwMode="auto">
          <a:xfrm>
            <a:off x="457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IronPython</a:t>
            </a:r>
            <a:endParaRPr lang="en-US" dirty="0">
              <a:effectLst>
                <a:outerShdw blurRad="38100" dist="38100" dir="2700000" algn="tl">
                  <a:srgbClr val="000000">
                    <a:alpha val="43137"/>
                  </a:srgbClr>
                </a:outerShdw>
              </a:effectLst>
            </a:endParaRPr>
          </a:p>
        </p:txBody>
      </p:sp>
      <p:sp>
        <p:nvSpPr>
          <p:cNvPr id="29" name="AutoShape 18"/>
          <p:cNvSpPr>
            <a:spLocks noChangeArrowheads="1"/>
          </p:cNvSpPr>
          <p:nvPr/>
        </p:nvSpPr>
        <p:spPr bwMode="auto">
          <a:xfrm>
            <a:off x="2133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IronRuby</a:t>
            </a:r>
            <a:endParaRPr lang="en-US" dirty="0">
              <a:effectLst>
                <a:outerShdw blurRad="38100" dist="38100" dir="2700000" algn="tl">
                  <a:srgbClr val="000000">
                    <a:alpha val="43137"/>
                  </a:srgbClr>
                </a:outerShdw>
              </a:effectLst>
            </a:endParaRPr>
          </a:p>
        </p:txBody>
      </p:sp>
      <p:sp>
        <p:nvSpPr>
          <p:cNvPr id="30" name="AutoShape 18"/>
          <p:cNvSpPr>
            <a:spLocks noChangeArrowheads="1"/>
          </p:cNvSpPr>
          <p:nvPr/>
        </p:nvSpPr>
        <p:spPr bwMode="auto">
          <a:xfrm>
            <a:off x="3810000" y="1905000"/>
            <a:ext cx="14478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t>
            </a:r>
          </a:p>
        </p:txBody>
      </p:sp>
      <p:sp>
        <p:nvSpPr>
          <p:cNvPr id="31" name="AutoShape 18"/>
          <p:cNvSpPr>
            <a:spLocks noChangeArrowheads="1"/>
          </p:cNvSpPr>
          <p:nvPr/>
        </p:nvSpPr>
        <p:spPr bwMode="auto">
          <a:xfrm>
            <a:off x="5410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VB.NET</a:t>
            </a:r>
          </a:p>
        </p:txBody>
      </p:sp>
      <p:sp>
        <p:nvSpPr>
          <p:cNvPr id="32" name="AutoShape 18"/>
          <p:cNvSpPr>
            <a:spLocks noChangeArrowheads="1"/>
          </p:cNvSpPr>
          <p:nvPr/>
        </p:nvSpPr>
        <p:spPr bwMode="auto">
          <a:xfrm>
            <a:off x="7086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Others…</a:t>
            </a:r>
          </a:p>
        </p:txBody>
      </p:sp>
      <p:pic>
        <p:nvPicPr>
          <p:cNvPr id="76853" name="Picture 32" descr="NET_v_rgb.png"/>
          <p:cNvPicPr>
            <a:picLocks noChangeAspect="1"/>
          </p:cNvPicPr>
          <p:nvPr/>
        </p:nvPicPr>
        <p:blipFill>
          <a:blip r:embed="rId7" cstate="print"/>
          <a:srcRect/>
          <a:stretch>
            <a:fillRect/>
          </a:stretch>
        </p:blipFill>
        <p:spPr bwMode="auto">
          <a:xfrm>
            <a:off x="673100" y="5422900"/>
            <a:ext cx="1016000" cy="9652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pPr eaLnBrk="1" hangingPunct="1"/>
            <a:r>
              <a:rPr lang="en-US" smtClean="0"/>
              <a:t>Resources</a:t>
            </a:r>
          </a:p>
        </p:txBody>
      </p:sp>
      <p:sp>
        <p:nvSpPr>
          <p:cNvPr id="3" name="Content Placeholder 2"/>
          <p:cNvSpPr>
            <a:spLocks noGrp="1"/>
          </p:cNvSpPr>
          <p:nvPr>
            <p:ph idx="1"/>
          </p:nvPr>
        </p:nvSpPr>
        <p:spPr/>
        <p:txBody>
          <a:bodyPr>
            <a:normAutofit/>
          </a:bodyPr>
          <a:lstStyle/>
          <a:p>
            <a:pPr marL="274320" indent="-274320" eaLnBrk="1" fontAlgn="auto" hangingPunct="1">
              <a:spcAft>
                <a:spcPts val="0"/>
              </a:spcAft>
              <a:buClr>
                <a:schemeClr val="accent3"/>
              </a:buClr>
              <a:buFont typeface="Wingdings 2"/>
              <a:buChar char=""/>
              <a:defRPr/>
            </a:pPr>
            <a:r>
              <a:rPr lang="en-US" sz="2400" dirty="0" smtClean="0"/>
              <a:t>PDC on Channel 9</a:t>
            </a:r>
          </a:p>
          <a:p>
            <a:pPr marL="640080" lvl="1" indent="-246888" eaLnBrk="1" fontAlgn="auto" hangingPunct="1">
              <a:spcAft>
                <a:spcPts val="0"/>
              </a:spcAft>
              <a:buFont typeface="Wingdings 2"/>
              <a:buChar char=""/>
              <a:defRPr/>
            </a:pPr>
            <a:r>
              <a:rPr lang="en-US" sz="2200" dirty="0" smtClean="0">
                <a:hlinkClick r:id="rId2"/>
              </a:rPr>
              <a:t>http://channel9.msdn.com/tags/Languages/</a:t>
            </a:r>
            <a:r>
              <a:rPr lang="en-US" sz="2200" dirty="0" smtClean="0"/>
              <a:t> </a:t>
            </a:r>
          </a:p>
          <a:p>
            <a:pPr marL="274320" indent="-274320" eaLnBrk="1" fontAlgn="auto" hangingPunct="1">
              <a:spcAft>
                <a:spcPts val="0"/>
              </a:spcAft>
              <a:buClr>
                <a:schemeClr val="accent3"/>
              </a:buClr>
              <a:buFont typeface="Wingdings 2"/>
              <a:buChar char=""/>
              <a:defRPr/>
            </a:pPr>
            <a:r>
              <a:rPr lang="en-US" sz="2400" i="1" dirty="0" smtClean="0"/>
              <a:t>C# in Depth</a:t>
            </a:r>
            <a:r>
              <a:rPr lang="en-US" sz="2400" dirty="0" smtClean="0"/>
              <a:t>, 2</a:t>
            </a:r>
            <a:r>
              <a:rPr lang="en-US" sz="2400" baseline="30000" dirty="0" smtClean="0"/>
              <a:t>nd</a:t>
            </a:r>
            <a:r>
              <a:rPr lang="en-US" sz="2400" dirty="0" smtClean="0"/>
              <a:t> Edition by Jon Skeet (Manning EAP)</a:t>
            </a:r>
            <a:endParaRPr lang="en-US" sz="2000" dirty="0" smtClean="0"/>
          </a:p>
          <a:p>
            <a:pPr marL="274320" indent="-274320" eaLnBrk="1" fontAlgn="auto" hangingPunct="1">
              <a:spcAft>
                <a:spcPts val="0"/>
              </a:spcAft>
              <a:buClr>
                <a:schemeClr val="accent3"/>
              </a:buClr>
              <a:buFont typeface="Wingdings 2"/>
              <a:buChar char=""/>
              <a:defRPr/>
            </a:pPr>
            <a:r>
              <a:rPr lang="en-US" sz="2400" dirty="0" smtClean="0"/>
              <a:t>Bart De Smet – Microsoft Language Geek</a:t>
            </a:r>
          </a:p>
          <a:p>
            <a:pPr marL="640080" lvl="1" indent="-246888" eaLnBrk="1" fontAlgn="auto" hangingPunct="1">
              <a:spcAft>
                <a:spcPts val="0"/>
              </a:spcAft>
              <a:buFont typeface="Wingdings 2"/>
              <a:buChar char=""/>
              <a:defRPr/>
            </a:pPr>
            <a:r>
              <a:rPr lang="en-US" sz="2000" dirty="0" smtClean="0">
                <a:hlinkClick r:id="rId3"/>
              </a:rPr>
              <a:t>http://community.bartdesmet.net/blogs/bart/</a:t>
            </a:r>
            <a:endParaRPr lang="en-US" sz="2000" dirty="0" smtClean="0"/>
          </a:p>
          <a:p>
            <a:pPr marL="274320" indent="-274320" eaLnBrk="1" fontAlgn="auto" hangingPunct="1">
              <a:spcAft>
                <a:spcPts val="0"/>
              </a:spcAft>
              <a:buClr>
                <a:schemeClr val="accent3"/>
              </a:buClr>
              <a:buFont typeface="Wingdings 2"/>
              <a:buChar char=""/>
              <a:defRPr/>
            </a:pPr>
            <a:endParaRPr lang="en-US" sz="2400" dirty="0" smtClean="0"/>
          </a:p>
          <a:p>
            <a:pPr marL="274320" indent="-274320" eaLnBrk="1" fontAlgn="auto" hangingPunct="1">
              <a:spcAft>
                <a:spcPts val="0"/>
              </a:spcAft>
              <a:buClr>
                <a:schemeClr val="accent3"/>
              </a:buClr>
              <a:buFont typeface="Wingdings 2"/>
              <a:buChar char=""/>
              <a:defRPr/>
            </a:pPr>
            <a:r>
              <a:rPr lang="en-US" sz="2400" dirty="0" smtClean="0"/>
              <a:t>Me</a:t>
            </a:r>
          </a:p>
          <a:p>
            <a:pPr marL="640080" lvl="1" indent="-246888" eaLnBrk="1" fontAlgn="auto" hangingPunct="1">
              <a:spcAft>
                <a:spcPts val="0"/>
              </a:spcAft>
              <a:buFont typeface="Wingdings 2"/>
              <a:buChar char=""/>
              <a:defRPr/>
            </a:pPr>
            <a:r>
              <a:rPr lang="en-US" sz="2000" dirty="0" smtClean="0">
                <a:hlinkClick r:id="rId4"/>
              </a:rPr>
              <a:t>http://solutionizing.net/</a:t>
            </a:r>
            <a:endParaRPr lang="en-US" sz="2000" dirty="0" smtClean="0"/>
          </a:p>
          <a:p>
            <a:pPr marL="640080" lvl="1" indent="-246888" eaLnBrk="1" fontAlgn="auto" hangingPunct="1">
              <a:spcAft>
                <a:spcPts val="0"/>
              </a:spcAft>
              <a:buFont typeface="Wingdings 2"/>
              <a:buChar char=""/>
              <a:defRPr/>
            </a:pPr>
            <a:r>
              <a:rPr lang="en-US" sz="2000" dirty="0" smtClean="0"/>
              <a:t>keith@ ---^</a:t>
            </a:r>
          </a:p>
          <a:p>
            <a:pPr marL="640080" lvl="1" indent="-246888" eaLnBrk="1" fontAlgn="auto" hangingPunct="1">
              <a:spcAft>
                <a:spcPts val="0"/>
              </a:spcAft>
              <a:buFont typeface="Wingdings 2"/>
              <a:buChar char=""/>
              <a:defRPr/>
            </a:pPr>
            <a:r>
              <a:rPr lang="en-US" sz="2000" dirty="0" smtClean="0">
                <a:hlinkClick r:id="rId5"/>
              </a:rPr>
              <a:t>@dahlbyk</a:t>
            </a:r>
            <a:endParaRPr lang="en-US" sz="200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752600" y="1981200"/>
          <a:ext cx="55626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722" name="Title 4"/>
          <p:cNvSpPr>
            <a:spLocks noGrp="1"/>
          </p:cNvSpPr>
          <p:nvPr>
            <p:ph type="title"/>
          </p:nvPr>
        </p:nvSpPr>
        <p:spPr/>
        <p:txBody>
          <a:bodyPr/>
          <a:lstStyle/>
          <a:p>
            <a:pPr eaLnBrk="1" hangingPunct="1"/>
            <a:r>
              <a:rPr lang="en-US" dirty="0" smtClean="0"/>
              <a:t>Dynamic vs. Static</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2"/>
          <p:cNvSpPr>
            <a:spLocks noGrp="1"/>
          </p:cNvSpPr>
          <p:nvPr>
            <p:ph type="title"/>
          </p:nvPr>
        </p:nvSpPr>
        <p:spPr/>
        <p:txBody>
          <a:bodyPr/>
          <a:lstStyle/>
          <a:p>
            <a:pPr eaLnBrk="1" hangingPunct="1"/>
            <a:r>
              <a:rPr lang="en-US" smtClean="0"/>
              <a:t>Diverse Object Models</a:t>
            </a:r>
          </a:p>
        </p:txBody>
      </p:sp>
      <p:sp>
        <p:nvSpPr>
          <p:cNvPr id="3" name="Text Placeholder 2"/>
          <p:cNvSpPr>
            <a:spLocks noGrp="1"/>
          </p:cNvSpPr>
          <p:nvPr>
            <p:ph idx="1"/>
          </p:nvPr>
        </p:nvSpPr>
        <p:spPr/>
        <p:txBody>
          <a:bodyPr>
            <a:normAutofit/>
          </a:bodyPr>
          <a:lstStyle/>
          <a:p>
            <a:pPr marL="514350" indent="-514350" eaLnBrk="1" fontAlgn="auto" hangingPunct="1">
              <a:spcBef>
                <a:spcPts val="0"/>
              </a:spcBef>
              <a:spcAft>
                <a:spcPts val="0"/>
              </a:spcAft>
              <a:buClr>
                <a:schemeClr val="accent3"/>
              </a:buClr>
              <a:defRPr/>
            </a:pPr>
            <a:r>
              <a:rPr lang="en-US" dirty="0" smtClean="0"/>
              <a:t>C# and Visual Basic were designed to work great with </a:t>
            </a:r>
            <a:r>
              <a:rPr lang="en-US" dirty="0" smtClean="0">
                <a:solidFill>
                  <a:schemeClr val="accent3"/>
                </a:solidFill>
              </a:rPr>
              <a:t>.NET’s strongly-typed libraries</a:t>
            </a:r>
            <a:r>
              <a:rPr lang="en-US" dirty="0" smtClean="0"/>
              <a:t>.</a:t>
            </a:r>
          </a:p>
          <a:p>
            <a:pPr marL="514350" indent="-514350" eaLnBrk="1" fontAlgn="auto" hangingPunct="1">
              <a:spcAft>
                <a:spcPts val="0"/>
              </a:spcAft>
              <a:buClr>
                <a:schemeClr val="accent3"/>
              </a:buClr>
              <a:defRPr/>
            </a:pPr>
            <a:r>
              <a:rPr lang="en-US" dirty="0" smtClean="0"/>
              <a:t>However, there are </a:t>
            </a:r>
            <a:r>
              <a:rPr lang="en-US" dirty="0" smtClean="0">
                <a:solidFill>
                  <a:schemeClr val="accent3"/>
                </a:solidFill>
              </a:rPr>
              <a:t>many other object models</a:t>
            </a:r>
            <a:r>
              <a:rPr lang="en-US" dirty="0" smtClean="0"/>
              <a:t> out there that rely on specific features from their original target language!</a:t>
            </a:r>
          </a:p>
        </p:txBody>
      </p:sp>
      <p:sp>
        <p:nvSpPr>
          <p:cNvPr id="6" name="Rounded Rectangle 5"/>
          <p:cNvSpPr/>
          <p:nvPr/>
        </p:nvSpPr>
        <p:spPr bwMode="auto">
          <a:xfrm>
            <a:off x="2667000" y="4495800"/>
            <a:ext cx="1828800" cy="7620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2300" dirty="0">
                <a:solidFill>
                  <a:srgbClr val="FFFFFF"/>
                </a:solidFill>
              </a:rPr>
              <a:t>C#</a:t>
            </a:r>
          </a:p>
        </p:txBody>
      </p:sp>
      <p:sp>
        <p:nvSpPr>
          <p:cNvPr id="7" name="Rounded Rectangle 6"/>
          <p:cNvSpPr/>
          <p:nvPr/>
        </p:nvSpPr>
        <p:spPr bwMode="auto">
          <a:xfrm>
            <a:off x="4648200" y="4495800"/>
            <a:ext cx="1828800" cy="7620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2300" dirty="0">
                <a:solidFill>
                  <a:srgbClr val="FFFFFF"/>
                </a:solidFill>
              </a:rPr>
              <a:t>Visual Basic</a:t>
            </a:r>
          </a:p>
        </p:txBody>
      </p:sp>
      <p:sp>
        <p:nvSpPr>
          <p:cNvPr id="8" name="Rounded Rectangle 7"/>
          <p:cNvSpPr/>
          <p:nvPr/>
        </p:nvSpPr>
        <p:spPr bwMode="auto">
          <a:xfrm>
            <a:off x="3657600" y="5638800"/>
            <a:ext cx="1828800" cy="76200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r>
              <a:rPr lang="en-US" sz="2300" dirty="0">
                <a:solidFill>
                  <a:srgbClr val="FFFFFF"/>
                </a:solidFill>
              </a:rPr>
              <a:t>.NET BCL</a:t>
            </a:r>
          </a:p>
        </p:txBody>
      </p:sp>
      <p:sp>
        <p:nvSpPr>
          <p:cNvPr id="9" name="Rounded Rectangle 8"/>
          <p:cNvSpPr/>
          <p:nvPr/>
        </p:nvSpPr>
        <p:spPr bwMode="auto">
          <a:xfrm>
            <a:off x="46482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2300" dirty="0">
                <a:solidFill>
                  <a:srgbClr val="FFFFFF"/>
                </a:solidFill>
              </a:rPr>
              <a:t>COM</a:t>
            </a:r>
          </a:p>
        </p:txBody>
      </p:sp>
      <p:sp>
        <p:nvSpPr>
          <p:cNvPr id="11" name="Rounded Rectangle 10"/>
          <p:cNvSpPr/>
          <p:nvPr/>
        </p:nvSpPr>
        <p:spPr bwMode="auto">
          <a:xfrm>
            <a:off x="26670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2300" dirty="0">
                <a:solidFill>
                  <a:srgbClr val="FFFFFF"/>
                </a:solidFill>
              </a:rPr>
              <a:t>HTML DOM</a:t>
            </a:r>
          </a:p>
        </p:txBody>
      </p:sp>
      <p:sp>
        <p:nvSpPr>
          <p:cNvPr id="12" name="Rounded Rectangle 11"/>
          <p:cNvSpPr/>
          <p:nvPr/>
        </p:nvSpPr>
        <p:spPr bwMode="auto">
          <a:xfrm>
            <a:off x="66294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2300" dirty="0">
                <a:solidFill>
                  <a:srgbClr val="FFFFFF"/>
                </a:solidFill>
              </a:rPr>
              <a:t>Python </a:t>
            </a:r>
            <a:r>
              <a:rPr lang="en-US" sz="2300" dirty="0" err="1">
                <a:solidFill>
                  <a:srgbClr val="FFFFFF"/>
                </a:solidFill>
              </a:rPr>
              <a:t>Libs</a:t>
            </a:r>
            <a:endParaRPr lang="en-US" sz="2300" dirty="0">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35" presetClass="path" presetSubtype="0" accel="50000" decel="50000" fill="hold" nodeType="withEffect">
                                  <p:stCondLst>
                                    <p:cond delay="0"/>
                                  </p:stCondLst>
                                  <p:childTnLst>
                                    <p:animMotion origin="layout" path="M 0 0.00046 L -0.325 0.00046 " pathEditMode="relative" rAng="0" ptsTypes="AA">
                                      <p:cBhvr>
                                        <p:cTn id="9" dur="1000" fill="hold"/>
                                        <p:tgtEl>
                                          <p:spTgt spid="8"/>
                                        </p:tgtEl>
                                        <p:attrNameLst>
                                          <p:attrName>ppt_x</p:attrName>
                                          <p:attrName>ppt_y</p:attrName>
                                        </p:attrNameLst>
                                      </p:cBhvr>
                                      <p:rCtr x="-162" y="0"/>
                                    </p:animMotion>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2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4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smtClean="0"/>
              <a:t>Static</a:t>
            </a:r>
            <a:endParaRPr lang="en-US" sz="3200" dirty="0">
              <a:solidFill>
                <a:schemeClr val="accent3"/>
              </a:solidFill>
            </a:endParaRPr>
          </a:p>
        </p:txBody>
      </p:sp>
      <p:sp>
        <p:nvSpPr>
          <p:cNvPr id="10" name="Text Placeholder 9"/>
          <p:cNvSpPr>
            <a:spLocks noGrp="1"/>
          </p:cNvSpPr>
          <p:nvPr>
            <p:ph idx="1"/>
          </p:nvPr>
        </p:nvSpPr>
        <p:spPr/>
        <p:txBody>
          <a:bodyPr/>
          <a:lstStyle/>
          <a:p>
            <a:r>
              <a:rPr lang="en-US" dirty="0" smtClean="0"/>
              <a:t>J(</a:t>
            </a:r>
            <a:r>
              <a:rPr lang="en-US" dirty="0" err="1" smtClean="0"/>
              <a:t>ava</a:t>
            </a:r>
            <a:r>
              <a:rPr lang="en-US" dirty="0" smtClean="0"/>
              <a:t>)Script</a:t>
            </a:r>
          </a:p>
          <a:p>
            <a:endParaRPr lang="en-US" dirty="0" smtClean="0"/>
          </a:p>
          <a:p>
            <a:endParaRPr lang="en-US" dirty="0" smtClean="0"/>
          </a:p>
          <a:p>
            <a:endParaRPr lang="en-US" dirty="0" smtClean="0"/>
          </a:p>
          <a:p>
            <a:r>
              <a:rPr lang="en-US" dirty="0" smtClean="0"/>
              <a:t>C</a:t>
            </a:r>
            <a:r>
              <a:rPr lang="en-US" dirty="0" smtClean="0"/>
              <a:t># 3.0</a:t>
            </a:r>
            <a:endParaRPr lang="en-US" dirty="0"/>
          </a:p>
        </p:txBody>
      </p:sp>
      <p:sp>
        <p:nvSpPr>
          <p:cNvPr id="4" name="TextBox 3"/>
          <p:cNvSpPr txBox="1"/>
          <p:nvPr/>
        </p:nvSpPr>
        <p:spPr>
          <a:xfrm>
            <a:off x="990600" y="2400300"/>
            <a:ext cx="7239000" cy="1485900"/>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noProof="1">
                <a:latin typeface="Consolas" pitchFamily="49" charset="0"/>
                <a:ea typeface="Calibri"/>
              </a:rPr>
              <a:t>var loc = new </a:t>
            </a:r>
            <a:r>
              <a:rPr lang="en-US" noProof="1" smtClean="0">
                <a:latin typeface="Consolas" pitchFamily="49" charset="0"/>
                <a:ea typeface="Calibri"/>
              </a:rPr>
              <a:t>VELatLong(lat, long);</a:t>
            </a:r>
            <a:endParaRPr lang="en-US" noProof="1">
              <a:latin typeface="Consolas" pitchFamily="49" charset="0"/>
              <a:ea typeface="Calibri"/>
            </a:endParaRPr>
          </a:p>
          <a:p>
            <a:pPr fontAlgn="auto">
              <a:lnSpc>
                <a:spcPct val="78000"/>
              </a:lnSpc>
              <a:spcBef>
                <a:spcPts val="576"/>
              </a:spcBef>
              <a:spcAft>
                <a:spcPts val="0"/>
              </a:spcAft>
              <a:defRPr/>
            </a:pPr>
            <a:r>
              <a:rPr lang="en-US" noProof="1">
                <a:latin typeface="Consolas" pitchFamily="49" charset="0"/>
                <a:ea typeface="Calibri"/>
              </a:rPr>
              <a:t>var pin = map.AddPushpin(loc);</a:t>
            </a:r>
          </a:p>
          <a:p>
            <a:pPr fontAlgn="auto">
              <a:lnSpc>
                <a:spcPct val="78000"/>
              </a:lnSpc>
              <a:spcBef>
                <a:spcPts val="576"/>
              </a:spcBef>
              <a:spcAft>
                <a:spcPts val="0"/>
              </a:spcAft>
              <a:defRPr/>
            </a:pPr>
            <a:r>
              <a:rPr lang="en-US" noProof="1">
                <a:latin typeface="Consolas" pitchFamily="49" charset="0"/>
                <a:ea typeface="Calibri"/>
              </a:rPr>
              <a:t>pin.SetTitle(title</a:t>
            </a:r>
            <a:r>
              <a:rPr lang="en-US" noProof="1" smtClean="0">
                <a:latin typeface="Consolas" pitchFamily="49" charset="0"/>
                <a:ea typeface="Calibri"/>
              </a:rPr>
              <a:t>);</a:t>
            </a:r>
          </a:p>
          <a:p>
            <a:pPr fontAlgn="auto">
              <a:lnSpc>
                <a:spcPct val="78000"/>
              </a:lnSpc>
              <a:spcBef>
                <a:spcPts val="576"/>
              </a:spcBef>
              <a:spcAft>
                <a:spcPts val="0"/>
              </a:spcAft>
              <a:defRPr/>
            </a:pPr>
            <a:r>
              <a:rPr lang="en-US" noProof="1" smtClean="0">
                <a:latin typeface="Consolas" pitchFamily="49" charset="0"/>
                <a:ea typeface="Calibri"/>
              </a:rPr>
              <a:t>pin.SetDescription(description);</a:t>
            </a:r>
          </a:p>
          <a:p>
            <a:pPr fontAlgn="auto">
              <a:lnSpc>
                <a:spcPct val="78000"/>
              </a:lnSpc>
              <a:spcBef>
                <a:spcPts val="576"/>
              </a:spcBef>
              <a:spcAft>
                <a:spcPts val="0"/>
              </a:spcAft>
              <a:defRPr/>
            </a:pPr>
            <a:r>
              <a:rPr lang="en-US" noProof="1" smtClean="0">
                <a:latin typeface="Consolas" pitchFamily="49" charset="0"/>
                <a:ea typeface="Calibri"/>
              </a:rPr>
              <a:t>map.SetCenterAndZoom(loc, 7);</a:t>
            </a:r>
            <a:endParaRPr lang="en-US" noProof="1">
              <a:latin typeface="Consolas" pitchFamily="49" charset="0"/>
            </a:endParaRPr>
          </a:p>
        </p:txBody>
      </p:sp>
      <p:sp>
        <p:nvSpPr>
          <p:cNvPr id="6" name="TextBox 5"/>
          <p:cNvSpPr txBox="1"/>
          <p:nvPr/>
        </p:nvSpPr>
        <p:spPr>
          <a:xfrm>
            <a:off x="990600" y="4343400"/>
            <a:ext cx="7239000" cy="1480534"/>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dirty="0" err="1" smtClean="0">
                <a:solidFill>
                  <a:srgbClr val="0000FF"/>
                </a:solidFill>
                <a:latin typeface="Consolas" pitchFamily="49" charset="0"/>
                <a:ea typeface="Calibri"/>
                <a:cs typeface="Times New Roman"/>
              </a:rPr>
              <a:t>var</a:t>
            </a:r>
            <a:r>
              <a:rPr lang="en-US" dirty="0" smtClean="0">
                <a:solidFill>
                  <a:srgbClr val="3898B2"/>
                </a:solidFill>
                <a:latin typeface="Consolas" pitchFamily="49" charset="0"/>
                <a:ea typeface="Calibri"/>
                <a:cs typeface="Times New Roman"/>
              </a:rPr>
              <a:t> </a:t>
            </a:r>
            <a:r>
              <a:rPr lang="en-US" noProof="1" smtClean="0">
                <a:latin typeface="Consolas" pitchFamily="49" charset="0"/>
                <a:ea typeface="Calibri"/>
              </a:rPr>
              <a:t>loc </a:t>
            </a:r>
            <a:r>
              <a:rPr lang="en-US" noProof="1">
                <a:latin typeface="Consolas" pitchFamily="49" charset="0"/>
                <a:ea typeface="Calibri"/>
              </a:rPr>
              <a:t>= win.CreateInstance</a:t>
            </a:r>
            <a:r>
              <a:rPr lang="en-US" noProof="1" smtClean="0">
                <a:latin typeface="Consolas" pitchFamily="49" charset="0"/>
                <a:ea typeface="Calibri"/>
              </a:rPr>
              <a:t>(</a:t>
            </a:r>
            <a:r>
              <a:rPr lang="en-US" noProof="1" smtClean="0">
                <a:solidFill>
                  <a:srgbClr val="A31515"/>
                </a:solidFill>
                <a:latin typeface="Consolas" pitchFamily="49" charset="0"/>
                <a:ea typeface="Calibri"/>
                <a:cs typeface="Times New Roman"/>
              </a:rPr>
              <a:t>"</a:t>
            </a:r>
            <a:r>
              <a:rPr lang="en-US" noProof="1">
                <a:solidFill>
                  <a:srgbClr val="A31515"/>
                </a:solidFill>
                <a:latin typeface="Consolas" pitchFamily="49" charset="0"/>
                <a:ea typeface="Calibri"/>
                <a:cs typeface="Times New Roman"/>
              </a:rPr>
              <a:t>VELatLong"</a:t>
            </a:r>
            <a:r>
              <a:rPr lang="en-US" noProof="1">
                <a:latin typeface="Consolas" pitchFamily="49" charset="0"/>
                <a:ea typeface="Calibri"/>
              </a:rPr>
              <a:t>, </a:t>
            </a:r>
            <a:r>
              <a:rPr lang="en-US" noProof="1" smtClean="0">
                <a:latin typeface="Consolas" pitchFamily="49" charset="0"/>
                <a:ea typeface="Calibri"/>
              </a:rPr>
              <a:t>lat, long);</a:t>
            </a:r>
            <a:endParaRPr lang="en-US" dirty="0">
              <a:solidFill>
                <a:srgbClr val="3898B2"/>
              </a:solidFill>
              <a:latin typeface="Consolas" pitchFamily="49" charset="0"/>
              <a:ea typeface="Calibri"/>
              <a:cs typeface="Times New Roman"/>
            </a:endParaRPr>
          </a:p>
          <a:p>
            <a:pPr fontAlgn="auto">
              <a:lnSpc>
                <a:spcPct val="78000"/>
              </a:lnSpc>
              <a:spcBef>
                <a:spcPts val="576"/>
              </a:spcBef>
              <a:spcAft>
                <a:spcPts val="0"/>
              </a:spcAft>
              <a:defRPr/>
            </a:pPr>
            <a:r>
              <a:rPr lang="en-US" dirty="0" err="1" smtClean="0">
                <a:solidFill>
                  <a:srgbClr val="0000FF"/>
                </a:solidFill>
                <a:latin typeface="Consolas" pitchFamily="49" charset="0"/>
                <a:ea typeface="Calibri"/>
                <a:cs typeface="Times New Roman"/>
              </a:rPr>
              <a:t>v</a:t>
            </a:r>
            <a:r>
              <a:rPr lang="en-US" dirty="0" err="1" smtClean="0">
                <a:solidFill>
                  <a:srgbClr val="0000FF"/>
                </a:solidFill>
                <a:latin typeface="Consolas" pitchFamily="49" charset="0"/>
                <a:ea typeface="Calibri"/>
                <a:cs typeface="Times New Roman"/>
              </a:rPr>
              <a:t>ar</a:t>
            </a:r>
            <a:r>
              <a:rPr lang="en-US" dirty="0" smtClean="0">
                <a:solidFill>
                  <a:srgbClr val="0000FF"/>
                </a:solidFill>
                <a:latin typeface="Consolas" pitchFamily="49" charset="0"/>
                <a:ea typeface="Calibri"/>
                <a:cs typeface="Times New Roman"/>
              </a:rPr>
              <a:t> </a:t>
            </a:r>
            <a:r>
              <a:rPr lang="en-US" dirty="0" smtClean="0">
                <a:latin typeface="Consolas" pitchFamily="49" charset="0"/>
                <a:ea typeface="Calibri"/>
                <a:cs typeface="Times New Roman"/>
              </a:rPr>
              <a:t>pin = (</a:t>
            </a:r>
            <a:r>
              <a:rPr lang="en-US" dirty="0" err="1">
                <a:solidFill>
                  <a:srgbClr val="3898B2"/>
                </a:solidFill>
                <a:latin typeface="Consolas" pitchFamily="49" charset="0"/>
                <a:ea typeface="Calibri"/>
                <a:cs typeface="Times New Roman"/>
              </a:rPr>
              <a:t>ScriptObject</a:t>
            </a:r>
            <a:r>
              <a:rPr lang="en-US" dirty="0">
                <a:latin typeface="Consolas" pitchFamily="49" charset="0"/>
                <a:ea typeface="Calibri"/>
                <a:cs typeface="Times New Roman"/>
              </a:rPr>
              <a:t>)</a:t>
            </a:r>
            <a:r>
              <a:rPr lang="en-US" dirty="0" err="1">
                <a:latin typeface="Consolas" pitchFamily="49" charset="0"/>
                <a:ea typeface="Calibri"/>
                <a:cs typeface="Times New Roman"/>
              </a:rPr>
              <a:t>map.Invoke</a:t>
            </a:r>
            <a:r>
              <a:rPr lang="en-US" dirty="0">
                <a:latin typeface="Consolas" pitchFamily="49" charset="0"/>
                <a:ea typeface="Calibri"/>
                <a:cs typeface="Times New Roman"/>
              </a:rPr>
              <a:t>(</a:t>
            </a:r>
            <a:r>
              <a:rPr lang="en-US" dirty="0">
                <a:solidFill>
                  <a:srgbClr val="A31515"/>
                </a:solidFill>
                <a:latin typeface="Consolas" pitchFamily="49" charset="0"/>
                <a:ea typeface="Calibri"/>
                <a:cs typeface="Times New Roman"/>
              </a:rPr>
              <a:t>"</a:t>
            </a:r>
            <a:r>
              <a:rPr lang="en-US" dirty="0" err="1">
                <a:solidFill>
                  <a:srgbClr val="A31515"/>
                </a:solidFill>
                <a:latin typeface="Consolas" pitchFamily="49" charset="0"/>
                <a:ea typeface="Calibri"/>
                <a:cs typeface="Times New Roman"/>
              </a:rPr>
              <a:t>AddPushpin</a:t>
            </a:r>
            <a:r>
              <a:rPr lang="en-US" dirty="0">
                <a:solidFill>
                  <a:srgbClr val="A31515"/>
                </a:solidFill>
                <a:latin typeface="Consolas" pitchFamily="49" charset="0"/>
                <a:ea typeface="Calibri"/>
                <a:cs typeface="Times New Roman"/>
              </a:rPr>
              <a:t>"</a:t>
            </a:r>
            <a:r>
              <a:rPr lang="en-US" dirty="0">
                <a:latin typeface="Consolas" pitchFamily="49" charset="0"/>
                <a:ea typeface="Calibri"/>
                <a:cs typeface="Times New Roman"/>
              </a:rPr>
              <a:t>, loc);</a:t>
            </a:r>
          </a:p>
          <a:p>
            <a:pPr fontAlgn="auto">
              <a:lnSpc>
                <a:spcPct val="78000"/>
              </a:lnSpc>
              <a:spcBef>
                <a:spcPts val="576"/>
              </a:spcBef>
              <a:spcAft>
                <a:spcPts val="0"/>
              </a:spcAft>
              <a:defRPr/>
            </a:pPr>
            <a:r>
              <a:rPr lang="en-US" dirty="0" err="1">
                <a:latin typeface="Consolas" pitchFamily="49" charset="0"/>
                <a:ea typeface="Calibri"/>
                <a:cs typeface="Times New Roman"/>
              </a:rPr>
              <a:t>pin.Invoke</a:t>
            </a:r>
            <a:r>
              <a:rPr lang="en-US" dirty="0">
                <a:latin typeface="Consolas" pitchFamily="49" charset="0"/>
                <a:ea typeface="Calibri"/>
                <a:cs typeface="Times New Roman"/>
              </a:rPr>
              <a:t>(</a:t>
            </a:r>
            <a:r>
              <a:rPr lang="en-US" dirty="0">
                <a:solidFill>
                  <a:srgbClr val="A31515"/>
                </a:solidFill>
                <a:latin typeface="Consolas" pitchFamily="49" charset="0"/>
                <a:ea typeface="Calibri"/>
                <a:cs typeface="Times New Roman"/>
              </a:rPr>
              <a:t>"</a:t>
            </a:r>
            <a:r>
              <a:rPr lang="en-US" dirty="0" err="1">
                <a:solidFill>
                  <a:srgbClr val="A31515"/>
                </a:solidFill>
                <a:latin typeface="Consolas" pitchFamily="49" charset="0"/>
                <a:ea typeface="Calibri"/>
                <a:cs typeface="Times New Roman"/>
              </a:rPr>
              <a:t>SetTitle</a:t>
            </a:r>
            <a:r>
              <a:rPr lang="en-US" dirty="0">
                <a:solidFill>
                  <a:srgbClr val="A31515"/>
                </a:solidFill>
                <a:latin typeface="Consolas" pitchFamily="49" charset="0"/>
                <a:ea typeface="Calibri"/>
                <a:cs typeface="Times New Roman"/>
              </a:rPr>
              <a:t>"</a:t>
            </a:r>
            <a:r>
              <a:rPr lang="en-US" dirty="0">
                <a:latin typeface="Consolas" pitchFamily="49" charset="0"/>
                <a:ea typeface="Calibri"/>
                <a:cs typeface="Times New Roman"/>
              </a:rPr>
              <a:t>, title</a:t>
            </a:r>
            <a:r>
              <a:rPr lang="en-US" dirty="0" smtClean="0">
                <a:latin typeface="Consolas" pitchFamily="49" charset="0"/>
                <a:ea typeface="Calibri"/>
                <a:cs typeface="Times New Roman"/>
              </a:rPr>
              <a:t>);</a:t>
            </a:r>
          </a:p>
          <a:p>
            <a:pPr fontAlgn="auto">
              <a:lnSpc>
                <a:spcPct val="78000"/>
              </a:lnSpc>
              <a:spcBef>
                <a:spcPts val="576"/>
              </a:spcBef>
              <a:spcAft>
                <a:spcPts val="0"/>
              </a:spcAft>
              <a:defRPr/>
            </a:pPr>
            <a:r>
              <a:rPr lang="en-US" dirty="0" err="1" smtClean="0">
                <a:latin typeface="Consolas" pitchFamily="49" charset="0"/>
                <a:ea typeface="Calibri"/>
                <a:cs typeface="Times New Roman"/>
              </a:rPr>
              <a:t>pin.Invoke</a:t>
            </a:r>
            <a:r>
              <a:rPr lang="en-US" dirty="0" smtClean="0">
                <a:latin typeface="Consolas" pitchFamily="49" charset="0"/>
                <a:ea typeface="Calibri"/>
                <a:cs typeface="Times New Roman"/>
              </a:rPr>
              <a:t>(</a:t>
            </a:r>
            <a:r>
              <a:rPr lang="en-US" dirty="0" smtClean="0">
                <a:solidFill>
                  <a:srgbClr val="A31515"/>
                </a:solidFill>
                <a:latin typeface="Consolas" pitchFamily="49" charset="0"/>
                <a:ea typeface="Calibri"/>
                <a:cs typeface="Times New Roman"/>
              </a:rPr>
              <a:t>"</a:t>
            </a:r>
            <a:r>
              <a:rPr lang="en-US" dirty="0" err="1" smtClean="0">
                <a:solidFill>
                  <a:srgbClr val="A31515"/>
                </a:solidFill>
                <a:latin typeface="Consolas" pitchFamily="49" charset="0"/>
                <a:ea typeface="Calibri"/>
                <a:cs typeface="Times New Roman"/>
              </a:rPr>
              <a:t>SetDescription</a:t>
            </a:r>
            <a:r>
              <a:rPr lang="en-US" dirty="0" smtClean="0">
                <a:solidFill>
                  <a:srgbClr val="A31515"/>
                </a:solidFill>
                <a:latin typeface="Consolas" pitchFamily="49" charset="0"/>
                <a:ea typeface="Calibri"/>
                <a:cs typeface="Times New Roman"/>
              </a:rPr>
              <a:t>"</a:t>
            </a:r>
            <a:r>
              <a:rPr lang="en-US" dirty="0" smtClean="0">
                <a:latin typeface="Consolas" pitchFamily="49" charset="0"/>
                <a:ea typeface="Calibri"/>
                <a:cs typeface="Times New Roman"/>
              </a:rPr>
              <a:t>, description);</a:t>
            </a:r>
          </a:p>
          <a:p>
            <a:pPr fontAlgn="auto">
              <a:lnSpc>
                <a:spcPct val="78000"/>
              </a:lnSpc>
              <a:spcBef>
                <a:spcPts val="576"/>
              </a:spcBef>
              <a:spcAft>
                <a:spcPts val="0"/>
              </a:spcAft>
              <a:defRPr/>
            </a:pPr>
            <a:r>
              <a:rPr lang="en-US" dirty="0" err="1" smtClean="0">
                <a:latin typeface="Consolas" pitchFamily="49" charset="0"/>
                <a:ea typeface="Calibri"/>
                <a:cs typeface="Times New Roman"/>
              </a:rPr>
              <a:t>map.Invoke</a:t>
            </a:r>
            <a:r>
              <a:rPr lang="en-US" dirty="0" smtClean="0">
                <a:latin typeface="Consolas" pitchFamily="49" charset="0"/>
                <a:ea typeface="Calibri"/>
                <a:cs typeface="Times New Roman"/>
              </a:rPr>
              <a:t>(</a:t>
            </a:r>
            <a:r>
              <a:rPr lang="en-US" dirty="0" smtClean="0">
                <a:solidFill>
                  <a:srgbClr val="A31515"/>
                </a:solidFill>
                <a:latin typeface="Consolas" pitchFamily="49" charset="0"/>
                <a:ea typeface="Calibri"/>
                <a:cs typeface="Times New Roman"/>
              </a:rPr>
              <a:t>"</a:t>
            </a:r>
            <a:r>
              <a:rPr lang="en-US" dirty="0" err="1" smtClean="0">
                <a:solidFill>
                  <a:srgbClr val="A31515"/>
                </a:solidFill>
                <a:latin typeface="Consolas" pitchFamily="49" charset="0"/>
                <a:ea typeface="Calibri"/>
                <a:cs typeface="Times New Roman"/>
              </a:rPr>
              <a:t>SetCenterAndZoom</a:t>
            </a:r>
            <a:r>
              <a:rPr lang="en-US" dirty="0" smtClean="0">
                <a:solidFill>
                  <a:srgbClr val="A31515"/>
                </a:solidFill>
                <a:latin typeface="Consolas" pitchFamily="49" charset="0"/>
                <a:ea typeface="Calibri"/>
                <a:cs typeface="Times New Roman"/>
              </a:rPr>
              <a:t>"</a:t>
            </a:r>
            <a:r>
              <a:rPr lang="en-US" dirty="0" smtClean="0">
                <a:latin typeface="Consolas" pitchFamily="49" charset="0"/>
                <a:ea typeface="Calibri"/>
                <a:cs typeface="Times New Roman"/>
              </a:rPr>
              <a:t>, loc, 7);</a:t>
            </a:r>
            <a:endParaRPr lang="en-US" dirty="0">
              <a:latin typeface="Consolas" pitchFamily="49" charset="0"/>
              <a:ea typeface="Calibri"/>
              <a:cs typeface="Times New Roman"/>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smtClean="0"/>
              <a:t>Dynamic</a:t>
            </a:r>
            <a:endParaRPr lang="en-US" sz="3200" dirty="0">
              <a:solidFill>
                <a:schemeClr val="accent3"/>
              </a:solidFill>
            </a:endParaRPr>
          </a:p>
        </p:txBody>
      </p:sp>
      <p:sp>
        <p:nvSpPr>
          <p:cNvPr id="10" name="Text Placeholder 9"/>
          <p:cNvSpPr>
            <a:spLocks noGrp="1"/>
          </p:cNvSpPr>
          <p:nvPr>
            <p:ph idx="1"/>
          </p:nvPr>
        </p:nvSpPr>
        <p:spPr/>
        <p:txBody>
          <a:bodyPr/>
          <a:lstStyle/>
          <a:p>
            <a:r>
              <a:rPr lang="en-US" dirty="0" smtClean="0"/>
              <a:t>J(</a:t>
            </a:r>
            <a:r>
              <a:rPr lang="en-US" dirty="0" err="1" smtClean="0"/>
              <a:t>ava</a:t>
            </a:r>
            <a:r>
              <a:rPr lang="en-US" dirty="0" smtClean="0"/>
              <a:t>)Script</a:t>
            </a:r>
          </a:p>
          <a:p>
            <a:endParaRPr lang="en-US" dirty="0" smtClean="0"/>
          </a:p>
          <a:p>
            <a:endParaRPr lang="en-US" dirty="0" smtClean="0"/>
          </a:p>
          <a:p>
            <a:endParaRPr lang="en-US" dirty="0" smtClean="0"/>
          </a:p>
          <a:p>
            <a:r>
              <a:rPr lang="en-US" dirty="0" smtClean="0"/>
              <a:t>C</a:t>
            </a:r>
            <a:r>
              <a:rPr lang="en-US" dirty="0" smtClean="0"/>
              <a:t># </a:t>
            </a:r>
            <a:r>
              <a:rPr lang="en-US" dirty="0" smtClean="0"/>
              <a:t>4</a:t>
            </a:r>
            <a:endParaRPr lang="en-US" dirty="0"/>
          </a:p>
        </p:txBody>
      </p:sp>
      <p:sp>
        <p:nvSpPr>
          <p:cNvPr id="4" name="TextBox 3"/>
          <p:cNvSpPr txBox="1"/>
          <p:nvPr/>
        </p:nvSpPr>
        <p:spPr>
          <a:xfrm>
            <a:off x="990600" y="2400300"/>
            <a:ext cx="7239000" cy="1485900"/>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noProof="1">
                <a:latin typeface="Consolas" pitchFamily="49" charset="0"/>
                <a:ea typeface="Calibri"/>
              </a:rPr>
              <a:t>var loc = new </a:t>
            </a:r>
            <a:r>
              <a:rPr lang="en-US" noProof="1" smtClean="0">
                <a:latin typeface="Consolas" pitchFamily="49" charset="0"/>
                <a:ea typeface="Calibri"/>
              </a:rPr>
              <a:t>VELatLong(lat, long);</a:t>
            </a:r>
            <a:endParaRPr lang="en-US" noProof="1">
              <a:latin typeface="Consolas" pitchFamily="49" charset="0"/>
              <a:ea typeface="Calibri"/>
            </a:endParaRPr>
          </a:p>
          <a:p>
            <a:pPr fontAlgn="auto">
              <a:lnSpc>
                <a:spcPct val="78000"/>
              </a:lnSpc>
              <a:spcBef>
                <a:spcPts val="576"/>
              </a:spcBef>
              <a:spcAft>
                <a:spcPts val="0"/>
              </a:spcAft>
              <a:defRPr/>
            </a:pPr>
            <a:r>
              <a:rPr lang="en-US" noProof="1">
                <a:latin typeface="Consolas" pitchFamily="49" charset="0"/>
                <a:ea typeface="Calibri"/>
              </a:rPr>
              <a:t>var pin = map.AddPushpin(loc);</a:t>
            </a:r>
          </a:p>
          <a:p>
            <a:pPr fontAlgn="auto">
              <a:lnSpc>
                <a:spcPct val="78000"/>
              </a:lnSpc>
              <a:spcBef>
                <a:spcPts val="576"/>
              </a:spcBef>
              <a:spcAft>
                <a:spcPts val="0"/>
              </a:spcAft>
              <a:defRPr/>
            </a:pPr>
            <a:r>
              <a:rPr lang="en-US" noProof="1">
                <a:latin typeface="Consolas" pitchFamily="49" charset="0"/>
                <a:ea typeface="Calibri"/>
              </a:rPr>
              <a:t>pin.SetTitle(title</a:t>
            </a:r>
            <a:r>
              <a:rPr lang="en-US" noProof="1" smtClean="0">
                <a:latin typeface="Consolas" pitchFamily="49" charset="0"/>
                <a:ea typeface="Calibri"/>
              </a:rPr>
              <a:t>);</a:t>
            </a:r>
          </a:p>
          <a:p>
            <a:pPr fontAlgn="auto">
              <a:lnSpc>
                <a:spcPct val="78000"/>
              </a:lnSpc>
              <a:spcBef>
                <a:spcPts val="576"/>
              </a:spcBef>
              <a:spcAft>
                <a:spcPts val="0"/>
              </a:spcAft>
              <a:defRPr/>
            </a:pPr>
            <a:r>
              <a:rPr lang="en-US" noProof="1" smtClean="0">
                <a:latin typeface="Consolas" pitchFamily="49" charset="0"/>
                <a:ea typeface="Calibri"/>
              </a:rPr>
              <a:t>pin.SetDescription(description);</a:t>
            </a:r>
          </a:p>
          <a:p>
            <a:pPr fontAlgn="auto">
              <a:lnSpc>
                <a:spcPct val="78000"/>
              </a:lnSpc>
              <a:spcBef>
                <a:spcPts val="576"/>
              </a:spcBef>
              <a:spcAft>
                <a:spcPts val="0"/>
              </a:spcAft>
              <a:defRPr/>
            </a:pPr>
            <a:r>
              <a:rPr lang="en-US" noProof="1" smtClean="0">
                <a:latin typeface="Consolas" pitchFamily="49" charset="0"/>
                <a:ea typeface="Calibri"/>
              </a:rPr>
              <a:t>map.SetCenterAndZoom(loc, 7);</a:t>
            </a:r>
            <a:endParaRPr lang="en-US" noProof="1">
              <a:latin typeface="Consolas" pitchFamily="49" charset="0"/>
            </a:endParaRPr>
          </a:p>
        </p:txBody>
      </p:sp>
      <p:sp>
        <p:nvSpPr>
          <p:cNvPr id="6" name="TextBox 5"/>
          <p:cNvSpPr txBox="1"/>
          <p:nvPr/>
        </p:nvSpPr>
        <p:spPr>
          <a:xfrm>
            <a:off x="990600" y="4343400"/>
            <a:ext cx="7239000" cy="1480534"/>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dirty="0" err="1" smtClean="0">
                <a:solidFill>
                  <a:srgbClr val="0000FF"/>
                </a:solidFill>
                <a:latin typeface="Consolas" pitchFamily="49" charset="0"/>
                <a:ea typeface="Calibri"/>
                <a:cs typeface="Times New Roman"/>
              </a:rPr>
              <a:t>var</a:t>
            </a:r>
            <a:r>
              <a:rPr lang="en-US" dirty="0" smtClean="0">
                <a:solidFill>
                  <a:srgbClr val="3898B2"/>
                </a:solidFill>
                <a:latin typeface="Consolas" pitchFamily="49" charset="0"/>
                <a:ea typeface="Calibri"/>
                <a:cs typeface="Times New Roman"/>
              </a:rPr>
              <a:t> </a:t>
            </a:r>
            <a:r>
              <a:rPr lang="en-US" noProof="1" smtClean="0">
                <a:latin typeface="Consolas" pitchFamily="49" charset="0"/>
                <a:ea typeface="Calibri"/>
              </a:rPr>
              <a:t>loc </a:t>
            </a:r>
            <a:r>
              <a:rPr lang="en-US" noProof="1">
                <a:latin typeface="Consolas" pitchFamily="49" charset="0"/>
                <a:ea typeface="Calibri"/>
              </a:rPr>
              <a:t>= win.CreateInstance</a:t>
            </a:r>
            <a:r>
              <a:rPr lang="en-US" noProof="1" smtClean="0">
                <a:latin typeface="Consolas" pitchFamily="49" charset="0"/>
                <a:ea typeface="Calibri"/>
              </a:rPr>
              <a:t>(</a:t>
            </a:r>
            <a:r>
              <a:rPr lang="en-US" noProof="1" smtClean="0">
                <a:solidFill>
                  <a:srgbClr val="A31515"/>
                </a:solidFill>
                <a:latin typeface="Consolas" pitchFamily="49" charset="0"/>
                <a:ea typeface="Calibri"/>
                <a:cs typeface="Times New Roman"/>
              </a:rPr>
              <a:t>"</a:t>
            </a:r>
            <a:r>
              <a:rPr lang="en-US" noProof="1">
                <a:solidFill>
                  <a:srgbClr val="A31515"/>
                </a:solidFill>
                <a:latin typeface="Consolas" pitchFamily="49" charset="0"/>
                <a:ea typeface="Calibri"/>
                <a:cs typeface="Times New Roman"/>
              </a:rPr>
              <a:t>VELatLong"</a:t>
            </a:r>
            <a:r>
              <a:rPr lang="en-US" noProof="1">
                <a:latin typeface="Consolas" pitchFamily="49" charset="0"/>
                <a:ea typeface="Calibri"/>
              </a:rPr>
              <a:t>, </a:t>
            </a:r>
            <a:r>
              <a:rPr lang="en-US" noProof="1" smtClean="0">
                <a:latin typeface="Consolas" pitchFamily="49" charset="0"/>
                <a:ea typeface="Calibri"/>
              </a:rPr>
              <a:t>lat, long);</a:t>
            </a:r>
            <a:endParaRPr lang="en-US" dirty="0">
              <a:solidFill>
                <a:srgbClr val="3898B2"/>
              </a:solidFill>
              <a:latin typeface="Consolas" pitchFamily="49" charset="0"/>
              <a:ea typeface="Calibri"/>
              <a:cs typeface="Times New Roman"/>
            </a:endParaRPr>
          </a:p>
          <a:p>
            <a:pPr fontAlgn="auto">
              <a:lnSpc>
                <a:spcPct val="78000"/>
              </a:lnSpc>
              <a:spcBef>
                <a:spcPts val="576"/>
              </a:spcBef>
              <a:spcAft>
                <a:spcPts val="0"/>
              </a:spcAft>
              <a:defRPr/>
            </a:pPr>
            <a:r>
              <a:rPr lang="en-US" dirty="0" err="1" smtClean="0">
                <a:solidFill>
                  <a:srgbClr val="0000FF"/>
                </a:solidFill>
                <a:latin typeface="Consolas" pitchFamily="49" charset="0"/>
                <a:ea typeface="Calibri"/>
                <a:cs typeface="Times New Roman"/>
              </a:rPr>
              <a:t>v</a:t>
            </a:r>
            <a:r>
              <a:rPr lang="en-US" dirty="0" err="1" smtClean="0">
                <a:solidFill>
                  <a:srgbClr val="0000FF"/>
                </a:solidFill>
                <a:latin typeface="Consolas" pitchFamily="49" charset="0"/>
                <a:ea typeface="Calibri"/>
                <a:cs typeface="Times New Roman"/>
              </a:rPr>
              <a:t>ar</a:t>
            </a:r>
            <a:r>
              <a:rPr lang="en-US" dirty="0" smtClean="0">
                <a:solidFill>
                  <a:srgbClr val="0000FF"/>
                </a:solidFill>
                <a:latin typeface="Consolas" pitchFamily="49" charset="0"/>
                <a:ea typeface="Calibri"/>
                <a:cs typeface="Times New Roman"/>
              </a:rPr>
              <a:t> </a:t>
            </a:r>
            <a:r>
              <a:rPr lang="en-US" dirty="0" smtClean="0">
                <a:latin typeface="Consolas" pitchFamily="49" charset="0"/>
                <a:ea typeface="Calibri"/>
                <a:cs typeface="Times New Roman"/>
              </a:rPr>
              <a:t>pin = </a:t>
            </a:r>
            <a:r>
              <a:rPr lang="en-US" dirty="0" err="1" smtClean="0">
                <a:latin typeface="Consolas" pitchFamily="49" charset="0"/>
                <a:ea typeface="Calibri"/>
                <a:cs typeface="Times New Roman"/>
              </a:rPr>
              <a:t>loc.AddPushpin</a:t>
            </a:r>
            <a:r>
              <a:rPr lang="en-US" dirty="0" smtClean="0">
                <a:latin typeface="Consolas" pitchFamily="49" charset="0"/>
                <a:ea typeface="Calibri"/>
                <a:cs typeface="Times New Roman"/>
              </a:rPr>
              <a:t>(loc</a:t>
            </a:r>
            <a:r>
              <a:rPr lang="en-US" dirty="0">
                <a:latin typeface="Consolas" pitchFamily="49" charset="0"/>
                <a:ea typeface="Calibri"/>
                <a:cs typeface="Times New Roman"/>
              </a:rPr>
              <a:t>);</a:t>
            </a:r>
          </a:p>
          <a:p>
            <a:pPr fontAlgn="auto">
              <a:lnSpc>
                <a:spcPct val="78000"/>
              </a:lnSpc>
              <a:spcBef>
                <a:spcPts val="576"/>
              </a:spcBef>
              <a:spcAft>
                <a:spcPts val="0"/>
              </a:spcAft>
              <a:defRPr/>
            </a:pPr>
            <a:r>
              <a:rPr lang="en-US" dirty="0" err="1" smtClean="0">
                <a:latin typeface="Consolas" pitchFamily="49" charset="0"/>
                <a:ea typeface="Calibri"/>
                <a:cs typeface="Times New Roman"/>
              </a:rPr>
              <a:t>pin.SetTitle</a:t>
            </a:r>
            <a:r>
              <a:rPr lang="en-US" dirty="0" smtClean="0">
                <a:latin typeface="Consolas" pitchFamily="49" charset="0"/>
                <a:ea typeface="Calibri"/>
                <a:cs typeface="Times New Roman"/>
              </a:rPr>
              <a:t>(title);</a:t>
            </a:r>
            <a:endParaRPr lang="en-US" dirty="0" smtClean="0">
              <a:solidFill>
                <a:schemeClr val="tx1"/>
              </a:solidFill>
              <a:latin typeface="Consolas" pitchFamily="49" charset="0"/>
              <a:ea typeface="Calibri"/>
              <a:cs typeface="Times New Roman"/>
            </a:endParaRPr>
          </a:p>
          <a:p>
            <a:pPr fontAlgn="auto">
              <a:lnSpc>
                <a:spcPct val="78000"/>
              </a:lnSpc>
              <a:spcBef>
                <a:spcPts val="576"/>
              </a:spcBef>
              <a:spcAft>
                <a:spcPts val="0"/>
              </a:spcAft>
              <a:defRPr/>
            </a:pPr>
            <a:r>
              <a:rPr lang="en-US" dirty="0" err="1" smtClean="0">
                <a:solidFill>
                  <a:schemeClr val="tx1"/>
                </a:solidFill>
                <a:latin typeface="Consolas" pitchFamily="49" charset="0"/>
                <a:ea typeface="Calibri"/>
                <a:cs typeface="Times New Roman"/>
              </a:rPr>
              <a:t>pin.SetDescription</a:t>
            </a:r>
            <a:r>
              <a:rPr lang="en-US" dirty="0" smtClean="0">
                <a:solidFill>
                  <a:schemeClr val="tx1"/>
                </a:solidFill>
                <a:latin typeface="Consolas" pitchFamily="49" charset="0"/>
                <a:ea typeface="Calibri"/>
                <a:cs typeface="Times New Roman"/>
              </a:rPr>
              <a:t>(description);</a:t>
            </a:r>
          </a:p>
          <a:p>
            <a:pPr fontAlgn="auto">
              <a:lnSpc>
                <a:spcPct val="78000"/>
              </a:lnSpc>
              <a:spcBef>
                <a:spcPts val="576"/>
              </a:spcBef>
              <a:spcAft>
                <a:spcPts val="0"/>
              </a:spcAft>
              <a:defRPr/>
            </a:pPr>
            <a:r>
              <a:rPr lang="en-US" dirty="0" err="1" smtClean="0">
                <a:solidFill>
                  <a:schemeClr val="tx1"/>
                </a:solidFill>
                <a:latin typeface="Consolas" pitchFamily="49" charset="0"/>
                <a:ea typeface="Calibri"/>
                <a:cs typeface="Times New Roman"/>
              </a:rPr>
              <a:t>Map.SetCenterAndZoom</a:t>
            </a:r>
            <a:r>
              <a:rPr lang="en-US" dirty="0" smtClean="0">
                <a:solidFill>
                  <a:schemeClr val="tx1"/>
                </a:solidFill>
                <a:latin typeface="Consolas" pitchFamily="49" charset="0"/>
                <a:ea typeface="Calibri"/>
                <a:cs typeface="Times New Roman"/>
              </a:rPr>
              <a:t>(loc, 7);</a:t>
            </a:r>
            <a:endParaRPr lang="en-US" dirty="0">
              <a:solidFill>
                <a:schemeClr val="tx1"/>
              </a:solidFill>
              <a:latin typeface="Consolas" pitchFamily="49" charset="0"/>
              <a:ea typeface="Calibri"/>
              <a:cs typeface="Times New Roman"/>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18"/>
          <p:cNvSpPr>
            <a:spLocks noChangeArrowheads="1"/>
          </p:cNvSpPr>
          <p:nvPr/>
        </p:nvSpPr>
        <p:spPr bwMode="auto">
          <a:xfrm>
            <a:off x="37338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Python</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3" name="AutoShape 18"/>
          <p:cNvSpPr>
            <a:spLocks noChangeArrowheads="1"/>
          </p:cNvSpPr>
          <p:nvPr/>
        </p:nvSpPr>
        <p:spPr bwMode="auto">
          <a:xfrm>
            <a:off x="54102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Ruby</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4" name="AutoShape 18"/>
          <p:cNvSpPr>
            <a:spLocks noChangeArrowheads="1"/>
          </p:cNvSpPr>
          <p:nvPr/>
        </p:nvSpPr>
        <p:spPr bwMode="auto">
          <a:xfrm>
            <a:off x="70866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COM</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1" name="AutoShape 18"/>
          <p:cNvSpPr>
            <a:spLocks noChangeArrowheads="1"/>
          </p:cNvSpPr>
          <p:nvPr/>
        </p:nvSpPr>
        <p:spPr bwMode="auto">
          <a:xfrm>
            <a:off x="2057400" y="4191000"/>
            <a:ext cx="1600200" cy="1143000"/>
          </a:xfrm>
          <a:prstGeom prst="downArrow">
            <a:avLst>
              <a:gd name="adj1" fmla="val 7304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JavaScript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18" name="AutoShape 18"/>
          <p:cNvSpPr>
            <a:spLocks noChangeArrowheads="1"/>
          </p:cNvSpPr>
          <p:nvPr/>
        </p:nvSpPr>
        <p:spPr bwMode="auto">
          <a:xfrm>
            <a:off x="3810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Object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43024" name="Title 1"/>
          <p:cNvSpPr>
            <a:spLocks noGrp="1"/>
          </p:cNvSpPr>
          <p:nvPr>
            <p:ph type="title"/>
          </p:nvPr>
        </p:nvSpPr>
        <p:spPr/>
        <p:txBody>
          <a:bodyPr/>
          <a:lstStyle/>
          <a:p>
            <a:pPr eaLnBrk="1" hangingPunct="1"/>
            <a:r>
              <a:rPr lang="en-US" smtClean="0"/>
              <a:t>.NET Dynamic Programming</a:t>
            </a:r>
          </a:p>
        </p:txBody>
      </p:sp>
      <p:sp>
        <p:nvSpPr>
          <p:cNvPr id="3" name="Rounded Rectangle 2"/>
          <p:cNvSpPr/>
          <p:nvPr/>
        </p:nvSpPr>
        <p:spPr bwMode="auto">
          <a:xfrm>
            <a:off x="3810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5" name="Rounded Rectangle 4"/>
          <p:cNvSpPr/>
          <p:nvPr/>
        </p:nvSpPr>
        <p:spPr bwMode="auto">
          <a:xfrm>
            <a:off x="20574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6" name="Rounded Rectangle 5"/>
          <p:cNvSpPr/>
          <p:nvPr/>
        </p:nvSpPr>
        <p:spPr bwMode="auto">
          <a:xfrm>
            <a:off x="37338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7" name="Rounded Rectangle 6"/>
          <p:cNvSpPr/>
          <p:nvPr/>
        </p:nvSpPr>
        <p:spPr bwMode="auto">
          <a:xfrm>
            <a:off x="54102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8" name="Rounded Rectangle 7"/>
          <p:cNvSpPr/>
          <p:nvPr/>
        </p:nvSpPr>
        <p:spPr bwMode="auto">
          <a:xfrm>
            <a:off x="70866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pic>
        <p:nvPicPr>
          <p:cNvPr id="9" name="Picture 8" descr="image002_thumb.jpg"/>
          <p:cNvPicPr>
            <a:picLocks noChangeAspect="1"/>
          </p:cNvPicPr>
          <p:nvPr/>
        </p:nvPicPr>
        <p:blipFill>
          <a:blip r:embed="rId3" cstate="print"/>
          <a:srcRect/>
          <a:stretch>
            <a:fillRect/>
          </a:stretch>
        </p:blipFill>
        <p:spPr bwMode="auto">
          <a:xfrm>
            <a:off x="2362200" y="5354638"/>
            <a:ext cx="990600" cy="1101725"/>
          </a:xfrm>
          <a:prstGeom prst="rect">
            <a:avLst/>
          </a:prstGeom>
          <a:noFill/>
          <a:ln w="9525">
            <a:noFill/>
            <a:miter lim="800000"/>
            <a:headEnd/>
            <a:tailEnd/>
          </a:ln>
        </p:spPr>
      </p:pic>
      <p:pic>
        <p:nvPicPr>
          <p:cNvPr id="10" name="Picture 2" descr="C:\Users\jimhug.REDMOND\Pictures\python-logo-master-v3-TM.png"/>
          <p:cNvPicPr>
            <a:picLocks noChangeAspect="1" noChangeArrowheads="1"/>
          </p:cNvPicPr>
          <p:nvPr/>
        </p:nvPicPr>
        <p:blipFill>
          <a:blip r:embed="rId4" cstate="print"/>
          <a:srcRect l="12006" r="6532"/>
          <a:stretch>
            <a:fillRect/>
          </a:stretch>
        </p:blipFill>
        <p:spPr bwMode="auto">
          <a:xfrm>
            <a:off x="3848100" y="5621338"/>
            <a:ext cx="1371600" cy="568325"/>
          </a:xfrm>
          <a:prstGeom prst="rect">
            <a:avLst/>
          </a:prstGeom>
          <a:noFill/>
          <a:ln w="9525">
            <a:noFill/>
            <a:miter lim="800000"/>
            <a:headEnd/>
            <a:tailEnd/>
          </a:ln>
        </p:spPr>
      </p:pic>
      <p:pic>
        <p:nvPicPr>
          <p:cNvPr id="11" name="Picture 3" descr="C:\Users\jimhug.REDMOND\Pictures\599px-Ruby_logo.png"/>
          <p:cNvPicPr>
            <a:picLocks noChangeAspect="1" noChangeArrowheads="1"/>
          </p:cNvPicPr>
          <p:nvPr/>
        </p:nvPicPr>
        <p:blipFill>
          <a:blip r:embed="rId5" cstate="print"/>
          <a:srcRect/>
          <a:stretch>
            <a:fillRect/>
          </a:stretch>
        </p:blipFill>
        <p:spPr bwMode="auto">
          <a:xfrm>
            <a:off x="5924550" y="5619750"/>
            <a:ext cx="571500" cy="571500"/>
          </a:xfrm>
          <a:prstGeom prst="rect">
            <a:avLst/>
          </a:prstGeom>
          <a:noFill/>
          <a:ln w="9525">
            <a:noFill/>
            <a:miter lim="800000"/>
            <a:headEnd/>
            <a:tailEnd/>
          </a:ln>
        </p:spPr>
      </p:pic>
      <p:pic>
        <p:nvPicPr>
          <p:cNvPr id="12" name="Picture 2"/>
          <p:cNvPicPr>
            <a:picLocks noChangeAspect="1" noChangeArrowheads="1"/>
          </p:cNvPicPr>
          <p:nvPr/>
        </p:nvPicPr>
        <p:blipFill>
          <a:blip r:embed="rId6" cstate="print"/>
          <a:srcRect/>
          <a:stretch>
            <a:fillRect/>
          </a:stretch>
        </p:blipFill>
        <p:spPr bwMode="auto">
          <a:xfrm>
            <a:off x="7386638" y="5507038"/>
            <a:ext cx="1000125" cy="796925"/>
          </a:xfrm>
          <a:prstGeom prst="rect">
            <a:avLst/>
          </a:prstGeom>
          <a:noFill/>
          <a:ln w="9525">
            <a:noFill/>
            <a:miter lim="800000"/>
            <a:headEnd/>
            <a:tailEnd/>
          </a:ln>
        </p:spPr>
      </p:pic>
      <p:sp>
        <p:nvSpPr>
          <p:cNvPr id="13" name="Rounded Rectangle 12"/>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25" name="AutoShape 18"/>
          <p:cNvSpPr>
            <a:spLocks noChangeArrowheads="1"/>
          </p:cNvSpPr>
          <p:nvPr/>
        </p:nvSpPr>
        <p:spPr bwMode="auto">
          <a:xfrm>
            <a:off x="3276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Expression Trees</a:t>
            </a:r>
          </a:p>
        </p:txBody>
      </p:sp>
      <p:sp>
        <p:nvSpPr>
          <p:cNvPr id="26" name="AutoShape 18"/>
          <p:cNvSpPr>
            <a:spLocks noChangeArrowheads="1"/>
          </p:cNvSpPr>
          <p:nvPr/>
        </p:nvSpPr>
        <p:spPr bwMode="auto">
          <a:xfrm>
            <a:off x="609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Dynamic Dispatch</a:t>
            </a:r>
          </a:p>
        </p:txBody>
      </p:sp>
      <p:sp>
        <p:nvSpPr>
          <p:cNvPr id="27" name="AutoShape 18"/>
          <p:cNvSpPr>
            <a:spLocks noChangeArrowheads="1"/>
          </p:cNvSpPr>
          <p:nvPr/>
        </p:nvSpPr>
        <p:spPr bwMode="auto">
          <a:xfrm>
            <a:off x="5943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Call Site Caching</a:t>
            </a:r>
          </a:p>
        </p:txBody>
      </p:sp>
      <p:sp>
        <p:nvSpPr>
          <p:cNvPr id="28" name="AutoShape 18"/>
          <p:cNvSpPr>
            <a:spLocks noChangeArrowheads="1"/>
          </p:cNvSpPr>
          <p:nvPr/>
        </p:nvSpPr>
        <p:spPr bwMode="auto">
          <a:xfrm>
            <a:off x="457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IronPython</a:t>
            </a:r>
            <a:endParaRPr lang="en-US" dirty="0">
              <a:effectLst>
                <a:outerShdw blurRad="38100" dist="38100" dir="2700000" algn="tl">
                  <a:srgbClr val="000000">
                    <a:alpha val="43137"/>
                  </a:srgbClr>
                </a:outerShdw>
              </a:effectLst>
            </a:endParaRPr>
          </a:p>
        </p:txBody>
      </p:sp>
      <p:sp>
        <p:nvSpPr>
          <p:cNvPr id="29" name="AutoShape 18"/>
          <p:cNvSpPr>
            <a:spLocks noChangeArrowheads="1"/>
          </p:cNvSpPr>
          <p:nvPr/>
        </p:nvSpPr>
        <p:spPr bwMode="auto">
          <a:xfrm>
            <a:off x="2133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IronRuby</a:t>
            </a:r>
            <a:endParaRPr lang="en-US" dirty="0">
              <a:effectLst>
                <a:outerShdw blurRad="38100" dist="38100" dir="2700000" algn="tl">
                  <a:srgbClr val="000000">
                    <a:alpha val="43137"/>
                  </a:srgbClr>
                </a:outerShdw>
              </a:effectLst>
            </a:endParaRPr>
          </a:p>
        </p:txBody>
      </p:sp>
      <p:sp>
        <p:nvSpPr>
          <p:cNvPr id="30" name="AutoShape 18"/>
          <p:cNvSpPr>
            <a:spLocks noChangeArrowheads="1"/>
          </p:cNvSpPr>
          <p:nvPr/>
        </p:nvSpPr>
        <p:spPr bwMode="auto">
          <a:xfrm>
            <a:off x="3810000" y="1905000"/>
            <a:ext cx="14478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t>
            </a:r>
          </a:p>
        </p:txBody>
      </p:sp>
      <p:sp>
        <p:nvSpPr>
          <p:cNvPr id="31" name="AutoShape 18"/>
          <p:cNvSpPr>
            <a:spLocks noChangeArrowheads="1"/>
          </p:cNvSpPr>
          <p:nvPr/>
        </p:nvSpPr>
        <p:spPr bwMode="auto">
          <a:xfrm>
            <a:off x="5410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VB.NET</a:t>
            </a:r>
          </a:p>
        </p:txBody>
      </p:sp>
      <p:sp>
        <p:nvSpPr>
          <p:cNvPr id="32" name="AutoShape 18"/>
          <p:cNvSpPr>
            <a:spLocks noChangeArrowheads="1"/>
          </p:cNvSpPr>
          <p:nvPr/>
        </p:nvSpPr>
        <p:spPr bwMode="auto">
          <a:xfrm>
            <a:off x="7086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Others…</a:t>
            </a:r>
          </a:p>
        </p:txBody>
      </p:sp>
      <p:pic>
        <p:nvPicPr>
          <p:cNvPr id="33" name="Picture 32" descr="NET_v_rgb.png"/>
          <p:cNvPicPr>
            <a:picLocks noChangeAspect="1"/>
          </p:cNvPicPr>
          <p:nvPr/>
        </p:nvPicPr>
        <p:blipFill>
          <a:blip r:embed="rId7" cstate="print"/>
          <a:srcRect/>
          <a:stretch>
            <a:fillRect/>
          </a:stretch>
        </p:blipFill>
        <p:spPr bwMode="auto">
          <a:xfrm>
            <a:off x="673100" y="5422900"/>
            <a:ext cx="1016000" cy="965200"/>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Dynamically Typed Objects</a:t>
            </a:r>
          </a:p>
        </p:txBody>
      </p:sp>
      <p:sp>
        <p:nvSpPr>
          <p:cNvPr id="5" name="TextBox 4"/>
          <p:cNvSpPr txBox="1"/>
          <p:nvPr/>
        </p:nvSpPr>
        <p:spPr>
          <a:xfrm>
            <a:off x="2438400" y="2065338"/>
            <a:ext cx="4572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2B91AF"/>
                </a:solidFill>
                <a:latin typeface="Consolas" pitchFamily="49" charset="0"/>
                <a:ea typeface="Calibri"/>
                <a:cs typeface="Times New Roman"/>
              </a:rPr>
              <a:t>Calculator</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err="1">
                <a:latin typeface="Consolas" pitchFamily="49" charset="0"/>
              </a:rPr>
              <a:t>calc.Add</a:t>
            </a:r>
            <a:r>
              <a:rPr lang="en-US" sz="1600" dirty="0">
                <a:latin typeface="Consolas" pitchFamily="49" charset="0"/>
              </a:rPr>
              <a:t>(10, 20);</a:t>
            </a:r>
          </a:p>
        </p:txBody>
      </p:sp>
      <p:sp>
        <p:nvSpPr>
          <p:cNvPr id="6" name="TextBox 5"/>
          <p:cNvSpPr txBox="1"/>
          <p:nvPr/>
        </p:nvSpPr>
        <p:spPr>
          <a:xfrm>
            <a:off x="762000" y="2833688"/>
            <a:ext cx="5105400" cy="166211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object</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a:solidFill>
                  <a:srgbClr val="2B91AF"/>
                </a:solidFill>
                <a:latin typeface="Consolas" pitchFamily="49" charset="0"/>
                <a:ea typeface="Calibri"/>
                <a:cs typeface="Times New Roman"/>
              </a:rPr>
              <a:t>Type</a:t>
            </a:r>
            <a:r>
              <a:rPr lang="en-US" sz="1600" dirty="0">
                <a:latin typeface="Consolas" pitchFamily="49" charset="0"/>
              </a:rPr>
              <a:t> </a:t>
            </a:r>
            <a:r>
              <a:rPr lang="en-US" sz="1600" dirty="0" err="1">
                <a:latin typeface="Consolas" pitchFamily="49" charset="0"/>
              </a:rPr>
              <a:t>calcType</a:t>
            </a:r>
            <a:r>
              <a:rPr lang="en-US" sz="1600" dirty="0">
                <a:latin typeface="Consolas" pitchFamily="49" charset="0"/>
              </a:rPr>
              <a:t> = </a:t>
            </a:r>
            <a:r>
              <a:rPr lang="en-US" sz="1600" dirty="0" err="1">
                <a:latin typeface="Consolas" pitchFamily="49" charset="0"/>
              </a:rPr>
              <a:t>calc.GetType</a:t>
            </a:r>
            <a:r>
              <a:rPr lang="en-US" sz="1600" dirty="0">
                <a:latin typeface="Consolas" pitchFamily="49" charset="0"/>
              </a:rPr>
              <a:t>();</a:t>
            </a:r>
          </a:p>
          <a:p>
            <a:pPr fontAlgn="auto">
              <a:spcBef>
                <a:spcPts val="0"/>
              </a:spcBef>
              <a:spcAft>
                <a:spcPts val="0"/>
              </a:spcAft>
              <a:defRPr/>
            </a:pPr>
            <a:r>
              <a:rPr lang="en-US" sz="1600" dirty="0">
                <a:solidFill>
                  <a:srgbClr val="0000FF"/>
                </a:solidFill>
                <a:latin typeface="Consolas" pitchFamily="49" charset="0"/>
                <a:ea typeface="Calibri"/>
                <a:cs typeface="Times New Roman"/>
              </a:rPr>
              <a:t>object</a:t>
            </a:r>
            <a:r>
              <a:rPr lang="en-US" sz="1600" dirty="0">
                <a:latin typeface="Consolas" pitchFamily="49" charset="0"/>
              </a:rPr>
              <a:t> res = </a:t>
            </a:r>
            <a:r>
              <a:rPr lang="en-US" sz="1600" dirty="0" err="1">
                <a:latin typeface="Consolas" pitchFamily="49" charset="0"/>
              </a:rPr>
              <a:t>calcType.InvokeMember</a:t>
            </a:r>
            <a:r>
              <a:rPr lang="en-US" sz="1600" dirty="0">
                <a:latin typeface="Consolas" pitchFamily="49" charset="0"/>
              </a:rPr>
              <a:t>(</a:t>
            </a:r>
            <a:r>
              <a:rPr lang="en-US" sz="1600" dirty="0">
                <a:solidFill>
                  <a:srgbClr val="A31515"/>
                </a:solidFill>
                <a:latin typeface="Consolas" pitchFamily="49" charset="0"/>
              </a:rPr>
              <a:t>"Add"</a:t>
            </a:r>
            <a:r>
              <a:rPr lang="en-US" sz="1600" dirty="0">
                <a:latin typeface="Consolas" pitchFamily="49" charset="0"/>
              </a:rPr>
              <a:t>,</a:t>
            </a:r>
          </a:p>
          <a:p>
            <a:pPr fontAlgn="auto">
              <a:spcBef>
                <a:spcPts val="0"/>
              </a:spcBef>
              <a:spcAft>
                <a:spcPts val="0"/>
              </a:spcAft>
              <a:defRPr/>
            </a:pPr>
            <a:r>
              <a:rPr lang="en-US" sz="1600" dirty="0">
                <a:latin typeface="Consolas" pitchFamily="49" charset="0"/>
              </a:rPr>
              <a:t>    </a:t>
            </a:r>
            <a:r>
              <a:rPr lang="en-US" sz="1600" dirty="0" err="1">
                <a:latin typeface="Consolas" pitchFamily="49" charset="0"/>
              </a:rPr>
              <a:t>BindingFlags.InvokeMethod</a:t>
            </a:r>
            <a:r>
              <a:rPr lang="en-US" sz="1600" dirty="0">
                <a:latin typeface="Consolas" pitchFamily="49" charset="0"/>
              </a:rPr>
              <a:t>, </a:t>
            </a:r>
            <a:r>
              <a:rPr lang="en-US" sz="1600" dirty="0">
                <a:solidFill>
                  <a:srgbClr val="0000FF"/>
                </a:solidFill>
                <a:latin typeface="Consolas" pitchFamily="49" charset="0"/>
                <a:ea typeface="Calibri"/>
                <a:cs typeface="Times New Roman"/>
              </a:rPr>
              <a:t>null</a:t>
            </a:r>
            <a:r>
              <a:rPr lang="en-US" sz="1600" dirty="0">
                <a:latin typeface="Consolas" pitchFamily="49" charset="0"/>
              </a:rPr>
              <a:t>,</a:t>
            </a:r>
          </a:p>
          <a:p>
            <a:pPr fontAlgn="auto">
              <a:spcBef>
                <a:spcPts val="0"/>
              </a:spcBef>
              <a:spcAft>
                <a:spcPts val="0"/>
              </a:spcAft>
              <a:defRPr/>
            </a:pPr>
            <a:r>
              <a:rPr lang="en-US" sz="1600" dirty="0">
                <a:latin typeface="Consolas" pitchFamily="49" charset="0"/>
              </a:rPr>
              <a:t>    </a:t>
            </a:r>
            <a:r>
              <a:rPr lang="en-US" sz="1600" dirty="0">
                <a:solidFill>
                  <a:srgbClr val="0000FF"/>
                </a:solidFill>
                <a:latin typeface="Consolas" pitchFamily="49" charset="0"/>
                <a:ea typeface="Calibri"/>
                <a:cs typeface="Times New Roman"/>
              </a:rPr>
              <a:t>new</a:t>
            </a:r>
            <a:r>
              <a:rPr lang="en-US" sz="1600" dirty="0">
                <a:latin typeface="Consolas" pitchFamily="49" charset="0"/>
              </a:rPr>
              <a:t> </a:t>
            </a:r>
            <a:r>
              <a:rPr lang="en-US" sz="1600" dirty="0">
                <a:solidFill>
                  <a:srgbClr val="0000FF"/>
                </a:solidFill>
                <a:latin typeface="Consolas" pitchFamily="49" charset="0"/>
                <a:cs typeface="Times New Roman"/>
              </a:rPr>
              <a:t>object</a:t>
            </a:r>
            <a:r>
              <a:rPr lang="en-US" sz="1600" dirty="0">
                <a:latin typeface="Consolas" pitchFamily="49" charset="0"/>
              </a:rPr>
              <a:t>[] { 10, 20 });</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Convert.ToInt32(res);</a:t>
            </a:r>
          </a:p>
        </p:txBody>
      </p:sp>
      <p:sp>
        <p:nvSpPr>
          <p:cNvPr id="7" name="TextBox 6"/>
          <p:cNvSpPr txBox="1"/>
          <p:nvPr/>
        </p:nvSpPr>
        <p:spPr>
          <a:xfrm>
            <a:off x="3581400" y="3733800"/>
            <a:ext cx="4876800" cy="923925"/>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err="1">
                <a:solidFill>
                  <a:srgbClr val="2B91AF"/>
                </a:solidFill>
                <a:latin typeface="Consolas" pitchFamily="49" charset="0"/>
                <a:ea typeface="Calibri"/>
                <a:cs typeface="Times New Roman"/>
              </a:rPr>
              <a:t>ScriptObject</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a:solidFill>
                  <a:srgbClr val="0000FF"/>
                </a:solidFill>
                <a:latin typeface="Consolas" pitchFamily="49" charset="0"/>
                <a:ea typeface="Calibri"/>
                <a:cs typeface="Times New Roman"/>
              </a:rPr>
              <a:t>object</a:t>
            </a:r>
            <a:r>
              <a:rPr lang="en-US" sz="1600" dirty="0">
                <a:latin typeface="Consolas" pitchFamily="49" charset="0"/>
              </a:rPr>
              <a:t> res = </a:t>
            </a:r>
            <a:r>
              <a:rPr lang="en-US" sz="1600" dirty="0" err="1">
                <a:latin typeface="Consolas" pitchFamily="49" charset="0"/>
              </a:rPr>
              <a:t>calc.Invoke</a:t>
            </a:r>
            <a:r>
              <a:rPr lang="en-US" sz="1600" dirty="0">
                <a:latin typeface="Consolas" pitchFamily="49" charset="0"/>
              </a:rPr>
              <a:t>(</a:t>
            </a:r>
            <a:r>
              <a:rPr lang="en-US" sz="1600" dirty="0">
                <a:solidFill>
                  <a:srgbClr val="A31515"/>
                </a:solidFill>
                <a:latin typeface="Consolas" pitchFamily="49" charset="0"/>
              </a:rPr>
              <a:t>"Add"</a:t>
            </a:r>
            <a:r>
              <a:rPr lang="en-US" sz="1600" dirty="0">
                <a:latin typeface="Consolas" pitchFamily="49" charset="0"/>
              </a:rPr>
              <a:t>, 10, 20);</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a:solidFill>
                  <a:srgbClr val="2B91AF"/>
                </a:solidFill>
                <a:latin typeface="Consolas" pitchFamily="49" charset="0"/>
                <a:ea typeface="Calibri"/>
                <a:cs typeface="Times New Roman"/>
              </a:rPr>
              <a:t>Convert</a:t>
            </a:r>
            <a:r>
              <a:rPr lang="en-US" sz="1600" dirty="0">
                <a:latin typeface="Consolas" pitchFamily="49" charset="0"/>
              </a:rPr>
              <a:t>.ToInt32(res);</a:t>
            </a:r>
          </a:p>
        </p:txBody>
      </p:sp>
      <p:sp>
        <p:nvSpPr>
          <p:cNvPr id="8" name="TextBox 7"/>
          <p:cNvSpPr txBox="1"/>
          <p:nvPr/>
        </p:nvSpPr>
        <p:spPr>
          <a:xfrm>
            <a:off x="2895600" y="4876800"/>
            <a:ext cx="4114800" cy="677863"/>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err="1">
                <a:latin typeface="Consolas" pitchFamily="49" charset="0"/>
              </a:rPr>
              <a:t>calc.Add</a:t>
            </a:r>
            <a:r>
              <a:rPr lang="en-US" sz="1600" dirty="0">
                <a:latin typeface="Consolas" pitchFamily="49" charset="0"/>
              </a:rPr>
              <a:t>(10, 20);</a:t>
            </a:r>
          </a:p>
        </p:txBody>
      </p:sp>
      <p:sp>
        <p:nvSpPr>
          <p:cNvPr id="9" name="Rounded Rectangular Callout 8"/>
          <p:cNvSpPr/>
          <p:nvPr/>
        </p:nvSpPr>
        <p:spPr>
          <a:xfrm>
            <a:off x="457200" y="4724400"/>
            <a:ext cx="2057400" cy="838200"/>
          </a:xfrm>
          <a:prstGeom prst="wedgeRoundRectCallout">
            <a:avLst>
              <a:gd name="adj1" fmla="val 73669"/>
              <a:gd name="adj2" fmla="val -5810"/>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i="1" dirty="0"/>
              <a:t>Statically</a:t>
            </a:r>
            <a:r>
              <a:rPr lang="en-US" dirty="0"/>
              <a:t> typed to be dynamic</a:t>
            </a:r>
          </a:p>
        </p:txBody>
      </p:sp>
      <p:sp>
        <p:nvSpPr>
          <p:cNvPr id="10" name="Rounded Rectangular Callout 9"/>
          <p:cNvSpPr/>
          <p:nvPr/>
        </p:nvSpPr>
        <p:spPr>
          <a:xfrm>
            <a:off x="4800600" y="5715000"/>
            <a:ext cx="2057400" cy="838200"/>
          </a:xfrm>
          <a:prstGeom prst="wedgeRoundRectCallout">
            <a:avLst>
              <a:gd name="adj1" fmla="val -52578"/>
              <a:gd name="adj2" fmla="val -80366"/>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Dynamic method invocation</a:t>
            </a:r>
          </a:p>
        </p:txBody>
      </p:sp>
      <p:sp>
        <p:nvSpPr>
          <p:cNvPr id="11" name="Rounded Rectangular Callout 10"/>
          <p:cNvSpPr/>
          <p:nvPr/>
        </p:nvSpPr>
        <p:spPr>
          <a:xfrm>
            <a:off x="1828800" y="5715000"/>
            <a:ext cx="2057400" cy="838200"/>
          </a:xfrm>
          <a:prstGeom prst="wedgeRoundRectCallout">
            <a:avLst>
              <a:gd name="adj1" fmla="val 53702"/>
              <a:gd name="adj2" fmla="val -85109"/>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Dynamic conversion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DODN2009_Theme</Template>
  <TotalTime>2249</TotalTime>
  <Words>1504</Words>
  <Application>Microsoft Office PowerPoint</Application>
  <PresentationFormat>On-screen Show (4:3)</PresentationFormat>
  <Paragraphs>505</Paragraphs>
  <Slides>33</Slides>
  <Notes>21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Flow</vt:lpstr>
      <vt:lpstr>Dynamic .NET Demystifed</vt:lpstr>
      <vt:lpstr>Slide 2</vt:lpstr>
      <vt:lpstr>Who am I?</vt:lpstr>
      <vt:lpstr>Dynamic vs. Static</vt:lpstr>
      <vt:lpstr>Diverse Object Models</vt:lpstr>
      <vt:lpstr>Static</vt:lpstr>
      <vt:lpstr>Dynamic</vt:lpstr>
      <vt:lpstr>.NET Dynamic Programming</vt:lpstr>
      <vt:lpstr>Dynamically Typed Objects</vt:lpstr>
      <vt:lpstr>Dynamically Typed Objects</vt:lpstr>
      <vt:lpstr>Dynamically Typed Objects</vt:lpstr>
      <vt:lpstr>dynamic in a Nutshell</vt:lpstr>
      <vt:lpstr>dynamic vs var</vt:lpstr>
      <vt:lpstr>Dynamic in Visual Basic 10</vt:lpstr>
      <vt:lpstr>Demo: Dynamic vs. Static</vt:lpstr>
      <vt:lpstr>Common Language Runtime</vt:lpstr>
      <vt:lpstr>Digging Deeper</vt:lpstr>
      <vt:lpstr>Dynamic Dispatch</vt:lpstr>
      <vt:lpstr>Digging Deeper</vt:lpstr>
      <vt:lpstr>Language Expressions</vt:lpstr>
      <vt:lpstr>System.Linq.Expressions v2</vt:lpstr>
      <vt:lpstr>Factorial In C#</vt:lpstr>
      <vt:lpstr>Factorial In C# With Dynamic</vt:lpstr>
      <vt:lpstr>Factorial In Python</vt:lpstr>
      <vt:lpstr>Factorial In Ruby</vt:lpstr>
      <vt:lpstr>Different Semantics</vt:lpstr>
      <vt:lpstr>Digging Deeper</vt:lpstr>
      <vt:lpstr>Call Site Caching</vt:lpstr>
      <vt:lpstr>Call Site Caching</vt:lpstr>
      <vt:lpstr>Creating Dynamic Objects</vt:lpstr>
      <vt:lpstr>Dynamic .NET Objects</vt:lpstr>
      <vt:lpstr>.NET Dynamic Programming</vt:lpstr>
      <vt:lpstr>Resources</vt:lpstr>
    </vt:vector>
  </TitlesOfParts>
  <Company>Inetium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LINQ Internals</dc:title>
  <dc:creator>Keith</dc:creator>
  <cp:lastModifiedBy>Keith</cp:lastModifiedBy>
  <cp:revision>352</cp:revision>
  <dcterms:created xsi:type="dcterms:W3CDTF">2009-08-14T19:51:58Z</dcterms:created>
  <dcterms:modified xsi:type="dcterms:W3CDTF">2010-06-19T15:30:06Z</dcterms:modified>
</cp:coreProperties>
</file>