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5"/>
  </p:notesMasterIdLst>
  <p:sldIdLst>
    <p:sldId id="256" r:id="rId2"/>
    <p:sldId id="349" r:id="rId3"/>
    <p:sldId id="287" r:id="rId4"/>
    <p:sldId id="320" r:id="rId5"/>
    <p:sldId id="311" r:id="rId6"/>
    <p:sldId id="315" r:id="rId7"/>
    <p:sldId id="351" r:id="rId8"/>
    <p:sldId id="322" r:id="rId9"/>
    <p:sldId id="323" r:id="rId10"/>
    <p:sldId id="346" r:id="rId11"/>
    <p:sldId id="325" r:id="rId12"/>
    <p:sldId id="327" r:id="rId13"/>
    <p:sldId id="348" r:id="rId14"/>
    <p:sldId id="329" r:id="rId15"/>
    <p:sldId id="350" r:id="rId16"/>
    <p:sldId id="352" r:id="rId17"/>
    <p:sldId id="331" r:id="rId18"/>
    <p:sldId id="334" r:id="rId19"/>
    <p:sldId id="332" r:id="rId20"/>
    <p:sldId id="330" r:id="rId21"/>
    <p:sldId id="336" r:id="rId22"/>
    <p:sldId id="337" r:id="rId23"/>
    <p:sldId id="338" r:id="rId24"/>
    <p:sldId id="339" r:id="rId25"/>
    <p:sldId id="340" r:id="rId26"/>
    <p:sldId id="341" r:id="rId27"/>
    <p:sldId id="333" r:id="rId28"/>
    <p:sldId id="342" r:id="rId29"/>
    <p:sldId id="347" r:id="rId30"/>
    <p:sldId id="343" r:id="rId31"/>
    <p:sldId id="344" r:id="rId32"/>
    <p:sldId id="345" r:id="rId33"/>
    <p:sldId id="30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6316" autoAdjust="0"/>
  </p:normalViewPr>
  <p:slideViewPr>
    <p:cSldViewPr>
      <p:cViewPr varScale="1">
        <p:scale>
          <a:sx n="65" d="100"/>
          <a:sy n="65" d="100"/>
        </p:scale>
        <p:origin x="-102"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7/6/2010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4BB7B0-E658-43F0-81FD-7431FA228781}" type="slidenum">
              <a:rPr lang="en-US"/>
              <a:pPr fontAlgn="base">
                <a:spcBef>
                  <a:spcPct val="0"/>
                </a:spcBef>
                <a:spcAft>
                  <a:spcPct val="0"/>
                </a:spcAft>
                <a:defRPr/>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2F09D8-E83C-4403-837D-E66217C32816}" type="slidenum">
              <a:rPr lang="en-US"/>
              <a:pPr fontAlgn="base">
                <a:spcBef>
                  <a:spcPct val="0"/>
                </a:spcBef>
                <a:spcAft>
                  <a:spcPct val="0"/>
                </a:spcAft>
                <a:defRPr/>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C7F9D4-DE56-4CDF-98AA-538D38A8287A}" type="slidenum">
              <a:rPr lang="en-US"/>
              <a:pPr fontAlgn="base">
                <a:spcBef>
                  <a:spcPct val="0"/>
                </a:spcBef>
                <a:spcAft>
                  <a:spcPct val="0"/>
                </a:spcAft>
                <a:defRPr/>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9D33B-101D-40D9-8C9F-E21A9AE61DCB}" type="slidenum">
              <a:rPr lang="en-US"/>
              <a:pPr fontAlgn="base">
                <a:spcBef>
                  <a:spcPct val="0"/>
                </a:spcBef>
                <a:spcAft>
                  <a:spcPct val="0"/>
                </a:spcAft>
                <a:defRPr/>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587C6-2E5F-4347-8263-8D5EFAAE14FB}" type="slidenum">
              <a:rPr lang="en-US"/>
              <a:pPr fontAlgn="base">
                <a:spcBef>
                  <a:spcPct val="0"/>
                </a:spcBef>
                <a:spcAft>
                  <a:spcPct val="0"/>
                </a:spcAft>
                <a:defRPr/>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547F6-4D2A-4353-951D-C05B446F1DFC}" type="slidenum">
              <a:rPr lang="en-US"/>
              <a:pPr fontAlgn="base">
                <a:spcBef>
                  <a:spcPct val="0"/>
                </a:spcBef>
                <a:spcAft>
                  <a:spcPct val="0"/>
                </a:spcAft>
                <a:defRPr/>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E564C-F71A-4537-A65E-09E68A136C1E}" type="slidenum">
              <a:rPr lang="en-US"/>
              <a:pPr fontAlgn="base">
                <a:spcBef>
                  <a:spcPct val="0"/>
                </a:spcBef>
                <a:spcAft>
                  <a:spcPct val="0"/>
                </a:spcAft>
                <a:defRPr/>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871BA3-B2AD-490A-BD32-5F4A2A722544}" type="slidenum">
              <a:rPr lang="en-US"/>
              <a:pPr fontAlgn="base">
                <a:spcBef>
                  <a:spcPct val="0"/>
                </a:spcBef>
                <a:spcAft>
                  <a:spcPct val="0"/>
                </a:spcAft>
                <a:defRPr/>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7/6/2010 12:38 PM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7/6/2010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7/6/2010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7/6/2010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7/6/2010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7/6/2010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7/6/2010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7/6/2010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7/6/2010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7/6/2010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7/6/2010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7/6/2010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7/6/2010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 id="2147483701" r:id="rId13"/>
  </p:sldLayoutIdLst>
  <p:transition>
    <p:fad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gif"/><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2.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pic>
        <p:nvPicPr>
          <p:cNvPr id="4"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62000" y="3299219"/>
            <a:ext cx="3352800" cy="299763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905000"/>
            <a:ext cx="5334000" cy="264687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a:t>
            </a:r>
            <a:r>
              <a:rPr lang="en-US" sz="1600" dirty="0" err="1" smtClean="0">
                <a:solidFill>
                  <a:srgbClr val="080808"/>
                </a:solidFill>
                <a:latin typeface="Consolas" pitchFamily="49" charset="0"/>
                <a:cs typeface="Times New Roman"/>
              </a:rPr>
              <a:t>DMath</a:t>
            </a:r>
            <a:endParaRPr lang="en-US" sz="1600" dirty="0" smtClean="0">
              <a:solidFill>
                <a:srgbClr val="080808"/>
              </a:solidFill>
              <a:latin typeface="Consolas" pitchFamily="49" charset="0"/>
              <a:cs typeface="Times New Roman"/>
            </a:endParaRPr>
          </a:p>
          <a:p>
            <a:pPr fontAlgn="auto">
              <a:spcBef>
                <a:spcPts val="0"/>
              </a:spcBef>
              <a:spcAft>
                <a:spcPts val="0"/>
              </a:spcAft>
              <a:defRPr/>
            </a:pPr>
            <a:r>
              <a:rPr lang="en-US" sz="1600" dirty="0" smtClean="0">
                <a:solidFill>
                  <a:srgbClr val="080808"/>
                </a:solidFill>
                <a:latin typeface="Consolas" pitchFamily="49" charset="0"/>
                <a:cs typeface="Times New Roman"/>
              </a:rPr>
              <a:t>{</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   public static dynamic </a:t>
            </a:r>
            <a:r>
              <a:rPr lang="en-US" sz="1600" dirty="0" smtClean="0">
                <a:solidFill>
                  <a:srgbClr val="080808"/>
                </a:solidFill>
                <a:latin typeface="Consolas" pitchFamily="49" charset="0"/>
                <a:ea typeface="Calibri"/>
                <a:cs typeface="Times New Roman"/>
              </a:rPr>
              <a:t>Abs(</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(value &gt;= 0)</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chemeClr val="tx1"/>
                </a:solidFill>
                <a:latin typeface="Consolas" pitchFamily="49" charset="0"/>
                <a:ea typeface="Calibri"/>
                <a:cs typeface="Times New Roman"/>
              </a:rPr>
              <a:t/>
            </a:r>
            <a:br>
              <a:rPr lang="en-US" sz="1600" dirty="0" smtClean="0">
                <a:solidFill>
                  <a:schemeClr val="tx1"/>
                </a:solidFill>
                <a:latin typeface="Consolas" pitchFamily="49" charset="0"/>
                <a:ea typeface="Calibri"/>
                <a:cs typeface="Times New Roman"/>
              </a:rPr>
            </a:br>
            <a:r>
              <a:rPr lang="en-US" sz="1600" dirty="0" smtClean="0">
                <a:solidFill>
                  <a:schemeClr val="tx1"/>
                </a:solidFill>
                <a:latin typeface="Consolas" pitchFamily="49" charset="0"/>
                <a:ea typeface="Calibri"/>
                <a:cs typeface="Times New Roman"/>
              </a:rPr>
              <a:t>}</a:t>
            </a:r>
            <a:endParaRPr lang="en-US" sz="1600" dirty="0">
              <a:solidFill>
                <a:schemeClr val="tx1"/>
              </a:solidFill>
              <a:latin typeface="Consolas" pitchFamily="49" charset="0"/>
            </a:endParaRPr>
          </a:p>
        </p:txBody>
      </p:sp>
      <p:sp>
        <p:nvSpPr>
          <p:cNvPr id="8" name="TextBox 7"/>
          <p:cNvSpPr txBox="1"/>
          <p:nvPr/>
        </p:nvSpPr>
        <p:spPr>
          <a:xfrm>
            <a:off x="5257800" y="49530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a:t>
            </a:r>
            <a:r>
              <a:rPr lang="en-US" sz="1600" dirty="0">
                <a:solidFill>
                  <a:srgbClr val="080808"/>
                </a:solidFill>
                <a:latin typeface="Consolas" pitchFamily="49" charset="0"/>
                <a:ea typeface="Calibri"/>
                <a:cs typeface="Times New Roman"/>
              </a:rPr>
              <a:t>x = 1.75;</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 </a:t>
            </a:r>
            <a:r>
              <a:rPr lang="en-US" sz="1600" dirty="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5" name="TextBox 14"/>
          <p:cNvSpPr txBox="1"/>
          <p:nvPr/>
        </p:nvSpPr>
        <p:spPr>
          <a:xfrm>
            <a:off x="5257800" y="57912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x </a:t>
            </a:r>
            <a:r>
              <a:rPr lang="en-US" sz="1600" dirty="0">
                <a:solidFill>
                  <a:srgbClr val="080808"/>
                </a:solidFill>
                <a:latin typeface="Consolas" pitchFamily="49" charset="0"/>
                <a:ea typeface="Calibri"/>
                <a:cs typeface="Times New Roman"/>
              </a:rPr>
              <a:t>= 2;</a:t>
            </a:r>
          </a:p>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y </a:t>
            </a:r>
            <a:r>
              <a:rPr lang="en-US" sz="1600" dirty="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49166" name="Title 10"/>
          <p:cNvSpPr>
            <a:spLocks noGrp="1"/>
          </p:cNvSpPr>
          <p:nvPr>
            <p:ph type="title"/>
          </p:nvPr>
        </p:nvSpPr>
        <p:spPr/>
        <p:txBody>
          <a:bodyPr/>
          <a:lstStyle/>
          <a:p>
            <a:r>
              <a:rPr lang="en-US" smtClean="0"/>
              <a:t>Dynamically Typed Objects</a:t>
            </a:r>
          </a:p>
        </p:txBody>
      </p:sp>
      <p:sp>
        <p:nvSpPr>
          <p:cNvPr id="11" name="Rounded Rectangular Callout 10"/>
          <p:cNvSpPr/>
          <p:nvPr/>
        </p:nvSpPr>
        <p:spPr>
          <a:xfrm>
            <a:off x="3048000" y="4038600"/>
            <a:ext cx="2133600" cy="685800"/>
          </a:xfrm>
          <a:prstGeom prst="wedgeRoundRectCallout">
            <a:avLst>
              <a:gd name="adj1" fmla="val -80228"/>
              <a:gd name="adj2" fmla="val -6578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7" name="Rounded Rectangular Callout 16"/>
          <p:cNvSpPr/>
          <p:nvPr/>
        </p:nvSpPr>
        <p:spPr>
          <a:xfrm>
            <a:off x="3810000" y="3200400"/>
            <a:ext cx="2133600" cy="685800"/>
          </a:xfrm>
          <a:prstGeom prst="wedgeRoundRectCallout">
            <a:avLst>
              <a:gd name="adj1" fmla="val -98667"/>
              <a:gd name="adj2" fmla="val -5028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8" name="Rounded Rectangular Callout 17"/>
          <p:cNvSpPr/>
          <p:nvPr/>
        </p:nvSpPr>
        <p:spPr>
          <a:xfrm>
            <a:off x="5562600" y="4191000"/>
            <a:ext cx="3124200" cy="533400"/>
          </a:xfrm>
          <a:prstGeom prst="wedgeRoundRectCallout">
            <a:avLst>
              <a:gd name="adj1" fmla="val 22380"/>
              <a:gd name="adj2" fmla="val 1542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to dynamic</a:t>
            </a:r>
            <a:endParaRPr lang="en-US" dirty="0"/>
          </a:p>
        </p:txBody>
      </p:sp>
      <p:sp>
        <p:nvSpPr>
          <p:cNvPr id="19" name="Rounded Rectangular Callout 18"/>
          <p:cNvSpPr/>
          <p:nvPr/>
        </p:nvSpPr>
        <p:spPr>
          <a:xfrm>
            <a:off x="2057400" y="5715000"/>
            <a:ext cx="3124200" cy="533400"/>
          </a:xfrm>
          <a:prstGeom prst="wedgeRoundRectCallout">
            <a:avLst>
              <a:gd name="adj1" fmla="val 92147"/>
              <a:gd name="adj2" fmla="val -8889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from dynamic</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8117"/>
              <a:gd name="adj2" fmla="val 53193"/>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715000"/>
            <a:ext cx="3200400" cy="838200"/>
          </a:xfrm>
          <a:prstGeom prst="wedgeRoundRectCallout">
            <a:avLst>
              <a:gd name="adj1" fmla="val -77578"/>
              <a:gd name="adj2" fmla="val 25532"/>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p:txBody>
          <a:bodyPr/>
          <a:lstStyle/>
          <a:p>
            <a:pPr eaLnBrk="1" hangingPunct="1"/>
            <a:r>
              <a:rPr lang="en-US" smtClean="0"/>
              <a:t>Dynamically Typed Objects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p>
        </p:txBody>
      </p:sp>
      <p:sp>
        <p:nvSpPr>
          <p:cNvPr id="51201" name="Text Placeholder 1"/>
          <p:cNvSpPr>
            <a:spLocks noGrp="1"/>
          </p:cNvSpPr>
          <p:nvPr>
            <p:ph idx="1"/>
          </p:nvPr>
        </p:nvSpPr>
        <p:spPr/>
        <p:txBody>
          <a:bodyPr/>
          <a:lstStyle/>
          <a:p>
            <a:pPr marL="514350" indent="-514350" eaLnBrk="1" hangingPunct="1">
              <a:buFont typeface="Calibri" pitchFamily="34" charset="0"/>
              <a:buAutoNum type="arabicPeriod"/>
            </a:pPr>
            <a:r>
              <a:rPr lang="en-US" dirty="0" smtClean="0"/>
              <a:t>Implicit: CLR </a:t>
            </a:r>
            <a:r>
              <a:rPr lang="en-US" dirty="0" smtClean="0">
                <a:sym typeface="Wingdings" pitchFamily="2" charset="2"/>
              </a:rPr>
              <a:t> </a:t>
            </a:r>
            <a:r>
              <a:rPr lang="en-US" dirty="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dirty="0" smtClean="0">
                <a:sym typeface="Wingdings" pitchFamily="2" charset="2"/>
              </a:rPr>
              <a:t>Implicit: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 CLR</a:t>
            </a:r>
          </a:p>
          <a:p>
            <a:pPr marL="514350" indent="-514350" eaLnBrk="1" hangingPunct="1">
              <a:buFont typeface="Calibri" pitchFamily="34" charset="0"/>
              <a:buAutoNum type="arabicPeriod"/>
            </a:pPr>
            <a:r>
              <a:rPr lang="en-US" dirty="0" smtClean="0">
                <a:sym typeface="Wingdings" pitchFamily="2" charset="2"/>
              </a:rPr>
              <a:t>Any expression using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is dynamically evaluated</a:t>
            </a:r>
          </a:p>
          <a:p>
            <a:pPr marL="514350" indent="-514350" eaLnBrk="1" hangingPunct="1">
              <a:buFont typeface="Calibri" pitchFamily="34" charset="0"/>
              <a:buAutoNum type="arabicPeriod"/>
            </a:pPr>
            <a:r>
              <a:rPr lang="en-US" dirty="0" smtClean="0">
                <a:sym typeface="Wingdings" pitchFamily="2" charset="2"/>
              </a:rPr>
              <a:t>Static type of dynamically-evaluated expression is </a:t>
            </a:r>
            <a:r>
              <a:rPr lang="en-US" dirty="0" smtClean="0">
                <a:latin typeface="Consolas" pitchFamily="49" charset="0"/>
                <a:ea typeface="Consolas" pitchFamily="49" charset="0"/>
                <a:cs typeface="Consolas" pitchFamily="49" charset="0"/>
                <a:sym typeface="Wingdings" pitchFamily="2" charset="2"/>
              </a:rPr>
              <a:t>dynamic</a:t>
            </a:r>
            <a:r>
              <a:rPr lang="en-US" dirty="0" smtClean="0">
                <a:ea typeface="Consolas" pitchFamily="49" charset="0"/>
                <a:cs typeface="Consolas" pitchFamily="49" charset="0"/>
                <a:sym typeface="Wingdings" pitchFamily="2" charset="2"/>
              </a:rPr>
              <a:t>*</a:t>
            </a:r>
          </a:p>
          <a:p>
            <a:pPr marL="514350" indent="-514350" eaLnBrk="1" hangingPunct="1">
              <a:buFont typeface="Wingdings 2" pitchFamily="18" charset="2"/>
              <a:buNone/>
            </a:pPr>
            <a:endParaRPr lang="en-US" sz="2000" dirty="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dirty="0" smtClean="0">
                <a:ea typeface="Consolas" pitchFamily="49" charset="0"/>
                <a:cs typeface="Consolas" pitchFamily="49" charset="0"/>
                <a:sym typeface="Wingdings" pitchFamily="2" charset="2"/>
              </a:rPr>
              <a:t>* Unless it’s not</a:t>
            </a:r>
            <a:endParaRPr lang="en-US" sz="3600" dirty="0" smtClean="0">
              <a:ea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itchFamily="49" charset="0"/>
                <a:cs typeface="Consolas" pitchFamily="49" charset="0"/>
              </a:rPr>
              <a:t>dynamic</a:t>
            </a:r>
            <a:r>
              <a:rPr lang="en-US" dirty="0" smtClean="0"/>
              <a:t> </a:t>
            </a:r>
            <a:r>
              <a:rPr lang="en-US" dirty="0" err="1" smtClean="0"/>
              <a:t>vs</a:t>
            </a:r>
            <a:r>
              <a:rPr lang="en-US" dirty="0" smtClean="0"/>
              <a:t> </a:t>
            </a:r>
            <a:r>
              <a:rPr lang="en-US" dirty="0" err="1" smtClean="0">
                <a:latin typeface="Consolas" pitchFamily="49" charset="0"/>
                <a:cs typeface="Consolas" pitchFamily="49" charset="0"/>
              </a:rPr>
              <a:t>var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err="1" smtClean="0">
                <a:latin typeface="Consolas" pitchFamily="49" charset="0"/>
                <a:cs typeface="Consolas" pitchFamily="49" charset="0"/>
              </a:rPr>
              <a:t>var</a:t>
            </a:r>
            <a:r>
              <a:rPr lang="en-US" dirty="0" smtClean="0"/>
              <a:t> is inferred static type</a:t>
            </a:r>
          </a:p>
          <a:p>
            <a:pPr lvl="1"/>
            <a:r>
              <a:rPr lang="en-US" dirty="0" smtClean="0"/>
              <a:t>Known at compile-time</a:t>
            </a:r>
          </a:p>
          <a:p>
            <a:pPr lvl="1"/>
            <a:r>
              <a:rPr lang="en-US" dirty="0" smtClean="0"/>
              <a:t>Equivalent to using name of type</a:t>
            </a:r>
          </a:p>
          <a:p>
            <a:r>
              <a:rPr lang="en-US" dirty="0" smtClean="0">
                <a:latin typeface="Consolas" pitchFamily="49" charset="0"/>
                <a:cs typeface="Consolas" pitchFamily="49" charset="0"/>
              </a:rPr>
              <a:t>dynamic</a:t>
            </a:r>
            <a:r>
              <a:rPr lang="en-US" dirty="0" smtClean="0"/>
              <a:t> is static late-bound type</a:t>
            </a:r>
          </a:p>
          <a:p>
            <a:pPr lvl="1"/>
            <a:r>
              <a:rPr lang="en-US" dirty="0" smtClean="0"/>
              <a:t>Compiled as type </a:t>
            </a:r>
            <a:r>
              <a:rPr lang="en-US" dirty="0" smtClean="0">
                <a:latin typeface="Consolas" pitchFamily="49" charset="0"/>
                <a:cs typeface="Consolas" pitchFamily="49" charset="0"/>
              </a:rPr>
              <a:t>Object</a:t>
            </a:r>
            <a:r>
              <a:rPr lang="en-US" dirty="0" smtClean="0"/>
              <a:t> with dynamic dispatch</a:t>
            </a:r>
          </a:p>
        </p:txBody>
      </p:sp>
      <p:sp>
        <p:nvSpPr>
          <p:cNvPr id="8" name="TextBox 7"/>
          <p:cNvSpPr txBox="1"/>
          <p:nvPr/>
        </p:nvSpPr>
        <p:spPr>
          <a:xfrm>
            <a:off x="838200" y="4343400"/>
            <a:ext cx="5334000" cy="1169551"/>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void </a:t>
            </a:r>
            <a:r>
              <a:rPr lang="en-US" sz="1600" dirty="0" err="1" smtClean="0">
                <a:solidFill>
                  <a:srgbClr val="080808"/>
                </a:solidFill>
                <a:latin typeface="Consolas" pitchFamily="49" charset="0"/>
                <a:ea typeface="Calibri"/>
                <a:cs typeface="Times New Roman"/>
              </a:rPr>
              <a:t>CanButDont</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inferMePlz</a:t>
            </a:r>
            <a:r>
              <a:rPr lang="en-US" sz="1600" dirty="0" smtClean="0">
                <a:solidFill>
                  <a:srgbClr val="080808"/>
                </a:solidFill>
                <a:latin typeface="Consolas" pitchFamily="49" charset="0"/>
                <a:ea typeface="Calibri"/>
                <a:cs typeface="Times New Roman"/>
              </a:rPr>
              <a:t> = value;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endParaRPr lang="en-US" sz="1600" dirty="0">
              <a:latin typeface="Consolas" pitchFamily="49" charset="0"/>
            </a:endParaRPr>
          </a:p>
        </p:txBody>
      </p:sp>
      <p:sp>
        <p:nvSpPr>
          <p:cNvPr id="9" name="Rounded Rectangular Callout 8"/>
          <p:cNvSpPr/>
          <p:nvPr/>
        </p:nvSpPr>
        <p:spPr>
          <a:xfrm>
            <a:off x="2514600" y="5257800"/>
            <a:ext cx="3429000" cy="533400"/>
          </a:xfrm>
          <a:prstGeom prst="wedgeRoundRectCallout">
            <a:avLst>
              <a:gd name="adj1" fmla="val -78499"/>
              <a:gd name="adj2" fmla="val -63138"/>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Statically inferred as </a:t>
            </a:r>
            <a:r>
              <a:rPr lang="en-US" dirty="0" smtClean="0">
                <a:latin typeface="Consolas" pitchFamily="49" charset="0"/>
                <a:cs typeface="Consolas" pitchFamily="49" charset="0"/>
              </a:rPr>
              <a:t>dynamic</a:t>
            </a:r>
            <a:endParaRPr lang="en-US"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p:txBody>
          <a:bodyPr/>
          <a:lstStyle/>
          <a:p>
            <a:r>
              <a:rPr lang="en-US" smtClean="0"/>
              <a:t>Dynamic in Visual Basic 10</a:t>
            </a:r>
          </a:p>
        </p:txBody>
      </p:sp>
      <p:sp>
        <p:nvSpPr>
          <p:cNvPr id="52225" name="Text Placeholder 1"/>
          <p:cNvSpPr>
            <a:spLocks noGrp="1"/>
          </p:cNvSpPr>
          <p:nvPr>
            <p:ph idx="1"/>
          </p:nvPr>
        </p:nvSpPr>
        <p:spPr/>
        <p:txBody>
          <a:bodyPr/>
          <a:lstStyle/>
          <a:p>
            <a:r>
              <a:rPr lang="en-US" dirty="0" smtClean="0"/>
              <a:t>Dynamic dispatch is not new:</a:t>
            </a:r>
          </a:p>
          <a:p>
            <a:pPr lvl="1"/>
            <a:r>
              <a:rPr lang="en-US" dirty="0" smtClean="0">
                <a:latin typeface="Consolas" pitchFamily="49" charset="0"/>
                <a:cs typeface="Consolas" pitchFamily="49" charset="0"/>
              </a:rPr>
              <a:t>Option Strict Off</a:t>
            </a:r>
          </a:p>
          <a:p>
            <a:r>
              <a:rPr lang="en-US" dirty="0" smtClean="0"/>
              <a:t>Pre-.NET: </a:t>
            </a:r>
            <a:r>
              <a:rPr lang="en-US" dirty="0" smtClean="0">
                <a:latin typeface="Consolas" pitchFamily="49" charset="0"/>
                <a:cs typeface="Consolas" pitchFamily="49" charset="0"/>
              </a:rPr>
              <a:t>Variant</a:t>
            </a:r>
          </a:p>
          <a:p>
            <a:pPr lvl="1"/>
            <a:r>
              <a:rPr lang="en-US" dirty="0" smtClean="0"/>
              <a:t>Single type to allow multiples</a:t>
            </a:r>
          </a:p>
          <a:p>
            <a:pPr lvl="1"/>
            <a:r>
              <a:rPr lang="en-US" dirty="0" smtClean="0"/>
              <a:t>In .NET that’s </a:t>
            </a:r>
            <a:r>
              <a:rPr lang="en-US" dirty="0" smtClean="0">
                <a:latin typeface="Consolas" pitchFamily="49" charset="0"/>
                <a:cs typeface="Consolas" pitchFamily="49" charset="0"/>
              </a:rPr>
              <a:t>Object</a:t>
            </a:r>
          </a:p>
          <a:p>
            <a:r>
              <a:rPr lang="en-US" dirty="0" err="1" smtClean="0"/>
              <a:t>VBx</a:t>
            </a:r>
            <a:r>
              <a:rPr lang="en-US" dirty="0" smtClean="0"/>
              <a:t> (10) Uses DLR for Late Binding</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Demo: Dynamic vs. Static</a:t>
            </a:r>
            <a:endParaRPr/>
          </a:p>
        </p:txBody>
      </p:sp>
      <p:sp>
        <p:nvSpPr>
          <p:cNvPr id="2969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p:txBody>
          <a:bodyPr/>
          <a:lstStyle/>
          <a:p>
            <a:pPr eaLnBrk="1" hangingPunct="1"/>
            <a:r>
              <a:rPr lang="en-US" dirty="0"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cstate="print"/>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cstate="print"/>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cstate="print"/>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cstate="print"/>
            <a:srcRect/>
            <a:stretch>
              <a:fillRect/>
            </a:stretch>
          </p:blipFill>
          <p:spPr bwMode="auto">
            <a:xfrm>
              <a:off x="672767" y="5422584"/>
              <a:ext cx="1016667" cy="965833"/>
            </a:xfrm>
            <a:prstGeom prst="rect">
              <a:avLst/>
            </a:prstGeom>
            <a:noFill/>
            <a:ln w="9525">
              <a:noFill/>
              <a:miter lim="800000"/>
              <a:headEnd/>
              <a:tailEnd/>
            </a:ln>
          </p:spPr>
        </p:pic>
      </p:grpSp>
      <p:grpSp>
        <p:nvGrpSpPr>
          <p:cNvPr id="37" name="Group 36"/>
          <p:cNvGrpSpPr/>
          <p:nvPr/>
        </p:nvGrpSpPr>
        <p:grpSpPr>
          <a:xfrm>
            <a:off x="7086600" y="4183063"/>
            <a:ext cx="1600200" cy="2362200"/>
            <a:chOff x="7086600" y="4183063"/>
            <a:chExt cx="1600200" cy="2362200"/>
          </a:xfrm>
        </p:grpSpPr>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pic>
          <p:nvPicPr>
            <p:cNvPr id="33" name="Picture 3"/>
            <p:cNvPicPr>
              <a:picLocks noChangeAspect="1" noChangeArrowheads="1"/>
            </p:cNvPicPr>
            <p:nvPr/>
          </p:nvPicPr>
          <p:blipFill>
            <a:blip r:embed="rId7" cstate="print"/>
            <a:srcRect r="80916"/>
            <a:stretch>
              <a:fillRect/>
            </a:stretch>
          </p:blipFill>
          <p:spPr bwMode="auto">
            <a:xfrm>
              <a:off x="7391400" y="5334000"/>
              <a:ext cx="952500" cy="9810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p:txBody>
          <a:bodyPr/>
          <a:lstStyle/>
          <a:p>
            <a:pPr eaLnBrk="1" hangingPunct="1"/>
            <a:r>
              <a:rPr lang="en-US" dirty="0"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81600" y="4289502"/>
            <a:ext cx="3505200" cy="1443335"/>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60429" y="4289502"/>
            <a:ext cx="4644971" cy="1443335"/>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0428" y="2438400"/>
            <a:ext cx="8226371" cy="1795033"/>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55007" y="5934670"/>
            <a:ext cx="8467447" cy="923330"/>
          </a:xfrm>
          <a:prstGeom prst="rect">
            <a:avLst/>
          </a:prstGeom>
          <a:noFill/>
        </p:spPr>
        <p:txBody>
          <a:bodyPr wrap="none" lIns="91440" tIns="45720" rIns="91440" bIns="45720">
            <a:spAutoFit/>
            <a:scene3d>
              <a:camera prst="orthographicFront"/>
              <a:lightRig rig="brightRoom" dir="t"/>
            </a:scene3d>
            <a:sp3d extrusionH="57150" contourW="6350" prstMaterial="plastic">
              <a:bevelT w="20320" h="20320" prst="angle"/>
              <a:contourClr>
                <a:schemeClr val="bg2"/>
              </a:contourClr>
            </a:sp3d>
          </a:bodyPr>
          <a:lstStyle/>
          <a:p>
            <a:pPr algn="ctr"/>
            <a:r>
              <a:rPr lang="en-US" sz="5400" b="1" cap="all" dirty="0" smtClean="0">
                <a:ln/>
                <a:solidFill>
                  <a:schemeClr val="accent1">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Thanks to our sponsors!</a:t>
            </a:r>
            <a:endParaRPr lang="en-US" sz="5400" b="1" cap="all" dirty="0">
              <a:ln/>
              <a:solidFill>
                <a:schemeClr val="accent1">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pic>
        <p:nvPicPr>
          <p:cNvPr id="24" name="Picture 2" descr="E:\Pictures\KCDC\Sponsors\TypeMock\Typemock_logo_web.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10201" y="4700983"/>
            <a:ext cx="1600199" cy="960119"/>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52600" y="3381617"/>
            <a:ext cx="2081227" cy="831685"/>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00600" y="3406556"/>
            <a:ext cx="1968500" cy="793738"/>
          </a:xfrm>
          <a:prstGeom prst="rect">
            <a:avLst/>
          </a:prstGeom>
        </p:spPr>
      </p:pic>
      <p:sp>
        <p:nvSpPr>
          <p:cNvPr id="27" name="Rectangle 26"/>
          <p:cNvSpPr/>
          <p:nvPr/>
        </p:nvSpPr>
        <p:spPr>
          <a:xfrm>
            <a:off x="640769" y="2438400"/>
            <a:ext cx="1641796" cy="830997"/>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dirty="0" smtClean="0">
                <a:ln/>
                <a:solidFill>
                  <a:schemeClr val="tx1">
                    <a:lumMod val="75000"/>
                    <a:lumOff val="2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GOLD</a:t>
            </a:r>
            <a:endParaRPr lang="en-US" sz="4800" b="1" cap="all" dirty="0">
              <a:ln/>
              <a:solidFill>
                <a:schemeClr val="tx1">
                  <a:lumMod val="75000"/>
                  <a:lumOff val="2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sp>
        <p:nvSpPr>
          <p:cNvPr id="28" name="Rectangle 27"/>
          <p:cNvSpPr/>
          <p:nvPr/>
        </p:nvSpPr>
        <p:spPr>
          <a:xfrm>
            <a:off x="656158" y="4763951"/>
            <a:ext cx="1580881" cy="70788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000" b="1" cap="all" dirty="0" smtClean="0">
                <a:ln/>
                <a:solidFill>
                  <a:schemeClr val="tx1">
                    <a:lumMod val="65000"/>
                    <a:lumOff val="3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silver</a:t>
            </a:r>
            <a:endParaRPr lang="en-US" sz="4000" b="1" cap="all" dirty="0">
              <a:ln/>
              <a:solidFill>
                <a:schemeClr val="tx1">
                  <a:lumMod val="65000"/>
                  <a:lumOff val="3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pic>
        <p:nvPicPr>
          <p:cNvPr id="29" name="Picture 4" descr="E:\Pictures\KCDC\Sponsors\advantegetech.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667000" y="4756600"/>
            <a:ext cx="1968377" cy="676628"/>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Rectangle 29"/>
          <p:cNvSpPr/>
          <p:nvPr/>
        </p:nvSpPr>
        <p:spPr>
          <a:xfrm>
            <a:off x="5181600" y="4248090"/>
            <a:ext cx="3175000" cy="400110"/>
          </a:xfrm>
          <a:prstGeom prst="rect">
            <a:avLst/>
          </a:prstGeom>
        </p:spPr>
        <p:txBody>
          <a:bodyPr wrap="square">
            <a:spAutoFit/>
          </a:bodyPr>
          <a:lstStyle/>
          <a:p>
            <a:pPr lvl="0"/>
            <a:r>
              <a:rPr lang="en-US" sz="2000" b="1" cap="all" dirty="0">
                <a:ln/>
                <a:solidFill>
                  <a:srgbClr val="80716A">
                    <a:lumMod val="60000"/>
                    <a:lumOff val="40000"/>
                  </a:srgbClr>
                </a:solidFill>
                <a:effectLst>
                  <a:outerShdw blurRad="19685" dist="12700" dir="5400000" algn="tl" rotWithShape="0">
                    <a:srgbClr val="838D9B">
                      <a:satMod val="130000"/>
                      <a:alpha val="60000"/>
                    </a:srgbClr>
                  </a:outerShdw>
                  <a:reflection blurRad="10000" stA="55000" endPos="48000" dist="500" dir="5400000" sy="-100000" algn="bl" rotWithShape="0"/>
                </a:effectLst>
              </a:rPr>
              <a:t>PRIZE SPONSORS</a:t>
            </a:r>
          </a:p>
        </p:txBody>
      </p:sp>
      <p:pic>
        <p:nvPicPr>
          <p:cNvPr id="31" name="Picture 5" descr="E:\Pictures\KCDC\Sponsors\who_is_informit.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29366" y="4622595"/>
            <a:ext cx="1247219" cy="1042996"/>
          </a:xfrm>
          <a:prstGeom prst="rect">
            <a:avLst/>
          </a:prstGeom>
          <a:noFill/>
          <a:extLst>
            <a:ext uri="{909E8E84-426E-40DD-AFC4-6F175D3DCCD1}">
              <a14:hiddenFill xmlns:a14="http://schemas.microsoft.com/office/drawing/2010/main" xmlns="">
                <a:solidFill>
                  <a:srgbClr val="FFFFFF"/>
                </a:solidFill>
              </a14:hiddenFill>
            </a:ext>
          </a:extLst>
        </p:spPr>
      </p:pic>
      <p:sp>
        <p:nvSpPr>
          <p:cNvPr id="32" name="Rectangle 31"/>
          <p:cNvSpPr/>
          <p:nvPr/>
        </p:nvSpPr>
        <p:spPr>
          <a:xfrm>
            <a:off x="413254" y="762000"/>
            <a:ext cx="325480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platinum</a:t>
            </a:r>
            <a:endParaRPr lang="en-US" sz="54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pic>
        <p:nvPicPr>
          <p:cNvPr id="33" name="Picture 32"/>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624430" y="352155"/>
            <a:ext cx="2067214" cy="1933845"/>
          </a:xfrm>
          <a:prstGeom prst="rect">
            <a:avLst/>
          </a:prstGeom>
        </p:spPr>
      </p:pic>
      <p:pic>
        <p:nvPicPr>
          <p:cNvPr id="34" name="Picture 3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887075" y="804815"/>
            <a:ext cx="2653710" cy="1023985"/>
          </a:xfrm>
          <a:prstGeom prst="rect">
            <a:avLst/>
          </a:prstGeom>
          <a:ln>
            <a:noFill/>
          </a:ln>
          <a:effectLst>
            <a:outerShdw blurRad="63500" sx="102000" sy="102000" algn="ctr" rotWithShape="0">
              <a:prstClr val="black">
                <a:alpha val="40000"/>
              </a:prstClr>
            </a:outerShdw>
          </a:effectLst>
        </p:spPr>
      </p:pic>
      <p:pic>
        <p:nvPicPr>
          <p:cNvPr id="35" name="Picture 34"/>
          <p:cNvPicPr/>
          <p:nvPr/>
        </p:nvPicPr>
        <p:blipFill>
          <a:blip r:embed="rId9" cstate="print">
            <a:extLst>
              <a:ext uri="{28A0092B-C50C-407E-A947-70E740481C1C}">
                <a14:useLocalDpi xmlns:a14="http://schemas.microsoft.com/office/drawing/2010/main" xmlns="" val="0"/>
              </a:ext>
            </a:extLst>
          </a:blip>
          <a:stretch>
            <a:fillRect/>
          </a:stretch>
        </p:blipFill>
        <p:spPr>
          <a:xfrm>
            <a:off x="2857500" y="2497176"/>
            <a:ext cx="2476500" cy="790575"/>
          </a:xfrm>
          <a:prstGeom prst="rect">
            <a:avLst/>
          </a:prstGeom>
        </p:spPr>
      </p:pic>
      <p:pic>
        <p:nvPicPr>
          <p:cNvPr id="36" name="Picture 3" descr="E:\Pictures\KCDC\Sponsors\telerikLogo-web-225x90px.jp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210300" y="2494156"/>
            <a:ext cx="2330485" cy="8601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842499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027238"/>
          <a:ext cx="8610600" cy="3907908"/>
        </p:xfrm>
        <a:graphic>
          <a:graphicData uri="http://schemas.openxmlformats.org/drawingml/2006/table">
            <a:tbl>
              <a:tblPr firstRow="1">
                <a:tableStyleId>{17292A2E-F333-43FB-9621-5CBBE7FDCDCB}</a:tableStyleId>
              </a:tblPr>
              <a:tblGrid>
                <a:gridCol w="1722120"/>
                <a:gridCol w="1722120"/>
                <a:gridCol w="1722120"/>
                <a:gridCol w="1722120"/>
                <a:gridCol w="1722120"/>
              </a:tblGrid>
              <a:tr h="219679">
                <a:tc>
                  <a:txBody>
                    <a:bodyPr/>
                    <a:lstStyle/>
                    <a:p>
                      <a:r>
                        <a:rPr lang="en-US" sz="1600" dirty="0" smtClean="0"/>
                        <a:t>Action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Ruby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VB.NET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219679">
                <a:tc>
                  <a:txBody>
                    <a:bodyPr/>
                    <a:lstStyle/>
                    <a:p>
                      <a:r>
                        <a:rPr lang="en-US" sz="1600" dirty="0" err="1" smtClean="0"/>
                        <a:t>GetMember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SetMember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a:t>
                      </a:r>
                      <a:r>
                        <a:rPr lang="en-US" sz="1600" baseline="0" dirty="0" smtClean="0">
                          <a:latin typeface="Consolas" pitchFamily="49" charset="0"/>
                        </a:rPr>
                        <a:t>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74002">
                <a:tc>
                  <a:txBody>
                    <a:bodyPr/>
                    <a:lstStyle/>
                    <a:p>
                      <a:r>
                        <a:rPr lang="en-US" sz="1600" dirty="0" err="1" smtClean="0"/>
                        <a:t>DeleteMember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del </a:t>
                      </a:r>
                      <a:r>
                        <a:rPr lang="en-US" sz="1600" dirty="0" err="1" smtClean="0">
                          <a:latin typeface="Consolas" pitchFamily="49" charset="0"/>
                        </a:rPr>
                        <a:t>d.Foo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latin typeface="Consolas" pitchFamily="49" charset="0"/>
                        </a:rPr>
                        <a:t>x.send</a:t>
                      </a:r>
                      <a:r>
                        <a:rPr lang="en-US" sz="800" dirty="0" smtClean="0">
                          <a:latin typeface="Consolas" pitchFamily="49" charset="0"/>
                        </a:rPr>
                        <a:t> :</a:t>
                      </a:r>
                      <a:r>
                        <a:rPr lang="en-US" sz="800" dirty="0" err="1" smtClean="0">
                          <a:latin typeface="Consolas" pitchFamily="49" charset="0"/>
                        </a:rPr>
                        <a:t>remove_instance_variable</a:t>
                      </a:r>
                      <a:r>
                        <a:rPr lang="en-US" sz="800" dirty="0" smtClean="0">
                          <a:latin typeface="Consolas" pitchFamily="49" charset="0"/>
                        </a:rPr>
                        <a:t> :@</a:t>
                      </a:r>
                      <a:r>
                        <a:rPr lang="en-US" sz="800" dirty="0" err="1" smtClean="0">
                          <a:latin typeface="Consolas" pitchFamily="49" charset="0"/>
                        </a:rPr>
                        <a:t>foo</a:t>
                      </a:r>
                      <a:endParaRPr lang="en-US" sz="8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9679">
                <a:tc>
                  <a:txBody>
                    <a:bodyPr/>
                    <a:lstStyle/>
                    <a:p>
                      <a:r>
                        <a:rPr lang="en-US" sz="1600" dirty="0" err="1" smtClean="0"/>
                        <a:t>UnaryOperation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BinaryOperation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smtClean="0"/>
                        <a:t>Convert</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latin typeface="Consolas" pitchFamily="49" charset="0"/>
                        </a:rPr>
                        <a:t>(</a:t>
                      </a:r>
                      <a:r>
                        <a:rPr lang="en-US" sz="1600" dirty="0" err="1" smtClean="0">
                          <a:latin typeface="Consolas" pitchFamily="49" charset="0"/>
                        </a:rPr>
                        <a:t>Foo</a:t>
                      </a:r>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CType</a:t>
                      </a:r>
                      <a:r>
                        <a:rPr lang="en-US" sz="1600" dirty="0" smtClean="0">
                          <a:latin typeface="Consolas" pitchFamily="49" charset="0"/>
                        </a:rPr>
                        <a:t>(</a:t>
                      </a:r>
                      <a:r>
                        <a:rPr lang="en-US" sz="1600" dirty="0" err="1" smtClean="0">
                          <a:latin typeface="Consolas" pitchFamily="49" charset="0"/>
                        </a:rPr>
                        <a:t>x,</a:t>
                      </a:r>
                      <a:r>
                        <a:rPr lang="en-US" sz="1600" baseline="0" dirty="0" err="1" smtClean="0">
                          <a:latin typeface="Consolas" pitchFamily="49" charset="0"/>
                        </a:rPr>
                        <a:t>Foo</a:t>
                      </a:r>
                      <a:r>
                        <a:rPr lang="en-US" sz="1600" baseline="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InvokeMember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baseline="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smtClean="0"/>
                        <a:t>Invoke</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x.call</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66132">
                <a:tc>
                  <a:txBody>
                    <a:bodyPr/>
                    <a:lstStyle/>
                    <a:p>
                      <a:r>
                        <a:rPr lang="en-US" sz="1600" dirty="0" err="1" smtClean="0"/>
                        <a:t>CreateInstance</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X.new</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GetIndex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SetIndex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err="1" smtClean="0"/>
                        <a:t>DeleteIndex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del 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57431" name="Title 7"/>
          <p:cNvSpPr>
            <a:spLocks noGrp="1"/>
          </p:cNvSpPr>
          <p:nvPr>
            <p:ph type="title"/>
          </p:nvPr>
        </p:nvSpPr>
        <p:spPr/>
        <p:txBody>
          <a:bodyPr/>
          <a:lstStyle/>
          <a:p>
            <a:pPr eaLnBrk="1" hangingPunct="1"/>
            <a:r>
              <a:rPr lang="en-US" smtClean="0"/>
              <a:t>Language Expressions</a:t>
            </a:r>
          </a:p>
        </p:txBody>
      </p:sp>
      <p:sp>
        <p:nvSpPr>
          <p:cNvPr id="5" name="TextBox 4"/>
          <p:cNvSpPr txBox="1"/>
          <p:nvPr/>
        </p:nvSpPr>
        <p:spPr>
          <a:xfrm>
            <a:off x="4267200" y="5943600"/>
            <a:ext cx="4572000" cy="338554"/>
          </a:xfrm>
          <a:prstGeom prst="rect">
            <a:avLst/>
          </a:prstGeom>
          <a:noFill/>
        </p:spPr>
        <p:txBody>
          <a:bodyPr wrap="square" rtlCol="0">
            <a:spAutoFit/>
          </a:bodyPr>
          <a:lstStyle/>
          <a:p>
            <a:pPr algn="r"/>
            <a:r>
              <a:rPr lang="en-US" sz="1600" dirty="0" smtClean="0">
                <a:latin typeface="+mn-lt"/>
              </a:rPr>
              <a:t>* Language-specific semantics	** Not dynamic</a:t>
            </a:r>
            <a:endParaRPr lang="en-US" sz="1600" dirty="0">
              <a:latin typeface="+mn-lt"/>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p:txBody>
          <a:bodyPr/>
          <a:lstStyle/>
          <a:p>
            <a:r>
              <a:rPr lang="en-US" smtClean="0"/>
              <a:t>System.Linq.Expressions v2</a:t>
            </a:r>
          </a:p>
        </p:txBody>
      </p:sp>
      <p:sp>
        <p:nvSpPr>
          <p:cNvPr id="59393" name="Text Placeholder 5"/>
          <p:cNvSpPr>
            <a:spLocks noGrp="1"/>
          </p:cNvSpPr>
          <p:nvPr>
            <p:ph idx="1"/>
          </p:nvPr>
        </p:nvSpPr>
        <p:spPr/>
        <p:txBody>
          <a:bodyPr/>
          <a:lstStyle/>
          <a:p>
            <a:r>
              <a:rPr lang="en-US" dirty="0" smtClean="0"/>
              <a:t>.NET 3.5 Expression Trees</a:t>
            </a:r>
          </a:p>
          <a:p>
            <a:pPr>
              <a:buFont typeface="Impact" pitchFamily="34" charset="0"/>
              <a:buChar char="+"/>
            </a:pPr>
            <a:r>
              <a:rPr lang="en-US" dirty="0" smtClean="0"/>
              <a:t>Extra Expressions</a:t>
            </a:r>
          </a:p>
          <a:p>
            <a:pPr lvl="1">
              <a:buNone/>
            </a:pPr>
            <a:r>
              <a:rPr lang="en-US" sz="2000" dirty="0" smtClean="0"/>
              <a:t>++, --, </a:t>
            </a:r>
            <a:r>
              <a:rPr lang="en-US" sz="2000" dirty="0" err="1" smtClean="0"/>
              <a:t>ArrayAccess</a:t>
            </a:r>
            <a:r>
              <a:rPr lang="en-US" sz="2000" dirty="0" smtClean="0"/>
              <a:t>, Default, </a:t>
            </a:r>
            <a:r>
              <a:rPr lang="en-US" sz="2000" dirty="0" err="1" smtClean="0"/>
              <a:t>RefEqual</a:t>
            </a:r>
            <a:r>
              <a:rPr lang="en-US" sz="2000" dirty="0" smtClean="0"/>
              <a:t>, </a:t>
            </a:r>
            <a:r>
              <a:rPr lang="en-US" sz="2000" dirty="0" err="1" smtClean="0"/>
              <a:t>Unbox</a:t>
            </a:r>
            <a:r>
              <a:rPr lang="en-US" sz="2000" dirty="0" smtClean="0"/>
              <a:t>, etc</a:t>
            </a:r>
          </a:p>
          <a:p>
            <a:pPr>
              <a:buFont typeface="Impact" pitchFamily="34" charset="0"/>
              <a:buChar char="+"/>
            </a:pPr>
            <a:r>
              <a:rPr lang="en-US" dirty="0" smtClean="0"/>
              <a:t>Assignment</a:t>
            </a:r>
          </a:p>
          <a:p>
            <a:pPr lvl="1">
              <a:buNone/>
            </a:pPr>
            <a:r>
              <a:rPr lang="en-US" sz="2000" dirty="0" smtClean="0"/>
              <a:t>=, +=, -=, *=, /=, %=, &amp;=, |=, ^=, &lt;&lt;=, &gt;&gt;=, etc</a:t>
            </a:r>
          </a:p>
          <a:p>
            <a:pPr>
              <a:buFont typeface="Impact" pitchFamily="34" charset="0"/>
              <a:buChar char="+"/>
            </a:pPr>
            <a:r>
              <a:rPr lang="en-US" dirty="0" smtClean="0"/>
              <a:t>Control-flow</a:t>
            </a:r>
          </a:p>
          <a:p>
            <a:pPr lvl="1">
              <a:buNone/>
            </a:pPr>
            <a:r>
              <a:rPr lang="en-US" sz="2000" dirty="0" smtClean="0"/>
              <a:t>if, switch, for, break, return, throw, try…catch..finally, </a:t>
            </a:r>
            <a:r>
              <a:rPr lang="en-US" sz="2000" dirty="0" err="1" smtClean="0"/>
              <a:t>goto</a:t>
            </a:r>
            <a:r>
              <a:rPr lang="en-US" sz="2000" dirty="0" smtClean="0"/>
              <a:t>, label, etc</a:t>
            </a:r>
          </a:p>
          <a:p>
            <a:pPr>
              <a:buFont typeface="Impact" pitchFamily="34" charset="0"/>
              <a:buChar char="+"/>
            </a:pPr>
            <a:r>
              <a:rPr lang="en-US" dirty="0" smtClean="0"/>
              <a:t>Dynamic dispatch</a:t>
            </a:r>
          </a:p>
          <a:p>
            <a:pPr>
              <a:buFont typeface="Impact" pitchFamily="34" charset="0"/>
              <a:buChar char="="/>
            </a:pPr>
            <a:r>
              <a:rPr lang="en-US" b="1" dirty="0" smtClean="0"/>
              <a:t>Full method bodies</a:t>
            </a:r>
            <a:endParaRPr lang="en-US" dirty="0" smtClean="0"/>
          </a:p>
        </p:txBody>
      </p:sp>
      <p:sp>
        <p:nvSpPr>
          <p:cNvPr id="6" name="Right Brace 5"/>
          <p:cNvSpPr/>
          <p:nvPr/>
        </p:nvSpPr>
        <p:spPr>
          <a:xfrm>
            <a:off x="4724400" y="1981200"/>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953000" y="2133600"/>
            <a:ext cx="3276600" cy="492443"/>
          </a:xfrm>
          <a:prstGeom prst="rect">
            <a:avLst/>
          </a:prstGeom>
          <a:noFill/>
        </p:spPr>
        <p:txBody>
          <a:bodyPr wrap="square" rtlCol="0">
            <a:spAutoFit/>
          </a:bodyPr>
          <a:lstStyle/>
          <a:p>
            <a:r>
              <a:rPr lang="en-US" sz="2600" dirty="0" smtClean="0">
                <a:latin typeface="+mn-lt"/>
              </a:rPr>
              <a:t>Lambda Expressions</a:t>
            </a:r>
            <a:endParaRPr lang="en-US" sz="2600" dirty="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3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2"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static </a:t>
            </a:r>
            <a:r>
              <a:rPr lang="en-US" sz="1600" dirty="0" err="1">
                <a:latin typeface="Consolas" pitchFamily="49" charset="0"/>
              </a:rPr>
              <a:t>int</a:t>
            </a:r>
            <a:r>
              <a:rPr lang="en-US" sz="1600" dirty="0">
                <a:latin typeface="Consolas" pitchFamily="49" charset="0"/>
              </a:rPr>
              <a:t> fact(</a:t>
            </a:r>
            <a:r>
              <a:rPr lang="en-US" sz="1600" dirty="0" err="1">
                <a:latin typeface="Consolas" pitchFamily="49" charset="0"/>
              </a:rPr>
              <a:t>int</a:t>
            </a:r>
            <a:r>
              <a:rPr lang="en-US" sz="1600" dirty="0">
                <a:latin typeface="Consolas" pitchFamily="49" charset="0"/>
              </a:rPr>
              <a:t>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37" name="Text Box 4"/>
          <p:cNvSpPr txBox="1">
            <a:spLocks noChangeArrowheads="1"/>
          </p:cNvSpPr>
          <p:nvPr/>
        </p:nvSpPr>
        <p:spPr bwMode="auto">
          <a:xfrm>
            <a:off x="5029200" y="1905000"/>
            <a:ext cx="3733800" cy="1815878"/>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0" bIns="45718">
            <a:spAutoFit/>
          </a:bodyPr>
          <a:lstStyle/>
          <a:p>
            <a:r>
              <a:rPr lang="en-US" sz="1600" dirty="0">
                <a:latin typeface="Consolas" pitchFamily="49" charset="0"/>
              </a:rPr>
              <a:t>static dynamic fact(dynamic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029200" y="1905000"/>
            <a:ext cx="3733800" cy="1323975"/>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p:txBody>
          <a:bodyPr/>
          <a:lstStyle/>
          <a:p>
            <a:pPr eaLnBrk="1" hangingPunct="1"/>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def fact(n)</a:t>
            </a:r>
          </a:p>
          <a:p>
            <a:r>
              <a:rPr lang="en-US" sz="1600" dirty="0">
                <a:latin typeface="Consolas" pitchFamily="49" charset="0"/>
              </a:rPr>
              <a:t>    if n == 0</a:t>
            </a:r>
          </a:p>
          <a:p>
            <a:r>
              <a:rPr lang="en-US" sz="1600" dirty="0">
                <a:latin typeface="Consolas" pitchFamily="49" charset="0"/>
              </a:rPr>
              <a:t>        1</a:t>
            </a:r>
          </a:p>
          <a:p>
            <a:r>
              <a:rPr lang="en-US" sz="1600" dirty="0">
                <a:latin typeface="Consolas" pitchFamily="49" charset="0"/>
              </a:rPr>
              <a:t>    else</a:t>
            </a:r>
          </a:p>
          <a:p>
            <a:r>
              <a:rPr lang="en-US" sz="1600" dirty="0">
                <a:latin typeface="Consolas" pitchFamily="49" charset="0"/>
              </a:rPr>
              <a:t>        n * fact(n - 1)</a:t>
            </a:r>
          </a:p>
          <a:p>
            <a:r>
              <a:rPr lang="en-US" sz="1600" dirty="0">
                <a:latin typeface="Consolas" pitchFamily="49" charset="0"/>
              </a:rPr>
              <a:t>    end</a:t>
            </a:r>
          </a:p>
          <a:p>
            <a:r>
              <a:rPr lang="en-US" sz="1600" dirty="0">
                <a:latin typeface="Consolas" pitchFamily="49" charset="0"/>
              </a:rPr>
              <a:t>end</a:t>
            </a:r>
          </a:p>
        </p:txBody>
      </p:sp>
      <p:sp>
        <p:nvSpPr>
          <p:cNvPr id="67586" name="Title 1"/>
          <p:cNvSpPr>
            <a:spLocks noGrp="1"/>
          </p:cNvSpPr>
          <p:nvPr>
            <p:ph type="title"/>
          </p:nvPr>
        </p:nvSpPr>
        <p:spPr/>
        <p:txBody>
          <a:bodyPr/>
          <a:lstStyle/>
          <a:p>
            <a:pPr eaLnBrk="1" hangingPunct="1"/>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066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Different Semantics</a:t>
            </a:r>
          </a:p>
        </p:txBody>
      </p:sp>
      <p:sp>
        <p:nvSpPr>
          <p:cNvPr id="6" name="Rectangle 5"/>
          <p:cNvSpPr>
            <a:spLocks noChangeArrowheads="1"/>
          </p:cNvSpPr>
          <p:nvPr/>
        </p:nvSpPr>
        <p:spPr bwMode="auto">
          <a:xfrm>
            <a:off x="4019550" y="1887538"/>
            <a:ext cx="1033463" cy="379412"/>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olas" pitchFamily="49" charset="0"/>
                <a:cs typeface="Courier New" pitchFamily="49" charset="0"/>
              </a:rPr>
              <a:t>x * 2</a:t>
            </a:r>
          </a:p>
        </p:txBody>
      </p:sp>
      <p:sp>
        <p:nvSpPr>
          <p:cNvPr id="7" name="Rectangle 6"/>
          <p:cNvSpPr>
            <a:spLocks noChangeArrowheads="1"/>
          </p:cNvSpPr>
          <p:nvPr/>
        </p:nvSpPr>
        <p:spPr bwMode="auto">
          <a:xfrm>
            <a:off x="438150" y="2514600"/>
            <a:ext cx="4248150" cy="376238"/>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Assume</a:t>
            </a:r>
            <a:r>
              <a:rPr lang="en-US" sz="2400" dirty="0">
                <a:solidFill>
                  <a:srgbClr val="000000"/>
                </a:solidFill>
                <a:latin typeface="Consolas" pitchFamily="49" charset="0"/>
                <a:cs typeface="Courier New" pitchFamily="49" charset="0"/>
              </a:rPr>
              <a:t> x = 2,000,000,000</a:t>
            </a:r>
          </a:p>
        </p:txBody>
      </p:sp>
      <p:sp>
        <p:nvSpPr>
          <p:cNvPr id="8" name="Rectangle 7"/>
          <p:cNvSpPr>
            <a:spLocks noChangeArrowheads="1"/>
          </p:cNvSpPr>
          <p:nvPr/>
        </p:nvSpPr>
        <p:spPr bwMode="auto">
          <a:xfrm>
            <a:off x="4933950" y="249555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Python</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9" name="Rectangle 8"/>
          <p:cNvSpPr>
            <a:spLocks noChangeArrowheads="1"/>
          </p:cNvSpPr>
          <p:nvPr/>
        </p:nvSpPr>
        <p:spPr bwMode="auto">
          <a:xfrm>
            <a:off x="4933950" y="358140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Ruby</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0" name="Rectangle 9"/>
          <p:cNvSpPr>
            <a:spLocks noChangeArrowheads="1"/>
          </p:cNvSpPr>
          <p:nvPr/>
        </p:nvSpPr>
        <p:spPr bwMode="auto">
          <a:xfrm>
            <a:off x="447675" y="327660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Smarter than a 5</a:t>
            </a:r>
            <a:r>
              <a:rPr lang="en-US" sz="2400" baseline="30000" dirty="0">
                <a:solidFill>
                  <a:srgbClr val="000000"/>
                </a:solidFill>
                <a:latin typeface="Constantia" pitchFamily="18" charset="0"/>
                <a:cs typeface="Courier New" pitchFamily="49" charset="0"/>
              </a:rPr>
              <a:t>th</a:t>
            </a:r>
            <a:r>
              <a:rPr lang="en-US" sz="2400" dirty="0">
                <a:solidFill>
                  <a:srgbClr val="000000"/>
                </a:solidFill>
                <a:latin typeface="Constantia" pitchFamily="18" charset="0"/>
                <a:cs typeface="Courier New" pitchFamily="49" charset="0"/>
              </a:rPr>
              <a:t> grader?</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1" name="Rectangle 10"/>
          <p:cNvSpPr>
            <a:spLocks noChangeArrowheads="1"/>
          </p:cNvSpPr>
          <p:nvPr/>
        </p:nvSpPr>
        <p:spPr bwMode="auto">
          <a:xfrm>
            <a:off x="1447800" y="4419600"/>
            <a:ext cx="6953250" cy="1466299"/>
          </a:xfrm>
          <a:prstGeom prst="rect">
            <a:avLst/>
          </a:prstGeom>
          <a:noFill/>
          <a:ln w="9525">
            <a:noFill/>
            <a:miter lim="800000"/>
            <a:headEnd/>
            <a:tailEnd/>
          </a:ln>
        </p:spPr>
        <p:txBody>
          <a:bodyPr wrap="squar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C#</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-294,967,296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a:t>
            </a:r>
            <a:r>
              <a:rPr lang="en-US" sz="2400" dirty="0" err="1">
                <a:solidFill>
                  <a:srgbClr val="000000"/>
                </a:solidFill>
                <a:latin typeface="Consolas" pitchFamily="49" charset="0"/>
                <a:cs typeface="Courier New" pitchFamily="49" charset="0"/>
              </a:rPr>
              <a:t>int</a:t>
            </a:r>
            <a:r>
              <a:rPr lang="en-US" sz="2400" dirty="0">
                <a:solidFill>
                  <a:srgbClr val="000000"/>
                </a:solidFill>
                <a:latin typeface="Consolas" pitchFamily="49" charset="0"/>
                <a:cs typeface="Courier New" pitchFamily="49" charset="0"/>
              </a:rPr>
              <a:t> </a:t>
            </a:r>
          </a:p>
          <a:p>
            <a:pPr defTabSz="912813">
              <a:lnSpc>
                <a:spcPct val="78000"/>
              </a:lnSpc>
              <a:spcBef>
                <a:spcPct val="20000"/>
              </a:spcBef>
            </a:pPr>
            <a:r>
              <a:rPr lang="en-US" sz="2400" dirty="0">
                <a:solidFill>
                  <a:srgbClr val="000000"/>
                </a:solidFill>
                <a:latin typeface="Consolas" pitchFamily="49" charset="0"/>
                <a:cs typeface="Courier New" pitchFamily="49" charset="0"/>
              </a:rPr>
              <a:t>Or </a:t>
            </a:r>
            <a:r>
              <a:rPr lang="en-US" sz="2400" dirty="0" err="1">
                <a:solidFill>
                  <a:srgbClr val="000000"/>
                </a:solidFill>
                <a:latin typeface="Consolas" pitchFamily="49" charset="0"/>
                <a:cs typeface="Courier New" pitchFamily="49" charset="0"/>
              </a:rPr>
              <a:t>OverflowException</a:t>
            </a:r>
            <a:r>
              <a:rPr lang="en-US" sz="2400" dirty="0">
                <a:solidFill>
                  <a:srgbClr val="000000"/>
                </a:solidFill>
                <a:latin typeface="Consolas" pitchFamily="49" charset="0"/>
                <a:cs typeface="Courier New" pitchFamily="49" charset="0"/>
              </a:rPr>
              <a:t>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checked</a:t>
            </a:r>
          </a:p>
          <a:p>
            <a:pPr defTabSz="912813">
              <a:lnSpc>
                <a:spcPct val="78000"/>
              </a:lnSpc>
              <a:spcBef>
                <a:spcPct val="20000"/>
              </a:spcBef>
            </a:pPr>
            <a:r>
              <a:rPr lang="en-US" sz="2400" dirty="0">
                <a:solidFill>
                  <a:srgbClr val="000000"/>
                </a:solidFill>
                <a:latin typeface="Consolas" pitchFamily="49" charset="0"/>
                <a:cs typeface="Courier New" pitchFamily="49" charset="0"/>
              </a:rPr>
              <a:t>Or 4,000,000,000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long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r>
              <a:rPr lang="en-US" smtClean="0"/>
              <a:t>Call Site Caching</a:t>
            </a:r>
            <a:endParaRPr lang="en-US" dirty="0" smtClean="0"/>
          </a:p>
        </p:txBody>
      </p:sp>
      <p:sp>
        <p:nvSpPr>
          <p:cNvPr id="72705" name="Text Placeholder 1"/>
          <p:cNvSpPr>
            <a:spLocks noGrp="1"/>
          </p:cNvSpPr>
          <p:nvPr>
            <p:ph idx="1"/>
          </p:nvPr>
        </p:nvSpPr>
        <p:spPr/>
        <p:txBody>
          <a:bodyPr/>
          <a:lstStyle/>
          <a:p>
            <a:r>
              <a:rPr lang="en-US" dirty="0" err="1" smtClean="0"/>
              <a:t>System.Runtime.CompilerServices</a:t>
            </a:r>
            <a:endParaRPr lang="en-US" dirty="0" smtClean="0"/>
          </a:p>
          <a:p>
            <a:r>
              <a:rPr lang="en-US" dirty="0" smtClean="0"/>
              <a:t>Old Idea:  Polymorphic Inline Cache</a:t>
            </a:r>
          </a:p>
          <a:p>
            <a:pPr lvl="1"/>
            <a:r>
              <a:rPr lang="en-US" dirty="0" smtClean="0"/>
              <a:t>Implemented with delegates and generics</a:t>
            </a:r>
          </a:p>
          <a:p>
            <a:pPr lvl="1"/>
            <a:r>
              <a:rPr lang="en-US" dirty="0" smtClean="0"/>
              <a:t>No changes in CLR runtime engine (today)</a:t>
            </a:r>
          </a:p>
          <a:p>
            <a:r>
              <a:rPr lang="en-US" dirty="0" smtClean="0"/>
              <a:t>Major Addition:  Multiple languages on CLR</a:t>
            </a:r>
          </a:p>
          <a:p>
            <a:pPr lvl="1"/>
            <a:r>
              <a:rPr lang="en-US" dirty="0" err="1" smtClean="0"/>
              <a:t>Interop</a:t>
            </a:r>
            <a:r>
              <a:rPr lang="en-US" dirty="0" smtClean="0"/>
              <a:t> for sharing objects across languages</a:t>
            </a:r>
          </a:p>
          <a:p>
            <a:pPr lvl="1"/>
            <a:r>
              <a:rPr lang="en-US" dirty="0" smtClean="0"/>
              <a:t>Customization to work for each language</a:t>
            </a:r>
          </a:p>
          <a:p>
            <a:pPr lvl="1"/>
            <a:r>
              <a:rPr lang="en-US" dirty="0" smtClean="0"/>
              <a:t>Customization for library writers</a:t>
            </a:r>
          </a:p>
          <a:p>
            <a:endParaRPr lang="en-US"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pPr eaLnBrk="1" hangingPunct="1"/>
            <a:r>
              <a:rPr lang="en-US" dirty="0" smtClean="0"/>
              <a:t>Call Site Caching</a:t>
            </a:r>
            <a:endParaRPr lang="en-US" sz="3600" dirty="0" smtClean="0"/>
          </a:p>
        </p:txBody>
      </p:sp>
      <p:sp>
        <p:nvSpPr>
          <p:cNvPr id="6" name="TextBox 5"/>
          <p:cNvSpPr txBox="1"/>
          <p:nvPr/>
        </p:nvSpPr>
        <p:spPr>
          <a:xfrm>
            <a:off x="685800" y="2218492"/>
            <a:ext cx="2667000" cy="67710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x + 1;</a:t>
            </a:r>
            <a:endParaRPr lang="en-US" sz="1600" dirty="0">
              <a:latin typeface="Consolas" pitchFamily="49" charset="0"/>
            </a:endParaRPr>
          </a:p>
        </p:txBody>
      </p:sp>
      <p:sp>
        <p:nvSpPr>
          <p:cNvPr id="7" name="TextBox 6"/>
          <p:cNvSpPr txBox="1"/>
          <p:nvPr/>
        </p:nvSpPr>
        <p:spPr>
          <a:xfrm>
            <a:off x="1219200" y="3352800"/>
            <a:ext cx="7467600" cy="2154436"/>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static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 site;</a:t>
            </a:r>
          </a:p>
          <a:p>
            <a:pPr fontAlgn="auto">
              <a:spcBef>
                <a:spcPts val="0"/>
              </a:spcBef>
              <a:spcAft>
                <a:spcPts val="0"/>
              </a:spcAft>
              <a:defRPr/>
            </a:pPr>
            <a:r>
              <a:rPr lang="en-US" sz="1600" dirty="0" smtClean="0">
                <a:solidFill>
                  <a:srgbClr val="080808"/>
                </a:solidFill>
                <a:latin typeface="Consolas" pitchFamily="49" charset="0"/>
                <a:cs typeface="Times New Roman"/>
              </a:rPr>
              <a:t>…</a:t>
            </a:r>
            <a:endParaRPr lang="en-US" sz="1600" dirty="0" smtClean="0">
              <a:solidFill>
                <a:schemeClr val="tx1"/>
              </a:solidFill>
              <a:latin typeface="Consolas" pitchFamily="49" charset="0"/>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(site == </a:t>
            </a:r>
            <a:r>
              <a:rPr lang="en-US" sz="1600" dirty="0" smtClean="0">
                <a:solidFill>
                  <a:srgbClr val="0000FF"/>
                </a:solidFill>
                <a:latin typeface="Consolas" pitchFamily="49" charset="0"/>
                <a:ea typeface="Calibri"/>
                <a:cs typeface="Times New Roman"/>
              </a:rPr>
              <a:t>null</a:t>
            </a:r>
            <a:r>
              <a:rPr lang="en-US" sz="1600" dirty="0" smtClean="0">
                <a:solidFill>
                  <a:srgbClr val="080808"/>
                </a:solidFill>
                <a:latin typeface="Consolas" pitchFamily="49" charset="0"/>
                <a:ea typeface="Calibri"/>
                <a:cs typeface="Times New Roman"/>
              </a:rPr>
              <a:t>)</a:t>
            </a:r>
          </a:p>
          <a:p>
            <a:pPr fontAlgn="auto">
              <a:spcBef>
                <a:spcPts val="0"/>
              </a:spcBef>
              <a:spcAft>
                <a:spcPts val="0"/>
              </a:spcAft>
              <a:defRPr/>
            </a:pPr>
            <a:r>
              <a:rPr lang="en-US" sz="1600" dirty="0" smtClean="0">
                <a:solidFill>
                  <a:srgbClr val="080808"/>
                </a:solidFill>
                <a:latin typeface="Consolas" pitchFamily="49" charset="0"/>
                <a:ea typeface="Calibri"/>
                <a:cs typeface="Times New Roman"/>
              </a:rPr>
              <a:t>   site =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&gt;&gt;.Create(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Binder</a:t>
            </a:r>
            <a:r>
              <a:rPr lang="en-US" sz="1600" dirty="0" err="1" smtClean="0">
                <a:solidFill>
                  <a:srgbClr val="080808"/>
                </a:solidFill>
                <a:latin typeface="Consolas" pitchFamily="49" charset="0"/>
                <a:ea typeface="Calibri"/>
                <a:cs typeface="Times New Roman"/>
              </a:rPr>
              <a:t>.BinaryOperation</a:t>
            </a: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ExpressionType</a:t>
            </a:r>
            <a:r>
              <a:rPr lang="en-US" sz="1600" dirty="0" err="1" smtClean="0">
                <a:solidFill>
                  <a:srgbClr val="080808"/>
                </a:solidFill>
                <a:latin typeface="Consolas" pitchFamily="49" charset="0"/>
                <a:ea typeface="Calibri"/>
                <a:cs typeface="Times New Roman"/>
              </a:rPr>
              <a:t>.Add</a:t>
            </a: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a:t>
            </a:r>
            <a:r>
              <a:rPr lang="en-US" sz="1600" dirty="0" err="1" smtClean="0">
                <a:solidFill>
                  <a:srgbClr val="080808"/>
                </a:solidFill>
                <a:latin typeface="Consolas" pitchFamily="49" charset="0"/>
                <a:ea typeface="Calibri"/>
                <a:cs typeface="Times New Roman"/>
              </a:rPr>
              <a:t>site.Target</a:t>
            </a:r>
            <a:r>
              <a:rPr lang="en-US" sz="1600" dirty="0" smtClean="0">
                <a:solidFill>
                  <a:srgbClr val="080808"/>
                </a:solidFill>
                <a:latin typeface="Consolas" pitchFamily="49" charset="0"/>
                <a:ea typeface="Calibri"/>
                <a:cs typeface="Times New Roman"/>
              </a:rPr>
              <a:t>(site, x, 1);</a:t>
            </a:r>
            <a:endParaRPr lang="en-US" sz="16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t>SharePoint </a:t>
            </a:r>
            <a:r>
              <a:rPr lang="en-US" sz="2400" dirty="0" smtClean="0">
                <a:sym typeface="Wingdings" pitchFamily="2" charset="2"/>
              </a:rPr>
              <a:t> ASP.NET MVC</a:t>
            </a:r>
            <a:endParaRPr lang="en-US" sz="2400" dirty="0" smtClean="0"/>
          </a:p>
          <a:p>
            <a:pPr marL="457200" indent="-457200" eaLnBrk="1" hangingPunct="1"/>
            <a:r>
              <a:rPr lang="en-US" sz="2400" dirty="0" smtClean="0">
                <a:sym typeface="Wingdings" pitchFamily="2" charset="2"/>
              </a:rPr>
              <a:t>J&amp;P Cycles</a:t>
            </a:r>
            <a:endParaRPr lang="en-US" sz="2400" dirty="0" smtClean="0"/>
          </a:p>
          <a:p>
            <a:pPr marL="457200" indent="-457200" eaLnBrk="1" hangingPunct="1"/>
            <a:r>
              <a:rPr lang="en-US" sz="2400" dirty="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p:txBody>
          <a:bodyPr/>
          <a:lstStyle/>
          <a:p>
            <a:r>
              <a:rPr lang="en-US" smtClean="0"/>
              <a:t>Creating Dynamic Objects</a:t>
            </a:r>
          </a:p>
        </p:txBody>
      </p:sp>
      <p:sp>
        <p:nvSpPr>
          <p:cNvPr id="2" name="Text Placeholder 1"/>
          <p:cNvSpPr>
            <a:spLocks noGrp="1"/>
          </p:cNvSpPr>
          <p:nvPr>
            <p:ph idx="1"/>
          </p:nvPr>
        </p:nvSpPr>
        <p:spPr/>
        <p:txBody>
          <a:bodyPr/>
          <a:lstStyle/>
          <a:p>
            <a:pPr marL="274320" indent="-274320"/>
            <a:r>
              <a:rPr lang="en-US" dirty="0" err="1" smtClean="0"/>
              <a:t>ExpandoObject</a:t>
            </a:r>
            <a:endParaRPr lang="en-US" dirty="0" smtClean="0"/>
          </a:p>
          <a:p>
            <a:pPr lvl="1"/>
            <a:r>
              <a:rPr lang="en-US" dirty="0" smtClean="0"/>
              <a:t>Key-Value Pairs</a:t>
            </a:r>
          </a:p>
          <a:p>
            <a:pPr lvl="1"/>
            <a:r>
              <a:rPr lang="en-US" dirty="0" smtClean="0"/>
              <a:t>Accessed as properties</a:t>
            </a:r>
          </a:p>
          <a:p>
            <a:pPr marL="274320" indent="-274320"/>
            <a:r>
              <a:rPr lang="en-US" dirty="0" err="1" smtClean="0"/>
              <a:t>DynamicObject</a:t>
            </a:r>
            <a:endParaRPr lang="en-US" dirty="0" smtClean="0"/>
          </a:p>
          <a:p>
            <a:pPr lvl="1"/>
            <a:r>
              <a:rPr lang="en-US" dirty="0" smtClean="0"/>
              <a:t>Abstract Base Class</a:t>
            </a:r>
          </a:p>
          <a:p>
            <a:pPr marL="274320" indent="-274320"/>
            <a:r>
              <a:rPr lang="en-US" dirty="0" err="1" smtClean="0"/>
              <a:t>IDynamicMetaObjectProvider</a:t>
            </a:r>
            <a:endParaRPr lang="en-US" dirty="0" smtClean="0"/>
          </a:p>
          <a:p>
            <a:pPr lvl="1"/>
            <a:r>
              <a:rPr lang="en-US" dirty="0" err="1" smtClean="0">
                <a:latin typeface="Consolas" pitchFamily="49" charset="0"/>
                <a:cs typeface="Consolas" pitchFamily="49" charset="0"/>
              </a:rPr>
              <a:t>DynamicMetaObject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GetMetaObject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Expression parameter)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dirty="0" smtClean="0"/>
              <a:t>Dynamic .NET Objects</a:t>
            </a:r>
            <a:endParaRPr dirty="0"/>
          </a:p>
        </p:txBody>
      </p:sp>
      <p:sp>
        <p:nvSpPr>
          <p:cNvPr id="7577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PDC on Channel 9</a:t>
            </a:r>
          </a:p>
          <a:p>
            <a:pPr marL="640080" lvl="1" indent="-246888" eaLnBrk="1" fontAlgn="auto" hangingPunct="1">
              <a:spcAft>
                <a:spcPts val="0"/>
              </a:spcAft>
              <a:buFont typeface="Wingdings 2"/>
              <a:buChar char=""/>
              <a:defRPr/>
            </a:pPr>
            <a:r>
              <a:rPr lang="en-US" sz="2200" dirty="0" smtClean="0">
                <a:hlinkClick r:id="rId2"/>
              </a:rPr>
              <a:t>http://channel9.msdn.com/tags/Languages/</a:t>
            </a:r>
            <a:r>
              <a:rPr lang="en-US" sz="2200" dirty="0" smtClean="0"/>
              <a:t> </a:t>
            </a:r>
          </a:p>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 (Manning EAP)</a:t>
            </a:r>
            <a:endParaRPr lang="en-US" sz="2000" dirty="0" smtClean="0"/>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3"/>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4"/>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5"/>
              </a:rPr>
              <a:t>@dahlbyk</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p:txBody>
          <a:bodyPr/>
          <a:lstStyle/>
          <a:p>
            <a:pPr eaLnBrk="1" hangingPunct="1"/>
            <a:r>
              <a:rPr lang="en-US" dirty="0" smtClean="0"/>
              <a:t>Dynamic vs. Static</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p:txBody>
          <a:bodyPr/>
          <a:lstStyle/>
          <a:p>
            <a:pPr eaLnBrk="1" hangingPunct="1"/>
            <a:r>
              <a:rPr lang="en-US" smtClean="0"/>
              <a:t>Diverse Object Models</a:t>
            </a:r>
          </a:p>
        </p:txBody>
      </p:sp>
      <p:sp>
        <p:nvSpPr>
          <p:cNvPr id="3" name="Text Placeholder 2"/>
          <p:cNvSpPr>
            <a:spLocks noGrp="1"/>
          </p:cNvSpPr>
          <p:nvPr>
            <p:ph idx="1"/>
          </p:nvPr>
        </p:nvSpPr>
        <p:spPr/>
        <p:txBody>
          <a:bodyPr>
            <a:normAutofit/>
          </a:bodyPr>
          <a:lstStyle/>
          <a:p>
            <a:pPr marL="514350" indent="-514350" eaLnBrk="1" fontAlgn="auto" hangingPunct="1">
              <a:spcBef>
                <a:spcPts val="0"/>
              </a:spcBef>
              <a:spcAft>
                <a:spcPts val="0"/>
              </a:spcAft>
              <a:buClr>
                <a:schemeClr val="accent3"/>
              </a:buCl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514350" indent="-514350" eaLnBrk="1" fontAlgn="auto" hangingPunct="1">
              <a:spcAft>
                <a:spcPts val="0"/>
              </a:spcAft>
              <a:buClr>
                <a:schemeClr val="accent3"/>
              </a:buClr>
              <a:defRPr/>
            </a:pPr>
            <a:r>
              <a:rPr lang="en-US" dirty="0" smtClean="0"/>
              <a:t>However, there are </a:t>
            </a:r>
            <a:r>
              <a:rPr lang="en-US" dirty="0" smtClean="0">
                <a:solidFill>
                  <a:schemeClr val="accent3"/>
                </a:solidFill>
              </a:rPr>
              <a:t>many other object models</a:t>
            </a:r>
            <a:r>
              <a:rPr lang="en-US" dirty="0" smtClean="0"/>
              <a:t> out there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Static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3.0</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a:t>
            </a:r>
            <a:r>
              <a:rPr lang="en-US" noProof="1" smtClean="0">
                <a:latin typeface="Consolas" pitchFamily="49" charset="0"/>
                <a:ea typeface="Calibri"/>
              </a:rPr>
              <a:t>VELatLong(lat, long);</a:t>
            </a:r>
            <a:endParaRPr lang="en-US" noProof="1">
              <a:latin typeface="Consolas" pitchFamily="49" charset="0"/>
              <a:ea typeface="Calibri"/>
            </a:endParaRP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r>
              <a:rPr lang="en-US" noProof="1" smtClean="0">
                <a:latin typeface="Consolas" pitchFamily="49" charset="0"/>
                <a:ea typeface="Calibri"/>
              </a:rPr>
              <a:t>);</a:t>
            </a:r>
          </a:p>
          <a:p>
            <a:pPr fontAlgn="auto">
              <a:lnSpc>
                <a:spcPct val="78000"/>
              </a:lnSpc>
              <a:spcBef>
                <a:spcPts val="576"/>
              </a:spcBef>
              <a:spcAft>
                <a:spcPts val="0"/>
              </a:spcAft>
              <a:defRPr/>
            </a:pPr>
            <a:r>
              <a:rPr lang="en-US" noProof="1" smtClean="0">
                <a:latin typeface="Consolas" pitchFamily="49" charset="0"/>
                <a:ea typeface="Calibri"/>
              </a:rPr>
              <a:t>pin.SetDescription(description);</a:t>
            </a:r>
          </a:p>
          <a:p>
            <a:pPr fontAlgn="auto">
              <a:lnSpc>
                <a:spcPct val="78000"/>
              </a:lnSpc>
              <a:spcBef>
                <a:spcPts val="576"/>
              </a:spcBef>
              <a:spcAft>
                <a:spcPts val="0"/>
              </a:spcAft>
              <a:defRPr/>
            </a:pPr>
            <a:r>
              <a:rPr lang="en-US" noProof="1" smtClean="0">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1480534"/>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3898B2"/>
                </a:solidFill>
                <a:latin typeface="Consolas" pitchFamily="49" charset="0"/>
                <a:ea typeface="Calibri"/>
                <a:cs typeface="Times New Roman"/>
              </a:rPr>
              <a:t> </a:t>
            </a:r>
            <a:r>
              <a:rPr lang="en-US" noProof="1" smtClean="0">
                <a:latin typeface="Consolas" pitchFamily="49" charset="0"/>
                <a:ea typeface="Calibri"/>
              </a:rPr>
              <a:t>loc </a:t>
            </a:r>
            <a:r>
              <a:rPr lang="en-US" noProof="1">
                <a:latin typeface="Consolas" pitchFamily="49" charset="0"/>
                <a:ea typeface="Calibri"/>
              </a:rPr>
              <a:t>= win.CreateInstance</a:t>
            </a:r>
            <a:r>
              <a:rPr lang="en-US" noProof="1" smtClean="0">
                <a:latin typeface="Consolas" pitchFamily="49" charset="0"/>
                <a:ea typeface="Calibri"/>
              </a:rPr>
              <a:t>(</a:t>
            </a:r>
            <a:r>
              <a:rPr lang="en-US" noProof="1" smtClean="0">
                <a:solidFill>
                  <a:srgbClr val="A31515"/>
                </a:solidFill>
                <a:latin typeface="Consolas" pitchFamily="49" charset="0"/>
                <a:ea typeface="Calibri"/>
                <a:cs typeface="Times New Roman"/>
              </a:rPr>
              <a:t>"</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a:t>
            </a:r>
            <a:r>
              <a:rPr lang="en-US" noProof="1" smtClean="0">
                <a:latin typeface="Consolas" pitchFamily="49" charset="0"/>
                <a:ea typeface="Calibri"/>
              </a:rPr>
              <a:t>lat, long);</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0000FF"/>
                </a:solidFill>
                <a:latin typeface="Consolas" pitchFamily="49" charset="0"/>
                <a:ea typeface="Calibri"/>
                <a:cs typeface="Times New Roman"/>
              </a:rPr>
              <a:t> </a:t>
            </a:r>
            <a:r>
              <a:rPr lang="en-US" dirty="0" smtClean="0">
                <a:latin typeface="Consolas" pitchFamily="49" charset="0"/>
                <a:ea typeface="Calibri"/>
                <a:cs typeface="Times New Roman"/>
              </a:rPr>
              <a:t>pin =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r>
              <a:rPr lang="en-US" dirty="0" smtClean="0">
                <a:latin typeface="Consolas" pitchFamily="49" charset="0"/>
                <a:ea typeface="Calibri"/>
                <a:cs typeface="Times New Roman"/>
              </a:rPr>
              <a:t>);</a:t>
            </a:r>
          </a:p>
          <a:p>
            <a:pPr fontAlgn="auto">
              <a:lnSpc>
                <a:spcPct val="78000"/>
              </a:lnSpc>
              <a:spcBef>
                <a:spcPts val="576"/>
              </a:spcBef>
              <a:spcAft>
                <a:spcPts val="0"/>
              </a:spcAft>
              <a:defRPr/>
            </a:pPr>
            <a:r>
              <a:rPr lang="en-US" dirty="0" err="1" smtClean="0">
                <a:latin typeface="Consolas" pitchFamily="49" charset="0"/>
                <a:ea typeface="Calibri"/>
                <a:cs typeface="Times New Roman"/>
              </a:rPr>
              <a:t>pin.Invoke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SetDescription</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description);</a:t>
            </a:r>
          </a:p>
          <a:p>
            <a:pPr fontAlgn="auto">
              <a:lnSpc>
                <a:spcPct val="78000"/>
              </a:lnSpc>
              <a:spcBef>
                <a:spcPts val="576"/>
              </a:spcBef>
              <a:spcAft>
                <a:spcPts val="0"/>
              </a:spcAft>
              <a:defRPr/>
            </a:pPr>
            <a:r>
              <a:rPr lang="en-US" dirty="0" err="1" smtClean="0">
                <a:latin typeface="Consolas" pitchFamily="49" charset="0"/>
                <a:ea typeface="Calibri"/>
                <a:cs typeface="Times New Roman"/>
              </a:rPr>
              <a:t>map.Invoke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SetCenterAndZoom</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loc, 7);</a:t>
            </a:r>
            <a:endParaRPr lang="en-US" dirty="0">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Dynamic</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4</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a:t>
            </a:r>
            <a:r>
              <a:rPr lang="en-US" noProof="1" smtClean="0">
                <a:latin typeface="Consolas" pitchFamily="49" charset="0"/>
                <a:ea typeface="Calibri"/>
              </a:rPr>
              <a:t>VELatLong(lat, long);</a:t>
            </a:r>
            <a:endParaRPr lang="en-US" noProof="1">
              <a:latin typeface="Consolas" pitchFamily="49" charset="0"/>
              <a:ea typeface="Calibri"/>
            </a:endParaRP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r>
              <a:rPr lang="en-US" noProof="1" smtClean="0">
                <a:latin typeface="Consolas" pitchFamily="49" charset="0"/>
                <a:ea typeface="Calibri"/>
              </a:rPr>
              <a:t>);</a:t>
            </a:r>
          </a:p>
          <a:p>
            <a:pPr fontAlgn="auto">
              <a:lnSpc>
                <a:spcPct val="78000"/>
              </a:lnSpc>
              <a:spcBef>
                <a:spcPts val="576"/>
              </a:spcBef>
              <a:spcAft>
                <a:spcPts val="0"/>
              </a:spcAft>
              <a:defRPr/>
            </a:pPr>
            <a:r>
              <a:rPr lang="en-US" noProof="1" smtClean="0">
                <a:latin typeface="Consolas" pitchFamily="49" charset="0"/>
                <a:ea typeface="Calibri"/>
              </a:rPr>
              <a:t>pin.SetDescription(description);</a:t>
            </a:r>
          </a:p>
          <a:p>
            <a:pPr fontAlgn="auto">
              <a:lnSpc>
                <a:spcPct val="78000"/>
              </a:lnSpc>
              <a:spcBef>
                <a:spcPts val="576"/>
              </a:spcBef>
              <a:spcAft>
                <a:spcPts val="0"/>
              </a:spcAft>
              <a:defRPr/>
            </a:pPr>
            <a:r>
              <a:rPr lang="en-US" noProof="1" smtClean="0">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1480534"/>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3898B2"/>
                </a:solidFill>
                <a:latin typeface="Consolas" pitchFamily="49" charset="0"/>
                <a:ea typeface="Calibri"/>
                <a:cs typeface="Times New Roman"/>
              </a:rPr>
              <a:t> </a:t>
            </a:r>
            <a:r>
              <a:rPr lang="en-US" noProof="1" smtClean="0">
                <a:latin typeface="Consolas" pitchFamily="49" charset="0"/>
                <a:ea typeface="Calibri"/>
              </a:rPr>
              <a:t>loc </a:t>
            </a:r>
            <a:r>
              <a:rPr lang="en-US" noProof="1">
                <a:latin typeface="Consolas" pitchFamily="49" charset="0"/>
                <a:ea typeface="Calibri"/>
              </a:rPr>
              <a:t>= win.CreateInstance</a:t>
            </a:r>
            <a:r>
              <a:rPr lang="en-US" noProof="1" smtClean="0">
                <a:latin typeface="Consolas" pitchFamily="49" charset="0"/>
                <a:ea typeface="Calibri"/>
              </a:rPr>
              <a:t>(</a:t>
            </a:r>
            <a:r>
              <a:rPr lang="en-US" noProof="1" smtClean="0">
                <a:solidFill>
                  <a:srgbClr val="A31515"/>
                </a:solidFill>
                <a:latin typeface="Consolas" pitchFamily="49" charset="0"/>
                <a:ea typeface="Calibri"/>
                <a:cs typeface="Times New Roman"/>
              </a:rPr>
              <a:t>"</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a:t>
            </a:r>
            <a:r>
              <a:rPr lang="en-US" noProof="1" smtClean="0">
                <a:latin typeface="Consolas" pitchFamily="49" charset="0"/>
                <a:ea typeface="Calibri"/>
              </a:rPr>
              <a:t>lat, long);</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rgbClr val="0000FF"/>
                </a:solidFill>
                <a:latin typeface="Consolas" pitchFamily="49" charset="0"/>
                <a:ea typeface="Calibri"/>
                <a:cs typeface="Times New Roman"/>
              </a:rPr>
              <a:t>var</a:t>
            </a:r>
            <a:r>
              <a:rPr lang="en-US" dirty="0" smtClean="0">
                <a:solidFill>
                  <a:srgbClr val="0000FF"/>
                </a:solidFill>
                <a:latin typeface="Consolas" pitchFamily="49" charset="0"/>
                <a:ea typeface="Calibri"/>
                <a:cs typeface="Times New Roman"/>
              </a:rPr>
              <a:t> </a:t>
            </a:r>
            <a:r>
              <a:rPr lang="en-US" dirty="0" smtClean="0">
                <a:latin typeface="Consolas" pitchFamily="49" charset="0"/>
                <a:ea typeface="Calibri"/>
                <a:cs typeface="Times New Roman"/>
              </a:rPr>
              <a:t>pin = </a:t>
            </a:r>
            <a:r>
              <a:rPr lang="en-US" dirty="0" err="1" smtClean="0">
                <a:latin typeface="Consolas" pitchFamily="49" charset="0"/>
                <a:ea typeface="Calibri"/>
                <a:cs typeface="Times New Roman"/>
              </a:rPr>
              <a:t>loc.AddPushpin</a:t>
            </a:r>
            <a:r>
              <a:rPr lang="en-US" dirty="0" smtClean="0">
                <a:latin typeface="Consolas" pitchFamily="49" charset="0"/>
                <a:ea typeface="Calibri"/>
                <a:cs typeface="Times New Roman"/>
              </a:rPr>
              <a:t>(loc</a:t>
            </a:r>
            <a:r>
              <a:rPr lang="en-US" dirty="0">
                <a:latin typeface="Consolas" pitchFamily="49" charset="0"/>
                <a:ea typeface="Calibri"/>
                <a:cs typeface="Times New Roman"/>
              </a:rPr>
              <a:t>);</a:t>
            </a:r>
          </a:p>
          <a:p>
            <a:pPr fontAlgn="auto">
              <a:lnSpc>
                <a:spcPct val="78000"/>
              </a:lnSpc>
              <a:spcBef>
                <a:spcPts val="576"/>
              </a:spcBef>
              <a:spcAft>
                <a:spcPts val="0"/>
              </a:spcAft>
              <a:defRPr/>
            </a:pPr>
            <a:r>
              <a:rPr lang="en-US" dirty="0" err="1" smtClean="0">
                <a:latin typeface="Consolas" pitchFamily="49" charset="0"/>
                <a:ea typeface="Calibri"/>
                <a:cs typeface="Times New Roman"/>
              </a:rPr>
              <a:t>pin.SetTitle</a:t>
            </a:r>
            <a:r>
              <a:rPr lang="en-US" dirty="0" smtClean="0">
                <a:latin typeface="Consolas" pitchFamily="49" charset="0"/>
                <a:ea typeface="Calibri"/>
                <a:cs typeface="Times New Roman"/>
              </a:rPr>
              <a:t>(title);</a:t>
            </a:r>
            <a:endParaRPr lang="en-US" dirty="0" smtClean="0">
              <a:solidFill>
                <a:schemeClr val="tx1"/>
              </a:solidFill>
              <a:latin typeface="Consolas" pitchFamily="49" charset="0"/>
              <a:ea typeface="Calibri"/>
              <a:cs typeface="Times New Roman"/>
            </a:endParaRPr>
          </a:p>
          <a:p>
            <a:pPr fontAlgn="auto">
              <a:lnSpc>
                <a:spcPct val="78000"/>
              </a:lnSpc>
              <a:spcBef>
                <a:spcPts val="576"/>
              </a:spcBef>
              <a:spcAft>
                <a:spcPts val="0"/>
              </a:spcAft>
              <a:defRPr/>
            </a:pPr>
            <a:r>
              <a:rPr lang="en-US" dirty="0" err="1" smtClean="0">
                <a:solidFill>
                  <a:schemeClr val="tx1"/>
                </a:solidFill>
                <a:latin typeface="Consolas" pitchFamily="49" charset="0"/>
                <a:ea typeface="Calibri"/>
                <a:cs typeface="Times New Roman"/>
              </a:rPr>
              <a:t>pin.SetDescription</a:t>
            </a:r>
            <a:r>
              <a:rPr lang="en-US" dirty="0" smtClean="0">
                <a:solidFill>
                  <a:schemeClr val="tx1"/>
                </a:solidFill>
                <a:latin typeface="Consolas" pitchFamily="49" charset="0"/>
                <a:ea typeface="Calibri"/>
                <a:cs typeface="Times New Roman"/>
              </a:rPr>
              <a:t>(description);</a:t>
            </a:r>
          </a:p>
          <a:p>
            <a:pPr fontAlgn="auto">
              <a:lnSpc>
                <a:spcPct val="78000"/>
              </a:lnSpc>
              <a:spcBef>
                <a:spcPts val="576"/>
              </a:spcBef>
              <a:spcAft>
                <a:spcPts val="0"/>
              </a:spcAft>
              <a:defRPr/>
            </a:pPr>
            <a:r>
              <a:rPr lang="en-US" dirty="0" err="1" smtClean="0">
                <a:solidFill>
                  <a:schemeClr val="tx1"/>
                </a:solidFill>
                <a:latin typeface="Consolas" pitchFamily="49" charset="0"/>
                <a:ea typeface="Calibri"/>
                <a:cs typeface="Times New Roman"/>
              </a:rPr>
              <a:t>m</a:t>
            </a:r>
            <a:r>
              <a:rPr lang="en-US" dirty="0" err="1" smtClean="0">
                <a:solidFill>
                  <a:schemeClr val="tx1"/>
                </a:solidFill>
                <a:latin typeface="Consolas" pitchFamily="49" charset="0"/>
                <a:ea typeface="Calibri"/>
                <a:cs typeface="Times New Roman"/>
              </a:rPr>
              <a:t>ap.SetCenterAndZoom</a:t>
            </a:r>
            <a:r>
              <a:rPr lang="en-US" dirty="0" smtClean="0">
                <a:solidFill>
                  <a:schemeClr val="tx1"/>
                </a:solidFill>
                <a:latin typeface="Consolas" pitchFamily="49" charset="0"/>
                <a:ea typeface="Calibri"/>
                <a:cs typeface="Times New Roman"/>
              </a:rPr>
              <a:t>(loc</a:t>
            </a:r>
            <a:r>
              <a:rPr lang="en-US" dirty="0" smtClean="0">
                <a:solidFill>
                  <a:schemeClr val="tx1"/>
                </a:solidFill>
                <a:latin typeface="Consolas" pitchFamily="49" charset="0"/>
                <a:ea typeface="Calibri"/>
                <a:cs typeface="Times New Roman"/>
              </a:rPr>
              <a:t>, 7);</a:t>
            </a:r>
            <a:endParaRPr lang="en-US" dirty="0">
              <a:solidFill>
                <a:schemeClr val="tx1"/>
              </a:solidFill>
              <a:latin typeface="Consolas" pitchFamily="49" charset="0"/>
              <a:ea typeface="Calibri"/>
              <a:cs typeface="Times New Roman"/>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3669"/>
              <a:gd name="adj2" fmla="val -581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DODN2009_Theme</Template>
  <TotalTime>2249</TotalTime>
  <Words>1504</Words>
  <Application>Microsoft Office PowerPoint</Application>
  <PresentationFormat>On-screen Show (4:3)</PresentationFormat>
  <Paragraphs>505</Paragraphs>
  <Slides>33</Slides>
  <Notes>21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Dynamic .NET Demystifed</vt:lpstr>
      <vt:lpstr>Slide 2</vt:lpstr>
      <vt:lpstr>Who am I?</vt:lpstr>
      <vt:lpstr>Dynamic vs. Static</vt:lpstr>
      <vt:lpstr>Diverse Object Models</vt:lpstr>
      <vt:lpstr>Static</vt:lpstr>
      <vt:lpstr>Dynamic</vt:lpstr>
      <vt:lpstr>.NET Dynamic Programming</vt:lpstr>
      <vt:lpstr>Dynamically Typed Objects</vt:lpstr>
      <vt:lpstr>Dynamically Typed Objects</vt:lpstr>
      <vt:lpstr>Dynamically Typed Objects</vt:lpstr>
      <vt:lpstr>dynamic in a Nutshell</vt:lpstr>
      <vt:lpstr>dynamic vs var</vt:lpstr>
      <vt:lpstr>Dynamic in Visual Basic 10</vt:lpstr>
      <vt:lpstr>Demo: Dynamic vs. Static</vt:lpstr>
      <vt:lpstr>Common Language Runtime</vt:lpstr>
      <vt:lpstr>Digging Deeper</vt:lpstr>
      <vt:lpstr>Dynamic Dispatch</vt:lpstr>
      <vt:lpstr>Digging Deeper</vt:lpstr>
      <vt:lpstr>Language Expressions</vt:lpstr>
      <vt:lpstr>System.Linq.Expressions v2</vt:lpstr>
      <vt:lpstr>Factorial In C#</vt:lpstr>
      <vt:lpstr>Factorial In C# With Dynamic</vt:lpstr>
      <vt:lpstr>Factorial In Python</vt:lpstr>
      <vt:lpstr>Factorial In Ruby</vt:lpstr>
      <vt:lpstr>Different Semantics</vt:lpstr>
      <vt:lpstr>Digging Deeper</vt:lpstr>
      <vt:lpstr>Call Site Caching</vt:lpstr>
      <vt:lpstr>Call Site Caching</vt:lpstr>
      <vt:lpstr>Creating Dynamic Objects</vt:lpstr>
      <vt:lpstr>Dynamic .NET Objects</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353</cp:revision>
  <dcterms:created xsi:type="dcterms:W3CDTF">2009-08-14T19:51:58Z</dcterms:created>
  <dcterms:modified xsi:type="dcterms:W3CDTF">2010-07-06T17:39:17Z</dcterms:modified>
</cp:coreProperties>
</file>