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42"/>
  </p:notesMasterIdLst>
  <p:sldIdLst>
    <p:sldId id="256" r:id="rId3"/>
    <p:sldId id="287" r:id="rId4"/>
    <p:sldId id="346" r:id="rId5"/>
    <p:sldId id="349" r:id="rId6"/>
    <p:sldId id="350" r:id="rId7"/>
    <p:sldId id="348" r:id="rId8"/>
    <p:sldId id="360" r:id="rId9"/>
    <p:sldId id="358" r:id="rId10"/>
    <p:sldId id="351" r:id="rId11"/>
    <p:sldId id="359" r:id="rId12"/>
    <p:sldId id="347" r:id="rId13"/>
    <p:sldId id="361" r:id="rId14"/>
    <p:sldId id="377" r:id="rId15"/>
    <p:sldId id="354" r:id="rId16"/>
    <p:sldId id="352" r:id="rId17"/>
    <p:sldId id="353" r:id="rId18"/>
    <p:sldId id="355" r:id="rId19"/>
    <p:sldId id="362" r:id="rId20"/>
    <p:sldId id="356" r:id="rId21"/>
    <p:sldId id="363" r:id="rId22"/>
    <p:sldId id="357" r:id="rId23"/>
    <p:sldId id="364" r:id="rId24"/>
    <p:sldId id="376" r:id="rId25"/>
    <p:sldId id="365" r:id="rId26"/>
    <p:sldId id="366" r:id="rId27"/>
    <p:sldId id="367" r:id="rId28"/>
    <p:sldId id="368" r:id="rId29"/>
    <p:sldId id="369" r:id="rId30"/>
    <p:sldId id="370" r:id="rId31"/>
    <p:sldId id="374" r:id="rId32"/>
    <p:sldId id="371" r:id="rId33"/>
    <p:sldId id="372" r:id="rId34"/>
    <p:sldId id="373" r:id="rId35"/>
    <p:sldId id="375" r:id="rId36"/>
    <p:sldId id="378" r:id="rId37"/>
    <p:sldId id="343" r:id="rId38"/>
    <p:sldId id="344" r:id="rId39"/>
    <p:sldId id="345" r:id="rId40"/>
    <p:sldId id="309"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2B91AF"/>
    <a:srgbClr val="FFFF99"/>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86316" autoAdjust="0"/>
  </p:normalViewPr>
  <p:slideViewPr>
    <p:cSldViewPr>
      <p:cViewPr>
        <p:scale>
          <a:sx n="70" d="100"/>
          <a:sy n="70" d="100"/>
        </p:scale>
        <p:origin x="-996" y="-5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dgm:t>
        <a:bodyPr/>
        <a:lstStyle/>
        <a:p>
          <a:r>
            <a:rPr lang="en-US" sz="2400" dirty="0"/>
            <a:t>Dynamic</a:t>
          </a:r>
          <a:br>
            <a:rPr lang="en-US" sz="2400" dirty="0"/>
          </a:br>
          <a:r>
            <a:rPr lang="en-US" sz="2400" dirty="0" smtClean="0"/>
            <a:t>Languages</a:t>
          </a:r>
          <a:endParaRPr lang="en-US" sz="2400" dirty="0"/>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dgm:t>
        <a:bodyPr/>
        <a:lstStyle/>
        <a:p>
          <a:r>
            <a:rPr lang="en-US" sz="2400" dirty="0"/>
            <a:t>Static</a:t>
          </a:r>
          <a:br>
            <a:rPr lang="en-US" sz="2400" dirty="0"/>
          </a:br>
          <a:r>
            <a:rPr lang="en-US" sz="2400" dirty="0"/>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dgm:t>
        <a:bodyPr/>
        <a:lstStyle/>
        <a:p>
          <a:r>
            <a:rPr lang="en-US" dirty="0"/>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dgm:t>
        <a:bodyPr/>
        <a:lstStyle/>
        <a:p>
          <a:r>
            <a:rPr lang="en-US" dirty="0"/>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dgm:t>
        <a:bodyPr/>
        <a:lstStyle/>
        <a:p>
          <a:r>
            <a:rPr lang="en-US" dirty="0"/>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dgm:t>
        <a:bodyPr/>
        <a:lstStyle/>
        <a:p>
          <a:r>
            <a:rPr lang="en-US" dirty="0"/>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dgm:t>
        <a:bodyPr/>
        <a:lstStyle/>
        <a:p>
          <a:r>
            <a:rPr lang="en-US" dirty="0"/>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dgm:t>
        <a:bodyPr/>
        <a:lstStyle/>
        <a:p>
          <a:r>
            <a:rPr lang="en-US" dirty="0"/>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dgm:t>
        <a:bodyPr/>
        <a:lstStyle/>
        <a:p>
          <a:r>
            <a:rPr lang="en-US" dirty="0" err="1"/>
            <a:t>Performant</a:t>
          </a:r>
          <a:endParaRPr lang="en-US" dirty="0"/>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dgm:t>
        <a:bodyPr/>
        <a:lstStyle/>
        <a:p>
          <a:r>
            <a:rPr lang="en-US" dirty="0"/>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custLinFactNeighborY="1695"/>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CB6A3925-1D14-4ED6-9AE8-AA9CE1FCA656}" type="presOf" srcId="{6C21B2D9-AF30-4063-BD85-F7EBE61B8C38}" destId="{38CF1501-B3BD-4EB8-88AA-1BBD4E0B8998}" srcOrd="0" destOrd="0" presId="urn:microsoft.com/office/officeart/2005/8/layout/lProcess2"/>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40D754B9-F39B-4E1A-9FBE-0564007CDD4F}" type="presOf" srcId="{983B5307-DE91-4BBA-B159-EB74C368ED6A}" destId="{20C96EB7-EF7A-4986-84FE-B0634ECBC37E}" srcOrd="0"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717F857E-F889-462A-999B-41DF29DF3441}" type="presOf" srcId="{74FE42E5-D95D-4FBC-8502-268D0E7E807E}" destId="{C6C8ED56-364A-4D3E-875C-0B6490EF11BB}" srcOrd="0" destOrd="0" presId="urn:microsoft.com/office/officeart/2005/8/layout/lProcess2"/>
    <dgm:cxn modelId="{E45E72F2-141F-4C91-95F4-BF68B8DC3EA3}" type="presOf" srcId="{08DE1181-CF5E-4D4A-90D8-2E9ED5CEAD30}" destId="{E03B3810-51F1-40E2-A809-A22BACCEC4EC}" srcOrd="0" destOrd="0" presId="urn:microsoft.com/office/officeart/2005/8/layout/lProcess2"/>
    <dgm:cxn modelId="{AFDEEDB5-8B28-464F-94FC-27511CB9DC11}" type="presOf" srcId="{95CC33EC-3DA1-4F79-B4BA-D3CCA46D8AB7}" destId="{DFC61B63-24B2-41E5-A907-FBE10CCF0FCE}" srcOrd="0" destOrd="0" presId="urn:microsoft.com/office/officeart/2005/8/layout/lProcess2"/>
    <dgm:cxn modelId="{639C04D8-1B14-4FBA-A711-EC4F2A7246DC}" type="presOf" srcId="{E10BC56B-84F3-4F2E-8F66-251B674B46B1}" destId="{7AD9BB45-F7FE-4FB3-85EE-BFD517CA20F6}" srcOrd="1"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61CC4E1A-D528-44FE-8038-FE216BADD836}" type="presOf" srcId="{983B5307-DE91-4BBA-B159-EB74C368ED6A}" destId="{8B8FBDF4-F908-4998-8B6E-7D5C9C9252CB}" srcOrd="1" destOrd="0" presId="urn:microsoft.com/office/officeart/2005/8/layout/lProcess2"/>
    <dgm:cxn modelId="{85B62330-14C6-4DBD-8810-BDDBA4D1EDC3}" type="presOf" srcId="{BF2E09E7-26CD-4DFE-8AD2-3D02DF04CECD}" destId="{D23E5A9E-C945-4C95-93F8-140F0C44938C}"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4975AA5B-DF4E-44AF-8A3B-B85632421357}" type="presOf" srcId="{5889C80C-780F-4E73-8AD4-E48A53498CAD}" destId="{7E9B1769-AC78-46B4-9F62-192A895C85FE}" srcOrd="0" destOrd="0" presId="urn:microsoft.com/office/officeart/2005/8/layout/lProcess2"/>
    <dgm:cxn modelId="{AADF8238-BBCC-41A4-83EF-FB4B094EDB1F}" type="presOf" srcId="{E10BC56B-84F3-4F2E-8F66-251B674B46B1}" destId="{BC0C3F2B-F6B2-4CFD-8261-17BDBB15FA0C}"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0A38000C-3215-471B-8595-DDA835DB8A50}" type="presOf" srcId="{220CD24D-6806-4D60-9A96-98AC02F3EA0A}" destId="{8500D4A4-2F9B-4056-99C7-634BD03232F6}" srcOrd="0" destOrd="0" presId="urn:microsoft.com/office/officeart/2005/8/layout/lProcess2"/>
    <dgm:cxn modelId="{977D7508-355F-4F99-8832-EBAEC6FB9F8A}" type="presOf" srcId="{62FFED80-A7E3-4C57-A6EF-8035583CD75F}" destId="{C4CC6D23-030A-4A41-AD03-C6D9180F6F5C}" srcOrd="0" destOrd="0" presId="urn:microsoft.com/office/officeart/2005/8/layout/lProcess2"/>
    <dgm:cxn modelId="{4D82062D-9651-44CE-8597-FBD2A5F1DADD}" srcId="{74FE42E5-D95D-4FBC-8502-268D0E7E807E}" destId="{E10BC56B-84F3-4F2E-8F66-251B674B46B1}" srcOrd="0" destOrd="0" parTransId="{ABC84740-7C7F-48C0-B465-2EFEE7E533E9}" sibTransId="{79F9B656-F15B-4913-A6D9-4EF084712039}"/>
    <dgm:cxn modelId="{B8953F0E-D1A1-42C5-892C-B803672BBC4E}" type="presOf" srcId="{869B2B32-20C4-423E-8AEB-AA4AAE7792A8}" destId="{0BF00081-C6DD-4601-92C8-E7866C911156}" srcOrd="0" destOrd="0" presId="urn:microsoft.com/office/officeart/2005/8/layout/lProcess2"/>
    <dgm:cxn modelId="{0A8EC8CE-F1C1-40EC-9ECD-442ECE3712AC}" srcId="{E10BC56B-84F3-4F2E-8F66-251B674B46B1}" destId="{95CC33EC-3DA1-4F79-B4BA-D3CCA46D8AB7}" srcOrd="3" destOrd="0" parTransId="{C9F12F8E-EB15-4401-B58E-CE766996B5C6}" sibTransId="{1BD21B68-3C94-49C0-8AB2-BB3E67104C30}"/>
    <dgm:cxn modelId="{6BCC0C88-53FF-4A9B-BCC8-6A1393C67AC0}" type="presParOf" srcId="{C6C8ED56-364A-4D3E-875C-0B6490EF11BB}" destId="{53DA600A-7D33-476F-AD26-38DC76BC08CC}" srcOrd="0" destOrd="0" presId="urn:microsoft.com/office/officeart/2005/8/layout/lProcess2"/>
    <dgm:cxn modelId="{D1F32320-CF7B-4DFB-A8EF-A682C752A54A}" type="presParOf" srcId="{53DA600A-7D33-476F-AD26-38DC76BC08CC}" destId="{BC0C3F2B-F6B2-4CFD-8261-17BDBB15FA0C}" srcOrd="0" destOrd="0" presId="urn:microsoft.com/office/officeart/2005/8/layout/lProcess2"/>
    <dgm:cxn modelId="{D1F81840-2C9F-48DD-B2F8-BFAD2C39AA40}" type="presParOf" srcId="{53DA600A-7D33-476F-AD26-38DC76BC08CC}" destId="{7AD9BB45-F7FE-4FB3-85EE-BFD517CA20F6}" srcOrd="1" destOrd="0" presId="urn:microsoft.com/office/officeart/2005/8/layout/lProcess2"/>
    <dgm:cxn modelId="{7786C97F-A918-4D6A-9FFE-294B7A7447A6}" type="presParOf" srcId="{53DA600A-7D33-476F-AD26-38DC76BC08CC}" destId="{515D3980-6707-4294-AC53-88C530153FAD}" srcOrd="2" destOrd="0" presId="urn:microsoft.com/office/officeart/2005/8/layout/lProcess2"/>
    <dgm:cxn modelId="{6FAF9BB9-5E7F-45FE-A942-4E684D9E1485}" type="presParOf" srcId="{515D3980-6707-4294-AC53-88C530153FAD}" destId="{2EC52BC2-3C67-412F-988E-F7CBA9C39EDC}" srcOrd="0" destOrd="0" presId="urn:microsoft.com/office/officeart/2005/8/layout/lProcess2"/>
    <dgm:cxn modelId="{440AC311-8531-4956-BB7F-FA1DFCE6BF2D}" type="presParOf" srcId="{2EC52BC2-3C67-412F-988E-F7CBA9C39EDC}" destId="{C4CC6D23-030A-4A41-AD03-C6D9180F6F5C}" srcOrd="0" destOrd="0" presId="urn:microsoft.com/office/officeart/2005/8/layout/lProcess2"/>
    <dgm:cxn modelId="{CE921A69-8C8B-45E3-B139-84958BC0D74D}" type="presParOf" srcId="{2EC52BC2-3C67-412F-988E-F7CBA9C39EDC}" destId="{780D7A8D-290F-4001-9E21-266E1C984236}" srcOrd="1" destOrd="0" presId="urn:microsoft.com/office/officeart/2005/8/layout/lProcess2"/>
    <dgm:cxn modelId="{2E89FD6D-EDF1-4157-B1B1-05636C8F5FCA}" type="presParOf" srcId="{2EC52BC2-3C67-412F-988E-F7CBA9C39EDC}" destId="{7E9B1769-AC78-46B4-9F62-192A895C85FE}" srcOrd="2" destOrd="0" presId="urn:microsoft.com/office/officeart/2005/8/layout/lProcess2"/>
    <dgm:cxn modelId="{4B138562-1BFC-484F-9E8F-797FF84BD1B5}" type="presParOf" srcId="{2EC52BC2-3C67-412F-988E-F7CBA9C39EDC}" destId="{7F23A23B-7674-47A7-8BC9-FFF5773B3C60}" srcOrd="3" destOrd="0" presId="urn:microsoft.com/office/officeart/2005/8/layout/lProcess2"/>
    <dgm:cxn modelId="{1803E357-98DB-4671-8223-007D0AFB0735}" type="presParOf" srcId="{2EC52BC2-3C67-412F-988E-F7CBA9C39EDC}" destId="{D23E5A9E-C945-4C95-93F8-140F0C44938C}" srcOrd="4" destOrd="0" presId="urn:microsoft.com/office/officeart/2005/8/layout/lProcess2"/>
    <dgm:cxn modelId="{ACDD81E6-DB8B-40DC-A8D0-D953B892E5C9}" type="presParOf" srcId="{2EC52BC2-3C67-412F-988E-F7CBA9C39EDC}" destId="{360EF6D2-323D-4C23-B7C2-B942302AA106}" srcOrd="5" destOrd="0" presId="urn:microsoft.com/office/officeart/2005/8/layout/lProcess2"/>
    <dgm:cxn modelId="{4A35BD05-F2F1-4684-B41A-4932FE2A0FA6}" type="presParOf" srcId="{2EC52BC2-3C67-412F-988E-F7CBA9C39EDC}" destId="{DFC61B63-24B2-41E5-A907-FBE10CCF0FCE}" srcOrd="6" destOrd="0" presId="urn:microsoft.com/office/officeart/2005/8/layout/lProcess2"/>
    <dgm:cxn modelId="{360E8E58-FADD-4E49-9340-4459868A8AB9}" type="presParOf" srcId="{C6C8ED56-364A-4D3E-875C-0B6490EF11BB}" destId="{B63A64F8-DF2C-46FB-B682-F1F5C678BCF5}" srcOrd="1" destOrd="0" presId="urn:microsoft.com/office/officeart/2005/8/layout/lProcess2"/>
    <dgm:cxn modelId="{427E6CED-C231-4760-BF2A-7093CDFAFEDE}" type="presParOf" srcId="{C6C8ED56-364A-4D3E-875C-0B6490EF11BB}" destId="{2A8C8C19-6AD6-49A2-8A80-C97283AB05FF}" srcOrd="2" destOrd="0" presId="urn:microsoft.com/office/officeart/2005/8/layout/lProcess2"/>
    <dgm:cxn modelId="{125DDD94-E703-44FF-A63E-D477EFFB8887}" type="presParOf" srcId="{2A8C8C19-6AD6-49A2-8A80-C97283AB05FF}" destId="{20C96EB7-EF7A-4986-84FE-B0634ECBC37E}" srcOrd="0" destOrd="0" presId="urn:microsoft.com/office/officeart/2005/8/layout/lProcess2"/>
    <dgm:cxn modelId="{1AE7177A-1C56-41F9-BE60-2926CDE78E45}" type="presParOf" srcId="{2A8C8C19-6AD6-49A2-8A80-C97283AB05FF}" destId="{8B8FBDF4-F908-4998-8B6E-7D5C9C9252CB}" srcOrd="1" destOrd="0" presId="urn:microsoft.com/office/officeart/2005/8/layout/lProcess2"/>
    <dgm:cxn modelId="{E0C76895-5BE6-4814-82F8-1E16CBB929BF}" type="presParOf" srcId="{2A8C8C19-6AD6-49A2-8A80-C97283AB05FF}" destId="{4515B377-7E61-470B-BCAF-5CA692031781}" srcOrd="2" destOrd="0" presId="urn:microsoft.com/office/officeart/2005/8/layout/lProcess2"/>
    <dgm:cxn modelId="{961F3594-C871-4476-97F3-73E47CCD182A}" type="presParOf" srcId="{4515B377-7E61-470B-BCAF-5CA692031781}" destId="{855E4D73-A49A-45B0-8A32-E7C6BD3F2662}" srcOrd="0" destOrd="0" presId="urn:microsoft.com/office/officeart/2005/8/layout/lProcess2"/>
    <dgm:cxn modelId="{E77D64ED-EB92-484D-B54C-EBA0CC844B36}" type="presParOf" srcId="{855E4D73-A49A-45B0-8A32-E7C6BD3F2662}" destId="{E03B3810-51F1-40E2-A809-A22BACCEC4EC}" srcOrd="0" destOrd="0" presId="urn:microsoft.com/office/officeart/2005/8/layout/lProcess2"/>
    <dgm:cxn modelId="{2889953E-53A8-4A18-9331-9E987884D581}" type="presParOf" srcId="{855E4D73-A49A-45B0-8A32-E7C6BD3F2662}" destId="{B65D14D8-9C68-4876-9A9D-8CD953BACE10}" srcOrd="1" destOrd="0" presId="urn:microsoft.com/office/officeart/2005/8/layout/lProcess2"/>
    <dgm:cxn modelId="{A7EA921C-B7B0-4D66-9429-F1685D47B6B5}" type="presParOf" srcId="{855E4D73-A49A-45B0-8A32-E7C6BD3F2662}" destId="{8500D4A4-2F9B-4056-99C7-634BD03232F6}" srcOrd="2" destOrd="0" presId="urn:microsoft.com/office/officeart/2005/8/layout/lProcess2"/>
    <dgm:cxn modelId="{2ABD038C-AECC-44C4-BEB7-025C66EF0976}" type="presParOf" srcId="{855E4D73-A49A-45B0-8A32-E7C6BD3F2662}" destId="{FE54A93D-ABB2-4A6F-A28D-C138A37B0B1F}" srcOrd="3" destOrd="0" presId="urn:microsoft.com/office/officeart/2005/8/layout/lProcess2"/>
    <dgm:cxn modelId="{2D200B89-733F-464D-95C7-F93461917020}" type="presParOf" srcId="{855E4D73-A49A-45B0-8A32-E7C6BD3F2662}" destId="{0BF00081-C6DD-4601-92C8-E7866C911156}" srcOrd="4" destOrd="0" presId="urn:microsoft.com/office/officeart/2005/8/layout/lProcess2"/>
    <dgm:cxn modelId="{793E0863-6FF6-4881-990E-8996F95A8123}" type="presParOf" srcId="{855E4D73-A49A-45B0-8A32-E7C6BD3F2662}" destId="{19D0A265-3BCA-4EA5-BF77-845F0F00DDA9}" srcOrd="5" destOrd="0" presId="urn:microsoft.com/office/officeart/2005/8/layout/lProcess2"/>
    <dgm:cxn modelId="{E6377017-084E-40B6-8B4C-18F53DAEA83F}" type="presParOf" srcId="{855E4D73-A49A-45B0-8A32-E7C6BD3F2662}" destId="{38CF1501-B3BD-4EB8-88AA-1BBD4E0B8998}"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0C3F2B-F6B2-4CFD-8261-17BDBB15FA0C}">
      <dsp:nvSpPr>
        <dsp:cNvPr id="0" name=""/>
        <dsp:cNvSpPr/>
      </dsp:nvSpPr>
      <dsp:spPr>
        <a:xfrm>
          <a:off x="2784"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Dynamic</a:t>
          </a:r>
          <a:br>
            <a:rPr lang="en-US" sz="2400" kern="1200" dirty="0"/>
          </a:br>
          <a:r>
            <a:rPr lang="en-US" sz="2400" kern="1200" dirty="0" smtClean="0"/>
            <a:t>Languages</a:t>
          </a:r>
          <a:endParaRPr lang="en-US" sz="2400" kern="1200" dirty="0"/>
        </a:p>
      </dsp:txBody>
      <dsp:txXfrm>
        <a:off x="2784" y="0"/>
        <a:ext cx="2678087" cy="1348740"/>
      </dsp:txXfrm>
    </dsp:sp>
    <dsp:sp modelId="{C4CC6D23-030A-4A41-AD03-C6D9180F6F5C}">
      <dsp:nvSpPr>
        <dsp:cNvPr id="0" name=""/>
        <dsp:cNvSpPr/>
      </dsp:nvSpPr>
      <dsp:spPr>
        <a:xfrm>
          <a:off x="270592"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Simple and succinct</a:t>
          </a:r>
        </a:p>
      </dsp:txBody>
      <dsp:txXfrm>
        <a:off x="270592" y="1348849"/>
        <a:ext cx="2142470" cy="654942"/>
      </dsp:txXfrm>
    </dsp:sp>
    <dsp:sp modelId="{7E9B1769-AC78-46B4-9F62-192A895C85FE}">
      <dsp:nvSpPr>
        <dsp:cNvPr id="0" name=""/>
        <dsp:cNvSpPr/>
      </dsp:nvSpPr>
      <dsp:spPr>
        <a:xfrm>
          <a:off x="270592"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Implicitly typed</a:t>
          </a:r>
        </a:p>
      </dsp:txBody>
      <dsp:txXfrm>
        <a:off x="270592" y="2104552"/>
        <a:ext cx="2142470" cy="654942"/>
      </dsp:txXfrm>
    </dsp:sp>
    <dsp:sp modelId="{D23E5A9E-C945-4C95-93F8-140F0C44938C}">
      <dsp:nvSpPr>
        <dsp:cNvPr id="0" name=""/>
        <dsp:cNvSpPr/>
      </dsp:nvSpPr>
      <dsp:spPr>
        <a:xfrm>
          <a:off x="270592"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Meta-programming</a:t>
          </a:r>
        </a:p>
      </dsp:txBody>
      <dsp:txXfrm>
        <a:off x="270592" y="2860255"/>
        <a:ext cx="2142470" cy="654942"/>
      </dsp:txXfrm>
    </dsp:sp>
    <dsp:sp modelId="{DFC61B63-24B2-41E5-A907-FBE10CCF0FCE}">
      <dsp:nvSpPr>
        <dsp:cNvPr id="0" name=""/>
        <dsp:cNvSpPr/>
      </dsp:nvSpPr>
      <dsp:spPr>
        <a:xfrm>
          <a:off x="270592"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No compilation</a:t>
          </a:r>
        </a:p>
      </dsp:txBody>
      <dsp:txXfrm>
        <a:off x="270592" y="3615957"/>
        <a:ext cx="2142470" cy="654942"/>
      </dsp:txXfrm>
    </dsp:sp>
    <dsp:sp modelId="{20C96EB7-EF7A-4986-84FE-B0634ECBC37E}">
      <dsp:nvSpPr>
        <dsp:cNvPr id="0" name=""/>
        <dsp:cNvSpPr/>
      </dsp:nvSpPr>
      <dsp:spPr>
        <a:xfrm>
          <a:off x="2881728"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Static</a:t>
          </a:r>
          <a:br>
            <a:rPr lang="en-US" sz="2400" kern="1200" dirty="0"/>
          </a:br>
          <a:r>
            <a:rPr lang="en-US" sz="2400" kern="1200" dirty="0"/>
            <a:t>Languages</a:t>
          </a:r>
        </a:p>
      </dsp:txBody>
      <dsp:txXfrm>
        <a:off x="2881728" y="0"/>
        <a:ext cx="2678087" cy="1348740"/>
      </dsp:txXfrm>
    </dsp:sp>
    <dsp:sp modelId="{E03B3810-51F1-40E2-A809-A22BACCEC4EC}">
      <dsp:nvSpPr>
        <dsp:cNvPr id="0" name=""/>
        <dsp:cNvSpPr/>
      </dsp:nvSpPr>
      <dsp:spPr>
        <a:xfrm>
          <a:off x="3149537"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Robust</a:t>
          </a:r>
        </a:p>
      </dsp:txBody>
      <dsp:txXfrm>
        <a:off x="3149537" y="1348849"/>
        <a:ext cx="2142470" cy="654942"/>
      </dsp:txXfrm>
    </dsp:sp>
    <dsp:sp modelId="{8500D4A4-2F9B-4056-99C7-634BD03232F6}">
      <dsp:nvSpPr>
        <dsp:cNvPr id="0" name=""/>
        <dsp:cNvSpPr/>
      </dsp:nvSpPr>
      <dsp:spPr>
        <a:xfrm>
          <a:off x="3149537"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err="1"/>
            <a:t>Performant</a:t>
          </a:r>
          <a:endParaRPr lang="en-US" sz="1900" kern="1200" dirty="0"/>
        </a:p>
      </dsp:txBody>
      <dsp:txXfrm>
        <a:off x="3149537" y="2104552"/>
        <a:ext cx="2142470" cy="654942"/>
      </dsp:txXfrm>
    </dsp:sp>
    <dsp:sp modelId="{0BF00081-C6DD-4601-92C8-E7866C911156}">
      <dsp:nvSpPr>
        <dsp:cNvPr id="0" name=""/>
        <dsp:cNvSpPr/>
      </dsp:nvSpPr>
      <dsp:spPr>
        <a:xfrm>
          <a:off x="3149537"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Intelligent tools</a:t>
          </a:r>
        </a:p>
      </dsp:txBody>
      <dsp:txXfrm>
        <a:off x="3149537" y="2860255"/>
        <a:ext cx="2142470" cy="654942"/>
      </dsp:txXfrm>
    </dsp:sp>
    <dsp:sp modelId="{38CF1501-B3BD-4EB8-88AA-1BBD4E0B8998}">
      <dsp:nvSpPr>
        <dsp:cNvPr id="0" name=""/>
        <dsp:cNvSpPr/>
      </dsp:nvSpPr>
      <dsp:spPr>
        <a:xfrm>
          <a:off x="3149537"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Better scaling</a:t>
          </a:r>
        </a:p>
      </dsp:txBody>
      <dsp:txXfrm>
        <a:off x="3149537" y="3615957"/>
        <a:ext cx="2142470" cy="65494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7/6/2010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CBC24D-9969-4145-9BAB-9BBE54B4C213}" type="slidenum">
              <a:rPr lang="en-US"/>
              <a:pPr fontAlgn="base">
                <a:spcBef>
                  <a:spcPct val="0"/>
                </a:spcBef>
                <a:spcAft>
                  <a:spcPct val="0"/>
                </a:spcAft>
                <a:defRPr/>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FD60DD-3307-4BA8-A020-0D04761464F2}" type="slidenum">
              <a:rPr lang="en-US"/>
              <a:pPr fontAlgn="base">
                <a:spcBef>
                  <a:spcPct val="0"/>
                </a:spcBef>
                <a:spcAft>
                  <a:spcPct val="0"/>
                </a:spcAft>
                <a:defRPr/>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33796"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6A8E703D-971E-4061-B5AF-D2E5EFEDB541}" type="datetime8">
              <a:rPr lang="en-US"/>
              <a:pPr fontAlgn="base">
                <a:spcBef>
                  <a:spcPct val="0"/>
                </a:spcBef>
                <a:spcAft>
                  <a:spcPct val="0"/>
                </a:spcAft>
                <a:defRPr/>
              </a:pPr>
              <a:t>7/6/2010 5:22 PM</a:t>
            </a:fld>
            <a:endParaRPr lang="en-US"/>
          </a:p>
        </p:txBody>
      </p:sp>
      <p:sp>
        <p:nvSpPr>
          <p:cNvPr id="33797"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2008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33798"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F4DB56-6065-4B25-8653-2E4563C205B5}" type="slidenum">
              <a:rPr lang="en-US"/>
              <a:pPr fontAlgn="base">
                <a:spcBef>
                  <a:spcPct val="0"/>
                </a:spcBef>
                <a:spcAft>
                  <a:spcPct val="0"/>
                </a:spcAft>
                <a:defRPr/>
              </a:pPr>
              <a:t>25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26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B1700C-D373-479A-90C6-96EADF467FDB}" type="slidenum">
              <a:rPr lang="en-US"/>
              <a:pPr fontAlgn="base">
                <a:spcBef>
                  <a:spcPct val="0"/>
                </a:spcBef>
                <a:spcAft>
                  <a:spcPct val="0"/>
                </a:spcAft>
                <a:defRPr/>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3AB412-FA04-40F5-860D-B089F4CFF3FA}" type="slidenum">
              <a:rPr lang="en-US"/>
              <a:pPr fontAlgn="base">
                <a:spcBef>
                  <a:spcPct val="0"/>
                </a:spcBef>
                <a:spcAft>
                  <a:spcPct val="0"/>
                </a:spcAft>
                <a:defRPr/>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31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C386DC47-0F90-4727-9A34-3AC346F923C3}" type="datetimeFigureOut">
              <a:rPr lang="en-US"/>
              <a:pPr>
                <a:defRPr/>
              </a:pPr>
              <a:t>7/6/2010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C44D832-AC51-4BD2-B7D9-2E9C057438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2131437-47E7-407A-B910-750CA350456A}" type="datetimeFigureOut">
              <a:rPr lang="en-US"/>
              <a:pPr>
                <a:defRPr/>
              </a:pPr>
              <a:t>7/6/2010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779A230-72AA-450B-9DD3-F072BF90E288}"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1EDA-48E1-495F-A37C-38B82ACCBA36}" type="datetimeFigureOut">
              <a:rPr lang="en-US"/>
              <a:pPr>
                <a:defRPr/>
              </a:pPr>
              <a:t>7/6/2010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655924-0641-4D0F-8AA7-08A477A96B7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1CD8522-A6F8-431E-9EA5-C2CC4745C968}" type="datetimeFigureOut">
              <a:rPr lang="en-US"/>
              <a:pPr>
                <a:defRPr/>
              </a:pPr>
              <a:t>7/6/2010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708D6B9-72BB-4360-94EE-208FE7790FED}"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ED9468F-2446-4BA7-88EE-4BC4625C09C9}" type="datetimeFigureOut">
              <a:rPr lang="en-US"/>
              <a:pPr>
                <a:defRPr/>
              </a:pPr>
              <a:t>7/6/2010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C4D2221D-F4FB-4EBE-8ED3-7EF976406F22}"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55DCD4B-BC4C-4229-86ED-0BF7D8B0194F}" type="datetimeFigureOut">
              <a:rPr lang="en-US"/>
              <a:pPr>
                <a:defRPr/>
              </a:pPr>
              <a:t>7/6/2010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90FE7D8-FFA4-4593-8776-7223A1EFFD40}"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692B0E-976E-4183-B05E-048850D52E96}" type="datetimeFigureOut">
              <a:rPr lang="en-US"/>
              <a:pPr>
                <a:defRPr/>
              </a:pPr>
              <a:t>7/6/2010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8895AC-9195-41B9-A34D-50274B96C417}"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1849A5B-7B62-41FD-A408-238645092E7D}" type="datetimeFigureOut">
              <a:rPr lang="en-US"/>
              <a:pPr>
                <a:defRPr/>
              </a:pPr>
              <a:t>7/6/2010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BE35EFE-D1AC-49C4-9E6E-DCB8CD053A7F}"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BFAC966-EF58-457C-B3DD-D7060A72FC24}" type="datetimeFigureOut">
              <a:rPr lang="en-US"/>
              <a:pPr>
                <a:defRPr/>
              </a:pPr>
              <a:t>7/6/2010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F83CB1B-EFCD-45B5-8F42-20551E41095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4C1A6D-C9BD-4FFC-BAA6-C80876D6405F}" type="datetimeFigureOut">
              <a:rPr lang="en-US"/>
              <a:pPr>
                <a:defRPr/>
              </a:pPr>
              <a:t>7/6/2010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47F28E-AF2F-4668-B50F-D88A549B151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sic Page">
    <p:spTree>
      <p:nvGrpSpPr>
        <p:cNvPr id="1" name=""/>
        <p:cNvGrpSpPr/>
        <p:nvPr/>
      </p:nvGrpSpPr>
      <p:grpSpPr>
        <a:xfrm>
          <a:off x="0" y="0"/>
          <a:ext cx="0" cy="0"/>
          <a:chOff x="0" y="0"/>
          <a:chExt cx="0" cy="0"/>
        </a:xfrm>
      </p:grpSpPr>
      <p:sp>
        <p:nvSpPr>
          <p:cNvPr id="2"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447800"/>
            <a:ext cx="8229600" cy="4038600"/>
          </a:xfrm>
        </p:spPr>
        <p:txBody>
          <a:bodyPr/>
          <a:lstStyle>
            <a:lvl1pPr>
              <a:buSzPct val="75000"/>
              <a:buFont typeface="Wingdings" pitchFamily="2" charset="2"/>
              <a:buChar char="Ø"/>
              <a:defRPr sz="1500">
                <a:latin typeface="Avenir LT Std 45 Book" pitchFamily="34" charset="0"/>
              </a:defRPr>
            </a:lvl1pPr>
            <a:lvl2pPr>
              <a:buSzPct val="75000"/>
              <a:buFont typeface="Courier New" pitchFamily="49" charset="0"/>
              <a:buChar char="o"/>
              <a:defRPr sz="1300">
                <a:latin typeface="Avenir LT Std 45 Book" pitchFamily="34" charset="0"/>
              </a:defRPr>
            </a:lvl2pPr>
            <a:lvl3pPr>
              <a:buSzPct val="75000"/>
              <a:defRPr sz="1200">
                <a:latin typeface="Avenir LT Std 45 Book" pitchFamily="34" charset="0"/>
              </a:defRPr>
            </a:lvl3pPr>
            <a:lvl4pPr>
              <a:defRPr>
                <a:latin typeface="Avenir LT Std 45 Book" pitchFamily="34" charset="0"/>
              </a:defRPr>
            </a:lvl4pPr>
            <a:lvl5pPr>
              <a:defRPr>
                <a:latin typeface="Avenir LT Std 45 Book"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FA91B2-6DD5-4600-A7B7-14F5FEBEC19F}" type="datetimeFigureOut">
              <a:rPr lang="en-US"/>
              <a:pPr>
                <a:defRPr/>
              </a:pPr>
              <a:t>7/6/2010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A840A27-DDFF-4664-9109-74162A6C8DBB}"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905000"/>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a:xfrm>
            <a:off x="387054" y="990600"/>
            <a:ext cx="8375946" cy="609398"/>
          </a:xfrm>
          <a:prstGeom prst="rect">
            <a:avLst/>
          </a:prstGeom>
        </p:spPr>
        <p:txBody>
          <a:bodyPr tIns="0" rtlCol="0" anchor="t">
            <a:spAutoFit/>
          </a:bodyPr>
          <a:lstStyle>
            <a:lvl1pPr>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lumn basic">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47800"/>
            <a:ext cx="4038600" cy="4038600"/>
          </a:xfrm>
        </p:spPr>
        <p:txBody>
          <a:bodyPr/>
          <a:lstStyle>
            <a:lvl1pPr>
              <a:buSzPct val="75000"/>
              <a:buFont typeface="Wingdings" pitchFamily="2" charset="2"/>
              <a:buChar char="Ø"/>
              <a:defRPr sz="1800"/>
            </a:lvl1pPr>
            <a:lvl2pPr>
              <a:buSzPct val="75000"/>
              <a:buFont typeface="Courier New" pitchFamily="49" charset="0"/>
              <a:buChar char="o"/>
              <a:defRPr sz="1500"/>
            </a:lvl2pPr>
            <a:lvl3pPr>
              <a:buSzPct val="75000"/>
              <a:defRPr sz="1300"/>
            </a:lvl3pPr>
            <a:lvl4pPr>
              <a:defRPr sz="12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48200" y="1447800"/>
            <a:ext cx="4038600" cy="4038600"/>
          </a:xfrm>
        </p:spPr>
        <p:txBody>
          <a:bodyPr/>
          <a:lstStyle>
            <a:lvl1pPr>
              <a:buSzPct val="75000"/>
              <a:buFont typeface="Wingdings" pitchFamily="2" charset="2"/>
              <a:buChar char="Ø"/>
              <a:defRPr sz="1800"/>
            </a:lvl1pPr>
            <a:lvl2pPr>
              <a:buSzPct val="75000"/>
              <a:buFont typeface="Courier New" pitchFamily="49" charset="0"/>
              <a:buChar char="o"/>
              <a:defRPr sz="1500"/>
            </a:lvl2pPr>
            <a:lvl3pPr>
              <a:buSzPct val="75000"/>
              <a:defRPr sz="1300"/>
            </a:lvl3pPr>
            <a:lvl4pPr>
              <a:defRPr sz="13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bout Quilogy">
    <p:spTree>
      <p:nvGrpSpPr>
        <p:cNvPr id="1" name=""/>
        <p:cNvGrpSpPr/>
        <p:nvPr/>
      </p:nvGrpSpPr>
      <p:grpSpPr>
        <a:xfrm>
          <a:off x="0" y="0"/>
          <a:ext cx="0" cy="0"/>
          <a:chOff x="0" y="0"/>
          <a:chExt cx="0" cy="0"/>
        </a:xfrm>
      </p:grpSpPr>
      <p:cxnSp>
        <p:nvCxnSpPr>
          <p:cNvPr id="5" name="Straight Connector 6"/>
          <p:cNvCxnSpPr/>
          <p:nvPr/>
        </p:nvCxnSpPr>
        <p:spPr>
          <a:xfrm rot="5400000">
            <a:off x="2019301" y="3543300"/>
            <a:ext cx="41910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267200" y="1473679"/>
            <a:ext cx="4419600" cy="4088922"/>
          </a:xfrm>
        </p:spPr>
        <p:txBody>
          <a:bodyPr/>
          <a:lstStyle>
            <a:lvl1pPr>
              <a:buSzPct val="75000"/>
              <a:buFont typeface="Courier New" pitchFamily="49" charset="0"/>
              <a:buChar char="o"/>
              <a:defRPr sz="1600"/>
            </a:lvl1pPr>
            <a:lvl2pPr>
              <a:defRPr sz="13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p:txBody>
      </p:sp>
      <p:sp>
        <p:nvSpPr>
          <p:cNvPr id="4" name="Text Placeholder 3"/>
          <p:cNvSpPr>
            <a:spLocks noGrp="1"/>
          </p:cNvSpPr>
          <p:nvPr>
            <p:ph type="body" sz="half" idx="2"/>
          </p:nvPr>
        </p:nvSpPr>
        <p:spPr>
          <a:xfrm>
            <a:off x="457200" y="1447801"/>
            <a:ext cx="3505200" cy="4114800"/>
          </a:xfrm>
        </p:spPr>
        <p:txBody>
          <a:bodyPr/>
          <a:lstStyle>
            <a:lvl1pPr marL="233363" indent="-233363">
              <a:buSzPct val="75000"/>
              <a:buFont typeface="Wingdings" pitchFamily="2" charset="2"/>
              <a:buChar char="Ø"/>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ffering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47801"/>
            <a:ext cx="3505200" cy="4114800"/>
          </a:xfrm>
        </p:spPr>
        <p:txBody>
          <a:bodyPr/>
          <a:lstStyle>
            <a:lvl1pPr marL="233363" indent="-233363">
              <a:buSzPct val="75000"/>
              <a:buFont typeface="Wingdings" pitchFamily="2" charset="2"/>
              <a:buChar char="Ø"/>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ponsor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E84B8669-B41D-4EC2-BD0A-9B8996289741}" type="datetimeFigureOut">
              <a:rPr lang="en-US"/>
              <a:pPr>
                <a:defRPr/>
              </a:pPr>
              <a:t>7/6/2010</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728C324F-EBF0-4C6E-BC4B-03D75FD2B15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457200" y="274638"/>
            <a:ext cx="5867400" cy="11731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13"/>
          <p:cNvSpPr>
            <a:spLocks noGrp="1" noChangeArrowheads="1"/>
          </p:cNvSpPr>
          <p:nvPr>
            <p:ph type="body" idx="1"/>
          </p:nvPr>
        </p:nvSpPr>
        <p:spPr bwMode="auto">
          <a:xfrm>
            <a:off x="457200" y="16002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93" r:id="rId1"/>
    <p:sldLayoutId id="2147483680" r:id="rId2"/>
    <p:sldLayoutId id="2147483681" r:id="rId3"/>
    <p:sldLayoutId id="2147483682" r:id="rId4"/>
    <p:sldLayoutId id="2147483683" r:id="rId5"/>
    <p:sldLayoutId id="2147483694" r:id="rId6"/>
    <p:sldLayoutId id="2147483684" r:id="rId7"/>
    <p:sldLayoutId id="2147483695" r:id="rId8"/>
    <p:sldLayoutId id="2147483696" r:id="rId9"/>
  </p:sldLayoutIdLst>
  <p:txStyles>
    <p:titleStyle>
      <a:lvl1pPr algn="l" rtl="0" eaLnBrk="0" fontAlgn="base" hangingPunct="0">
        <a:spcBef>
          <a:spcPct val="0"/>
        </a:spcBef>
        <a:spcAft>
          <a:spcPct val="0"/>
        </a:spcAft>
        <a:defRPr sz="2400" b="1">
          <a:solidFill>
            <a:srgbClr val="976126"/>
          </a:solidFill>
          <a:latin typeface="+mj-lt"/>
          <a:ea typeface="+mj-ea"/>
          <a:cs typeface="+mj-cs"/>
        </a:defRPr>
      </a:lvl1pPr>
      <a:lvl2pPr algn="l" rtl="0" eaLnBrk="0" fontAlgn="base" hangingPunct="0">
        <a:spcBef>
          <a:spcPct val="0"/>
        </a:spcBef>
        <a:spcAft>
          <a:spcPct val="0"/>
        </a:spcAft>
        <a:defRPr sz="2400" b="1">
          <a:solidFill>
            <a:srgbClr val="976126"/>
          </a:solidFill>
          <a:latin typeface="Avenir LT Std 45 Book"/>
        </a:defRPr>
      </a:lvl2pPr>
      <a:lvl3pPr algn="l" rtl="0" eaLnBrk="0" fontAlgn="base" hangingPunct="0">
        <a:spcBef>
          <a:spcPct val="0"/>
        </a:spcBef>
        <a:spcAft>
          <a:spcPct val="0"/>
        </a:spcAft>
        <a:defRPr sz="2400" b="1">
          <a:solidFill>
            <a:srgbClr val="976126"/>
          </a:solidFill>
          <a:latin typeface="Avenir LT Std 45 Book"/>
        </a:defRPr>
      </a:lvl3pPr>
      <a:lvl4pPr algn="l" rtl="0" eaLnBrk="0" fontAlgn="base" hangingPunct="0">
        <a:spcBef>
          <a:spcPct val="0"/>
        </a:spcBef>
        <a:spcAft>
          <a:spcPct val="0"/>
        </a:spcAft>
        <a:defRPr sz="2400" b="1">
          <a:solidFill>
            <a:srgbClr val="976126"/>
          </a:solidFill>
          <a:latin typeface="Avenir LT Std 45 Book"/>
        </a:defRPr>
      </a:lvl4pPr>
      <a:lvl5pPr algn="l" rtl="0" eaLnBrk="0" fontAlgn="base" hangingPunct="0">
        <a:spcBef>
          <a:spcPct val="0"/>
        </a:spcBef>
        <a:spcAft>
          <a:spcPct val="0"/>
        </a:spcAft>
        <a:defRPr sz="2400" b="1">
          <a:solidFill>
            <a:srgbClr val="976126"/>
          </a:solidFill>
          <a:latin typeface="Avenir LT Std 45 Book"/>
        </a:defRPr>
      </a:lvl5pPr>
      <a:lvl6pPr marL="457200" algn="l" rtl="0" eaLnBrk="1" fontAlgn="base" hangingPunct="1">
        <a:spcBef>
          <a:spcPct val="0"/>
        </a:spcBef>
        <a:spcAft>
          <a:spcPct val="0"/>
        </a:spcAft>
        <a:defRPr sz="2400" b="1">
          <a:solidFill>
            <a:srgbClr val="808000"/>
          </a:solidFill>
          <a:latin typeface="Arial" charset="0"/>
        </a:defRPr>
      </a:lvl6pPr>
      <a:lvl7pPr marL="914400" algn="l" rtl="0" eaLnBrk="1" fontAlgn="base" hangingPunct="1">
        <a:spcBef>
          <a:spcPct val="0"/>
        </a:spcBef>
        <a:spcAft>
          <a:spcPct val="0"/>
        </a:spcAft>
        <a:defRPr sz="2400" b="1">
          <a:solidFill>
            <a:srgbClr val="808000"/>
          </a:solidFill>
          <a:latin typeface="Arial" charset="0"/>
        </a:defRPr>
      </a:lvl7pPr>
      <a:lvl8pPr marL="1371600" algn="l" rtl="0" eaLnBrk="1" fontAlgn="base" hangingPunct="1">
        <a:spcBef>
          <a:spcPct val="0"/>
        </a:spcBef>
        <a:spcAft>
          <a:spcPct val="0"/>
        </a:spcAft>
        <a:defRPr sz="2400" b="1">
          <a:solidFill>
            <a:srgbClr val="808000"/>
          </a:solidFill>
          <a:latin typeface="Arial" charset="0"/>
        </a:defRPr>
      </a:lvl8pPr>
      <a:lvl9pPr marL="1828800" algn="l" rtl="0" eaLnBrk="1" fontAlgn="base" hangingPunct="1">
        <a:spcBef>
          <a:spcPct val="0"/>
        </a:spcBef>
        <a:spcAft>
          <a:spcPct val="0"/>
        </a:spcAft>
        <a:defRPr sz="2400" b="1">
          <a:solidFill>
            <a:srgbClr val="808000"/>
          </a:solidFill>
          <a:latin typeface="Arial" charset="0"/>
        </a:defRPr>
      </a:lvl9pPr>
    </p:titleStyle>
    <p:bodyStyle>
      <a:lvl1pPr marL="342900" indent="-342900" algn="l" rtl="0" eaLnBrk="0" fontAlgn="base" hangingPunct="0">
        <a:spcBef>
          <a:spcPct val="20000"/>
        </a:spcBef>
        <a:spcAft>
          <a:spcPct val="0"/>
        </a:spcAft>
        <a:buChar char="•"/>
        <a:defRPr sz="2400">
          <a:solidFill>
            <a:srgbClr val="333333"/>
          </a:solidFill>
          <a:latin typeface="+mn-lt"/>
          <a:ea typeface="+mn-ea"/>
          <a:cs typeface="+mn-cs"/>
        </a:defRPr>
      </a:lvl1pPr>
      <a:lvl2pPr marL="742950" indent="-285750" algn="l" rtl="0" eaLnBrk="0" fontAlgn="base" hangingPunct="0">
        <a:spcBef>
          <a:spcPct val="20000"/>
        </a:spcBef>
        <a:spcAft>
          <a:spcPct val="0"/>
        </a:spcAft>
        <a:buChar char="–"/>
        <a:defRPr sz="2000">
          <a:solidFill>
            <a:srgbClr val="333333"/>
          </a:solidFill>
          <a:latin typeface="+mn-lt"/>
        </a:defRPr>
      </a:lvl2pPr>
      <a:lvl3pPr marL="1143000" indent="-228600" algn="l" rtl="0" eaLnBrk="0" fontAlgn="base" hangingPunct="0">
        <a:spcBef>
          <a:spcPct val="20000"/>
        </a:spcBef>
        <a:spcAft>
          <a:spcPct val="0"/>
        </a:spcAft>
        <a:buChar char="•"/>
        <a:defRPr>
          <a:solidFill>
            <a:srgbClr val="333333"/>
          </a:solidFill>
          <a:latin typeface="+mn-lt"/>
        </a:defRPr>
      </a:lvl3pPr>
      <a:lvl4pPr marL="1600200" indent="-228600" algn="l" rtl="0" eaLnBrk="0" fontAlgn="base" hangingPunct="0">
        <a:spcBef>
          <a:spcPct val="20000"/>
        </a:spcBef>
        <a:spcAft>
          <a:spcPct val="0"/>
        </a:spcAft>
        <a:buChar char="–"/>
        <a:defRPr sz="1600">
          <a:solidFill>
            <a:srgbClr val="333333"/>
          </a:solidFill>
          <a:latin typeface="+mn-lt"/>
        </a:defRPr>
      </a:lvl4pPr>
      <a:lvl5pPr marL="2057400" indent="-228600" algn="l" rtl="0" eaLnBrk="0" fontAlgn="base" hangingPunct="0">
        <a:spcBef>
          <a:spcPct val="20000"/>
        </a:spcBef>
        <a:spcAft>
          <a:spcPct val="0"/>
        </a:spcAft>
        <a:buChar char="»"/>
        <a:defRPr sz="1600">
          <a:solidFill>
            <a:srgbClr val="333333"/>
          </a:solidFill>
          <a:latin typeface="+mn-lt"/>
        </a:defRPr>
      </a:lvl5pPr>
      <a:lvl6pPr marL="2514600" indent="-228600" algn="l" rtl="0" eaLnBrk="1" fontAlgn="base" hangingPunct="1">
        <a:spcBef>
          <a:spcPct val="20000"/>
        </a:spcBef>
        <a:spcAft>
          <a:spcPct val="0"/>
        </a:spcAft>
        <a:buChar char="»"/>
        <a:defRPr sz="1600">
          <a:solidFill>
            <a:srgbClr val="333333"/>
          </a:solidFill>
          <a:latin typeface="+mn-lt"/>
        </a:defRPr>
      </a:lvl6pPr>
      <a:lvl7pPr marL="2971800" indent="-228600" algn="l" rtl="0" eaLnBrk="1" fontAlgn="base" hangingPunct="1">
        <a:spcBef>
          <a:spcPct val="20000"/>
        </a:spcBef>
        <a:spcAft>
          <a:spcPct val="0"/>
        </a:spcAft>
        <a:buChar char="»"/>
        <a:defRPr sz="1600">
          <a:solidFill>
            <a:srgbClr val="333333"/>
          </a:solidFill>
          <a:latin typeface="+mn-lt"/>
        </a:defRPr>
      </a:lvl7pPr>
      <a:lvl8pPr marL="3429000" indent="-228600" algn="l" rtl="0" eaLnBrk="1" fontAlgn="base" hangingPunct="1">
        <a:spcBef>
          <a:spcPct val="20000"/>
        </a:spcBef>
        <a:spcAft>
          <a:spcPct val="0"/>
        </a:spcAft>
        <a:buChar char="»"/>
        <a:defRPr sz="1600">
          <a:solidFill>
            <a:srgbClr val="333333"/>
          </a:solidFill>
          <a:latin typeface="+mn-lt"/>
        </a:defRPr>
      </a:lvl8pPr>
      <a:lvl9pPr marL="3886200" indent="-228600" algn="l" rtl="0" eaLnBrk="1" fontAlgn="base" hangingPunct="1">
        <a:spcBef>
          <a:spcPct val="20000"/>
        </a:spcBef>
        <a:spcAft>
          <a:spcPct val="0"/>
        </a:spcAft>
        <a:buChar char="»"/>
        <a:defRPr sz="1600">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26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126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0D666AC4-ADE0-48FE-9239-CAA01565B3A6}" type="datetimeFigureOut">
              <a:rPr lang="en-US"/>
              <a:pPr>
                <a:defRPr/>
              </a:pPr>
              <a:t>7/6/2010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A2C3D187-6AEF-4EC5-B624-05DD4E70EAF0}" type="slidenum">
              <a:rPr lang="en-US"/>
              <a:pPr>
                <a:defRPr/>
              </a:pPr>
              <a:t>‹#›</a:t>
            </a:fld>
            <a:endParaRPr lang="en-US" dirty="0"/>
          </a:p>
        </p:txBody>
      </p:sp>
      <p:grpSp>
        <p:nvGrpSpPr>
          <p:cNvPr id="1127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97" r:id="rId1"/>
    <p:sldLayoutId id="2147483685" r:id="rId2"/>
    <p:sldLayoutId id="2147483698" r:id="rId3"/>
    <p:sldLayoutId id="2147483686" r:id="rId4"/>
    <p:sldLayoutId id="2147483687" r:id="rId5"/>
    <p:sldLayoutId id="2147483688" r:id="rId6"/>
    <p:sldLayoutId id="2147483689" r:id="rId7"/>
    <p:sldLayoutId id="2147483690" r:id="rId8"/>
    <p:sldLayoutId id="2147483699" r:id="rId9"/>
    <p:sldLayoutId id="2147483691" r:id="rId10"/>
    <p:sldLayoutId id="2147483692" r:id="rId11"/>
    <p:sldLayoutId id="2147483700" r:id="rId12"/>
    <p:sldLayoutId id="2147483701" r:id="rId13"/>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hyperlink" Target="http://community.bartdesmet.net/blogs/bart/" TargetMode="External"/><Relationship Id="rId2" Type="http://schemas.openxmlformats.org/officeDocument/2006/relationships/hyperlink" Target="http://channel9.msdn.com/tags/Languages/" TargetMode="External"/><Relationship Id="rId1" Type="http://schemas.openxmlformats.org/officeDocument/2006/relationships/slideLayout" Target="../slideLayouts/slideLayout11.xml"/><Relationship Id="rId5" Type="http://schemas.openxmlformats.org/officeDocument/2006/relationships/hyperlink" Target="http://twitter.com/dahlbyk" TargetMode="External"/><Relationship Id="rId4" Type="http://schemas.openxmlformats.org/officeDocument/2006/relationships/hyperlink" Target="http://solutionizing.ne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What’s New in</a:t>
            </a:r>
            <a:br>
              <a:rPr lang="en-US" dirty="0" smtClean="0"/>
            </a:br>
            <a:r>
              <a:rPr lang="en-US" dirty="0" smtClean="0"/>
              <a:t>C# 4 &amp; VB 10</a:t>
            </a:r>
            <a:endParaRPr lang="en-US" dirty="0"/>
          </a:p>
        </p:txBody>
      </p:sp>
      <p:sp>
        <p:nvSpPr>
          <p:cNvPr id="26626" name="Text Placeholder 2"/>
          <p:cNvSpPr>
            <a:spLocks noGrp="1"/>
          </p:cNvSpPr>
          <p:nvPr>
            <p:ph type="subTitle" idx="1"/>
          </p:nvPr>
        </p:nvSpPr>
        <p:spPr>
          <a:xfrm>
            <a:off x="533400" y="3228975"/>
            <a:ext cx="7854950" cy="1752600"/>
          </a:xfrm>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 – VB 10</a:t>
            </a:r>
            <a:endParaRPr lang="en-US" dirty="0"/>
          </a:p>
        </p:txBody>
      </p:sp>
      <p:sp>
        <p:nvSpPr>
          <p:cNvPr id="3" name="Content Placeholder 2"/>
          <p:cNvSpPr>
            <a:spLocks noGrp="1"/>
          </p:cNvSpPr>
          <p:nvPr>
            <p:ph idx="1"/>
          </p:nvPr>
        </p:nvSpPr>
        <p:spPr/>
        <p:txBody>
          <a:bodyPr/>
          <a:lstStyle/>
          <a:p>
            <a:r>
              <a:rPr lang="en-US" dirty="0" smtClean="0">
                <a:solidFill>
                  <a:srgbClr val="0000FF"/>
                </a:solidFill>
                <a:latin typeface="Consolas" pitchFamily="49" charset="0"/>
                <a:cs typeface="Consolas" pitchFamily="49" charset="0"/>
              </a:rPr>
              <a:t>Function</a:t>
            </a:r>
            <a:r>
              <a:rPr lang="en-US" dirty="0" smtClean="0">
                <a:latin typeface="Consolas" pitchFamily="49" charset="0"/>
                <a:cs typeface="Consolas" pitchFamily="49" charset="0"/>
              </a:rPr>
              <a:t> (x) x + 1</a:t>
            </a:r>
          </a:p>
          <a:p>
            <a:r>
              <a:rPr lang="en-US" dirty="0" smtClean="0">
                <a:solidFill>
                  <a:srgbClr val="0000FF"/>
                </a:solidFill>
                <a:latin typeface="Consolas" pitchFamily="49" charset="0"/>
                <a:cs typeface="Consolas" pitchFamily="49" charset="0"/>
              </a:rPr>
              <a:t>Function</a:t>
            </a:r>
            <a:r>
              <a:rPr lang="en-US" dirty="0" smtClean="0">
                <a:latin typeface="Consolas" pitchFamily="49" charset="0"/>
                <a:cs typeface="Consolas" pitchFamily="49" charset="0"/>
              </a:rPr>
              <a:t> (x)</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Return</a:t>
            </a:r>
            <a:r>
              <a:rPr lang="en-US" dirty="0" smtClean="0">
                <a:latin typeface="Consolas" pitchFamily="49" charset="0"/>
                <a:cs typeface="Consolas" pitchFamily="49" charset="0"/>
              </a:rPr>
              <a:t> x + 1</a:t>
            </a:r>
            <a:br>
              <a:rPr lang="en-US" dirty="0" smtClean="0">
                <a:latin typeface="Consolas" pitchFamily="49" charset="0"/>
                <a:cs typeface="Consolas" pitchFamily="49" charset="0"/>
              </a:rPr>
            </a:br>
            <a:r>
              <a:rPr lang="en-US" dirty="0" smtClean="0">
                <a:solidFill>
                  <a:srgbClr val="0000FF"/>
                </a:solidFill>
                <a:latin typeface="Consolas" pitchFamily="49" charset="0"/>
                <a:cs typeface="Consolas" pitchFamily="49" charset="0"/>
              </a:rPr>
              <a:t>End Function</a:t>
            </a:r>
          </a:p>
          <a:p>
            <a:r>
              <a:rPr lang="en-US" dirty="0" smtClean="0">
                <a:solidFill>
                  <a:srgbClr val="0000FF"/>
                </a:solidFill>
                <a:latin typeface="Consolas" pitchFamily="49" charset="0"/>
                <a:cs typeface="Consolas" pitchFamily="49" charset="0"/>
              </a:rPr>
              <a:t>Sub </a:t>
            </a:r>
            <a:r>
              <a:rPr lang="en-US" dirty="0" smtClean="0">
                <a:latin typeface="Consolas" pitchFamily="49" charset="0"/>
                <a:cs typeface="Consolas" pitchFamily="49" charset="0"/>
              </a:rPr>
              <a:t>(x) </a:t>
            </a:r>
            <a:r>
              <a:rPr lang="en-US" dirty="0" err="1" smtClean="0">
                <a:solidFill>
                  <a:srgbClr val="2B91AF"/>
                </a:solidFill>
                <a:latin typeface="Consolas" pitchFamily="49" charset="0"/>
                <a:cs typeface="Consolas" pitchFamily="49" charset="0"/>
              </a:rPr>
              <a:t>Console</a:t>
            </a:r>
            <a:r>
              <a:rPr lang="en-US" dirty="0" err="1" smtClean="0">
                <a:latin typeface="Consolas" pitchFamily="49" charset="0"/>
                <a:cs typeface="Consolas" pitchFamily="49" charset="0"/>
              </a:rPr>
              <a:t>.WriteLine</a:t>
            </a:r>
            <a:r>
              <a:rPr lang="en-US" dirty="0" smtClean="0">
                <a:latin typeface="Consolas" pitchFamily="49" charset="0"/>
                <a:cs typeface="Consolas" pitchFamily="49" charset="0"/>
              </a:rPr>
              <a:t>(x)</a:t>
            </a:r>
          </a:p>
          <a:p>
            <a:r>
              <a:rPr lang="en-US" dirty="0" smtClean="0">
                <a:solidFill>
                  <a:srgbClr val="0000FF"/>
                </a:solidFill>
                <a:latin typeface="Consolas" pitchFamily="49" charset="0"/>
                <a:cs typeface="Consolas" pitchFamily="49" charset="0"/>
              </a:rPr>
              <a:t>Sub </a:t>
            </a:r>
            <a:r>
              <a:rPr lang="en-US" dirty="0" smtClean="0">
                <a:latin typeface="Consolas" pitchFamily="49" charset="0"/>
                <a:cs typeface="Consolas" pitchFamily="49" charset="0"/>
              </a:rPr>
              <a:t>(x)</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err="1" smtClean="0">
                <a:solidFill>
                  <a:srgbClr val="2B91AF"/>
                </a:solidFill>
                <a:latin typeface="Consolas" pitchFamily="49" charset="0"/>
                <a:cs typeface="Consolas" pitchFamily="49" charset="0"/>
              </a:rPr>
              <a:t>Console</a:t>
            </a:r>
            <a:r>
              <a:rPr lang="en-US" dirty="0" err="1" smtClean="0">
                <a:latin typeface="Consolas" pitchFamily="49" charset="0"/>
                <a:cs typeface="Consolas" pitchFamily="49" charset="0"/>
              </a:rPr>
              <a:t>.WriteLine</a:t>
            </a:r>
            <a:r>
              <a:rPr lang="en-US" dirty="0" smtClean="0">
                <a:latin typeface="Consolas" pitchFamily="49" charset="0"/>
                <a:cs typeface="Consolas" pitchFamily="49" charset="0"/>
              </a:rPr>
              <a:t>(x)</a:t>
            </a:r>
            <a:br>
              <a:rPr lang="en-US" dirty="0" smtClean="0">
                <a:latin typeface="Consolas" pitchFamily="49" charset="0"/>
                <a:cs typeface="Consolas" pitchFamily="49" charset="0"/>
              </a:rPr>
            </a:br>
            <a:r>
              <a:rPr lang="en-US" dirty="0" smtClean="0">
                <a:solidFill>
                  <a:srgbClr val="0000FF"/>
                </a:solidFill>
                <a:latin typeface="Consolas" pitchFamily="49" charset="0"/>
                <a:cs typeface="Consolas" pitchFamily="49" charset="0"/>
              </a:rPr>
              <a:t>End Sub</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Auto-Implemented Properties</a:t>
            </a:r>
            <a:endParaRPr lang="en-US" dirty="0"/>
          </a:p>
        </p:txBody>
      </p:sp>
      <p:sp>
        <p:nvSpPr>
          <p:cNvPr id="3" name="Content Placeholder 2"/>
          <p:cNvSpPr>
            <a:spLocks noGrp="1"/>
          </p:cNvSpPr>
          <p:nvPr>
            <p:ph idx="1"/>
          </p:nvPr>
        </p:nvSpPr>
        <p:spPr/>
        <p:txBody>
          <a:bodyPr/>
          <a:lstStyle/>
          <a:p>
            <a:r>
              <a:rPr lang="en-US" dirty="0" smtClean="0">
                <a:solidFill>
                  <a:srgbClr val="0000FF"/>
                </a:solidFill>
                <a:latin typeface="Consolas" pitchFamily="49" charset="0"/>
                <a:cs typeface="Consolas" pitchFamily="49" charset="0"/>
              </a:rPr>
              <a:t>public </a:t>
            </a:r>
            <a:r>
              <a:rPr lang="en-US" dirty="0" err="1" smtClean="0">
                <a:solidFill>
                  <a:srgbClr val="0000FF"/>
                </a:solidFill>
                <a:latin typeface="Consolas" pitchFamily="49" charset="0"/>
                <a:cs typeface="Consolas" pitchFamily="49" charset="0"/>
              </a:rPr>
              <a:t>int</a:t>
            </a:r>
            <a:r>
              <a:rPr lang="en-US" dirty="0" smtClean="0">
                <a:latin typeface="Consolas" pitchFamily="49" charset="0"/>
                <a:cs typeface="Consolas" pitchFamily="49" charset="0"/>
              </a:rPr>
              <a:t> Id { </a:t>
            </a:r>
            <a:r>
              <a:rPr lang="en-US" dirty="0" smtClean="0">
                <a:solidFill>
                  <a:srgbClr val="0000FF"/>
                </a:solidFill>
                <a:latin typeface="Consolas" pitchFamily="49" charset="0"/>
                <a:cs typeface="Consolas" pitchFamily="49" charset="0"/>
              </a:rPr>
              <a:t>get</a:t>
            </a: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set</a:t>
            </a:r>
            <a:r>
              <a:rPr lang="en-US" dirty="0" smtClean="0">
                <a:latin typeface="Consolas" pitchFamily="49" charset="0"/>
                <a:cs typeface="Consolas" pitchFamily="49" charset="0"/>
              </a:rPr>
              <a:t>; }</a:t>
            </a:r>
          </a:p>
          <a:p>
            <a:r>
              <a:rPr lang="en-US" dirty="0" smtClean="0"/>
              <a:t>Compiles into…</a:t>
            </a:r>
            <a:br>
              <a:rPr lang="en-US" dirty="0" smtClean="0"/>
            </a:br>
            <a:r>
              <a:rPr lang="en-US" dirty="0" smtClean="0"/>
              <a:t/>
            </a:r>
            <a:br>
              <a:rPr lang="en-US" dirty="0" smtClean="0"/>
            </a:br>
            <a:r>
              <a:rPr lang="en-US" sz="2000" dirty="0" smtClean="0">
                <a:solidFill>
                  <a:srgbClr val="0000FF"/>
                </a:solidFill>
                <a:latin typeface="Consolas" pitchFamily="49" charset="0"/>
                <a:cs typeface="Consolas" pitchFamily="49" charset="0"/>
              </a:rPr>
              <a:t>private </a:t>
            </a:r>
            <a:r>
              <a:rPr lang="en-US" sz="2000" dirty="0" err="1" smtClean="0">
                <a:solidFill>
                  <a:srgbClr val="0000FF"/>
                </a:solidFill>
                <a:latin typeface="Consolas" pitchFamily="49" charset="0"/>
                <a:cs typeface="Consolas" pitchFamily="49" charset="0"/>
              </a:rPr>
              <a:t>int</a:t>
            </a:r>
            <a:r>
              <a:rPr lang="en-US" sz="2000" dirty="0" smtClean="0">
                <a:latin typeface="Consolas" pitchFamily="49" charset="0"/>
                <a:cs typeface="Consolas" pitchFamily="49" charset="0"/>
              </a:rPr>
              <a:t> &lt;Id&gt;</a:t>
            </a:r>
            <a:r>
              <a:rPr lang="en-US" sz="2000" dirty="0" err="1" smtClean="0">
                <a:latin typeface="Consolas" pitchFamily="49" charset="0"/>
                <a:cs typeface="Consolas" pitchFamily="49" charset="0"/>
              </a:rPr>
              <a:t>k__BackingField</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solidFill>
                  <a:srgbClr val="0000FF"/>
                </a:solidFill>
                <a:latin typeface="Consolas" pitchFamily="49" charset="0"/>
                <a:cs typeface="Consolas" pitchFamily="49" charset="0"/>
              </a:rPr>
              <a:t>public </a:t>
            </a:r>
            <a:r>
              <a:rPr lang="en-US" sz="2000" dirty="0" err="1" smtClean="0">
                <a:solidFill>
                  <a:srgbClr val="0000FF"/>
                </a:solidFill>
                <a:latin typeface="Consolas" pitchFamily="49" charset="0"/>
                <a:cs typeface="Consolas" pitchFamily="49" charset="0"/>
              </a:rPr>
              <a:t>int</a:t>
            </a:r>
            <a:r>
              <a:rPr lang="en-US" sz="2000" dirty="0" smtClean="0">
                <a:latin typeface="Consolas" pitchFamily="49" charset="0"/>
                <a:cs typeface="Consolas" pitchFamily="49" charset="0"/>
              </a:rPr>
              <a:t> Id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get</a:t>
            </a:r>
            <a:r>
              <a:rPr lang="en-US" sz="2000" dirty="0" smtClean="0">
                <a:latin typeface="Consolas" pitchFamily="49" charset="0"/>
                <a:cs typeface="Consolas" pitchFamily="49" charset="0"/>
              </a:rPr>
              <a:t> {</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return</a:t>
            </a:r>
            <a:r>
              <a:rPr lang="en-US" sz="2000" dirty="0" smtClean="0">
                <a:latin typeface="Consolas" pitchFamily="49" charset="0"/>
                <a:cs typeface="Consolas" pitchFamily="49" charset="0"/>
              </a:rPr>
              <a:t> &lt;Id&gt;</a:t>
            </a:r>
            <a:r>
              <a:rPr lang="en-US" sz="2000" dirty="0" err="1" smtClean="0">
                <a:latin typeface="Consolas" pitchFamily="49" charset="0"/>
                <a:cs typeface="Consolas" pitchFamily="49" charset="0"/>
              </a:rPr>
              <a:t>k__</a:t>
            </a:r>
            <a:r>
              <a:rPr lang="en-US" sz="2000" dirty="0" err="1" smtClean="0">
                <a:latin typeface="Consolas" pitchFamily="49" charset="0"/>
                <a:cs typeface="Consolas" pitchFamily="49" charset="0"/>
              </a:rPr>
              <a:t>BackingField</a:t>
            </a:r>
            <a:r>
              <a:rPr lang="en-US" sz="2000" dirty="0" smtClean="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set</a:t>
            </a:r>
            <a:r>
              <a:rPr lang="en-US" sz="2000" dirty="0" smtClean="0">
                <a:latin typeface="Consolas" pitchFamily="49" charset="0"/>
                <a:cs typeface="Consolas" pitchFamily="49" charset="0"/>
              </a:rPr>
              <a:t>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latin typeface="Consolas" pitchFamily="49" charset="0"/>
                <a:cs typeface="Consolas" pitchFamily="49" charset="0"/>
              </a:rPr>
              <a:t>   &lt;</a:t>
            </a:r>
            <a:r>
              <a:rPr lang="en-US" sz="2000" dirty="0" smtClean="0">
                <a:latin typeface="Consolas" pitchFamily="49" charset="0"/>
                <a:cs typeface="Consolas" pitchFamily="49" charset="0"/>
              </a:rPr>
              <a:t>Id&gt;</a:t>
            </a:r>
            <a:r>
              <a:rPr lang="en-US" sz="2000" dirty="0" err="1" smtClean="0">
                <a:latin typeface="Consolas" pitchFamily="49" charset="0"/>
                <a:cs typeface="Consolas" pitchFamily="49" charset="0"/>
              </a:rPr>
              <a:t>k__BackingField</a:t>
            </a:r>
            <a:r>
              <a:rPr lang="en-US" sz="2000" dirty="0" smtClean="0">
                <a:latin typeface="Consolas" pitchFamily="49" charset="0"/>
                <a:cs typeface="Consolas" pitchFamily="49" charset="0"/>
              </a:rPr>
              <a:t> </a:t>
            </a: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value</a:t>
            </a:r>
            <a:r>
              <a:rPr lang="en-US" sz="2000" dirty="0" smtClean="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a:t>
            </a:r>
            <a:endParaRPr lang="en-US"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Auto-Implemented Properties</a:t>
            </a:r>
            <a:endParaRPr lang="en-US" dirty="0"/>
          </a:p>
        </p:txBody>
      </p:sp>
      <p:sp>
        <p:nvSpPr>
          <p:cNvPr id="3" name="Content Placeholder 2"/>
          <p:cNvSpPr>
            <a:spLocks noGrp="1"/>
          </p:cNvSpPr>
          <p:nvPr>
            <p:ph idx="1"/>
          </p:nvPr>
        </p:nvSpPr>
        <p:spPr/>
        <p:txBody>
          <a:bodyPr/>
          <a:lstStyle/>
          <a:p>
            <a:r>
              <a:rPr lang="en-US" dirty="0" smtClean="0">
                <a:latin typeface="Consolas" pitchFamily="49" charset="0"/>
                <a:cs typeface="Consolas" pitchFamily="49" charset="0"/>
              </a:rPr>
              <a:t>Property </a:t>
            </a:r>
            <a:r>
              <a:rPr lang="en-US" dirty="0" smtClean="0">
                <a:latin typeface="Consolas" pitchFamily="49" charset="0"/>
                <a:cs typeface="Consolas" pitchFamily="49" charset="0"/>
              </a:rPr>
              <a:t>Id() </a:t>
            </a:r>
            <a:r>
              <a:rPr lang="en-US" dirty="0" smtClean="0">
                <a:latin typeface="Consolas" pitchFamily="49" charset="0"/>
                <a:cs typeface="Consolas" pitchFamily="49" charset="0"/>
              </a:rPr>
              <a:t>As Integer = -1</a:t>
            </a:r>
          </a:p>
          <a:p>
            <a:r>
              <a:rPr lang="en-US" dirty="0" smtClean="0"/>
              <a:t>Compiles into…</a:t>
            </a:r>
            <a:br>
              <a:rPr lang="en-US" dirty="0" smtClean="0"/>
            </a:br>
            <a:r>
              <a:rPr lang="en-US" dirty="0" smtClean="0"/>
              <a:t/>
            </a:r>
            <a:br>
              <a:rPr lang="en-US" dirty="0" smtClean="0"/>
            </a:br>
            <a:r>
              <a:rPr lang="en-US" sz="2000" dirty="0" smtClean="0">
                <a:solidFill>
                  <a:srgbClr val="0000FF"/>
                </a:solidFill>
                <a:latin typeface="Consolas" pitchFamily="49" charset="0"/>
                <a:cs typeface="Consolas" pitchFamily="49" charset="0"/>
              </a:rPr>
              <a:t>Private</a:t>
            </a:r>
            <a:r>
              <a:rPr lang="en-US" sz="2000" dirty="0" smtClean="0">
                <a:latin typeface="Consolas" pitchFamily="49" charset="0"/>
                <a:cs typeface="Consolas" pitchFamily="49" charset="0"/>
              </a:rPr>
              <a:t> </a:t>
            </a:r>
            <a:r>
              <a:rPr lang="en-US" sz="2000" dirty="0" smtClean="0">
                <a:latin typeface="Consolas" pitchFamily="49" charset="0"/>
                <a:cs typeface="Consolas" pitchFamily="49" charset="0"/>
              </a:rPr>
              <a:t>_</a:t>
            </a:r>
            <a:r>
              <a:rPr lang="en-US" sz="2000" dirty="0" smtClean="0">
                <a:latin typeface="Consolas" pitchFamily="49" charset="0"/>
                <a:cs typeface="Consolas" pitchFamily="49" charset="0"/>
              </a:rPr>
              <a:t>Id </a:t>
            </a:r>
            <a:r>
              <a:rPr lang="en-US" sz="2000" dirty="0" smtClean="0">
                <a:latin typeface="Consolas" pitchFamily="49" charset="0"/>
                <a:cs typeface="Consolas" pitchFamily="49" charset="0"/>
              </a:rPr>
              <a:t>As </a:t>
            </a:r>
            <a:r>
              <a:rPr lang="en-US" sz="2000" dirty="0" smtClean="0">
                <a:solidFill>
                  <a:srgbClr val="0000FF"/>
                </a:solidFill>
                <a:latin typeface="Consolas" pitchFamily="49" charset="0"/>
                <a:cs typeface="Consolas" pitchFamily="49" charset="0"/>
              </a:rPr>
              <a:t>Integer</a:t>
            </a:r>
            <a:r>
              <a:rPr lang="en-US" sz="2000" dirty="0" smtClean="0">
                <a:latin typeface="Consolas" pitchFamily="49" charset="0"/>
                <a:cs typeface="Consolas" pitchFamily="49" charset="0"/>
              </a:rPr>
              <a:t> = -1</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solidFill>
                  <a:srgbClr val="0000FF"/>
                </a:solidFill>
                <a:latin typeface="Consolas" pitchFamily="49" charset="0"/>
                <a:cs typeface="Consolas" pitchFamily="49" charset="0"/>
              </a:rPr>
              <a:t>Property</a:t>
            </a:r>
            <a:r>
              <a:rPr lang="en-US" sz="2000" dirty="0" smtClean="0">
                <a:latin typeface="Consolas" pitchFamily="49" charset="0"/>
                <a:cs typeface="Consolas" pitchFamily="49" charset="0"/>
              </a:rPr>
              <a:t> </a:t>
            </a:r>
            <a:r>
              <a:rPr lang="en-US" sz="2000" dirty="0" smtClean="0">
                <a:latin typeface="Consolas" pitchFamily="49" charset="0"/>
                <a:cs typeface="Consolas" pitchFamily="49" charset="0"/>
              </a:rPr>
              <a:t>Id() </a:t>
            </a:r>
            <a:r>
              <a:rPr lang="en-US" sz="2000" dirty="0" smtClean="0">
                <a:latin typeface="Consolas" pitchFamily="49" charset="0"/>
                <a:cs typeface="Consolas" pitchFamily="49" charset="0"/>
              </a:rPr>
              <a:t>As Integer</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Get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Return</a:t>
            </a:r>
            <a:r>
              <a:rPr lang="en-US" sz="2000" dirty="0" smtClean="0">
                <a:latin typeface="Consolas" pitchFamily="49" charset="0"/>
                <a:cs typeface="Consolas" pitchFamily="49" charset="0"/>
              </a:rPr>
              <a:t> _</a:t>
            </a:r>
            <a:r>
              <a:rPr lang="en-US" sz="2000" dirty="0" smtClean="0">
                <a:latin typeface="Consolas" pitchFamily="49" charset="0"/>
                <a:cs typeface="Consolas" pitchFamily="49" charset="0"/>
              </a:rPr>
              <a:t>Id</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End Get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Set</a:t>
            </a:r>
            <a:r>
              <a:rPr lang="en-US" sz="2000" dirty="0" smtClean="0">
                <a:latin typeface="Consolas" pitchFamily="49" charset="0"/>
                <a:cs typeface="Consolas" pitchFamily="49" charset="0"/>
              </a:rPr>
              <a:t>(</a:t>
            </a:r>
            <a:r>
              <a:rPr lang="en-US" sz="2000" dirty="0" err="1" smtClean="0">
                <a:solidFill>
                  <a:srgbClr val="0000FF"/>
                </a:solidFill>
                <a:latin typeface="Consolas" pitchFamily="49" charset="0"/>
                <a:cs typeface="Consolas" pitchFamily="49" charset="0"/>
              </a:rPr>
              <a:t>ByVal</a:t>
            </a:r>
            <a:r>
              <a:rPr lang="en-US" sz="2000" dirty="0" smtClean="0">
                <a:latin typeface="Consolas" pitchFamily="49" charset="0"/>
                <a:cs typeface="Consolas" pitchFamily="49" charset="0"/>
              </a:rPr>
              <a:t> value </a:t>
            </a:r>
            <a:r>
              <a:rPr lang="en-US" sz="2000" dirty="0" smtClean="0">
                <a:solidFill>
                  <a:srgbClr val="0000FF"/>
                </a:solidFill>
                <a:latin typeface="Consolas" pitchFamily="49" charset="0"/>
                <a:cs typeface="Consolas" pitchFamily="49" charset="0"/>
              </a:rPr>
              <a:t>As Integer</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_</a:t>
            </a:r>
            <a:r>
              <a:rPr lang="en-US" sz="2000" dirty="0" smtClean="0">
                <a:latin typeface="Consolas" pitchFamily="49" charset="0"/>
                <a:cs typeface="Consolas" pitchFamily="49" charset="0"/>
              </a:rPr>
              <a:t>Id </a:t>
            </a: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Value</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End Set</a:t>
            </a:r>
            <a:br>
              <a:rPr lang="en-US" sz="2000" dirty="0" smtClean="0">
                <a:solidFill>
                  <a:srgbClr val="0000FF"/>
                </a:solidFill>
                <a:latin typeface="Consolas" pitchFamily="49" charset="0"/>
                <a:cs typeface="Consolas" pitchFamily="49" charset="0"/>
              </a:rPr>
            </a:br>
            <a:r>
              <a:rPr lang="en-US" sz="2000" dirty="0" smtClean="0">
                <a:solidFill>
                  <a:srgbClr val="0000FF"/>
                </a:solidFill>
                <a:latin typeface="Consolas" pitchFamily="49" charset="0"/>
                <a:cs typeface="Consolas" pitchFamily="49" charset="0"/>
              </a:rPr>
              <a:t>End </a:t>
            </a:r>
            <a:r>
              <a:rPr lang="en-US" sz="2000" dirty="0" smtClean="0">
                <a:solidFill>
                  <a:srgbClr val="0000FF"/>
                </a:solidFill>
                <a:latin typeface="Consolas" pitchFamily="49" charset="0"/>
                <a:cs typeface="Consolas" pitchFamily="49" charset="0"/>
              </a:rPr>
              <a:t>Property</a:t>
            </a:r>
            <a:endParaRPr lang="en-US" dirty="0" smtClean="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Auto-Prop Caveats</a:t>
            </a:r>
            <a:endParaRPr lang="en-US" dirty="0"/>
          </a:p>
        </p:txBody>
      </p:sp>
      <p:sp>
        <p:nvSpPr>
          <p:cNvPr id="3" name="Content Placeholder 2"/>
          <p:cNvSpPr>
            <a:spLocks noGrp="1"/>
          </p:cNvSpPr>
          <p:nvPr>
            <p:ph idx="1"/>
          </p:nvPr>
        </p:nvSpPr>
        <p:spPr/>
        <p:txBody>
          <a:bodyPr/>
          <a:lstStyle/>
          <a:p>
            <a:r>
              <a:rPr lang="en-US" dirty="0" smtClean="0"/>
              <a:t>Cannot </a:t>
            </a:r>
            <a:r>
              <a:rPr lang="en-US" dirty="0" smtClean="0"/>
              <a:t>be </a:t>
            </a:r>
            <a:r>
              <a:rPr lang="en-US" dirty="0" err="1" smtClean="0"/>
              <a:t>ReadOnly</a:t>
            </a:r>
            <a:r>
              <a:rPr lang="en-US" dirty="0" smtClean="0"/>
              <a:t> or </a:t>
            </a:r>
            <a:r>
              <a:rPr lang="en-US" dirty="0" err="1" smtClean="0"/>
              <a:t>WriteOnly</a:t>
            </a:r>
            <a:endParaRPr lang="en-US" dirty="0" smtClean="0"/>
          </a:p>
          <a:p>
            <a:r>
              <a:rPr lang="en-US" dirty="0" smtClean="0"/>
              <a:t>Cannot mix access levels</a:t>
            </a:r>
          </a:p>
          <a:p>
            <a:pPr lvl="1"/>
            <a:r>
              <a:rPr lang="en-US" dirty="0" smtClean="0"/>
              <a:t>C# can: </a:t>
            </a: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get</a:t>
            </a: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protected set</a:t>
            </a:r>
            <a:r>
              <a:rPr lang="en-US" dirty="0" smtClean="0">
                <a:latin typeface="Consolas" pitchFamily="49" charset="0"/>
                <a:cs typeface="Consolas" pitchFamily="49"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Line Continuations</a:t>
            </a:r>
            <a:endParaRPr lang="en-US" dirty="0"/>
          </a:p>
        </p:txBody>
      </p:sp>
      <p:sp>
        <p:nvSpPr>
          <p:cNvPr id="3" name="Content Placeholder 2"/>
          <p:cNvSpPr>
            <a:spLocks noGrp="1"/>
          </p:cNvSpPr>
          <p:nvPr>
            <p:ph idx="1"/>
          </p:nvPr>
        </p:nvSpPr>
        <p:spPr/>
        <p:txBody>
          <a:bodyPr/>
          <a:lstStyle/>
          <a:p>
            <a:r>
              <a:rPr lang="en-US" dirty="0" smtClean="0"/>
              <a:t>After a comma</a:t>
            </a:r>
          </a:p>
          <a:p>
            <a:r>
              <a:rPr lang="en-US" dirty="0" smtClean="0"/>
              <a:t>After a dot (member access)</a:t>
            </a:r>
          </a:p>
          <a:p>
            <a:r>
              <a:rPr lang="en-US" dirty="0" smtClean="0"/>
              <a:t>After a binary operator (+, =, +=, &amp;, And, etc)</a:t>
            </a:r>
          </a:p>
          <a:p>
            <a:r>
              <a:rPr lang="en-US" dirty="0" smtClean="0"/>
              <a:t>After a LINQ query clause</a:t>
            </a:r>
          </a:p>
          <a:p>
            <a:r>
              <a:rPr lang="en-US" dirty="0" smtClean="0"/>
              <a:t>After a (, {, or &lt;%=</a:t>
            </a:r>
          </a:p>
          <a:p>
            <a:r>
              <a:rPr lang="en-US" dirty="0" smtClean="0"/>
              <a:t>Before a (, }, or %&gt;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a:t>
            </a:r>
            <a:r>
              <a:rPr lang="en-US" dirty="0" err="1" smtClean="0"/>
              <a:t>Initializers</a:t>
            </a:r>
            <a:endParaRPr lang="en-US" dirty="0"/>
          </a:p>
        </p:txBody>
      </p:sp>
      <p:sp>
        <p:nvSpPr>
          <p:cNvPr id="3" name="Content Placeholder 2"/>
          <p:cNvSpPr>
            <a:spLocks noGrp="1"/>
          </p:cNvSpPr>
          <p:nvPr>
            <p:ph idx="1"/>
          </p:nvPr>
        </p:nvSpPr>
        <p:spPr/>
        <p:txBody>
          <a:bodyPr/>
          <a:lstStyle/>
          <a:p>
            <a:r>
              <a:rPr lang="en-US" sz="2400" dirty="0" smtClean="0">
                <a:solidFill>
                  <a:srgbClr val="0000FF"/>
                </a:solidFill>
                <a:latin typeface="Consolas" pitchFamily="49" charset="0"/>
                <a:cs typeface="Consolas" pitchFamily="49" charset="0"/>
              </a:rPr>
              <a:t>Dim</a:t>
            </a:r>
            <a:r>
              <a:rPr lang="en-US" sz="2400" dirty="0" smtClean="0">
                <a:latin typeface="Consolas" pitchFamily="49" charset="0"/>
                <a:cs typeface="Consolas" pitchFamily="49" charset="0"/>
              </a:rPr>
              <a:t> list = </a:t>
            </a:r>
            <a:r>
              <a:rPr lang="en-US" sz="2400" dirty="0" smtClean="0">
                <a:solidFill>
                  <a:srgbClr val="0000FF"/>
                </a:solidFill>
                <a:latin typeface="Consolas" pitchFamily="49" charset="0"/>
                <a:cs typeface="Consolas" pitchFamily="49" charset="0"/>
              </a:rPr>
              <a:t>New </a:t>
            </a:r>
            <a:r>
              <a:rPr lang="en-US" sz="2400" dirty="0" smtClean="0">
                <a:solidFill>
                  <a:srgbClr val="2B91AF"/>
                </a:solidFill>
                <a:latin typeface="Consolas" pitchFamily="49" charset="0"/>
                <a:cs typeface="Consolas" pitchFamily="49" charset="0"/>
              </a:rPr>
              <a:t>List</a:t>
            </a:r>
            <a:r>
              <a:rPr lang="en-US" sz="2400" dirty="0" smtClean="0">
                <a:latin typeface="Consolas" pitchFamily="49" charset="0"/>
                <a:cs typeface="Consolas" pitchFamily="49" charset="0"/>
              </a:rPr>
              <a:t>(</a:t>
            </a:r>
            <a:r>
              <a:rPr lang="en-US" sz="2400" dirty="0" smtClean="0">
                <a:solidFill>
                  <a:srgbClr val="0000FF"/>
                </a:solidFill>
                <a:latin typeface="Consolas" pitchFamily="49" charset="0"/>
                <a:cs typeface="Consolas" pitchFamily="49" charset="0"/>
              </a:rPr>
              <a:t>Of String</a:t>
            </a:r>
            <a:r>
              <a:rPr lang="en-US" sz="2400" dirty="0" smtClean="0">
                <a:latin typeface="Consolas" pitchFamily="49" charset="0"/>
                <a:cs typeface="Consolas" pitchFamily="49" charset="0"/>
              </a:rPr>
              <a:t>) </a:t>
            </a:r>
            <a:r>
              <a:rPr lang="en-US" sz="2400" dirty="0" smtClean="0">
                <a:solidFill>
                  <a:srgbClr val="0000FF"/>
                </a:solidFill>
                <a:latin typeface="Consolas" pitchFamily="49" charset="0"/>
                <a:cs typeface="Consolas" pitchFamily="49" charset="0"/>
              </a:rPr>
              <a:t>From</a:t>
            </a:r>
            <a:r>
              <a:rPr lang="en-US" sz="2400" dirty="0" smtClean="0">
                <a:latin typeface="Consolas" pitchFamily="49" charset="0"/>
                <a:cs typeface="Consolas" pitchFamily="49" charset="0"/>
              </a:rPr>
              <a:t> {</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abc</a:t>
            </a:r>
            <a:r>
              <a:rPr lang="en-US" sz="2400" dirty="0" smtClean="0">
                <a:latin typeface="Consolas" pitchFamily="49" charset="0"/>
                <a:cs typeface="Consolas" pitchFamily="49" charset="0"/>
              </a:rPr>
              <a:t>", "def", "</a:t>
            </a:r>
            <a:r>
              <a:rPr lang="en-US" sz="2400" dirty="0" err="1" smtClean="0">
                <a:latin typeface="Consolas" pitchFamily="49" charset="0"/>
                <a:cs typeface="Consolas" pitchFamily="49" charset="0"/>
              </a:rPr>
              <a:t>ghi</a:t>
            </a:r>
            <a:r>
              <a:rPr lang="en-US" sz="2400" dirty="0" smtClean="0">
                <a:latin typeface="Consolas" pitchFamily="49" charset="0"/>
                <a:cs typeface="Consolas" pitchFamily="49" charset="0"/>
              </a:rPr>
              <a:t>"</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a:t>
            </a:r>
          </a:p>
          <a:p>
            <a:r>
              <a:rPr lang="en-US" sz="2400" dirty="0" smtClean="0">
                <a:solidFill>
                  <a:srgbClr val="0000FF"/>
                </a:solidFill>
                <a:latin typeface="Consolas" pitchFamily="49" charset="0"/>
                <a:cs typeface="Consolas" pitchFamily="49" charset="0"/>
              </a:rPr>
              <a:t>Dim </a:t>
            </a:r>
            <a:r>
              <a:rPr lang="en-US" sz="2400" dirty="0" err="1" smtClean="0">
                <a:latin typeface="Consolas" pitchFamily="49" charset="0"/>
                <a:cs typeface="Consolas" pitchFamily="49" charset="0"/>
              </a:rPr>
              <a:t>dict</a:t>
            </a:r>
            <a:r>
              <a:rPr lang="en-US" sz="2400" dirty="0" smtClean="0">
                <a:latin typeface="Consolas" pitchFamily="49" charset="0"/>
                <a:cs typeface="Consolas" pitchFamily="49" charset="0"/>
              </a:rPr>
              <a:t> = </a:t>
            </a:r>
            <a:r>
              <a:rPr lang="en-US" sz="2400" dirty="0" smtClean="0">
                <a:solidFill>
                  <a:srgbClr val="0000FF"/>
                </a:solidFill>
                <a:latin typeface="Consolas" pitchFamily="49" charset="0"/>
                <a:cs typeface="Consolas" pitchFamily="49" charset="0"/>
              </a:rPr>
              <a:t>New </a:t>
            </a:r>
            <a:r>
              <a:rPr lang="en-US" sz="2400" dirty="0" smtClean="0">
                <a:solidFill>
                  <a:srgbClr val="2B91AF"/>
                </a:solidFill>
                <a:latin typeface="Consolas" pitchFamily="49" charset="0"/>
                <a:cs typeface="Consolas" pitchFamily="49" charset="0"/>
              </a:rPr>
              <a:t>Dictionary</a:t>
            </a:r>
            <a:r>
              <a:rPr lang="en-US" sz="2400" dirty="0" smtClean="0">
                <a:latin typeface="Consolas" pitchFamily="49" charset="0"/>
                <a:cs typeface="Consolas" pitchFamily="49" charset="0"/>
              </a:rPr>
              <a:t>(</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a:t>
            </a:r>
            <a:r>
              <a:rPr lang="en-US" sz="2400" dirty="0" smtClean="0">
                <a:solidFill>
                  <a:srgbClr val="0000FF"/>
                </a:solidFill>
                <a:latin typeface="Consolas" pitchFamily="49" charset="0"/>
                <a:cs typeface="Consolas" pitchFamily="49" charset="0"/>
              </a:rPr>
              <a:t>Of Integer</a:t>
            </a:r>
            <a:r>
              <a:rPr lang="en-US" sz="2400" dirty="0" smtClean="0">
                <a:latin typeface="Consolas" pitchFamily="49" charset="0"/>
                <a:cs typeface="Consolas" pitchFamily="49" charset="0"/>
              </a:rPr>
              <a:t>, </a:t>
            </a:r>
            <a:r>
              <a:rPr lang="en-US" sz="2400" dirty="0" smtClean="0">
                <a:solidFill>
                  <a:srgbClr val="0000FF"/>
                </a:solidFill>
                <a:latin typeface="Consolas" pitchFamily="49" charset="0"/>
                <a:cs typeface="Consolas" pitchFamily="49" charset="0"/>
              </a:rPr>
              <a:t>String</a:t>
            </a:r>
            <a:r>
              <a:rPr lang="en-US" sz="2400" dirty="0" smtClean="0">
                <a:latin typeface="Consolas" pitchFamily="49" charset="0"/>
                <a:cs typeface="Consolas" pitchFamily="49" charset="0"/>
              </a:rPr>
              <a:t>) </a:t>
            </a:r>
            <a:r>
              <a:rPr lang="en-US" sz="2400" dirty="0" smtClean="0">
                <a:solidFill>
                  <a:srgbClr val="0000FF"/>
                </a:solidFill>
                <a:latin typeface="Consolas" pitchFamily="49" charset="0"/>
                <a:cs typeface="Consolas" pitchFamily="49" charset="0"/>
              </a:rPr>
              <a:t>From</a:t>
            </a:r>
            <a:r>
              <a:rPr lang="en-US" sz="2400" dirty="0" smtClean="0">
                <a:latin typeface="Consolas" pitchFamily="49" charset="0"/>
                <a:cs typeface="Consolas" pitchFamily="49" charset="0"/>
              </a:rPr>
              <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{1, "</a:t>
            </a:r>
            <a:r>
              <a:rPr lang="en-US" sz="2400" dirty="0" err="1" smtClean="0">
                <a:latin typeface="Consolas" pitchFamily="49" charset="0"/>
                <a:cs typeface="Consolas" pitchFamily="49" charset="0"/>
              </a:rPr>
              <a:t>abc</a:t>
            </a:r>
            <a:r>
              <a:rPr lang="en-US" sz="2400" dirty="0" smtClean="0">
                <a:latin typeface="Consolas" pitchFamily="49" charset="0"/>
                <a:cs typeface="Consolas" pitchFamily="49" charset="0"/>
              </a:rPr>
              <a:t>"},</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{2, "def"},</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{3, "</a:t>
            </a:r>
            <a:r>
              <a:rPr lang="en-US" sz="2400" dirty="0" err="1" smtClean="0">
                <a:latin typeface="Consolas" pitchFamily="49" charset="0"/>
                <a:cs typeface="Consolas" pitchFamily="49" charset="0"/>
              </a:rPr>
              <a:t>ghi</a:t>
            </a:r>
            <a:r>
              <a:rPr lang="en-US" sz="2400" dirty="0" smtClean="0">
                <a:latin typeface="Consolas" pitchFamily="49" charset="0"/>
                <a:cs typeface="Consolas" pitchFamily="49" charset="0"/>
              </a:rPr>
              <a:t>"}</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a:t>
            </a:r>
          </a:p>
          <a:p>
            <a:r>
              <a:rPr lang="en-US" sz="2400" dirty="0" smtClean="0">
                <a:cs typeface="Consolas" pitchFamily="49" charset="0"/>
              </a:rPr>
              <a:t>Compiled as calls to </a:t>
            </a:r>
            <a:r>
              <a:rPr lang="en-US" sz="2400" dirty="0" smtClean="0">
                <a:latin typeface="Consolas" pitchFamily="49" charset="0"/>
                <a:cs typeface="Consolas" pitchFamily="49" charset="0"/>
              </a:rPr>
              <a:t>Add()</a:t>
            </a:r>
            <a:r>
              <a:rPr lang="en-US" sz="2400" dirty="0" smtClean="0">
                <a:cs typeface="Consolas" pitchFamily="49" charset="0"/>
              </a:rPr>
              <a:t> method or extension</a:t>
            </a:r>
            <a:endParaRPr lang="en-US" sz="2400" dirty="0">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Literals</a:t>
            </a:r>
            <a:endParaRPr lang="en-US" dirty="0"/>
          </a:p>
        </p:txBody>
      </p:sp>
      <p:sp>
        <p:nvSpPr>
          <p:cNvPr id="3" name="Content Placeholder 2"/>
          <p:cNvSpPr>
            <a:spLocks noGrp="1"/>
          </p:cNvSpPr>
          <p:nvPr>
            <p:ph idx="1"/>
          </p:nvPr>
        </p:nvSpPr>
        <p:spPr/>
        <p:txBody>
          <a:bodyPr/>
          <a:lstStyle/>
          <a:p>
            <a:r>
              <a:rPr lang="en-US" dirty="0" smtClean="0"/>
              <a:t>Type is inferred if possible</a:t>
            </a:r>
          </a:p>
          <a:p>
            <a:pPr lvl="1"/>
            <a:r>
              <a:rPr lang="pt-BR" dirty="0" smtClean="0">
                <a:solidFill>
                  <a:srgbClr val="0000FF"/>
                </a:solidFill>
                <a:latin typeface="Consolas" pitchFamily="49" charset="0"/>
                <a:cs typeface="Consolas" pitchFamily="49" charset="0"/>
              </a:rPr>
              <a:t>Dim</a:t>
            </a:r>
            <a:r>
              <a:rPr lang="pt-BR" dirty="0" smtClean="0">
                <a:latin typeface="Consolas" pitchFamily="49" charset="0"/>
                <a:cs typeface="Consolas" pitchFamily="49" charset="0"/>
              </a:rPr>
              <a:t> a = {1, 2, 3}</a:t>
            </a:r>
          </a:p>
          <a:p>
            <a:pPr lvl="1"/>
            <a:r>
              <a:rPr lang="pt-BR" dirty="0" smtClean="0">
                <a:solidFill>
                  <a:srgbClr val="0000FF"/>
                </a:solidFill>
                <a:latin typeface="Consolas" pitchFamily="49" charset="0"/>
                <a:cs typeface="Consolas" pitchFamily="49" charset="0"/>
              </a:rPr>
              <a:t>Dim</a:t>
            </a:r>
            <a:r>
              <a:rPr lang="pt-BR" dirty="0" smtClean="0">
                <a:latin typeface="Consolas" pitchFamily="49" charset="0"/>
                <a:cs typeface="Consolas" pitchFamily="49" charset="0"/>
              </a:rPr>
              <a:t> b = {"1", "2", "3</a:t>
            </a:r>
            <a:r>
              <a:rPr lang="pt-BR" dirty="0" smtClean="0">
                <a:latin typeface="Consolas" pitchFamily="49" charset="0"/>
                <a:cs typeface="Consolas" pitchFamily="49" charset="0"/>
              </a:rPr>
              <a:t>"}</a:t>
            </a:r>
          </a:p>
          <a:p>
            <a:pPr lvl="1"/>
            <a:r>
              <a:rPr lang="pt-BR" dirty="0" smtClean="0">
                <a:solidFill>
                  <a:srgbClr val="0000FF"/>
                </a:solidFill>
                <a:latin typeface="Consolas" pitchFamily="49" charset="0"/>
                <a:cs typeface="Consolas" pitchFamily="49" charset="0"/>
              </a:rPr>
              <a:t>Dim</a:t>
            </a:r>
            <a:r>
              <a:rPr lang="pt-BR" dirty="0" smtClean="0">
                <a:latin typeface="Consolas" pitchFamily="49" charset="0"/>
                <a:cs typeface="Consolas" pitchFamily="49" charset="0"/>
              </a:rPr>
              <a:t> c = {1, "2", 3.0} </a:t>
            </a:r>
            <a:r>
              <a:rPr lang="pt-BR" dirty="0" smtClean="0">
                <a:solidFill>
                  <a:srgbClr val="008000"/>
                </a:solidFill>
                <a:latin typeface="Consolas" pitchFamily="49" charset="0"/>
                <a:cs typeface="Consolas" pitchFamily="49" charset="0"/>
              </a:rPr>
              <a:t>' What type?</a:t>
            </a:r>
            <a:endParaRPr lang="en-US" dirty="0">
              <a:solidFill>
                <a:srgbClr val="008000"/>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Nullable</a:t>
            </a:r>
            <a:r>
              <a:rPr lang="en-US" dirty="0" smtClean="0"/>
              <a:t> Optional Parameters</a:t>
            </a:r>
            <a:endParaRPr lang="en-US" dirty="0"/>
          </a:p>
        </p:txBody>
      </p:sp>
      <p:sp>
        <p:nvSpPr>
          <p:cNvPr id="3" name="Content Placeholder 2"/>
          <p:cNvSpPr>
            <a:spLocks noGrp="1"/>
          </p:cNvSpPr>
          <p:nvPr>
            <p:ph idx="1"/>
          </p:nvPr>
        </p:nvSpPr>
        <p:spPr/>
        <p:txBody>
          <a:bodyPr/>
          <a:lstStyle/>
          <a:p>
            <a:r>
              <a:rPr lang="en-US" dirty="0" smtClean="0">
                <a:solidFill>
                  <a:srgbClr val="0000FF"/>
                </a:solidFill>
                <a:latin typeface="Consolas" pitchFamily="49" charset="0"/>
                <a:cs typeface="Consolas" pitchFamily="49" charset="0"/>
              </a:rPr>
              <a:t>Sub</a:t>
            </a:r>
            <a:r>
              <a:rPr lang="en-US" dirty="0" smtClean="0">
                <a:latin typeface="Consolas" pitchFamily="49" charset="0"/>
                <a:cs typeface="Consolas" pitchFamily="49" charset="0"/>
              </a:rPr>
              <a:t> Add(</a:t>
            </a:r>
            <a:br>
              <a:rPr lang="en-US" dirty="0" smtClean="0">
                <a:latin typeface="Consolas" pitchFamily="49" charset="0"/>
                <a:cs typeface="Consolas" pitchFamily="49" charset="0"/>
              </a:rPr>
            </a:br>
            <a:r>
              <a:rPr lang="en-US" dirty="0" smtClean="0">
                <a:latin typeface="Consolas" pitchFamily="49" charset="0"/>
                <a:cs typeface="Consolas" pitchFamily="49" charset="0"/>
              </a:rPr>
              <a:t>    x </a:t>
            </a:r>
            <a:r>
              <a:rPr lang="en-US" dirty="0" smtClean="0">
                <a:solidFill>
                  <a:srgbClr val="0000FF"/>
                </a:solidFill>
                <a:latin typeface="Consolas" pitchFamily="49" charset="0"/>
                <a:cs typeface="Consolas" pitchFamily="49" charset="0"/>
              </a:rPr>
              <a:t>As Integer</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y </a:t>
            </a:r>
            <a:r>
              <a:rPr lang="en-US" dirty="0" smtClean="0">
                <a:solidFill>
                  <a:srgbClr val="0000FF"/>
                </a:solidFill>
                <a:latin typeface="Consolas" pitchFamily="49" charset="0"/>
                <a:cs typeface="Consolas" pitchFamily="49" charset="0"/>
              </a:rPr>
              <a:t>As Integer</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Optional </a:t>
            </a:r>
            <a:r>
              <a:rPr lang="en-US" dirty="0" smtClean="0">
                <a:latin typeface="Consolas" pitchFamily="49" charset="0"/>
                <a:cs typeface="Consolas" pitchFamily="49" charset="0"/>
              </a:rPr>
              <a:t>z </a:t>
            </a:r>
            <a:r>
              <a:rPr lang="en-US" dirty="0" smtClean="0">
                <a:solidFill>
                  <a:srgbClr val="0000FF"/>
                </a:solidFill>
                <a:latin typeface="Consolas" pitchFamily="49" charset="0"/>
                <a:cs typeface="Consolas" pitchFamily="49" charset="0"/>
              </a:rPr>
              <a:t>As Integer</a:t>
            </a:r>
            <a:r>
              <a:rPr lang="en-US" dirty="0" smtClean="0">
                <a:latin typeface="Consolas" pitchFamily="49" charset="0"/>
                <a:cs typeface="Consolas" pitchFamily="49" charset="0"/>
              </a:rPr>
              <a:t>? = 0)</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Basic 10 Review</a:t>
            </a:r>
            <a:endParaRPr lang="en-US" dirty="0"/>
          </a:p>
        </p:txBody>
      </p:sp>
      <p:sp>
        <p:nvSpPr>
          <p:cNvPr id="3" name="Content Placeholder 2"/>
          <p:cNvSpPr>
            <a:spLocks noGrp="1"/>
          </p:cNvSpPr>
          <p:nvPr>
            <p:ph idx="1"/>
          </p:nvPr>
        </p:nvSpPr>
        <p:spPr/>
        <p:txBody>
          <a:bodyPr/>
          <a:lstStyle/>
          <a:p>
            <a:pPr>
              <a:buNone/>
            </a:pPr>
            <a:r>
              <a:rPr lang="en-US" sz="1800" dirty="0" smtClean="0">
                <a:solidFill>
                  <a:srgbClr val="0000FF"/>
                </a:solidFill>
                <a:latin typeface="Consolas" pitchFamily="49" charset="0"/>
                <a:cs typeface="Consolas" pitchFamily="49" charset="0"/>
              </a:rPr>
              <a:t>Property</a:t>
            </a:r>
            <a:r>
              <a:rPr lang="en-US" sz="1800" dirty="0" smtClean="0">
                <a:latin typeface="Consolas" pitchFamily="49" charset="0"/>
                <a:cs typeface="Consolas" pitchFamily="49" charset="0"/>
              </a:rPr>
              <a:t> Ids() </a:t>
            </a:r>
            <a:r>
              <a:rPr lang="en-US" sz="1800" dirty="0" smtClean="0">
                <a:solidFill>
                  <a:srgbClr val="0000FF"/>
                </a:solidFill>
                <a:latin typeface="Consolas" pitchFamily="49" charset="0"/>
                <a:cs typeface="Consolas" pitchFamily="49" charset="0"/>
              </a:rPr>
              <a:t>As</a:t>
            </a:r>
            <a:r>
              <a:rPr lang="en-US" sz="1800" dirty="0" smtClean="0">
                <a:latin typeface="Consolas" pitchFamily="49" charset="0"/>
                <a:cs typeface="Consolas" pitchFamily="49" charset="0"/>
              </a:rPr>
              <a:t> List(</a:t>
            </a:r>
            <a:r>
              <a:rPr lang="en-US" sz="1800" dirty="0" smtClean="0">
                <a:solidFill>
                  <a:srgbClr val="0000FF"/>
                </a:solidFill>
                <a:latin typeface="Consolas" pitchFamily="49" charset="0"/>
                <a:cs typeface="Consolas" pitchFamily="49" charset="0"/>
              </a:rPr>
              <a:t>Of Integer</a:t>
            </a:r>
            <a:r>
              <a:rPr lang="en-US" sz="1800" dirty="0" smtClean="0">
                <a:latin typeface="Consolas" pitchFamily="49" charset="0"/>
                <a:cs typeface="Consolas" pitchFamily="49" charset="0"/>
              </a:rPr>
              <a:t>) =</a:t>
            </a:r>
          </a:p>
          <a:p>
            <a:pPr>
              <a:buNone/>
            </a:pPr>
            <a:r>
              <a:rPr lang="en-US" sz="1800" dirty="0" smtClean="0">
                <a:latin typeface="Consolas" pitchFamily="49" charset="0"/>
                <a:cs typeface="Consolas" pitchFamily="49" charset="0"/>
              </a:rPr>
              <a:t>    </a:t>
            </a:r>
            <a:r>
              <a:rPr lang="en-US" sz="1800" dirty="0" smtClean="0">
                <a:solidFill>
                  <a:srgbClr val="0000FF"/>
                </a:solidFill>
                <a:latin typeface="Consolas" pitchFamily="49" charset="0"/>
                <a:cs typeface="Consolas" pitchFamily="49" charset="0"/>
              </a:rPr>
              <a:t>New</a:t>
            </a:r>
            <a:r>
              <a:rPr lang="en-US" sz="1800" dirty="0" smtClean="0">
                <a:latin typeface="Consolas" pitchFamily="49" charset="0"/>
                <a:cs typeface="Consolas" pitchFamily="49" charset="0"/>
              </a:rPr>
              <a:t> List(</a:t>
            </a:r>
            <a:r>
              <a:rPr lang="en-US" sz="1800" dirty="0" smtClean="0">
                <a:solidFill>
                  <a:srgbClr val="0000FF"/>
                </a:solidFill>
                <a:latin typeface="Consolas" pitchFamily="49" charset="0"/>
                <a:cs typeface="Consolas" pitchFamily="49" charset="0"/>
              </a:rPr>
              <a:t>Of Integer</a:t>
            </a:r>
            <a:r>
              <a:rPr lang="en-US" sz="1800" dirty="0" smtClean="0">
                <a:latin typeface="Consolas" pitchFamily="49" charset="0"/>
                <a:cs typeface="Consolas" pitchFamily="49" charset="0"/>
              </a:rPr>
              <a:t>) </a:t>
            </a:r>
            <a:r>
              <a:rPr lang="en-US" sz="1800" dirty="0" smtClean="0">
                <a:solidFill>
                  <a:srgbClr val="0000FF"/>
                </a:solidFill>
                <a:latin typeface="Consolas" pitchFamily="49" charset="0"/>
                <a:cs typeface="Consolas" pitchFamily="49" charset="0"/>
              </a:rPr>
              <a:t>From</a:t>
            </a:r>
            <a:r>
              <a:rPr lang="en-US" sz="1800" dirty="0" smtClean="0">
                <a:latin typeface="Consolas" pitchFamily="49" charset="0"/>
                <a:cs typeface="Consolas" pitchFamily="49" charset="0"/>
              </a:rPr>
              <a:t> {</a:t>
            </a:r>
          </a:p>
          <a:p>
            <a:pPr>
              <a:buNone/>
            </a:pPr>
            <a:r>
              <a:rPr lang="en-US" sz="1800" dirty="0" smtClean="0">
                <a:latin typeface="Consolas" pitchFamily="49" charset="0"/>
                <a:cs typeface="Consolas" pitchFamily="49" charset="0"/>
              </a:rPr>
              <a:t>        1, 2, 3, 4</a:t>
            </a:r>
          </a:p>
          <a:p>
            <a:pPr>
              <a:buNone/>
            </a:pPr>
            <a:r>
              <a:rPr lang="en-US" sz="1800" dirty="0" smtClean="0">
                <a:latin typeface="Consolas" pitchFamily="49" charset="0"/>
                <a:cs typeface="Consolas" pitchFamily="49" charset="0"/>
              </a:rPr>
              <a:t>    }</a:t>
            </a:r>
          </a:p>
          <a:p>
            <a:pPr>
              <a:buNone/>
            </a:pPr>
            <a:endParaRPr lang="en-US" sz="1800" dirty="0" smtClean="0">
              <a:latin typeface="Consolas" pitchFamily="49" charset="0"/>
              <a:cs typeface="Consolas" pitchFamily="49" charset="0"/>
            </a:endParaRPr>
          </a:p>
          <a:p>
            <a:pPr>
              <a:buNone/>
            </a:pPr>
            <a:r>
              <a:rPr lang="en-US" sz="1800" dirty="0" smtClean="0">
                <a:solidFill>
                  <a:srgbClr val="0000FF"/>
                </a:solidFill>
                <a:latin typeface="Consolas" pitchFamily="49" charset="0"/>
                <a:cs typeface="Consolas" pitchFamily="49" charset="0"/>
              </a:rPr>
              <a:t>Public Sub New</a:t>
            </a:r>
            <a:r>
              <a:rPr lang="en-US" sz="1800" dirty="0" smtClean="0">
                <a:latin typeface="Consolas" pitchFamily="49" charset="0"/>
                <a:cs typeface="Consolas" pitchFamily="49" charset="0"/>
              </a:rPr>
              <a:t>(</a:t>
            </a:r>
            <a:r>
              <a:rPr lang="en-US" sz="1800" dirty="0" smtClean="0">
                <a:solidFill>
                  <a:srgbClr val="0000FF"/>
                </a:solidFill>
                <a:latin typeface="Consolas" pitchFamily="49" charset="0"/>
                <a:cs typeface="Consolas" pitchFamily="49" charset="0"/>
              </a:rPr>
              <a:t>Optional </a:t>
            </a:r>
            <a:r>
              <a:rPr lang="en-US" sz="1800" dirty="0" err="1" smtClean="0">
                <a:solidFill>
                  <a:srgbClr val="0000FF"/>
                </a:solidFill>
                <a:latin typeface="Consolas" pitchFamily="49" charset="0"/>
                <a:cs typeface="Consolas" pitchFamily="49" charset="0"/>
              </a:rPr>
              <a:t>ByVal</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i</a:t>
            </a:r>
            <a:r>
              <a:rPr lang="en-US" sz="1800" dirty="0" smtClean="0">
                <a:latin typeface="Consolas" pitchFamily="49" charset="0"/>
                <a:cs typeface="Consolas" pitchFamily="49" charset="0"/>
              </a:rPr>
              <a:t> </a:t>
            </a:r>
            <a:r>
              <a:rPr lang="en-US" sz="1800" dirty="0" smtClean="0">
                <a:solidFill>
                  <a:srgbClr val="0000FF"/>
                </a:solidFill>
                <a:latin typeface="Consolas" pitchFamily="49" charset="0"/>
                <a:cs typeface="Consolas" pitchFamily="49" charset="0"/>
              </a:rPr>
              <a:t>As</a:t>
            </a:r>
            <a:r>
              <a:rPr lang="en-US" sz="1800" dirty="0" smtClean="0">
                <a:latin typeface="Consolas" pitchFamily="49" charset="0"/>
                <a:cs typeface="Consolas" pitchFamily="49" charset="0"/>
              </a:rPr>
              <a:t> </a:t>
            </a:r>
            <a:r>
              <a:rPr lang="en-US" sz="1800" dirty="0" smtClean="0">
                <a:solidFill>
                  <a:srgbClr val="0000FF"/>
                </a:solidFill>
                <a:latin typeface="Consolas" pitchFamily="49" charset="0"/>
                <a:cs typeface="Consolas" pitchFamily="49" charset="0"/>
              </a:rPr>
              <a:t>Integer</a:t>
            </a:r>
            <a:r>
              <a:rPr lang="en-US" sz="1800" dirty="0" smtClean="0">
                <a:latin typeface="Consolas" pitchFamily="49" charset="0"/>
                <a:cs typeface="Consolas" pitchFamily="49" charset="0"/>
              </a:rPr>
              <a:t>? = 0)</a:t>
            </a:r>
          </a:p>
          <a:p>
            <a:pPr>
              <a:buNone/>
            </a:pPr>
            <a:r>
              <a:rPr lang="en-US" sz="1800" dirty="0" smtClean="0">
                <a:latin typeface="Consolas" pitchFamily="49" charset="0"/>
                <a:cs typeface="Consolas" pitchFamily="49" charset="0"/>
              </a:rPr>
              <a:t>    </a:t>
            </a:r>
            <a:r>
              <a:rPr lang="en-US" sz="1800" dirty="0" smtClean="0">
                <a:solidFill>
                  <a:srgbClr val="0000FF"/>
                </a:solidFill>
                <a:latin typeface="Consolas" pitchFamily="49" charset="0"/>
                <a:cs typeface="Consolas" pitchFamily="49" charset="0"/>
              </a:rPr>
              <a:t>If</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i.HasValue</a:t>
            </a:r>
            <a:r>
              <a:rPr lang="en-US" sz="1800" dirty="0" smtClean="0">
                <a:latin typeface="Consolas" pitchFamily="49" charset="0"/>
                <a:cs typeface="Consolas" pitchFamily="49" charset="0"/>
              </a:rPr>
              <a:t> </a:t>
            </a:r>
            <a:r>
              <a:rPr lang="en-US" sz="1800" dirty="0" smtClean="0">
                <a:solidFill>
                  <a:srgbClr val="0000FF"/>
                </a:solidFill>
                <a:latin typeface="Consolas" pitchFamily="49" charset="0"/>
                <a:cs typeface="Consolas" pitchFamily="49" charset="0"/>
              </a:rPr>
              <a:t>Then</a:t>
            </a:r>
          </a:p>
          <a:p>
            <a:pPr>
              <a:buNone/>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Ids.Add</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i</a:t>
            </a:r>
            <a:r>
              <a:rPr lang="en-US" sz="1800" dirty="0" smtClean="0">
                <a:latin typeface="Consolas" pitchFamily="49" charset="0"/>
                <a:cs typeface="Consolas" pitchFamily="49" charset="0"/>
              </a:rPr>
              <a:t>)</a:t>
            </a:r>
          </a:p>
          <a:p>
            <a:pPr>
              <a:buNone/>
            </a:pPr>
            <a:r>
              <a:rPr lang="en-US" sz="1800" dirty="0" smtClean="0">
                <a:latin typeface="Consolas" pitchFamily="49" charset="0"/>
                <a:cs typeface="Consolas" pitchFamily="49" charset="0"/>
              </a:rPr>
              <a:t>    </a:t>
            </a:r>
            <a:r>
              <a:rPr lang="en-US" sz="1800" dirty="0" smtClean="0">
                <a:solidFill>
                  <a:srgbClr val="0000FF"/>
                </a:solidFill>
                <a:latin typeface="Consolas" pitchFamily="49" charset="0"/>
                <a:cs typeface="Consolas" pitchFamily="49" charset="0"/>
              </a:rPr>
              <a:t>End If</a:t>
            </a:r>
          </a:p>
          <a:p>
            <a:pPr>
              <a:buNone/>
            </a:pPr>
            <a:endParaRPr lang="en-US" sz="1800" dirty="0" smtClean="0">
              <a:latin typeface="Consolas" pitchFamily="49" charset="0"/>
              <a:cs typeface="Consolas" pitchFamily="49" charset="0"/>
            </a:endParaRPr>
          </a:p>
          <a:p>
            <a:pPr>
              <a:buNone/>
            </a:pPr>
            <a:r>
              <a:rPr lang="en-US" sz="1800" dirty="0" smtClean="0">
                <a:latin typeface="Consolas" pitchFamily="49" charset="0"/>
                <a:cs typeface="Consolas" pitchFamily="49" charset="0"/>
              </a:rPr>
              <a:t>    </a:t>
            </a:r>
            <a:r>
              <a:rPr lang="en-US" sz="1800" dirty="0" smtClean="0">
                <a:solidFill>
                  <a:srgbClr val="0000FF"/>
                </a:solidFill>
                <a:latin typeface="Consolas" pitchFamily="49" charset="0"/>
                <a:cs typeface="Consolas" pitchFamily="49" charset="0"/>
              </a:rPr>
              <a:t>Dim</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moreIds</a:t>
            </a:r>
            <a:r>
              <a:rPr lang="en-US" sz="1800" dirty="0" smtClean="0">
                <a:latin typeface="Consolas" pitchFamily="49" charset="0"/>
                <a:cs typeface="Consolas" pitchFamily="49" charset="0"/>
              </a:rPr>
              <a:t> = {5, 6, 7}</a:t>
            </a:r>
          </a:p>
          <a:p>
            <a:pPr>
              <a:buNone/>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Ids.AddRange</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moreIds</a:t>
            </a:r>
            <a:r>
              <a:rPr lang="en-US" sz="1800" dirty="0" smtClean="0">
                <a:latin typeface="Consolas" pitchFamily="49" charset="0"/>
                <a:cs typeface="Consolas" pitchFamily="49" charset="0"/>
              </a:rPr>
              <a:t>)</a:t>
            </a:r>
          </a:p>
          <a:p>
            <a:pPr>
              <a:buNone/>
            </a:pPr>
            <a:r>
              <a:rPr lang="en-US" sz="1800" dirty="0" smtClean="0">
                <a:solidFill>
                  <a:srgbClr val="0000FF"/>
                </a:solidFill>
                <a:latin typeface="Consolas" pitchFamily="49" charset="0"/>
                <a:cs typeface="Consolas" pitchFamily="49" charset="0"/>
              </a:rPr>
              <a:t>End Sub</a:t>
            </a:r>
            <a:endParaRPr lang="en-US" sz="1800" dirty="0">
              <a:solidFill>
                <a:srgbClr val="0000FF"/>
              </a:solidFill>
              <a:latin typeface="Consolas" pitchFamily="49" charset="0"/>
              <a:cs typeface="Consolas" pitchFamily="49" charset="0"/>
            </a:endParaRPr>
          </a:p>
        </p:txBody>
      </p:sp>
      <p:sp>
        <p:nvSpPr>
          <p:cNvPr id="4" name="Rounded Rectangular Callout 3"/>
          <p:cNvSpPr/>
          <p:nvPr/>
        </p:nvSpPr>
        <p:spPr>
          <a:xfrm>
            <a:off x="6096000" y="1981200"/>
            <a:ext cx="2438400" cy="685800"/>
          </a:xfrm>
          <a:prstGeom prst="wedgeRoundRectCallout">
            <a:avLst>
              <a:gd name="adj1" fmla="val -82250"/>
              <a:gd name="adj2" fmla="val -26421"/>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smtClean="0"/>
              <a:t>Auto-implemented property</a:t>
            </a:r>
            <a:endParaRPr lang="en-US" dirty="0"/>
          </a:p>
        </p:txBody>
      </p:sp>
      <p:sp>
        <p:nvSpPr>
          <p:cNvPr id="5" name="Rounded Rectangular Callout 4"/>
          <p:cNvSpPr/>
          <p:nvPr/>
        </p:nvSpPr>
        <p:spPr>
          <a:xfrm>
            <a:off x="2743200" y="3124200"/>
            <a:ext cx="2438400" cy="381000"/>
          </a:xfrm>
          <a:prstGeom prst="wedgeRoundRectCallout">
            <a:avLst>
              <a:gd name="adj1" fmla="val -43070"/>
              <a:gd name="adj2" fmla="val -139456"/>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smtClean="0"/>
              <a:t>Collection </a:t>
            </a:r>
            <a:r>
              <a:rPr lang="en-US" i="1" dirty="0" err="1" smtClean="0"/>
              <a:t>initializer</a:t>
            </a:r>
            <a:endParaRPr lang="en-US" dirty="0"/>
          </a:p>
        </p:txBody>
      </p:sp>
      <p:sp>
        <p:nvSpPr>
          <p:cNvPr id="6" name="Rounded Rectangular Callout 5"/>
          <p:cNvSpPr/>
          <p:nvPr/>
        </p:nvSpPr>
        <p:spPr>
          <a:xfrm>
            <a:off x="5867400" y="5486400"/>
            <a:ext cx="2438400" cy="381000"/>
          </a:xfrm>
          <a:prstGeom prst="wedgeRoundRectCallout">
            <a:avLst>
              <a:gd name="adj1" fmla="val -114711"/>
              <a:gd name="adj2" fmla="val -67815"/>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smtClean="0"/>
              <a:t>Array literal</a:t>
            </a:r>
            <a:endParaRPr lang="en-US" dirty="0"/>
          </a:p>
        </p:txBody>
      </p:sp>
      <p:sp>
        <p:nvSpPr>
          <p:cNvPr id="7" name="Rounded Rectangular Callout 6"/>
          <p:cNvSpPr/>
          <p:nvPr/>
        </p:nvSpPr>
        <p:spPr>
          <a:xfrm>
            <a:off x="6553200" y="3962400"/>
            <a:ext cx="2133600" cy="685800"/>
          </a:xfrm>
          <a:prstGeom prst="wedgeRoundRectCallout">
            <a:avLst>
              <a:gd name="adj1" fmla="val -115831"/>
              <a:gd name="adj2" fmla="val -30502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smtClean="0"/>
              <a:t>Implicit line continuations</a:t>
            </a:r>
            <a:endParaRPr lang="en-US" dirty="0"/>
          </a:p>
        </p:txBody>
      </p:sp>
      <p:sp>
        <p:nvSpPr>
          <p:cNvPr id="8" name="Rounded Rectangular Callout 7"/>
          <p:cNvSpPr/>
          <p:nvPr/>
        </p:nvSpPr>
        <p:spPr>
          <a:xfrm>
            <a:off x="2971800" y="4419600"/>
            <a:ext cx="2438400" cy="685800"/>
          </a:xfrm>
          <a:prstGeom prst="wedgeRoundRectCallout">
            <a:avLst>
              <a:gd name="adj1" fmla="val 67191"/>
              <a:gd name="adj2" fmla="val -12592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err="1" smtClean="0"/>
              <a:t>Nullable</a:t>
            </a:r>
            <a:r>
              <a:rPr lang="en-US" i="1" dirty="0" smtClean="0"/>
              <a:t> optional parameters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Named/Optional </a:t>
            </a:r>
            <a:r>
              <a:rPr lang="en-US" dirty="0" err="1" smtClean="0"/>
              <a:t>Params</a:t>
            </a:r>
            <a:endParaRPr lang="en-US" dirty="0"/>
          </a:p>
        </p:txBody>
      </p:sp>
      <p:sp>
        <p:nvSpPr>
          <p:cNvPr id="3" name="Content Placeholder 2"/>
          <p:cNvSpPr>
            <a:spLocks noGrp="1"/>
          </p:cNvSpPr>
          <p:nvPr>
            <p:ph idx="1"/>
          </p:nvPr>
        </p:nvSpPr>
        <p:spPr/>
        <p:txBody>
          <a:bodyPr/>
          <a:lstStyle/>
          <a:p>
            <a:r>
              <a:rPr lang="en-US" dirty="0" smtClean="0">
                <a:solidFill>
                  <a:srgbClr val="0000FF"/>
                </a:solidFill>
                <a:latin typeface="Consolas" pitchFamily="49" charset="0"/>
                <a:cs typeface="Consolas" pitchFamily="49" charset="0"/>
              </a:rPr>
              <a:t>void</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MyMethod</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string</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myString</a:t>
            </a:r>
            <a:r>
              <a:rPr lang="en-US" dirty="0" smtClean="0">
                <a:latin typeface="Consolas" pitchFamily="49" charset="0"/>
                <a:cs typeface="Consolas" pitchFamily="49" charset="0"/>
              </a:rPr>
              <a:t> =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err="1" smtClean="0">
                <a:solidFill>
                  <a:srgbClr val="0000FF"/>
                </a:solidFill>
                <a:latin typeface="Consolas" pitchFamily="49" charset="0"/>
                <a:cs typeface="Consolas" pitchFamily="49" charset="0"/>
              </a:rPr>
              <a:t>int</a:t>
            </a:r>
            <a:r>
              <a:rPr lang="en-US" dirty="0" smtClean="0">
                <a:solidFill>
                  <a:srgbClr val="0000FF"/>
                </a:solidFill>
                <a:latin typeface="Consolas" pitchFamily="49" charset="0"/>
                <a:cs typeface="Consolas" pitchFamily="49" charset="0"/>
              </a:rPr>
              <a:t> </a:t>
            </a:r>
            <a:r>
              <a:rPr lang="en-US" dirty="0" err="1" smtClean="0">
                <a:latin typeface="Consolas" pitchFamily="49" charset="0"/>
                <a:cs typeface="Consolas" pitchFamily="49" charset="0"/>
              </a:rPr>
              <a:t>myInt</a:t>
            </a:r>
            <a:r>
              <a:rPr lang="en-US" dirty="0" smtClean="0">
                <a:latin typeface="Consolas" pitchFamily="49" charset="0"/>
                <a:cs typeface="Consolas" pitchFamily="49" charset="0"/>
              </a:rPr>
              <a:t> = 1,</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double </a:t>
            </a:r>
            <a:r>
              <a:rPr lang="en-US" dirty="0" err="1" smtClean="0">
                <a:latin typeface="Consolas" pitchFamily="49" charset="0"/>
                <a:cs typeface="Consolas" pitchFamily="49" charset="0"/>
              </a:rPr>
              <a:t>myDub</a:t>
            </a:r>
            <a:r>
              <a:rPr lang="en-US" dirty="0" smtClean="0">
                <a:latin typeface="Consolas" pitchFamily="49" charset="0"/>
                <a:cs typeface="Consolas" pitchFamily="49" charset="0"/>
              </a:rPr>
              <a:t> = 0.1) { … }</a:t>
            </a:r>
          </a:p>
          <a:p>
            <a:r>
              <a:rPr lang="en-US" dirty="0" err="1" smtClean="0">
                <a:latin typeface="Consolas" pitchFamily="49" charset="0"/>
                <a:cs typeface="Consolas" pitchFamily="49" charset="0"/>
              </a:rPr>
              <a:t>MyMethod</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err="1" smtClean="0">
                <a:latin typeface="Consolas" pitchFamily="49" charset="0"/>
                <a:cs typeface="Consolas" pitchFamily="49" charset="0"/>
              </a:rPr>
              <a:t>myDub</a:t>
            </a:r>
            <a:r>
              <a:rPr lang="en-US" dirty="0" smtClean="0">
                <a:latin typeface="Consolas" pitchFamily="49" charset="0"/>
                <a:cs typeface="Consolas" pitchFamily="49" charset="0"/>
              </a:rPr>
              <a:t>: -0.1,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err="1" smtClean="0">
                <a:latin typeface="Consolas" pitchFamily="49" charset="0"/>
                <a:cs typeface="Consolas" pitchFamily="49" charset="0"/>
              </a:rPr>
              <a:t>myString</a:t>
            </a:r>
            <a:r>
              <a:rPr lang="en-US" dirty="0" smtClean="0">
                <a:latin typeface="Consolas" pitchFamily="49" charset="0"/>
                <a:cs typeface="Consolas" pitchFamily="49" charset="0"/>
              </a:rPr>
              <a:t>: "neat"</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a:p>
            <a:r>
              <a:rPr lang="en-US" dirty="0" smtClean="0"/>
              <a:t>Caveat: default value is compiled as attribute</a:t>
            </a:r>
          </a:p>
          <a:p>
            <a:pPr lvl="1"/>
            <a:r>
              <a:rPr lang="en-US" dirty="0" smtClean="0"/>
              <a:t>Same implementation as Visual Basic always had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Who am I?</a:t>
            </a:r>
          </a:p>
        </p:txBody>
      </p:sp>
      <p:sp>
        <p:nvSpPr>
          <p:cNvPr id="28674" name="Content Placeholder 2"/>
          <p:cNvSpPr>
            <a:spLocks noGrp="1"/>
          </p:cNvSpPr>
          <p:nvPr>
            <p:ph idx="1"/>
          </p:nvPr>
        </p:nvSpPr>
        <p:spPr>
          <a:xfrm>
            <a:off x="457200" y="1905000"/>
            <a:ext cx="8229600" cy="4389438"/>
          </a:xfrm>
        </p:spPr>
        <p:txBody>
          <a:bodyPr/>
          <a:lstStyle/>
          <a:p>
            <a:pPr eaLnBrk="1" hangingPunct="1"/>
            <a:r>
              <a:rPr lang="en-US" sz="2400" smtClean="0"/>
              <a:t>Iowa Native</a:t>
            </a:r>
          </a:p>
          <a:p>
            <a:pPr eaLnBrk="1" hangingPunct="1"/>
            <a:r>
              <a:rPr lang="en-US" sz="2400" smtClean="0"/>
              <a:t>Iowa State University</a:t>
            </a:r>
          </a:p>
          <a:p>
            <a:pPr eaLnBrk="1" hangingPunct="1"/>
            <a:r>
              <a:rPr lang="en-US" sz="2400" smtClean="0"/>
              <a:t>Cedar Rapids</a:t>
            </a:r>
          </a:p>
          <a:p>
            <a:pPr eaLnBrk="1" hangingPunct="1"/>
            <a:r>
              <a:rPr lang="en-US" sz="2400" smtClean="0"/>
              <a:t>SharePoint </a:t>
            </a:r>
            <a:r>
              <a:rPr lang="en-US" sz="2400" smtClean="0">
                <a:sym typeface="Wingdings" pitchFamily="2" charset="2"/>
              </a:rPr>
              <a:t> ASP.NET MVC</a:t>
            </a:r>
            <a:endParaRPr lang="en-US" sz="2400" smtClean="0"/>
          </a:p>
          <a:p>
            <a:pPr eaLnBrk="1" hangingPunct="1"/>
            <a:r>
              <a:rPr lang="en-US" sz="2400" smtClean="0">
                <a:sym typeface="Wingdings" pitchFamily="2" charset="2"/>
              </a:rPr>
              <a:t>J&amp;P Cycles</a:t>
            </a:r>
            <a:endParaRPr lang="en-US" sz="2400" smtClean="0"/>
          </a:p>
          <a:p>
            <a:pPr eaLnBrk="1" hangingPunct="1"/>
            <a:r>
              <a:rPr lang="en-US" sz="2400" smtClean="0"/>
              <a:t>Language Geek</a:t>
            </a:r>
          </a:p>
        </p:txBody>
      </p:sp>
      <p:pic>
        <p:nvPicPr>
          <p:cNvPr id="28675" name="Picture 3"/>
          <p:cNvPicPr>
            <a:picLocks noChangeAspect="1" noChangeArrowheads="1"/>
          </p:cNvPicPr>
          <p:nvPr/>
        </p:nvPicPr>
        <p:blipFill>
          <a:blip r:embed="rId2" cstate="print"/>
          <a:srcRect/>
          <a:stretch>
            <a:fillRect/>
          </a:stretch>
        </p:blipFill>
        <p:spPr bwMode="auto">
          <a:xfrm>
            <a:off x="571500" y="5257800"/>
            <a:ext cx="4991100" cy="981075"/>
          </a:xfrm>
          <a:prstGeom prst="rect">
            <a:avLst/>
          </a:prstGeom>
          <a:noFill/>
          <a:ln w="9525">
            <a:noFill/>
            <a:miter lim="800000"/>
            <a:headEnd/>
            <a:tailEnd/>
          </a:ln>
        </p:spPr>
      </p:pic>
      <p:pic>
        <p:nvPicPr>
          <p:cNvPr id="1027" name="Picture 3" descr="C:\Users\Keith\Desktop\mvp.png"/>
          <p:cNvPicPr>
            <a:picLocks noChangeAspect="1" noChangeArrowheads="1"/>
          </p:cNvPicPr>
          <p:nvPr/>
        </p:nvPicPr>
        <p:blipFill>
          <a:blip r:embed="rId3" cstate="print"/>
          <a:srcRect/>
          <a:stretch>
            <a:fillRect/>
          </a:stretch>
        </p:blipFill>
        <p:spPr bwMode="auto">
          <a:xfrm>
            <a:off x="6324600" y="5334000"/>
            <a:ext cx="2170364" cy="8779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Variance</a:t>
            </a:r>
            <a:endParaRPr lang="en-US" dirty="0"/>
          </a:p>
        </p:txBody>
      </p:sp>
      <p:sp>
        <p:nvSpPr>
          <p:cNvPr id="3" name="Content Placeholder 2"/>
          <p:cNvSpPr>
            <a:spLocks noGrp="1"/>
          </p:cNvSpPr>
          <p:nvPr>
            <p:ph idx="1"/>
          </p:nvPr>
        </p:nvSpPr>
        <p:spPr/>
        <p:txBody>
          <a:bodyPr/>
          <a:lstStyle/>
          <a:p>
            <a:r>
              <a:rPr lang="en-US" dirty="0" smtClean="0"/>
              <a:t>Ordering of types for equivalence</a:t>
            </a:r>
          </a:p>
          <a:p>
            <a:pPr lvl="1"/>
            <a:r>
              <a:rPr lang="en-US" dirty="0" smtClean="0"/>
              <a:t>Covariant = using narrower as wider</a:t>
            </a:r>
          </a:p>
          <a:p>
            <a:pPr lvl="1"/>
            <a:r>
              <a:rPr lang="en-US" dirty="0" err="1" smtClean="0"/>
              <a:t>Contravariant</a:t>
            </a:r>
            <a:r>
              <a:rPr lang="en-US" dirty="0" smtClean="0"/>
              <a:t> = using wider as narrower</a:t>
            </a:r>
          </a:p>
          <a:p>
            <a:pPr lvl="1"/>
            <a:r>
              <a:rPr lang="en-US" dirty="0" smtClean="0"/>
              <a:t>Invariant = no conversion</a:t>
            </a:r>
          </a:p>
          <a:p>
            <a:r>
              <a:rPr lang="en-US" dirty="0" smtClean="0"/>
              <a:t>These work on CLR 2:</a:t>
            </a:r>
          </a:p>
          <a:p>
            <a:pPr lvl="1"/>
            <a:r>
              <a:rPr lang="en-US" sz="2000" dirty="0" smtClean="0">
                <a:solidFill>
                  <a:srgbClr val="0000FF"/>
                </a:solidFill>
                <a:latin typeface="Consolas" pitchFamily="49" charset="0"/>
                <a:cs typeface="Consolas" pitchFamily="49" charset="0"/>
              </a:rPr>
              <a:t>object</a:t>
            </a:r>
            <a:r>
              <a:rPr lang="en-US" sz="2000" dirty="0" smtClean="0">
                <a:latin typeface="Consolas" pitchFamily="49" charset="0"/>
                <a:cs typeface="Consolas" pitchFamily="49" charset="0"/>
              </a:rPr>
              <a:t> o = "my string";</a:t>
            </a:r>
          </a:p>
          <a:p>
            <a:pPr lvl="1"/>
            <a:r>
              <a:rPr lang="en-US" sz="2000" dirty="0" smtClean="0">
                <a:solidFill>
                  <a:srgbClr val="0000FF"/>
                </a:solidFill>
                <a:latin typeface="Consolas" pitchFamily="49" charset="0"/>
                <a:cs typeface="Consolas" pitchFamily="49" charset="0"/>
              </a:rPr>
              <a:t>object</a:t>
            </a:r>
            <a:r>
              <a:rPr lang="en-US" sz="2000" dirty="0" smtClean="0">
                <a:latin typeface="Consolas" pitchFamily="49" charset="0"/>
                <a:cs typeface="Consolas" pitchFamily="49" charset="0"/>
              </a:rPr>
              <a:t>[] a = </a:t>
            </a:r>
            <a:r>
              <a:rPr lang="en-US" sz="2000" dirty="0" smtClean="0">
                <a:solidFill>
                  <a:srgbClr val="0000FF"/>
                </a:solidFill>
                <a:latin typeface="Consolas" pitchFamily="49" charset="0"/>
                <a:cs typeface="Consolas" pitchFamily="49" charset="0"/>
              </a:rPr>
              <a:t>new string</a:t>
            </a:r>
            <a:r>
              <a:rPr lang="en-US" sz="2000" dirty="0" smtClean="0">
                <a:latin typeface="Consolas" pitchFamily="49" charset="0"/>
                <a:cs typeface="Consolas" pitchFamily="49" charset="0"/>
              </a:rPr>
              <a:t>[] { "my string" };</a:t>
            </a:r>
          </a:p>
          <a:p>
            <a:r>
              <a:rPr lang="en-US" dirty="0" smtClean="0"/>
              <a:t>These don’t:</a:t>
            </a:r>
          </a:p>
          <a:p>
            <a:pPr lvl="1"/>
            <a:r>
              <a:rPr lang="en-US" sz="2000" dirty="0" err="1" smtClean="0">
                <a:solidFill>
                  <a:srgbClr val="2B91AF"/>
                </a:solidFill>
                <a:latin typeface="Consolas" pitchFamily="49" charset="0"/>
                <a:cs typeface="Consolas" pitchFamily="49" charset="0"/>
              </a:rPr>
              <a:t>IEnumerable</a:t>
            </a:r>
            <a:r>
              <a:rPr lang="en-US" sz="2000" dirty="0" smtClean="0">
                <a:latin typeface="Consolas" pitchFamily="49" charset="0"/>
                <a:cs typeface="Consolas" pitchFamily="49" charset="0"/>
              </a:rPr>
              <a:t>&lt;</a:t>
            </a:r>
            <a:r>
              <a:rPr lang="en-US" sz="2000" dirty="0" smtClean="0">
                <a:solidFill>
                  <a:srgbClr val="0000FF"/>
                </a:solidFill>
                <a:latin typeface="Consolas" pitchFamily="49" charset="0"/>
                <a:cs typeface="Consolas" pitchFamily="49" charset="0"/>
              </a:rPr>
              <a:t>object</a:t>
            </a:r>
            <a:r>
              <a:rPr lang="en-US" sz="2000" dirty="0" smtClean="0">
                <a:latin typeface="Consolas" pitchFamily="49" charset="0"/>
                <a:cs typeface="Consolas" pitchFamily="49" charset="0"/>
              </a:rPr>
              <a:t>&gt; s = </a:t>
            </a:r>
            <a:r>
              <a:rPr lang="en-US" sz="2000" dirty="0" smtClean="0">
                <a:solidFill>
                  <a:srgbClr val="0000FF"/>
                </a:solidFill>
                <a:latin typeface="Consolas" pitchFamily="49" charset="0"/>
                <a:cs typeface="Consolas" pitchFamily="49" charset="0"/>
              </a:rPr>
              <a:t>new</a:t>
            </a:r>
            <a:r>
              <a:rPr lang="en-US" sz="2000" dirty="0" smtClean="0">
                <a:latin typeface="Consolas" pitchFamily="49" charset="0"/>
                <a:cs typeface="Consolas" pitchFamily="49" charset="0"/>
              </a:rPr>
              <a:t> </a:t>
            </a:r>
            <a:r>
              <a:rPr lang="en-US" sz="2000" dirty="0" smtClean="0">
                <a:solidFill>
                  <a:srgbClr val="2B91AF"/>
                </a:solidFill>
                <a:latin typeface="Consolas" pitchFamily="49" charset="0"/>
                <a:cs typeface="Consolas" pitchFamily="49" charset="0"/>
              </a:rPr>
              <a:t>List</a:t>
            </a:r>
            <a:r>
              <a:rPr lang="en-US" sz="2000" dirty="0" smtClean="0">
                <a:latin typeface="Consolas" pitchFamily="49" charset="0"/>
                <a:cs typeface="Consolas" pitchFamily="49" charset="0"/>
              </a:rPr>
              <a:t>&lt;</a:t>
            </a:r>
            <a:r>
              <a:rPr lang="en-US" sz="2000" dirty="0" smtClean="0">
                <a:solidFill>
                  <a:srgbClr val="0000FF"/>
                </a:solidFill>
                <a:latin typeface="Consolas" pitchFamily="49" charset="0"/>
                <a:cs typeface="Consolas" pitchFamily="49" charset="0"/>
              </a:rPr>
              <a:t>string</a:t>
            </a:r>
            <a:r>
              <a:rPr lang="en-US" sz="2000" dirty="0" smtClean="0">
                <a:latin typeface="Consolas" pitchFamily="49" charset="0"/>
                <a:cs typeface="Consolas" pitchFamily="49" charset="0"/>
              </a:rPr>
              <a:t>&gt; { "" };</a:t>
            </a:r>
          </a:p>
          <a:p>
            <a:pPr lvl="1"/>
            <a:r>
              <a:rPr lang="en-US" sz="2000" dirty="0" smtClean="0">
                <a:solidFill>
                  <a:srgbClr val="2B91AF"/>
                </a:solidFill>
                <a:latin typeface="Consolas" pitchFamily="49" charset="0"/>
                <a:cs typeface="Consolas" pitchFamily="49" charset="0"/>
              </a:rPr>
              <a:t>Action</a:t>
            </a:r>
            <a:r>
              <a:rPr lang="en-US" sz="2000" dirty="0" smtClean="0">
                <a:latin typeface="Consolas" pitchFamily="49" charset="0"/>
                <a:cs typeface="Consolas" pitchFamily="49" charset="0"/>
              </a:rPr>
              <a:t>&lt;</a:t>
            </a:r>
            <a:r>
              <a:rPr lang="en-US" sz="2000" dirty="0" err="1" smtClean="0">
                <a:solidFill>
                  <a:srgbClr val="2B91AF"/>
                </a:solidFill>
                <a:latin typeface="Consolas" pitchFamily="49" charset="0"/>
                <a:cs typeface="Consolas" pitchFamily="49" charset="0"/>
              </a:rPr>
              <a:t>XElement</a:t>
            </a:r>
            <a:r>
              <a:rPr lang="en-US" sz="2000" dirty="0" smtClean="0">
                <a:latin typeface="Consolas" pitchFamily="49" charset="0"/>
                <a:cs typeface="Consolas" pitchFamily="49" charset="0"/>
              </a:rPr>
              <a:t>&gt; a = (</a:t>
            </a:r>
            <a:r>
              <a:rPr lang="en-US" sz="2000" dirty="0" err="1" smtClean="0">
                <a:solidFill>
                  <a:srgbClr val="2B91AF"/>
                </a:solidFill>
                <a:latin typeface="Consolas" pitchFamily="49" charset="0"/>
                <a:cs typeface="Consolas" pitchFamily="49" charset="0"/>
              </a:rPr>
              <a:t>XNode</a:t>
            </a:r>
            <a:r>
              <a:rPr lang="en-US" sz="2000" dirty="0" smtClean="0">
                <a:latin typeface="Consolas" pitchFamily="49" charset="0"/>
                <a:cs typeface="Consolas" pitchFamily="49" charset="0"/>
              </a:rPr>
              <a:t> n) =&gt; </a:t>
            </a:r>
            <a:r>
              <a:rPr lang="en-US" sz="2000" dirty="0" err="1" smtClean="0">
                <a:latin typeface="Consolas" pitchFamily="49" charset="0"/>
                <a:cs typeface="Consolas" pitchFamily="49" charset="0"/>
              </a:rPr>
              <a:t>n.Remove</a:t>
            </a:r>
            <a:r>
              <a:rPr lang="en-US" sz="2000" dirty="0" smtClean="0">
                <a:latin typeface="Consolas" pitchFamily="49" charset="0"/>
                <a:cs typeface="Consolas" pitchFamily="49" charset="0"/>
              </a:rPr>
              <a:t>();</a:t>
            </a:r>
            <a:endParaRPr lang="en-US" dirty="0" smtClean="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Variance</a:t>
            </a:r>
            <a:endParaRPr lang="en-US" dirty="0"/>
          </a:p>
        </p:txBody>
      </p:sp>
      <p:sp>
        <p:nvSpPr>
          <p:cNvPr id="3" name="Content Placeholder 2"/>
          <p:cNvSpPr>
            <a:spLocks noGrp="1"/>
          </p:cNvSpPr>
          <p:nvPr>
            <p:ph idx="1"/>
          </p:nvPr>
        </p:nvSpPr>
        <p:spPr/>
        <p:txBody>
          <a:bodyPr/>
          <a:lstStyle/>
          <a:p>
            <a:r>
              <a:rPr lang="en-US" dirty="0" smtClean="0"/>
              <a:t>Covariance </a:t>
            </a:r>
            <a:r>
              <a:rPr lang="en-US" dirty="0" smtClean="0"/>
              <a:t>(substitute wider type for narrower</a:t>
            </a:r>
            <a:r>
              <a:rPr lang="en-US" dirty="0" smtClean="0">
                <a:sym typeface="Wingdings" pitchFamily="2" charset="2"/>
              </a:rPr>
              <a:t>)</a:t>
            </a:r>
            <a:endParaRPr lang="en-US" dirty="0" smtClean="0"/>
          </a:p>
          <a:p>
            <a:pPr lvl="1"/>
            <a:r>
              <a:rPr lang="en-US" sz="2000" dirty="0" smtClean="0">
                <a:solidFill>
                  <a:srgbClr val="0000FF"/>
                </a:solidFill>
                <a:latin typeface="Consolas" pitchFamily="49" charset="0"/>
                <a:cs typeface="Consolas" pitchFamily="49" charset="0"/>
              </a:rPr>
              <a:t>interface</a:t>
            </a:r>
            <a:r>
              <a:rPr lang="en-US" sz="2000" dirty="0" smtClean="0">
                <a:latin typeface="Consolas" pitchFamily="49" charset="0"/>
                <a:cs typeface="Consolas" pitchFamily="49" charset="0"/>
              </a:rPr>
              <a:t> </a:t>
            </a:r>
            <a:r>
              <a:rPr lang="en-US" sz="2000" dirty="0" err="1" smtClean="0">
                <a:solidFill>
                  <a:srgbClr val="2B91AF"/>
                </a:solidFill>
                <a:latin typeface="Consolas" pitchFamily="49" charset="0"/>
                <a:cs typeface="Consolas" pitchFamily="49" charset="0"/>
              </a:rPr>
              <a:t>IEnumerable</a:t>
            </a:r>
            <a:r>
              <a:rPr lang="en-US" sz="2000" dirty="0" smtClean="0">
                <a:latin typeface="Consolas" pitchFamily="49" charset="0"/>
                <a:cs typeface="Consolas" pitchFamily="49" charset="0"/>
              </a:rPr>
              <a:t>&lt;</a:t>
            </a:r>
            <a:r>
              <a:rPr lang="en-US" sz="2000" dirty="0" smtClean="0">
                <a:solidFill>
                  <a:srgbClr val="0000FF"/>
                </a:solidFill>
                <a:latin typeface="Consolas" pitchFamily="49" charset="0"/>
                <a:cs typeface="Consolas" pitchFamily="49" charset="0"/>
              </a:rPr>
              <a:t>out</a:t>
            </a:r>
            <a:r>
              <a:rPr lang="en-US" sz="2000" dirty="0" smtClean="0">
                <a:latin typeface="Consolas" pitchFamily="49" charset="0"/>
                <a:cs typeface="Consolas" pitchFamily="49" charset="0"/>
              </a:rPr>
              <a:t> T&gt;</a:t>
            </a:r>
            <a:endParaRPr lang="en-US" sz="2200" dirty="0" smtClean="0">
              <a:latin typeface="Consolas" pitchFamily="49" charset="0"/>
              <a:cs typeface="Consolas" pitchFamily="49" charset="0"/>
            </a:endParaRPr>
          </a:p>
          <a:p>
            <a:pPr lvl="1"/>
            <a:r>
              <a:rPr lang="en-US" sz="2000" dirty="0" err="1" smtClean="0">
                <a:solidFill>
                  <a:srgbClr val="2B91AF"/>
                </a:solidFill>
                <a:latin typeface="Consolas" pitchFamily="49" charset="0"/>
                <a:cs typeface="Consolas" pitchFamily="49" charset="0"/>
              </a:rPr>
              <a:t>IEnumerable</a:t>
            </a:r>
            <a:r>
              <a:rPr lang="en-US" sz="2000" dirty="0" smtClean="0">
                <a:latin typeface="Consolas" pitchFamily="49" charset="0"/>
                <a:cs typeface="Consolas" pitchFamily="49" charset="0"/>
              </a:rPr>
              <a:t>&lt;</a:t>
            </a:r>
            <a:r>
              <a:rPr lang="en-US" sz="2000" dirty="0" smtClean="0">
                <a:solidFill>
                  <a:srgbClr val="0000FF"/>
                </a:solidFill>
                <a:latin typeface="Consolas" pitchFamily="49" charset="0"/>
                <a:cs typeface="Consolas" pitchFamily="49" charset="0"/>
              </a:rPr>
              <a:t>string</a:t>
            </a:r>
            <a:r>
              <a:rPr lang="en-US" sz="2000" dirty="0" smtClean="0">
                <a:latin typeface="Consolas" pitchFamily="49" charset="0"/>
                <a:cs typeface="Consolas" pitchFamily="49" charset="0"/>
              </a:rPr>
              <a:t>&gt; </a:t>
            </a:r>
            <a:r>
              <a:rPr lang="en-US" sz="2000" dirty="0" err="1" smtClean="0">
                <a:latin typeface="Consolas" pitchFamily="49" charset="0"/>
                <a:cs typeface="Consolas" pitchFamily="49" charset="0"/>
              </a:rPr>
              <a:t>ss</a:t>
            </a:r>
            <a:r>
              <a:rPr lang="en-US" sz="2000" dirty="0" smtClean="0">
                <a:latin typeface="Consolas" pitchFamily="49" charset="0"/>
                <a:cs typeface="Consolas" pitchFamily="49" charset="0"/>
              </a:rPr>
              <a:t> = </a:t>
            </a:r>
            <a:r>
              <a:rPr lang="en-US" sz="2000" dirty="0" smtClean="0">
                <a:solidFill>
                  <a:srgbClr val="0000FF"/>
                </a:solidFill>
                <a:latin typeface="Consolas" pitchFamily="49" charset="0"/>
                <a:cs typeface="Consolas" pitchFamily="49" charset="0"/>
              </a:rPr>
              <a:t>new</a:t>
            </a:r>
            <a:r>
              <a:rPr lang="en-US" sz="2000" dirty="0" smtClean="0">
                <a:latin typeface="Consolas" pitchFamily="49" charset="0"/>
                <a:cs typeface="Consolas" pitchFamily="49" charset="0"/>
              </a:rPr>
              <a:t> </a:t>
            </a:r>
            <a:r>
              <a:rPr lang="en-US" sz="2000" dirty="0" smtClean="0">
                <a:solidFill>
                  <a:srgbClr val="2B91AF"/>
                </a:solidFill>
                <a:latin typeface="Consolas" pitchFamily="49" charset="0"/>
                <a:cs typeface="Consolas" pitchFamily="49" charset="0"/>
              </a:rPr>
              <a:t>List</a:t>
            </a:r>
            <a:r>
              <a:rPr lang="en-US" sz="2000" dirty="0" smtClean="0">
                <a:latin typeface="Consolas" pitchFamily="49" charset="0"/>
                <a:cs typeface="Consolas" pitchFamily="49" charset="0"/>
              </a:rPr>
              <a:t>&lt;</a:t>
            </a:r>
            <a:r>
              <a:rPr lang="en-US" sz="2000" dirty="0" smtClean="0">
                <a:solidFill>
                  <a:srgbClr val="0000FF"/>
                </a:solidFill>
                <a:latin typeface="Consolas" pitchFamily="49" charset="0"/>
                <a:cs typeface="Consolas" pitchFamily="49" charset="0"/>
              </a:rPr>
              <a:t>string</a:t>
            </a:r>
            <a:r>
              <a:rPr lang="en-US" sz="2000" dirty="0" smtClean="0">
                <a:latin typeface="Consolas" pitchFamily="49" charset="0"/>
                <a:cs typeface="Consolas" pitchFamily="49" charset="0"/>
              </a:rPr>
              <a:t>&gt; { "" };</a:t>
            </a:r>
          </a:p>
          <a:p>
            <a:pPr lvl="1"/>
            <a:r>
              <a:rPr lang="en-US" sz="2000" dirty="0" err="1" smtClean="0">
                <a:solidFill>
                  <a:srgbClr val="2B91AF"/>
                </a:solidFill>
                <a:latin typeface="Consolas" pitchFamily="49" charset="0"/>
                <a:cs typeface="Consolas" pitchFamily="49" charset="0"/>
              </a:rPr>
              <a:t>IEnumerable</a:t>
            </a:r>
            <a:r>
              <a:rPr lang="en-US" sz="2000" dirty="0" smtClean="0">
                <a:latin typeface="Consolas" pitchFamily="49" charset="0"/>
                <a:cs typeface="Consolas" pitchFamily="49" charset="0"/>
              </a:rPr>
              <a:t>&lt;</a:t>
            </a:r>
            <a:r>
              <a:rPr lang="en-US" sz="2000" dirty="0" smtClean="0">
                <a:solidFill>
                  <a:srgbClr val="0000FF"/>
                </a:solidFill>
                <a:latin typeface="Consolas" pitchFamily="49" charset="0"/>
                <a:cs typeface="Consolas" pitchFamily="49" charset="0"/>
              </a:rPr>
              <a:t>object</a:t>
            </a:r>
            <a:r>
              <a:rPr lang="en-US" sz="2000" dirty="0" smtClean="0">
                <a:latin typeface="Consolas" pitchFamily="49" charset="0"/>
                <a:cs typeface="Consolas" pitchFamily="49" charset="0"/>
              </a:rPr>
              <a:t>&gt; so = </a:t>
            </a:r>
            <a:r>
              <a:rPr lang="en-US" sz="2000" dirty="0" err="1" smtClean="0">
                <a:latin typeface="Consolas" pitchFamily="49" charset="0"/>
                <a:cs typeface="Consolas" pitchFamily="49" charset="0"/>
              </a:rPr>
              <a:t>ss</a:t>
            </a:r>
            <a:r>
              <a:rPr lang="en-US" sz="2000" dirty="0" smtClean="0">
                <a:latin typeface="Consolas" pitchFamily="49" charset="0"/>
                <a:cs typeface="Consolas" pitchFamily="49" charset="0"/>
              </a:rPr>
              <a:t>;</a:t>
            </a:r>
          </a:p>
          <a:p>
            <a:r>
              <a:rPr lang="en-US" dirty="0" err="1" smtClean="0"/>
              <a:t>Contravariance</a:t>
            </a:r>
            <a:r>
              <a:rPr lang="en-US" dirty="0" smtClean="0"/>
              <a:t> </a:t>
            </a:r>
            <a:r>
              <a:rPr lang="en-US" dirty="0" smtClean="0"/>
              <a:t>(substitute narrower type as wider)</a:t>
            </a:r>
            <a:endParaRPr lang="en-US" dirty="0" smtClean="0"/>
          </a:p>
          <a:p>
            <a:pPr lvl="1"/>
            <a:r>
              <a:rPr lang="en-US" sz="2000" dirty="0" smtClean="0">
                <a:solidFill>
                  <a:srgbClr val="0000FF"/>
                </a:solidFill>
                <a:latin typeface="Consolas" pitchFamily="49" charset="0"/>
                <a:cs typeface="Consolas" pitchFamily="49" charset="0"/>
              </a:rPr>
              <a:t>interface</a:t>
            </a:r>
            <a:r>
              <a:rPr lang="en-US" sz="2000" dirty="0" smtClean="0">
                <a:latin typeface="Consolas" pitchFamily="49" charset="0"/>
                <a:cs typeface="Consolas" pitchFamily="49" charset="0"/>
              </a:rPr>
              <a:t> </a:t>
            </a:r>
            <a:r>
              <a:rPr lang="en-US" sz="2000" dirty="0" err="1" smtClean="0">
                <a:solidFill>
                  <a:srgbClr val="2B91AF"/>
                </a:solidFill>
                <a:latin typeface="Consolas" pitchFamily="49" charset="0"/>
                <a:cs typeface="Consolas" pitchFamily="49" charset="0"/>
              </a:rPr>
              <a:t>IComparer</a:t>
            </a:r>
            <a:r>
              <a:rPr lang="en-US" sz="2000" dirty="0" smtClean="0">
                <a:latin typeface="Consolas" pitchFamily="49" charset="0"/>
                <a:cs typeface="Consolas" pitchFamily="49" charset="0"/>
              </a:rPr>
              <a:t>&lt;</a:t>
            </a:r>
            <a:r>
              <a:rPr lang="en-US" sz="2000" dirty="0" smtClean="0">
                <a:solidFill>
                  <a:srgbClr val="0000FF"/>
                </a:solidFill>
                <a:latin typeface="Consolas" pitchFamily="49" charset="0"/>
                <a:cs typeface="Consolas" pitchFamily="49" charset="0"/>
              </a:rPr>
              <a:t>in </a:t>
            </a:r>
            <a:r>
              <a:rPr lang="en-US" sz="2000" dirty="0" smtClean="0">
                <a:latin typeface="Consolas" pitchFamily="49" charset="0"/>
                <a:cs typeface="Consolas" pitchFamily="49" charset="0"/>
              </a:rPr>
              <a:t>T&gt;</a:t>
            </a:r>
          </a:p>
          <a:p>
            <a:pPr lvl="1"/>
            <a:r>
              <a:rPr lang="en-US" sz="2000" dirty="0" err="1" smtClean="0">
                <a:solidFill>
                  <a:srgbClr val="2B91AF"/>
                </a:solidFill>
                <a:latin typeface="Consolas" pitchFamily="49" charset="0"/>
                <a:cs typeface="Consolas" pitchFamily="49" charset="0"/>
              </a:rPr>
              <a:t>IComparer</a:t>
            </a:r>
            <a:r>
              <a:rPr lang="en-US" sz="2000" dirty="0" smtClean="0">
                <a:latin typeface="Consolas" pitchFamily="49" charset="0"/>
                <a:cs typeface="Consolas" pitchFamily="49" charset="0"/>
              </a:rPr>
              <a:t>&lt;</a:t>
            </a:r>
            <a:r>
              <a:rPr lang="en-US" sz="2000" dirty="0" err="1" smtClean="0">
                <a:solidFill>
                  <a:srgbClr val="2B91AF"/>
                </a:solidFill>
                <a:latin typeface="Consolas" pitchFamily="49" charset="0"/>
                <a:cs typeface="Consolas" pitchFamily="49" charset="0"/>
              </a:rPr>
              <a:t>XObject</a:t>
            </a:r>
            <a:r>
              <a:rPr lang="en-US" sz="2000" dirty="0" smtClean="0">
                <a:latin typeface="Consolas" pitchFamily="49" charset="0"/>
                <a:cs typeface="Consolas" pitchFamily="49" charset="0"/>
              </a:rPr>
              <a:t>&gt; co = new </a:t>
            </a:r>
            <a:r>
              <a:rPr lang="en-US" sz="2000" dirty="0" err="1" smtClean="0">
                <a:solidFill>
                  <a:srgbClr val="2B91AF"/>
                </a:solidFill>
                <a:latin typeface="Consolas" pitchFamily="49" charset="0"/>
                <a:cs typeface="Consolas" pitchFamily="49" charset="0"/>
              </a:rPr>
              <a:t>XObjectComparer</a:t>
            </a:r>
            <a:r>
              <a:rPr lang="en-US" sz="2000" dirty="0" smtClean="0">
                <a:latin typeface="Consolas" pitchFamily="49" charset="0"/>
                <a:cs typeface="Consolas" pitchFamily="49" charset="0"/>
              </a:rPr>
              <a:t>();</a:t>
            </a:r>
            <a:endParaRPr lang="en-US" sz="2000" dirty="0" smtClean="0">
              <a:solidFill>
                <a:srgbClr val="2B91AF"/>
              </a:solidFill>
              <a:latin typeface="Consolas" pitchFamily="49" charset="0"/>
              <a:cs typeface="Consolas" pitchFamily="49" charset="0"/>
            </a:endParaRPr>
          </a:p>
          <a:p>
            <a:pPr lvl="1"/>
            <a:r>
              <a:rPr lang="en-US" sz="2000" dirty="0" err="1" smtClean="0">
                <a:solidFill>
                  <a:srgbClr val="2B91AF"/>
                </a:solidFill>
                <a:latin typeface="Consolas" pitchFamily="49" charset="0"/>
                <a:cs typeface="Consolas" pitchFamily="49" charset="0"/>
              </a:rPr>
              <a:t>IComparer</a:t>
            </a:r>
            <a:r>
              <a:rPr lang="en-US" sz="2000" dirty="0" smtClean="0">
                <a:latin typeface="Consolas" pitchFamily="49" charset="0"/>
                <a:cs typeface="Consolas" pitchFamily="49" charset="0"/>
              </a:rPr>
              <a:t>&lt;</a:t>
            </a:r>
            <a:r>
              <a:rPr lang="en-US" sz="2000" dirty="0" err="1" smtClean="0">
                <a:solidFill>
                  <a:srgbClr val="2B91AF"/>
                </a:solidFill>
                <a:latin typeface="Consolas" pitchFamily="49" charset="0"/>
                <a:cs typeface="Consolas" pitchFamily="49" charset="0"/>
              </a:rPr>
              <a:t>XElement</a:t>
            </a:r>
            <a:r>
              <a:rPr lang="en-US" sz="2000" dirty="0" smtClean="0">
                <a:latin typeface="Consolas" pitchFamily="49" charset="0"/>
                <a:cs typeface="Consolas" pitchFamily="49" charset="0"/>
              </a:rPr>
              <a:t>&gt; </a:t>
            </a:r>
            <a:r>
              <a:rPr lang="en-US" sz="2000" dirty="0" err="1" smtClean="0">
                <a:latin typeface="Consolas" pitchFamily="49" charset="0"/>
                <a:cs typeface="Consolas" pitchFamily="49" charset="0"/>
              </a:rPr>
              <a:t>ce</a:t>
            </a:r>
            <a:r>
              <a:rPr lang="en-US" sz="2000" dirty="0" smtClean="0">
                <a:latin typeface="Consolas" pitchFamily="49" charset="0"/>
                <a:cs typeface="Consolas" pitchFamily="49" charset="0"/>
              </a:rPr>
              <a:t> = co;</a:t>
            </a:r>
          </a:p>
          <a:p>
            <a:r>
              <a:rPr lang="en-US" dirty="0" smtClean="0"/>
              <a:t>Both!! (don’t try this at home)</a:t>
            </a:r>
            <a:endParaRPr lang="en-US" dirty="0" smtClean="0"/>
          </a:p>
          <a:p>
            <a:pPr lvl="1"/>
            <a:r>
              <a:rPr lang="en-US" sz="2000" dirty="0" smtClean="0">
                <a:solidFill>
                  <a:srgbClr val="0000FF"/>
                </a:solidFill>
                <a:latin typeface="Consolas" pitchFamily="49" charset="0"/>
                <a:cs typeface="Consolas" pitchFamily="49" charset="0"/>
              </a:rPr>
              <a:t>delegate</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TResult</a:t>
            </a:r>
            <a:r>
              <a:rPr lang="en-US" sz="2000" dirty="0" smtClean="0">
                <a:latin typeface="Consolas" pitchFamily="49" charset="0"/>
                <a:cs typeface="Consolas" pitchFamily="49" charset="0"/>
              </a:rPr>
              <a:t> </a:t>
            </a:r>
            <a:r>
              <a:rPr lang="en-US" sz="2000" dirty="0" err="1" smtClean="0">
                <a:solidFill>
                  <a:srgbClr val="2B91AF"/>
                </a:solidFill>
                <a:latin typeface="Consolas" pitchFamily="49" charset="0"/>
                <a:cs typeface="Consolas" pitchFamily="49" charset="0"/>
              </a:rPr>
              <a:t>Func</a:t>
            </a:r>
            <a:r>
              <a:rPr lang="en-US" sz="2000" dirty="0" smtClean="0">
                <a:latin typeface="Consolas" pitchFamily="49" charset="0"/>
                <a:cs typeface="Consolas" pitchFamily="49" charset="0"/>
              </a:rPr>
              <a:t>&lt;</a:t>
            </a:r>
            <a:r>
              <a:rPr lang="en-US" sz="2000" dirty="0" smtClean="0">
                <a:solidFill>
                  <a:srgbClr val="0000FF"/>
                </a:solidFill>
                <a:latin typeface="Consolas" pitchFamily="49" charset="0"/>
                <a:cs typeface="Consolas" pitchFamily="49" charset="0"/>
              </a:rPr>
              <a:t>in</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TArg</a:t>
            </a: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out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TResult</a:t>
            </a:r>
            <a:r>
              <a:rPr lang="en-US" sz="2000" dirty="0" smtClean="0">
                <a:latin typeface="Consolas" pitchFamily="49" charset="0"/>
                <a:cs typeface="Consolas" pitchFamily="49" charset="0"/>
              </a:rPr>
              <a:t>&gt;(</a:t>
            </a:r>
            <a:r>
              <a:rPr lang="en-US" sz="2000" dirty="0" err="1" smtClean="0">
                <a:latin typeface="Consolas" pitchFamily="49" charset="0"/>
                <a:cs typeface="Consolas" pitchFamily="49" charset="0"/>
              </a:rPr>
              <a:t>TArg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arg</a:t>
            </a:r>
            <a:r>
              <a:rPr lang="en-US" sz="2000" dirty="0" smtClean="0">
                <a:latin typeface="Consolas" pitchFamily="49" charset="0"/>
                <a:cs typeface="Consolas" pitchFamily="49" charset="0"/>
              </a:rPr>
              <a:t>)</a:t>
            </a:r>
          </a:p>
          <a:p>
            <a:pPr lvl="1"/>
            <a:r>
              <a:rPr lang="en-US" sz="2000" dirty="0" err="1" smtClean="0">
                <a:solidFill>
                  <a:srgbClr val="2B91AF"/>
                </a:solidFill>
                <a:latin typeface="Consolas" pitchFamily="49" charset="0"/>
                <a:cs typeface="Consolas" pitchFamily="49" charset="0"/>
              </a:rPr>
              <a:t>Func</a:t>
            </a:r>
            <a:r>
              <a:rPr lang="en-US" sz="2000" dirty="0" smtClean="0">
                <a:latin typeface="Consolas" pitchFamily="49" charset="0"/>
                <a:cs typeface="Consolas" pitchFamily="49" charset="0"/>
              </a:rPr>
              <a:t>&lt;</a:t>
            </a:r>
            <a:r>
              <a:rPr lang="en-US" sz="2000" dirty="0" smtClean="0">
                <a:solidFill>
                  <a:srgbClr val="0000FF"/>
                </a:solidFill>
                <a:latin typeface="Consolas" pitchFamily="49" charset="0"/>
                <a:cs typeface="Consolas" pitchFamily="49" charset="0"/>
              </a:rPr>
              <a:t>string</a:t>
            </a: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object</a:t>
            </a:r>
            <a:r>
              <a:rPr lang="en-US" sz="2000" dirty="0" smtClean="0">
                <a:latin typeface="Consolas" pitchFamily="49" charset="0"/>
                <a:cs typeface="Consolas" pitchFamily="49" charset="0"/>
              </a:rPr>
              <a:t>&gt; f = (</a:t>
            </a:r>
            <a:r>
              <a:rPr lang="en-US" sz="2000" dirty="0" smtClean="0">
                <a:solidFill>
                  <a:srgbClr val="2B91AF"/>
                </a:solidFill>
                <a:latin typeface="Consolas" pitchFamily="49" charset="0"/>
                <a:cs typeface="Consolas" pitchFamily="49" charset="0"/>
              </a:rPr>
              <a:t>object</a:t>
            </a:r>
            <a:r>
              <a:rPr lang="en-US" sz="2000" dirty="0" smtClean="0">
                <a:latin typeface="Consolas" pitchFamily="49" charset="0"/>
                <a:cs typeface="Consolas" pitchFamily="49" charset="0"/>
              </a:rPr>
              <a:t> o) =&gt; </a:t>
            </a:r>
            <a:r>
              <a:rPr lang="en-US" sz="2000" dirty="0" err="1" smtClean="0">
                <a:latin typeface="Consolas" pitchFamily="49" charset="0"/>
                <a:cs typeface="Consolas" pitchFamily="49" charset="0"/>
              </a:rPr>
              <a:t>o.ToString</a:t>
            </a:r>
            <a:r>
              <a:rPr lang="en-US" sz="2000" dirty="0" smtClean="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Variance Caveats</a:t>
            </a:r>
            <a:endParaRPr lang="en-US" dirty="0"/>
          </a:p>
        </p:txBody>
      </p:sp>
      <p:sp>
        <p:nvSpPr>
          <p:cNvPr id="3" name="Content Placeholder 2"/>
          <p:cNvSpPr>
            <a:spLocks noGrp="1"/>
          </p:cNvSpPr>
          <p:nvPr>
            <p:ph idx="1"/>
          </p:nvPr>
        </p:nvSpPr>
        <p:spPr/>
        <p:txBody>
          <a:bodyPr/>
          <a:lstStyle/>
          <a:p>
            <a:r>
              <a:rPr lang="en-US" dirty="0" smtClean="0">
                <a:cs typeface="Consolas" pitchFamily="49" charset="0"/>
              </a:rPr>
              <a:t>Interfaces and delegates only – no classes or </a:t>
            </a:r>
            <a:r>
              <a:rPr lang="en-US" dirty="0" err="1" smtClean="0">
                <a:cs typeface="Consolas" pitchFamily="49" charset="0"/>
              </a:rPr>
              <a:t>structs</a:t>
            </a:r>
            <a:endParaRPr lang="en-US" dirty="0" smtClean="0">
              <a:cs typeface="Consolas" pitchFamily="49" charset="0"/>
            </a:endParaRPr>
          </a:p>
          <a:p>
            <a:pPr lvl="1"/>
            <a:r>
              <a:rPr lang="en-US" sz="2000" dirty="0" smtClean="0">
                <a:solidFill>
                  <a:srgbClr val="2B91AF"/>
                </a:solidFill>
                <a:latin typeface="Consolas" pitchFamily="49" charset="0"/>
                <a:cs typeface="Consolas" pitchFamily="49" charset="0"/>
              </a:rPr>
              <a:t>List</a:t>
            </a:r>
            <a:r>
              <a:rPr lang="en-US" sz="2000" dirty="0" smtClean="0">
                <a:latin typeface="Consolas" pitchFamily="49" charset="0"/>
                <a:cs typeface="Consolas" pitchFamily="49" charset="0"/>
              </a:rPr>
              <a:t>&lt;</a:t>
            </a:r>
            <a:r>
              <a:rPr lang="en-US" sz="2000" dirty="0" smtClean="0">
                <a:solidFill>
                  <a:srgbClr val="0000FF"/>
                </a:solidFill>
                <a:latin typeface="Consolas" pitchFamily="49" charset="0"/>
                <a:cs typeface="Consolas" pitchFamily="49" charset="0"/>
              </a:rPr>
              <a:t>object</a:t>
            </a:r>
            <a:r>
              <a:rPr lang="en-US" sz="2000" dirty="0" smtClean="0">
                <a:latin typeface="Consolas" pitchFamily="49" charset="0"/>
                <a:cs typeface="Consolas" pitchFamily="49" charset="0"/>
              </a:rPr>
              <a:t>&gt; s = </a:t>
            </a:r>
            <a:r>
              <a:rPr lang="en-US" sz="2000" dirty="0" smtClean="0">
                <a:solidFill>
                  <a:srgbClr val="0000FF"/>
                </a:solidFill>
                <a:latin typeface="Consolas" pitchFamily="49" charset="0"/>
                <a:cs typeface="Consolas" pitchFamily="49" charset="0"/>
              </a:rPr>
              <a:t>new</a:t>
            </a:r>
            <a:r>
              <a:rPr lang="en-US" sz="2000" dirty="0" smtClean="0">
                <a:latin typeface="Consolas" pitchFamily="49" charset="0"/>
                <a:cs typeface="Consolas" pitchFamily="49" charset="0"/>
              </a:rPr>
              <a:t> </a:t>
            </a:r>
            <a:r>
              <a:rPr lang="en-US" sz="2000" dirty="0" smtClean="0">
                <a:solidFill>
                  <a:srgbClr val="2B91AF"/>
                </a:solidFill>
                <a:latin typeface="Consolas" pitchFamily="49" charset="0"/>
                <a:cs typeface="Consolas" pitchFamily="49" charset="0"/>
              </a:rPr>
              <a:t>List</a:t>
            </a:r>
            <a:r>
              <a:rPr lang="en-US" sz="2000" dirty="0" smtClean="0">
                <a:latin typeface="Consolas" pitchFamily="49" charset="0"/>
                <a:cs typeface="Consolas" pitchFamily="49" charset="0"/>
              </a:rPr>
              <a:t>&lt;</a:t>
            </a:r>
            <a:r>
              <a:rPr lang="en-US" sz="2000" dirty="0" smtClean="0">
                <a:solidFill>
                  <a:srgbClr val="0000FF"/>
                </a:solidFill>
                <a:latin typeface="Consolas" pitchFamily="49" charset="0"/>
                <a:cs typeface="Consolas" pitchFamily="49" charset="0"/>
              </a:rPr>
              <a:t>string</a:t>
            </a:r>
            <a:r>
              <a:rPr lang="en-US" sz="2000" dirty="0" smtClean="0">
                <a:latin typeface="Consolas" pitchFamily="49" charset="0"/>
                <a:cs typeface="Consolas" pitchFamily="49" charset="0"/>
              </a:rPr>
              <a:t>&gt; { "" };    </a:t>
            </a:r>
            <a:r>
              <a:rPr lang="en-US" sz="2000" dirty="0" smtClean="0">
                <a:solidFill>
                  <a:srgbClr val="008000"/>
                </a:solidFill>
                <a:latin typeface="Consolas" pitchFamily="49" charset="0"/>
                <a:cs typeface="Consolas" pitchFamily="49" charset="0"/>
              </a:rPr>
              <a:t>// Error</a:t>
            </a:r>
            <a:endParaRPr lang="en-US" dirty="0" smtClean="0">
              <a:solidFill>
                <a:srgbClr val="008000"/>
              </a:solidFill>
              <a:cs typeface="Consolas" pitchFamily="49" charset="0"/>
            </a:endParaRPr>
          </a:p>
          <a:p>
            <a:r>
              <a:rPr lang="en-US" dirty="0" smtClean="0">
                <a:cs typeface="Consolas" pitchFamily="49" charset="0"/>
              </a:rPr>
              <a:t>Not valid for all interfaces</a:t>
            </a:r>
          </a:p>
          <a:p>
            <a:pPr lvl="1"/>
            <a:r>
              <a:rPr lang="en-US" sz="2000" dirty="0" err="1" smtClean="0">
                <a:solidFill>
                  <a:srgbClr val="2B91AF"/>
                </a:solidFill>
                <a:latin typeface="Consolas" pitchFamily="49" charset="0"/>
                <a:cs typeface="Consolas" pitchFamily="49" charset="0"/>
              </a:rPr>
              <a:t>IList</a:t>
            </a:r>
            <a:r>
              <a:rPr lang="en-US" sz="2000" dirty="0" smtClean="0">
                <a:latin typeface="Consolas" pitchFamily="49" charset="0"/>
                <a:cs typeface="Consolas" pitchFamily="49" charset="0"/>
              </a:rPr>
              <a:t>&lt;T&gt;</a:t>
            </a:r>
            <a:r>
              <a:rPr lang="en-US" sz="2000" dirty="0" smtClean="0">
                <a:cs typeface="Consolas" pitchFamily="49" charset="0"/>
              </a:rPr>
              <a:t> uses </a:t>
            </a:r>
            <a:r>
              <a:rPr lang="en-US" sz="2000" dirty="0" smtClean="0">
                <a:latin typeface="Consolas" pitchFamily="49" charset="0"/>
                <a:cs typeface="Consolas" pitchFamily="49" charset="0"/>
              </a:rPr>
              <a:t>T</a:t>
            </a:r>
            <a:r>
              <a:rPr lang="en-US" sz="2000" dirty="0" smtClean="0">
                <a:cs typeface="Consolas" pitchFamily="49" charset="0"/>
              </a:rPr>
              <a:t> both for input and output – must be invariant</a:t>
            </a:r>
          </a:p>
          <a:p>
            <a:pPr lvl="1"/>
            <a:r>
              <a:rPr lang="en-US" sz="2000" dirty="0" err="1" smtClean="0">
                <a:solidFill>
                  <a:srgbClr val="2B91AF"/>
                </a:solidFill>
                <a:latin typeface="Consolas" pitchFamily="49" charset="0"/>
                <a:cs typeface="Consolas" pitchFamily="49" charset="0"/>
              </a:rPr>
              <a:t>IList</a:t>
            </a:r>
            <a:r>
              <a:rPr lang="en-US" sz="2000" dirty="0" smtClean="0">
                <a:latin typeface="Consolas" pitchFamily="49" charset="0"/>
                <a:cs typeface="Consolas" pitchFamily="49" charset="0"/>
              </a:rPr>
              <a:t>&lt;</a:t>
            </a:r>
            <a:r>
              <a:rPr lang="en-US" sz="2000" dirty="0" smtClean="0">
                <a:solidFill>
                  <a:srgbClr val="0000FF"/>
                </a:solidFill>
                <a:latin typeface="Consolas" pitchFamily="49" charset="0"/>
                <a:cs typeface="Consolas" pitchFamily="49" charset="0"/>
              </a:rPr>
              <a:t>object</a:t>
            </a:r>
            <a:r>
              <a:rPr lang="en-US" sz="2000" dirty="0" smtClean="0">
                <a:latin typeface="Consolas" pitchFamily="49" charset="0"/>
                <a:cs typeface="Consolas" pitchFamily="49" charset="0"/>
              </a:rPr>
              <a:t>&gt; s = </a:t>
            </a:r>
            <a:r>
              <a:rPr lang="en-US" sz="2000" dirty="0" smtClean="0">
                <a:solidFill>
                  <a:srgbClr val="0000FF"/>
                </a:solidFill>
                <a:latin typeface="Consolas" pitchFamily="49" charset="0"/>
                <a:cs typeface="Consolas" pitchFamily="49" charset="0"/>
              </a:rPr>
              <a:t>new</a:t>
            </a:r>
            <a:r>
              <a:rPr lang="en-US" sz="2000" dirty="0" smtClean="0">
                <a:latin typeface="Consolas" pitchFamily="49" charset="0"/>
                <a:cs typeface="Consolas" pitchFamily="49" charset="0"/>
              </a:rPr>
              <a:t> </a:t>
            </a:r>
            <a:r>
              <a:rPr lang="en-US" sz="2000" dirty="0" smtClean="0">
                <a:solidFill>
                  <a:srgbClr val="2B91AF"/>
                </a:solidFill>
                <a:latin typeface="Consolas" pitchFamily="49" charset="0"/>
                <a:cs typeface="Consolas" pitchFamily="49" charset="0"/>
              </a:rPr>
              <a:t>List</a:t>
            </a:r>
            <a:r>
              <a:rPr lang="en-US" sz="2000" dirty="0" smtClean="0">
                <a:latin typeface="Consolas" pitchFamily="49" charset="0"/>
                <a:cs typeface="Consolas" pitchFamily="49" charset="0"/>
              </a:rPr>
              <a:t>&lt;</a:t>
            </a:r>
            <a:r>
              <a:rPr lang="en-US" sz="2000" dirty="0" smtClean="0">
                <a:solidFill>
                  <a:srgbClr val="0000FF"/>
                </a:solidFill>
                <a:latin typeface="Consolas" pitchFamily="49" charset="0"/>
                <a:cs typeface="Consolas" pitchFamily="49" charset="0"/>
              </a:rPr>
              <a:t>string</a:t>
            </a:r>
            <a:r>
              <a:rPr lang="en-US" sz="2000" dirty="0" smtClean="0">
                <a:latin typeface="Consolas" pitchFamily="49" charset="0"/>
                <a:cs typeface="Consolas" pitchFamily="49" charset="0"/>
              </a:rPr>
              <a:t>&gt; { 1 };    </a:t>
            </a:r>
            <a:r>
              <a:rPr lang="en-US" sz="2000" dirty="0" smtClean="0">
                <a:solidFill>
                  <a:srgbClr val="008000"/>
                </a:solidFill>
                <a:latin typeface="Consolas" pitchFamily="49" charset="0"/>
                <a:cs typeface="Consolas" pitchFamily="49" charset="0"/>
              </a:rPr>
              <a:t>// Error</a:t>
            </a:r>
          </a:p>
          <a:p>
            <a:r>
              <a:rPr lang="en-US" dirty="0" smtClean="0">
                <a:cs typeface="Consolas" pitchFamily="49" charset="0"/>
              </a:rPr>
              <a:t> </a:t>
            </a:r>
            <a:r>
              <a:rPr lang="en-US" dirty="0" smtClean="0">
                <a:cs typeface="Consolas" pitchFamily="49" charset="0"/>
              </a:rPr>
              <a:t>Variance requires reference conversion</a:t>
            </a:r>
          </a:p>
          <a:p>
            <a:pPr lvl="1"/>
            <a:r>
              <a:rPr lang="en-US" sz="2000" dirty="0" err="1" smtClean="0">
                <a:solidFill>
                  <a:srgbClr val="2B91AF"/>
                </a:solidFill>
                <a:latin typeface="Consolas" pitchFamily="49" charset="0"/>
                <a:cs typeface="Consolas" pitchFamily="49" charset="0"/>
              </a:rPr>
              <a:t>IEnumerable</a:t>
            </a:r>
            <a:r>
              <a:rPr lang="en-US" sz="2000" dirty="0" smtClean="0">
                <a:latin typeface="Consolas" pitchFamily="49" charset="0"/>
                <a:cs typeface="Consolas" pitchFamily="49" charset="0"/>
              </a:rPr>
              <a:t>&lt;</a:t>
            </a:r>
            <a:r>
              <a:rPr lang="en-US" sz="2000" dirty="0" smtClean="0">
                <a:solidFill>
                  <a:srgbClr val="0000FF"/>
                </a:solidFill>
                <a:latin typeface="Consolas" pitchFamily="49" charset="0"/>
                <a:cs typeface="Consolas" pitchFamily="49" charset="0"/>
              </a:rPr>
              <a:t>object</a:t>
            </a:r>
            <a:r>
              <a:rPr lang="en-US" sz="2000" dirty="0" smtClean="0">
                <a:latin typeface="Consolas" pitchFamily="49" charset="0"/>
                <a:cs typeface="Consolas" pitchFamily="49" charset="0"/>
              </a:rPr>
              <a:t>&gt; s = </a:t>
            </a:r>
            <a:r>
              <a:rPr lang="en-US" sz="2000" dirty="0" smtClean="0">
                <a:solidFill>
                  <a:srgbClr val="0000FF"/>
                </a:solidFill>
                <a:latin typeface="Consolas" pitchFamily="49" charset="0"/>
                <a:cs typeface="Consolas" pitchFamily="49" charset="0"/>
              </a:rPr>
              <a:t>new</a:t>
            </a:r>
            <a:r>
              <a:rPr lang="en-US" sz="2000" dirty="0" smtClean="0">
                <a:latin typeface="Consolas" pitchFamily="49" charset="0"/>
                <a:cs typeface="Consolas" pitchFamily="49" charset="0"/>
              </a:rPr>
              <a:t> </a:t>
            </a:r>
            <a:r>
              <a:rPr lang="en-US" sz="2000" dirty="0" smtClean="0">
                <a:solidFill>
                  <a:srgbClr val="2B91AF"/>
                </a:solidFill>
                <a:latin typeface="Consolas" pitchFamily="49" charset="0"/>
                <a:cs typeface="Consolas" pitchFamily="49" charset="0"/>
              </a:rPr>
              <a:t>List</a:t>
            </a:r>
            <a:r>
              <a:rPr lang="en-US" sz="2000" dirty="0" smtClean="0">
                <a:latin typeface="Consolas" pitchFamily="49" charset="0"/>
                <a:cs typeface="Consolas" pitchFamily="49" charset="0"/>
              </a:rPr>
              <a:t>&lt;</a:t>
            </a:r>
            <a:r>
              <a:rPr lang="en-US" sz="2000" dirty="0" err="1" smtClean="0">
                <a:solidFill>
                  <a:srgbClr val="0000FF"/>
                </a:solidFill>
                <a:latin typeface="Consolas" pitchFamily="49" charset="0"/>
                <a:cs typeface="Consolas" pitchFamily="49" charset="0"/>
              </a:rPr>
              <a:t>int</a:t>
            </a:r>
            <a:r>
              <a:rPr lang="en-US" sz="2000" dirty="0" smtClean="0">
                <a:latin typeface="Consolas" pitchFamily="49" charset="0"/>
                <a:cs typeface="Consolas" pitchFamily="49" charset="0"/>
              </a:rPr>
              <a:t>&gt; </a:t>
            </a:r>
            <a:r>
              <a:rPr lang="en-US" sz="2000" dirty="0" smtClean="0">
                <a:latin typeface="Consolas" pitchFamily="49" charset="0"/>
                <a:cs typeface="Consolas" pitchFamily="49" charset="0"/>
              </a:rPr>
              <a:t>{ 1 }; </a:t>
            </a:r>
            <a:r>
              <a:rPr lang="en-US" sz="2000" dirty="0" smtClean="0">
                <a:solidFill>
                  <a:srgbClr val="008000"/>
                </a:solidFill>
                <a:latin typeface="Consolas" pitchFamily="49" charset="0"/>
                <a:cs typeface="Consolas" pitchFamily="49" charset="0"/>
              </a:rPr>
              <a:t>// </a:t>
            </a:r>
            <a:r>
              <a:rPr lang="en-US" sz="2000" dirty="0" smtClean="0">
                <a:solidFill>
                  <a:srgbClr val="008000"/>
                </a:solidFill>
                <a:latin typeface="Consolas" pitchFamily="49" charset="0"/>
                <a:cs typeface="Consolas" pitchFamily="49" charset="0"/>
              </a:rPr>
              <a:t>Error</a:t>
            </a:r>
            <a:endParaRPr lang="en-US" dirty="0" smtClean="0">
              <a:solidFill>
                <a:srgbClr val="008000"/>
              </a:solidFill>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Intermission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52600" y="1981200"/>
          <a:ext cx="5562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Title 4"/>
          <p:cNvSpPr>
            <a:spLocks noGrp="1"/>
          </p:cNvSpPr>
          <p:nvPr>
            <p:ph type="title"/>
          </p:nvPr>
        </p:nvSpPr>
        <p:spPr/>
        <p:txBody>
          <a:bodyPr/>
          <a:lstStyle/>
          <a:p>
            <a:pPr eaLnBrk="1" hangingPunct="1"/>
            <a:r>
              <a:rPr lang="en-US" dirty="0" smtClean="0"/>
              <a:t>Dynamic vs. Static</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2"/>
          <p:cNvSpPr>
            <a:spLocks noGrp="1"/>
          </p:cNvSpPr>
          <p:nvPr>
            <p:ph type="title"/>
          </p:nvPr>
        </p:nvSpPr>
        <p:spPr/>
        <p:txBody>
          <a:bodyPr/>
          <a:lstStyle/>
          <a:p>
            <a:pPr eaLnBrk="1" hangingPunct="1"/>
            <a:r>
              <a:rPr lang="en-US" smtClean="0"/>
              <a:t>Diverse Object Models</a:t>
            </a:r>
          </a:p>
        </p:txBody>
      </p:sp>
      <p:sp>
        <p:nvSpPr>
          <p:cNvPr id="3" name="Text Placeholder 2"/>
          <p:cNvSpPr>
            <a:spLocks noGrp="1"/>
          </p:cNvSpPr>
          <p:nvPr>
            <p:ph idx="1"/>
          </p:nvPr>
        </p:nvSpPr>
        <p:spPr/>
        <p:txBody>
          <a:bodyPr>
            <a:normAutofit/>
          </a:bodyPr>
          <a:lstStyle/>
          <a:p>
            <a:pPr marL="514350" indent="-514350" eaLnBrk="1" fontAlgn="auto" hangingPunct="1">
              <a:spcBef>
                <a:spcPts val="0"/>
              </a:spcBef>
              <a:spcAft>
                <a:spcPts val="0"/>
              </a:spcAft>
              <a:buClr>
                <a:schemeClr val="accent3"/>
              </a:buClr>
              <a:defRPr/>
            </a:pPr>
            <a:r>
              <a:rPr lang="en-US" dirty="0" smtClean="0"/>
              <a:t>C# and Visual Basic were designed to work great with </a:t>
            </a:r>
            <a:r>
              <a:rPr lang="en-US" dirty="0" smtClean="0">
                <a:solidFill>
                  <a:schemeClr val="accent3"/>
                </a:solidFill>
              </a:rPr>
              <a:t>.NET’s strongly-typed libraries</a:t>
            </a:r>
            <a:r>
              <a:rPr lang="en-US" dirty="0" smtClean="0"/>
              <a:t>.</a:t>
            </a:r>
          </a:p>
          <a:p>
            <a:pPr marL="514350" indent="-514350" eaLnBrk="1" fontAlgn="auto" hangingPunct="1">
              <a:spcAft>
                <a:spcPts val="0"/>
              </a:spcAft>
              <a:buClr>
                <a:schemeClr val="accent3"/>
              </a:buClr>
              <a:defRPr/>
            </a:pPr>
            <a:r>
              <a:rPr lang="en-US" dirty="0" smtClean="0"/>
              <a:t>However, there are </a:t>
            </a:r>
            <a:r>
              <a:rPr lang="en-US" dirty="0" smtClean="0">
                <a:solidFill>
                  <a:schemeClr val="accent3"/>
                </a:solidFill>
              </a:rPr>
              <a:t>many other object models</a:t>
            </a:r>
            <a:r>
              <a:rPr lang="en-US" dirty="0" smtClean="0"/>
              <a:t> out there that rely on specific features from their original target language!</a:t>
            </a:r>
          </a:p>
        </p:txBody>
      </p:sp>
      <p:sp>
        <p:nvSpPr>
          <p:cNvPr id="6" name="Rounded Rectangle 5"/>
          <p:cNvSpPr/>
          <p:nvPr/>
        </p:nvSpPr>
        <p:spPr bwMode="auto">
          <a:xfrm>
            <a:off x="26670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C#</a:t>
            </a:r>
          </a:p>
        </p:txBody>
      </p:sp>
      <p:sp>
        <p:nvSpPr>
          <p:cNvPr id="7" name="Rounded Rectangle 6"/>
          <p:cNvSpPr/>
          <p:nvPr/>
        </p:nvSpPr>
        <p:spPr bwMode="auto">
          <a:xfrm>
            <a:off x="46482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Visual Basic</a:t>
            </a:r>
          </a:p>
        </p:txBody>
      </p:sp>
      <p:sp>
        <p:nvSpPr>
          <p:cNvPr id="8" name="Rounded Rectangle 7"/>
          <p:cNvSpPr/>
          <p:nvPr/>
        </p:nvSpPr>
        <p:spPr bwMode="auto">
          <a:xfrm>
            <a:off x="3657600" y="5638800"/>
            <a:ext cx="1828800" cy="762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2300" dirty="0">
                <a:solidFill>
                  <a:srgbClr val="FFFFFF"/>
                </a:solidFill>
              </a:rPr>
              <a:t>.NET BCL</a:t>
            </a:r>
          </a:p>
        </p:txBody>
      </p:sp>
      <p:sp>
        <p:nvSpPr>
          <p:cNvPr id="9" name="Rounded Rectangle 8"/>
          <p:cNvSpPr/>
          <p:nvPr/>
        </p:nvSpPr>
        <p:spPr bwMode="auto">
          <a:xfrm>
            <a:off x="46482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COM</a:t>
            </a:r>
          </a:p>
        </p:txBody>
      </p:sp>
      <p:sp>
        <p:nvSpPr>
          <p:cNvPr id="11" name="Rounded Rectangle 10"/>
          <p:cNvSpPr/>
          <p:nvPr/>
        </p:nvSpPr>
        <p:spPr bwMode="auto">
          <a:xfrm>
            <a:off x="26670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HTML DOM</a:t>
            </a:r>
          </a:p>
        </p:txBody>
      </p:sp>
      <p:sp>
        <p:nvSpPr>
          <p:cNvPr id="12" name="Rounded Rectangle 11"/>
          <p:cNvSpPr/>
          <p:nvPr/>
        </p:nvSpPr>
        <p:spPr bwMode="auto">
          <a:xfrm>
            <a:off x="66294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Python </a:t>
            </a:r>
            <a:r>
              <a:rPr lang="en-US" sz="2300" dirty="0" err="1">
                <a:solidFill>
                  <a:srgbClr val="FFFFFF"/>
                </a:solidFill>
              </a:rPr>
              <a:t>Libs</a:t>
            </a:r>
            <a:endParaRPr lang="en-US" sz="2300" dirty="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35" presetClass="path" presetSubtype="0" accel="50000" decel="50000" fill="hold" nodeType="withEffect">
                                  <p:stCondLst>
                                    <p:cond delay="0"/>
                                  </p:stCondLst>
                                  <p:childTnLst>
                                    <p:animMotion origin="layout" path="M 0 0.00046 L -0.325 0.00046 " pathEditMode="relative" rAng="0" ptsTypes="AA">
                                      <p:cBhvr>
                                        <p:cTn id="9" dur="1000" fill="hold"/>
                                        <p:tgtEl>
                                          <p:spTgt spid="8"/>
                                        </p:tgtEl>
                                        <p:attrNameLst>
                                          <p:attrName>ppt_x</p:attrName>
                                          <p:attrName>ppt_y</p:attrName>
                                        </p:attrNameLst>
                                      </p:cBhvr>
                                      <p:rCtr x="-162" y="0"/>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Static</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 3.0</a:t>
            </a:r>
            <a:endParaRPr lang="en-US" dirty="0"/>
          </a:p>
        </p:txBody>
      </p:sp>
      <p:sp>
        <p:nvSpPr>
          <p:cNvPr id="4" name="TextBox 3"/>
          <p:cNvSpPr txBox="1"/>
          <p:nvPr/>
        </p:nvSpPr>
        <p:spPr>
          <a:xfrm>
            <a:off x="990600" y="2400300"/>
            <a:ext cx="7239000" cy="1485900"/>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a:t>
            </a:r>
            <a:r>
              <a:rPr lang="en-US" noProof="1" smtClean="0">
                <a:latin typeface="Consolas" pitchFamily="49" charset="0"/>
                <a:ea typeface="Calibri"/>
              </a:rPr>
              <a:t>VELatLong(lat, long);</a:t>
            </a:r>
            <a:endParaRPr lang="en-US" noProof="1">
              <a:latin typeface="Consolas" pitchFamily="49" charset="0"/>
              <a:ea typeface="Calibri"/>
            </a:endParaRP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r>
              <a:rPr lang="en-US" noProof="1" smtClean="0">
                <a:latin typeface="Consolas" pitchFamily="49" charset="0"/>
                <a:ea typeface="Calibri"/>
              </a:rPr>
              <a:t>);</a:t>
            </a:r>
          </a:p>
          <a:p>
            <a:pPr fontAlgn="auto">
              <a:lnSpc>
                <a:spcPct val="78000"/>
              </a:lnSpc>
              <a:spcBef>
                <a:spcPts val="576"/>
              </a:spcBef>
              <a:spcAft>
                <a:spcPts val="0"/>
              </a:spcAft>
              <a:defRPr/>
            </a:pPr>
            <a:r>
              <a:rPr lang="en-US" noProof="1" smtClean="0">
                <a:latin typeface="Consolas" pitchFamily="49" charset="0"/>
                <a:ea typeface="Calibri"/>
              </a:rPr>
              <a:t>pin.SetDescription(description);</a:t>
            </a:r>
          </a:p>
          <a:p>
            <a:pPr fontAlgn="auto">
              <a:lnSpc>
                <a:spcPct val="78000"/>
              </a:lnSpc>
              <a:spcBef>
                <a:spcPts val="576"/>
              </a:spcBef>
              <a:spcAft>
                <a:spcPts val="0"/>
              </a:spcAft>
              <a:defRPr/>
            </a:pPr>
            <a:r>
              <a:rPr lang="en-US" noProof="1" smtClean="0">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990600" y="4343400"/>
            <a:ext cx="7239000" cy="1480534"/>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3898B2"/>
                </a:solidFill>
                <a:latin typeface="Consolas" pitchFamily="49" charset="0"/>
                <a:ea typeface="Calibri"/>
                <a:cs typeface="Times New Roman"/>
              </a:rPr>
              <a:t> </a:t>
            </a:r>
            <a:r>
              <a:rPr lang="en-US" noProof="1" smtClean="0">
                <a:latin typeface="Consolas" pitchFamily="49" charset="0"/>
                <a:ea typeface="Calibri"/>
              </a:rPr>
              <a:t>loc </a:t>
            </a:r>
            <a:r>
              <a:rPr lang="en-US" noProof="1">
                <a:latin typeface="Consolas" pitchFamily="49" charset="0"/>
                <a:ea typeface="Calibri"/>
              </a:rPr>
              <a:t>= win.CreateInstance</a:t>
            </a:r>
            <a:r>
              <a:rPr lang="en-US" noProof="1" smtClean="0">
                <a:latin typeface="Consolas" pitchFamily="49" charset="0"/>
                <a:ea typeface="Calibri"/>
              </a:rPr>
              <a:t>(</a:t>
            </a:r>
            <a:r>
              <a:rPr lang="en-US" noProof="1" smtClean="0">
                <a:solidFill>
                  <a:srgbClr val="A31515"/>
                </a:solidFill>
                <a:latin typeface="Consolas" pitchFamily="49" charset="0"/>
                <a:ea typeface="Calibri"/>
                <a:cs typeface="Times New Roman"/>
              </a:rPr>
              <a:t>"</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a:t>
            </a:r>
            <a:r>
              <a:rPr lang="en-US" noProof="1" smtClean="0">
                <a:latin typeface="Consolas" pitchFamily="49" charset="0"/>
                <a:ea typeface="Calibri"/>
              </a:rPr>
              <a:t>lat, long);</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0000FF"/>
                </a:solidFill>
                <a:latin typeface="Consolas" pitchFamily="49" charset="0"/>
                <a:ea typeface="Calibri"/>
                <a:cs typeface="Times New Roman"/>
              </a:rPr>
              <a:t> </a:t>
            </a:r>
            <a:r>
              <a:rPr lang="en-US" dirty="0" smtClean="0">
                <a:latin typeface="Consolas" pitchFamily="49" charset="0"/>
                <a:ea typeface="Calibri"/>
                <a:cs typeface="Times New Roman"/>
              </a:rPr>
              <a:t>pin = (</a:t>
            </a: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a:t>
            </a: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AddPushpin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SetTitle</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title</a:t>
            </a:r>
            <a:r>
              <a:rPr lang="en-US" dirty="0" smtClean="0">
                <a:latin typeface="Consolas" pitchFamily="49" charset="0"/>
                <a:ea typeface="Calibri"/>
                <a:cs typeface="Times New Roman"/>
              </a:rPr>
              <a:t>);</a:t>
            </a:r>
          </a:p>
          <a:p>
            <a:pPr fontAlgn="auto">
              <a:lnSpc>
                <a:spcPct val="78000"/>
              </a:lnSpc>
              <a:spcBef>
                <a:spcPts val="576"/>
              </a:spcBef>
              <a:spcAft>
                <a:spcPts val="0"/>
              </a:spcAft>
              <a:defRPr/>
            </a:pPr>
            <a:r>
              <a:rPr lang="en-US" dirty="0" err="1" smtClean="0">
                <a:latin typeface="Consolas" pitchFamily="49" charset="0"/>
                <a:ea typeface="Calibri"/>
                <a:cs typeface="Times New Roman"/>
              </a:rPr>
              <a:t>pin.Invoke</a:t>
            </a:r>
            <a:r>
              <a:rPr lang="en-US" dirty="0" smtClean="0">
                <a:latin typeface="Consolas" pitchFamily="49" charset="0"/>
                <a:ea typeface="Calibri"/>
                <a:cs typeface="Times New Roman"/>
              </a:rPr>
              <a:t>(</a:t>
            </a:r>
            <a:r>
              <a:rPr lang="en-US" dirty="0" smtClean="0">
                <a:solidFill>
                  <a:srgbClr val="A31515"/>
                </a:solidFill>
                <a:latin typeface="Consolas" pitchFamily="49" charset="0"/>
                <a:ea typeface="Calibri"/>
                <a:cs typeface="Times New Roman"/>
              </a:rPr>
              <a:t>"</a:t>
            </a:r>
            <a:r>
              <a:rPr lang="en-US" dirty="0" err="1" smtClean="0">
                <a:solidFill>
                  <a:srgbClr val="A31515"/>
                </a:solidFill>
                <a:latin typeface="Consolas" pitchFamily="49" charset="0"/>
                <a:ea typeface="Calibri"/>
                <a:cs typeface="Times New Roman"/>
              </a:rPr>
              <a:t>SetDescription</a:t>
            </a:r>
            <a:r>
              <a:rPr lang="en-US" dirty="0" smtClean="0">
                <a:solidFill>
                  <a:srgbClr val="A31515"/>
                </a:solidFill>
                <a:latin typeface="Consolas" pitchFamily="49" charset="0"/>
                <a:ea typeface="Calibri"/>
                <a:cs typeface="Times New Roman"/>
              </a:rPr>
              <a:t>"</a:t>
            </a:r>
            <a:r>
              <a:rPr lang="en-US" dirty="0" smtClean="0">
                <a:latin typeface="Consolas" pitchFamily="49" charset="0"/>
                <a:ea typeface="Calibri"/>
                <a:cs typeface="Times New Roman"/>
              </a:rPr>
              <a:t>, description);</a:t>
            </a:r>
          </a:p>
          <a:p>
            <a:pPr fontAlgn="auto">
              <a:lnSpc>
                <a:spcPct val="78000"/>
              </a:lnSpc>
              <a:spcBef>
                <a:spcPts val="576"/>
              </a:spcBef>
              <a:spcAft>
                <a:spcPts val="0"/>
              </a:spcAft>
              <a:defRPr/>
            </a:pPr>
            <a:r>
              <a:rPr lang="en-US" dirty="0" err="1" smtClean="0">
                <a:latin typeface="Consolas" pitchFamily="49" charset="0"/>
                <a:ea typeface="Calibri"/>
                <a:cs typeface="Times New Roman"/>
              </a:rPr>
              <a:t>map.Invoke</a:t>
            </a:r>
            <a:r>
              <a:rPr lang="en-US" dirty="0" smtClean="0">
                <a:latin typeface="Consolas" pitchFamily="49" charset="0"/>
                <a:ea typeface="Calibri"/>
                <a:cs typeface="Times New Roman"/>
              </a:rPr>
              <a:t>(</a:t>
            </a:r>
            <a:r>
              <a:rPr lang="en-US" dirty="0" smtClean="0">
                <a:solidFill>
                  <a:srgbClr val="A31515"/>
                </a:solidFill>
                <a:latin typeface="Consolas" pitchFamily="49" charset="0"/>
                <a:ea typeface="Calibri"/>
                <a:cs typeface="Times New Roman"/>
              </a:rPr>
              <a:t>"</a:t>
            </a:r>
            <a:r>
              <a:rPr lang="en-US" dirty="0" err="1" smtClean="0">
                <a:solidFill>
                  <a:srgbClr val="A31515"/>
                </a:solidFill>
                <a:latin typeface="Consolas" pitchFamily="49" charset="0"/>
                <a:ea typeface="Calibri"/>
                <a:cs typeface="Times New Roman"/>
              </a:rPr>
              <a:t>SetCenterAndZoom</a:t>
            </a:r>
            <a:r>
              <a:rPr lang="en-US" dirty="0" smtClean="0">
                <a:solidFill>
                  <a:srgbClr val="A31515"/>
                </a:solidFill>
                <a:latin typeface="Consolas" pitchFamily="49" charset="0"/>
                <a:ea typeface="Calibri"/>
                <a:cs typeface="Times New Roman"/>
              </a:rPr>
              <a:t>"</a:t>
            </a:r>
            <a:r>
              <a:rPr lang="en-US" dirty="0" smtClean="0">
                <a:latin typeface="Consolas" pitchFamily="49" charset="0"/>
                <a:ea typeface="Calibri"/>
                <a:cs typeface="Times New Roman"/>
              </a:rPr>
              <a:t>, loc, 7);</a:t>
            </a:r>
            <a:endParaRPr lang="en-US" dirty="0">
              <a:latin typeface="Consolas" pitchFamily="49" charset="0"/>
              <a:ea typeface="Calibri"/>
              <a:cs typeface="Times New Roman"/>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Dynamic</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 4</a:t>
            </a:r>
            <a:endParaRPr lang="en-US" dirty="0"/>
          </a:p>
        </p:txBody>
      </p:sp>
      <p:sp>
        <p:nvSpPr>
          <p:cNvPr id="4" name="TextBox 3"/>
          <p:cNvSpPr txBox="1"/>
          <p:nvPr/>
        </p:nvSpPr>
        <p:spPr>
          <a:xfrm>
            <a:off x="990600" y="2400300"/>
            <a:ext cx="7239000" cy="1485900"/>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a:t>
            </a:r>
            <a:r>
              <a:rPr lang="en-US" noProof="1" smtClean="0">
                <a:latin typeface="Consolas" pitchFamily="49" charset="0"/>
                <a:ea typeface="Calibri"/>
              </a:rPr>
              <a:t>VELatLong(lat, long);</a:t>
            </a:r>
            <a:endParaRPr lang="en-US" noProof="1">
              <a:latin typeface="Consolas" pitchFamily="49" charset="0"/>
              <a:ea typeface="Calibri"/>
            </a:endParaRP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r>
              <a:rPr lang="en-US" noProof="1" smtClean="0">
                <a:latin typeface="Consolas" pitchFamily="49" charset="0"/>
                <a:ea typeface="Calibri"/>
              </a:rPr>
              <a:t>);</a:t>
            </a:r>
          </a:p>
          <a:p>
            <a:pPr fontAlgn="auto">
              <a:lnSpc>
                <a:spcPct val="78000"/>
              </a:lnSpc>
              <a:spcBef>
                <a:spcPts val="576"/>
              </a:spcBef>
              <a:spcAft>
                <a:spcPts val="0"/>
              </a:spcAft>
              <a:defRPr/>
            </a:pPr>
            <a:r>
              <a:rPr lang="en-US" noProof="1" smtClean="0">
                <a:latin typeface="Consolas" pitchFamily="49" charset="0"/>
                <a:ea typeface="Calibri"/>
              </a:rPr>
              <a:t>pin.SetDescription(description);</a:t>
            </a:r>
          </a:p>
          <a:p>
            <a:pPr fontAlgn="auto">
              <a:lnSpc>
                <a:spcPct val="78000"/>
              </a:lnSpc>
              <a:spcBef>
                <a:spcPts val="576"/>
              </a:spcBef>
              <a:spcAft>
                <a:spcPts val="0"/>
              </a:spcAft>
              <a:defRPr/>
            </a:pPr>
            <a:r>
              <a:rPr lang="en-US" noProof="1" smtClean="0">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990600" y="4343400"/>
            <a:ext cx="7239000" cy="1480534"/>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3898B2"/>
                </a:solidFill>
                <a:latin typeface="Consolas" pitchFamily="49" charset="0"/>
                <a:ea typeface="Calibri"/>
                <a:cs typeface="Times New Roman"/>
              </a:rPr>
              <a:t> </a:t>
            </a:r>
            <a:r>
              <a:rPr lang="en-US" noProof="1" smtClean="0">
                <a:latin typeface="Consolas" pitchFamily="49" charset="0"/>
                <a:ea typeface="Calibri"/>
              </a:rPr>
              <a:t>loc </a:t>
            </a:r>
            <a:r>
              <a:rPr lang="en-US" noProof="1">
                <a:latin typeface="Consolas" pitchFamily="49" charset="0"/>
                <a:ea typeface="Calibri"/>
              </a:rPr>
              <a:t>= win.CreateInstance</a:t>
            </a:r>
            <a:r>
              <a:rPr lang="en-US" noProof="1" smtClean="0">
                <a:latin typeface="Consolas" pitchFamily="49" charset="0"/>
                <a:ea typeface="Calibri"/>
              </a:rPr>
              <a:t>(</a:t>
            </a:r>
            <a:r>
              <a:rPr lang="en-US" noProof="1" smtClean="0">
                <a:solidFill>
                  <a:srgbClr val="A31515"/>
                </a:solidFill>
                <a:latin typeface="Consolas" pitchFamily="49" charset="0"/>
                <a:ea typeface="Calibri"/>
                <a:cs typeface="Times New Roman"/>
              </a:rPr>
              <a:t>"</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a:t>
            </a:r>
            <a:r>
              <a:rPr lang="en-US" noProof="1" smtClean="0">
                <a:latin typeface="Consolas" pitchFamily="49" charset="0"/>
                <a:ea typeface="Calibri"/>
              </a:rPr>
              <a:t>lat, long);</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0000FF"/>
                </a:solidFill>
                <a:latin typeface="Consolas" pitchFamily="49" charset="0"/>
                <a:ea typeface="Calibri"/>
                <a:cs typeface="Times New Roman"/>
              </a:rPr>
              <a:t> </a:t>
            </a:r>
            <a:r>
              <a:rPr lang="en-US" dirty="0" smtClean="0">
                <a:latin typeface="Consolas" pitchFamily="49" charset="0"/>
                <a:ea typeface="Calibri"/>
                <a:cs typeface="Times New Roman"/>
              </a:rPr>
              <a:t>pin = </a:t>
            </a:r>
            <a:r>
              <a:rPr lang="en-US" dirty="0" err="1" smtClean="0">
                <a:latin typeface="Consolas" pitchFamily="49" charset="0"/>
                <a:ea typeface="Calibri"/>
                <a:cs typeface="Times New Roman"/>
              </a:rPr>
              <a:t>loc.AddPushpin</a:t>
            </a:r>
            <a:r>
              <a:rPr lang="en-US" dirty="0" smtClean="0">
                <a:latin typeface="Consolas" pitchFamily="49" charset="0"/>
                <a:ea typeface="Calibri"/>
                <a:cs typeface="Times New Roman"/>
              </a:rPr>
              <a:t>(loc</a:t>
            </a:r>
            <a:r>
              <a:rPr lang="en-US" dirty="0">
                <a:latin typeface="Consolas" pitchFamily="49" charset="0"/>
                <a:ea typeface="Calibri"/>
                <a:cs typeface="Times New Roman"/>
              </a:rPr>
              <a:t>);</a:t>
            </a:r>
          </a:p>
          <a:p>
            <a:pPr fontAlgn="auto">
              <a:lnSpc>
                <a:spcPct val="78000"/>
              </a:lnSpc>
              <a:spcBef>
                <a:spcPts val="576"/>
              </a:spcBef>
              <a:spcAft>
                <a:spcPts val="0"/>
              </a:spcAft>
              <a:defRPr/>
            </a:pPr>
            <a:r>
              <a:rPr lang="en-US" dirty="0" err="1" smtClean="0">
                <a:latin typeface="Consolas" pitchFamily="49" charset="0"/>
                <a:ea typeface="Calibri"/>
                <a:cs typeface="Times New Roman"/>
              </a:rPr>
              <a:t>pin.SetTitle</a:t>
            </a:r>
            <a:r>
              <a:rPr lang="en-US" dirty="0" smtClean="0">
                <a:latin typeface="Consolas" pitchFamily="49" charset="0"/>
                <a:ea typeface="Calibri"/>
                <a:cs typeface="Times New Roman"/>
              </a:rPr>
              <a:t>(title);</a:t>
            </a:r>
            <a:endParaRPr lang="en-US" dirty="0" smtClean="0">
              <a:solidFill>
                <a:schemeClr val="tx1"/>
              </a:solidFill>
              <a:latin typeface="Consolas" pitchFamily="49" charset="0"/>
              <a:ea typeface="Calibri"/>
              <a:cs typeface="Times New Roman"/>
            </a:endParaRPr>
          </a:p>
          <a:p>
            <a:pPr fontAlgn="auto">
              <a:lnSpc>
                <a:spcPct val="78000"/>
              </a:lnSpc>
              <a:spcBef>
                <a:spcPts val="576"/>
              </a:spcBef>
              <a:spcAft>
                <a:spcPts val="0"/>
              </a:spcAft>
              <a:defRPr/>
            </a:pPr>
            <a:r>
              <a:rPr lang="en-US" dirty="0" err="1" smtClean="0">
                <a:solidFill>
                  <a:schemeClr val="tx1"/>
                </a:solidFill>
                <a:latin typeface="Consolas" pitchFamily="49" charset="0"/>
                <a:ea typeface="Calibri"/>
                <a:cs typeface="Times New Roman"/>
              </a:rPr>
              <a:t>pin.SetDescription</a:t>
            </a:r>
            <a:r>
              <a:rPr lang="en-US" dirty="0" smtClean="0">
                <a:solidFill>
                  <a:schemeClr val="tx1"/>
                </a:solidFill>
                <a:latin typeface="Consolas" pitchFamily="49" charset="0"/>
                <a:ea typeface="Calibri"/>
                <a:cs typeface="Times New Roman"/>
              </a:rPr>
              <a:t>(description);</a:t>
            </a:r>
          </a:p>
          <a:p>
            <a:pPr fontAlgn="auto">
              <a:lnSpc>
                <a:spcPct val="78000"/>
              </a:lnSpc>
              <a:spcBef>
                <a:spcPts val="576"/>
              </a:spcBef>
              <a:spcAft>
                <a:spcPts val="0"/>
              </a:spcAft>
              <a:defRPr/>
            </a:pPr>
            <a:r>
              <a:rPr lang="en-US" dirty="0" err="1" smtClean="0">
                <a:solidFill>
                  <a:schemeClr val="tx1"/>
                </a:solidFill>
                <a:latin typeface="Consolas" pitchFamily="49" charset="0"/>
                <a:ea typeface="Calibri"/>
                <a:cs typeface="Times New Roman"/>
              </a:rPr>
              <a:t>m</a:t>
            </a:r>
            <a:r>
              <a:rPr lang="en-US" dirty="0" err="1" smtClean="0">
                <a:solidFill>
                  <a:schemeClr val="tx1"/>
                </a:solidFill>
                <a:latin typeface="Consolas" pitchFamily="49" charset="0"/>
                <a:ea typeface="Calibri"/>
                <a:cs typeface="Times New Roman"/>
              </a:rPr>
              <a:t>ap.SetCenterAndZoom</a:t>
            </a:r>
            <a:r>
              <a:rPr lang="en-US" dirty="0" smtClean="0">
                <a:solidFill>
                  <a:schemeClr val="tx1"/>
                </a:solidFill>
                <a:latin typeface="Consolas" pitchFamily="49" charset="0"/>
                <a:ea typeface="Calibri"/>
                <a:cs typeface="Times New Roman"/>
              </a:rPr>
              <a:t>(loc</a:t>
            </a:r>
            <a:r>
              <a:rPr lang="en-US" dirty="0" smtClean="0">
                <a:solidFill>
                  <a:schemeClr val="tx1"/>
                </a:solidFill>
                <a:latin typeface="Consolas" pitchFamily="49" charset="0"/>
                <a:ea typeface="Calibri"/>
                <a:cs typeface="Times New Roman"/>
              </a:rPr>
              <a:t>, 7);</a:t>
            </a:r>
            <a:endParaRPr lang="en-US" dirty="0">
              <a:solidFill>
                <a:schemeClr val="tx1"/>
              </a:solidFill>
              <a:latin typeface="Consolas" pitchFamily="49" charset="0"/>
              <a:ea typeface="Calibri"/>
              <a:cs typeface="Times New Roman"/>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3024" name="Title 1"/>
          <p:cNvSpPr>
            <a:spLocks noGrp="1"/>
          </p:cNvSpPr>
          <p:nvPr>
            <p:ph type="title"/>
          </p:nvPr>
        </p:nvSpPr>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9"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10"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12"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Dynamically Typed Objects</a:t>
            </a:r>
          </a:p>
        </p:txBody>
      </p:sp>
      <p:sp>
        <p:nvSpPr>
          <p:cNvPr id="5" name="TextBox 4"/>
          <p:cNvSpPr txBox="1"/>
          <p:nvPr/>
        </p:nvSpPr>
        <p:spPr>
          <a:xfrm>
            <a:off x="2438400" y="2065338"/>
            <a:ext cx="4572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2B91AF"/>
                </a:solidFill>
                <a:latin typeface="Consolas" pitchFamily="49" charset="0"/>
                <a:ea typeface="Calibri"/>
                <a:cs typeface="Times New Roman"/>
              </a:rPr>
              <a:t>Calculator</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6" name="TextBox 5"/>
          <p:cNvSpPr txBox="1"/>
          <p:nvPr/>
        </p:nvSpPr>
        <p:spPr>
          <a:xfrm>
            <a:off x="762000" y="2833688"/>
            <a:ext cx="5105400" cy="166211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2B91AF"/>
                </a:solidFill>
                <a:latin typeface="Consolas" pitchFamily="49" charset="0"/>
                <a:ea typeface="Calibri"/>
                <a:cs typeface="Times New Roman"/>
              </a:rPr>
              <a:t>Type</a:t>
            </a:r>
            <a:r>
              <a:rPr lang="en-US" sz="1600" dirty="0">
                <a:latin typeface="Consolas" pitchFamily="49" charset="0"/>
              </a:rPr>
              <a:t> </a:t>
            </a:r>
            <a:r>
              <a:rPr lang="en-US" sz="1600" dirty="0" err="1">
                <a:latin typeface="Consolas" pitchFamily="49" charset="0"/>
              </a:rPr>
              <a:t>calcType</a:t>
            </a:r>
            <a:r>
              <a:rPr lang="en-US" sz="1600" dirty="0">
                <a:latin typeface="Consolas" pitchFamily="49" charset="0"/>
              </a:rPr>
              <a:t> = </a:t>
            </a:r>
            <a:r>
              <a:rPr lang="en-US" sz="1600" dirty="0" err="1">
                <a:latin typeface="Consolas" pitchFamily="49" charset="0"/>
              </a:rPr>
              <a:t>calc.GetType</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calcType.InvokeMember</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err="1">
                <a:latin typeface="Consolas" pitchFamily="49" charset="0"/>
              </a:rPr>
              <a:t>BindingFlags.InvokeMethod</a:t>
            </a:r>
            <a:r>
              <a:rPr lang="en-US" sz="1600" dirty="0">
                <a:latin typeface="Consolas" pitchFamily="49" charset="0"/>
              </a:rPr>
              <a:t>, </a:t>
            </a:r>
            <a:r>
              <a:rPr lang="en-US" sz="1600" dirty="0">
                <a:solidFill>
                  <a:srgbClr val="0000FF"/>
                </a:solidFill>
                <a:latin typeface="Consolas" pitchFamily="49" charset="0"/>
                <a:ea typeface="Calibri"/>
                <a:cs typeface="Times New Roman"/>
              </a:rPr>
              <a:t>null</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0000FF"/>
                </a:solidFill>
                <a:latin typeface="Consolas" pitchFamily="49" charset="0"/>
                <a:cs typeface="Times New Roman"/>
              </a:rPr>
              <a:t>object</a:t>
            </a:r>
            <a:r>
              <a:rPr lang="en-US" sz="1600" dirty="0">
                <a:latin typeface="Consolas" pitchFamily="49" charset="0"/>
              </a:rPr>
              <a:t>[] { 10, 20 });</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Convert.ToInt32(res);</a:t>
            </a:r>
          </a:p>
        </p:txBody>
      </p:sp>
      <p:sp>
        <p:nvSpPr>
          <p:cNvPr id="7" name="TextBox 6"/>
          <p:cNvSpPr txBox="1"/>
          <p:nvPr/>
        </p:nvSpPr>
        <p:spPr>
          <a:xfrm>
            <a:off x="3581400" y="3733800"/>
            <a:ext cx="4876800" cy="9239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a:solidFill>
                  <a:srgbClr val="2B91AF"/>
                </a:solidFill>
                <a:latin typeface="Consolas" pitchFamily="49" charset="0"/>
                <a:ea typeface="Calibri"/>
                <a:cs typeface="Times New Roman"/>
              </a:rPr>
              <a:t>ScriptObject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calc.Invoke</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 10, 20);</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a:solidFill>
                  <a:srgbClr val="2B91AF"/>
                </a:solidFill>
                <a:latin typeface="Consolas" pitchFamily="49" charset="0"/>
                <a:ea typeface="Calibri"/>
                <a:cs typeface="Times New Roman"/>
              </a:rPr>
              <a:t>Convert</a:t>
            </a:r>
            <a:r>
              <a:rPr lang="en-US" sz="1600" dirty="0">
                <a:latin typeface="Consolas" pitchFamily="49" charset="0"/>
              </a:rPr>
              <a:t>.ToInt32(res);</a:t>
            </a:r>
          </a:p>
        </p:txBody>
      </p:sp>
      <p:sp>
        <p:nvSpPr>
          <p:cNvPr id="8" name="TextBox 7"/>
          <p:cNvSpPr txBox="1"/>
          <p:nvPr/>
        </p:nvSpPr>
        <p:spPr>
          <a:xfrm>
            <a:off x="2895600" y="4876800"/>
            <a:ext cx="4114800" cy="677863"/>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9" name="Rounded Rectangular Callout 8"/>
          <p:cNvSpPr/>
          <p:nvPr/>
        </p:nvSpPr>
        <p:spPr>
          <a:xfrm>
            <a:off x="457200" y="4724400"/>
            <a:ext cx="2057400" cy="838200"/>
          </a:xfrm>
          <a:prstGeom prst="wedgeRoundRectCallout">
            <a:avLst>
              <a:gd name="adj1" fmla="val 73669"/>
              <a:gd name="adj2" fmla="val -5810"/>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a:t>Statically</a:t>
            </a:r>
            <a:r>
              <a:rPr lang="en-US" dirty="0"/>
              <a:t> typed to be dynamic</a:t>
            </a:r>
          </a:p>
        </p:txBody>
      </p:sp>
      <p:sp>
        <p:nvSpPr>
          <p:cNvPr id="10" name="Rounded Rectangular Callout 9"/>
          <p:cNvSpPr/>
          <p:nvPr/>
        </p:nvSpPr>
        <p:spPr>
          <a:xfrm>
            <a:off x="4800600" y="57150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method invocation</a:t>
            </a:r>
          </a:p>
        </p:txBody>
      </p:sp>
      <p:sp>
        <p:nvSpPr>
          <p:cNvPr id="11" name="Rounded Rectangular Callout 10"/>
          <p:cNvSpPr/>
          <p:nvPr/>
        </p:nvSpPr>
        <p:spPr>
          <a:xfrm>
            <a:off x="1828800" y="57150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conversion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3200" dirty="0" smtClean="0"/>
              <a:t>Embedded </a:t>
            </a:r>
            <a:r>
              <a:rPr lang="en-US" sz="3200" dirty="0" err="1" smtClean="0"/>
              <a:t>Interop</a:t>
            </a:r>
            <a:r>
              <a:rPr lang="en-US" sz="3200" dirty="0" smtClean="0"/>
              <a:t> Types</a:t>
            </a:r>
          </a:p>
          <a:p>
            <a:r>
              <a:rPr lang="en-US" sz="3200" dirty="0" smtClean="0"/>
              <a:t>Language Parity</a:t>
            </a:r>
          </a:p>
          <a:p>
            <a:r>
              <a:rPr lang="en-US" sz="3200" dirty="0" smtClean="0"/>
              <a:t>Generic Variance</a:t>
            </a:r>
          </a:p>
          <a:p>
            <a:r>
              <a:rPr lang="en-US" sz="3200" dirty="0" smtClean="0"/>
              <a:t>Dynamic Language Runtime</a:t>
            </a:r>
          </a:p>
          <a:p>
            <a:endParaRPr lang="en-US" sz="32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pitchFamily="49" charset="0"/>
                <a:cs typeface="Consolas" pitchFamily="49" charset="0"/>
              </a:rPr>
              <a:t>dynamic</a:t>
            </a:r>
            <a:r>
              <a:rPr lang="en-US" dirty="0" smtClean="0"/>
              <a:t> </a:t>
            </a:r>
            <a:r>
              <a:rPr lang="en-US" dirty="0" err="1" smtClean="0"/>
              <a:t>vs</a:t>
            </a:r>
            <a:r>
              <a:rPr lang="en-US" dirty="0" smtClean="0"/>
              <a:t> </a:t>
            </a:r>
            <a:r>
              <a:rPr lang="en-US" dirty="0" err="1" smtClean="0">
                <a:latin typeface="Consolas" pitchFamily="49" charset="0"/>
                <a:cs typeface="Consolas" pitchFamily="49" charset="0"/>
              </a:rPr>
              <a:t>var</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err="1" smtClean="0">
                <a:latin typeface="Consolas" pitchFamily="49" charset="0"/>
                <a:cs typeface="Consolas" pitchFamily="49" charset="0"/>
              </a:rPr>
              <a:t>var</a:t>
            </a:r>
            <a:r>
              <a:rPr lang="en-US" dirty="0" smtClean="0"/>
              <a:t> is inferred static type</a:t>
            </a:r>
          </a:p>
          <a:p>
            <a:pPr lvl="1"/>
            <a:r>
              <a:rPr lang="en-US" dirty="0" smtClean="0"/>
              <a:t>Known at compile-time</a:t>
            </a:r>
          </a:p>
          <a:p>
            <a:pPr lvl="1"/>
            <a:r>
              <a:rPr lang="en-US" dirty="0" smtClean="0"/>
              <a:t>Equivalent to using name of type</a:t>
            </a:r>
          </a:p>
          <a:p>
            <a:r>
              <a:rPr lang="en-US" dirty="0" smtClean="0">
                <a:latin typeface="Consolas" pitchFamily="49" charset="0"/>
                <a:cs typeface="Consolas" pitchFamily="49" charset="0"/>
              </a:rPr>
              <a:t>dynamic</a:t>
            </a:r>
            <a:r>
              <a:rPr lang="en-US" dirty="0" smtClean="0"/>
              <a:t> is static late-bound type</a:t>
            </a:r>
          </a:p>
          <a:p>
            <a:pPr lvl="1"/>
            <a:r>
              <a:rPr lang="en-US" dirty="0" smtClean="0"/>
              <a:t>Compiled as type </a:t>
            </a:r>
            <a:r>
              <a:rPr lang="en-US" dirty="0" smtClean="0">
                <a:latin typeface="Consolas" pitchFamily="49" charset="0"/>
                <a:cs typeface="Consolas" pitchFamily="49" charset="0"/>
              </a:rPr>
              <a:t>Object</a:t>
            </a:r>
            <a:r>
              <a:rPr lang="en-US" dirty="0" smtClean="0"/>
              <a:t> with dynamic dispatch</a:t>
            </a:r>
          </a:p>
        </p:txBody>
      </p:sp>
      <p:sp>
        <p:nvSpPr>
          <p:cNvPr id="8" name="TextBox 7"/>
          <p:cNvSpPr txBox="1"/>
          <p:nvPr/>
        </p:nvSpPr>
        <p:spPr>
          <a:xfrm>
            <a:off x="838200" y="4343400"/>
            <a:ext cx="5334000" cy="1169551"/>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void </a:t>
            </a:r>
            <a:r>
              <a:rPr lang="en-US" sz="1600" dirty="0" err="1" smtClean="0">
                <a:solidFill>
                  <a:srgbClr val="080808"/>
                </a:solidFill>
                <a:latin typeface="Consolas" pitchFamily="49" charset="0"/>
                <a:ea typeface="Calibri"/>
                <a:cs typeface="Times New Roman"/>
              </a:rPr>
              <a:t>CanButDont</a:t>
            </a:r>
            <a:r>
              <a:rPr lang="en-US" sz="1600" dirty="0" smtClean="0">
                <a:solidFill>
                  <a:srgbClr val="080808"/>
                </a:solidFill>
                <a:latin typeface="Consolas" pitchFamily="49" charset="0"/>
                <a:ea typeface="Calibri"/>
                <a:cs typeface="Times New Roman"/>
              </a:rPr>
              <a:t>(</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var</a:t>
            </a:r>
            <a:r>
              <a:rPr lang="en-US" sz="1600" dirty="0" smtClean="0">
                <a:solidFill>
                  <a:srgbClr val="0000FF"/>
                </a:solidFill>
                <a:latin typeface="Consolas" pitchFamily="49" charset="0"/>
                <a:ea typeface="Calibri"/>
                <a:cs typeface="Times New Roman"/>
              </a:rPr>
              <a:t> </a:t>
            </a:r>
            <a:r>
              <a:rPr lang="en-US" sz="1600" dirty="0" err="1" smtClean="0">
                <a:solidFill>
                  <a:srgbClr val="080808"/>
                </a:solidFill>
                <a:latin typeface="Consolas" pitchFamily="49" charset="0"/>
                <a:ea typeface="Calibri"/>
                <a:cs typeface="Times New Roman"/>
              </a:rPr>
              <a:t>inferMePlz</a:t>
            </a:r>
            <a:r>
              <a:rPr lang="en-US" sz="1600" dirty="0" smtClean="0">
                <a:solidFill>
                  <a:srgbClr val="080808"/>
                </a:solidFill>
                <a:latin typeface="Consolas" pitchFamily="49" charset="0"/>
                <a:ea typeface="Calibri"/>
                <a:cs typeface="Times New Roman"/>
              </a:rPr>
              <a:t> = value;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endParaRPr lang="en-US" sz="1600" dirty="0">
              <a:latin typeface="Consolas" pitchFamily="49" charset="0"/>
            </a:endParaRPr>
          </a:p>
        </p:txBody>
      </p:sp>
      <p:sp>
        <p:nvSpPr>
          <p:cNvPr id="9" name="Rounded Rectangular Callout 8"/>
          <p:cNvSpPr/>
          <p:nvPr/>
        </p:nvSpPr>
        <p:spPr>
          <a:xfrm>
            <a:off x="2514600" y="5257800"/>
            <a:ext cx="3429000" cy="533400"/>
          </a:xfrm>
          <a:prstGeom prst="wedgeRoundRectCallout">
            <a:avLst>
              <a:gd name="adj1" fmla="val -78499"/>
              <a:gd name="adj2" fmla="val -63138"/>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Statically inferred as </a:t>
            </a:r>
            <a:r>
              <a:rPr lang="en-US" dirty="0" smtClean="0">
                <a:latin typeface="Consolas" pitchFamily="49" charset="0"/>
                <a:cs typeface="Consolas" pitchFamily="49" charset="0"/>
              </a:rPr>
              <a:t>dynamic</a:t>
            </a:r>
            <a:endParaRPr lang="en-US" dirty="0">
              <a:latin typeface="Consolas" pitchFamily="49" charset="0"/>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905000"/>
            <a:ext cx="5334000" cy="264687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public static class</a:t>
            </a:r>
            <a:r>
              <a:rPr lang="en-US" sz="1600" dirty="0" smtClean="0">
                <a:solidFill>
                  <a:srgbClr val="080808"/>
                </a:solidFill>
                <a:latin typeface="Consolas" pitchFamily="49" charset="0"/>
                <a:cs typeface="Times New Roman"/>
              </a:rPr>
              <a:t> </a:t>
            </a:r>
            <a:r>
              <a:rPr lang="en-US" sz="1600" dirty="0" err="1" smtClean="0">
                <a:solidFill>
                  <a:srgbClr val="080808"/>
                </a:solidFill>
                <a:latin typeface="Consolas" pitchFamily="49" charset="0"/>
                <a:cs typeface="Times New Roman"/>
              </a:rPr>
              <a:t>DMath</a:t>
            </a:r>
            <a:endParaRPr lang="en-US" sz="1600" dirty="0" smtClean="0">
              <a:solidFill>
                <a:srgbClr val="080808"/>
              </a:solidFill>
              <a:latin typeface="Consolas" pitchFamily="49" charset="0"/>
              <a:cs typeface="Times New Roman"/>
            </a:endParaRPr>
          </a:p>
          <a:p>
            <a:pPr fontAlgn="auto">
              <a:spcBef>
                <a:spcPts val="0"/>
              </a:spcBef>
              <a:spcAft>
                <a:spcPts val="0"/>
              </a:spcAft>
              <a:defRPr/>
            </a:pPr>
            <a:r>
              <a:rPr lang="en-US" sz="1600" dirty="0" smtClean="0">
                <a:solidFill>
                  <a:srgbClr val="080808"/>
                </a:solidFill>
                <a:latin typeface="Consolas" pitchFamily="49" charset="0"/>
                <a:cs typeface="Times New Roman"/>
              </a:rPr>
              <a:t>{</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   public static dynamic </a:t>
            </a:r>
            <a:r>
              <a:rPr lang="en-US" sz="1600" dirty="0" smtClean="0">
                <a:solidFill>
                  <a:srgbClr val="080808"/>
                </a:solidFill>
                <a:latin typeface="Consolas" pitchFamily="49" charset="0"/>
                <a:ea typeface="Calibri"/>
                <a:cs typeface="Times New Roman"/>
              </a:rPr>
              <a:t>Abs(</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(value &gt;= 0)</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chemeClr val="tx1"/>
                </a:solidFill>
                <a:latin typeface="Consolas" pitchFamily="49" charset="0"/>
                <a:ea typeface="Calibri"/>
                <a:cs typeface="Times New Roman"/>
              </a:rPr>
              <a:t/>
            </a:r>
            <a:br>
              <a:rPr lang="en-US" sz="1600" dirty="0" smtClean="0">
                <a:solidFill>
                  <a:schemeClr val="tx1"/>
                </a:solidFill>
                <a:latin typeface="Consolas" pitchFamily="49" charset="0"/>
                <a:ea typeface="Calibri"/>
                <a:cs typeface="Times New Roman"/>
              </a:rPr>
            </a:br>
            <a:r>
              <a:rPr lang="en-US" sz="1600" dirty="0" smtClean="0">
                <a:solidFill>
                  <a:schemeClr val="tx1"/>
                </a:solidFill>
                <a:latin typeface="Consolas" pitchFamily="49" charset="0"/>
                <a:ea typeface="Calibri"/>
                <a:cs typeface="Times New Roman"/>
              </a:rPr>
              <a:t>}</a:t>
            </a:r>
            <a:endParaRPr lang="en-US" sz="1600" dirty="0">
              <a:solidFill>
                <a:schemeClr val="tx1"/>
              </a:solidFill>
              <a:latin typeface="Consolas" pitchFamily="49" charset="0"/>
            </a:endParaRPr>
          </a:p>
        </p:txBody>
      </p:sp>
      <p:sp>
        <p:nvSpPr>
          <p:cNvPr id="8" name="TextBox 7"/>
          <p:cNvSpPr txBox="1"/>
          <p:nvPr/>
        </p:nvSpPr>
        <p:spPr>
          <a:xfrm>
            <a:off x="5257800" y="49530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a:t>
            </a:r>
            <a:r>
              <a:rPr lang="en-US" sz="1600" dirty="0" smtClean="0">
                <a:solidFill>
                  <a:srgbClr val="080808"/>
                </a:solidFill>
                <a:latin typeface="Consolas" pitchFamily="49" charset="0"/>
                <a:ea typeface="Calibri"/>
                <a:cs typeface="Times New Roman"/>
              </a:rPr>
              <a:t> </a:t>
            </a:r>
            <a:r>
              <a:rPr lang="en-US" sz="1600" dirty="0">
                <a:solidFill>
                  <a:srgbClr val="080808"/>
                </a:solidFill>
                <a:latin typeface="Consolas" pitchFamily="49" charset="0"/>
                <a:ea typeface="Calibri"/>
                <a:cs typeface="Times New Roman"/>
              </a:rPr>
              <a:t>x = 1.75;</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 </a:t>
            </a:r>
            <a:r>
              <a:rPr lang="en-US" sz="1600" dirty="0">
                <a:solidFill>
                  <a:srgbClr val="080808"/>
                </a:solidFill>
                <a:latin typeface="Consolas" pitchFamily="49" charset="0"/>
                <a:ea typeface="Calibri"/>
                <a:cs typeface="Times New Roman"/>
              </a:rPr>
              <a:t>y =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5" name="TextBox 14"/>
          <p:cNvSpPr txBox="1"/>
          <p:nvPr/>
        </p:nvSpPr>
        <p:spPr>
          <a:xfrm>
            <a:off x="5257800" y="57912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x </a:t>
            </a:r>
            <a:r>
              <a:rPr lang="en-US" sz="1600" dirty="0">
                <a:solidFill>
                  <a:srgbClr val="080808"/>
                </a:solidFill>
                <a:latin typeface="Consolas" pitchFamily="49" charset="0"/>
                <a:ea typeface="Calibri"/>
                <a:cs typeface="Times New Roman"/>
              </a:rPr>
              <a:t>= 2;</a:t>
            </a:r>
          </a:p>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y </a:t>
            </a:r>
            <a:r>
              <a:rPr lang="en-US" sz="1600" dirty="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49166" name="Title 10"/>
          <p:cNvSpPr>
            <a:spLocks noGrp="1"/>
          </p:cNvSpPr>
          <p:nvPr>
            <p:ph type="title"/>
          </p:nvPr>
        </p:nvSpPr>
        <p:spPr/>
        <p:txBody>
          <a:bodyPr/>
          <a:lstStyle/>
          <a:p>
            <a:r>
              <a:rPr lang="en-US" dirty="0" smtClean="0"/>
              <a:t>Static Consuming Dynamic</a:t>
            </a:r>
            <a:endParaRPr lang="en-US" dirty="0" smtClean="0"/>
          </a:p>
        </p:txBody>
      </p:sp>
      <p:sp>
        <p:nvSpPr>
          <p:cNvPr id="11" name="Rounded Rectangular Callout 10"/>
          <p:cNvSpPr/>
          <p:nvPr/>
        </p:nvSpPr>
        <p:spPr>
          <a:xfrm>
            <a:off x="3048000" y="4038600"/>
            <a:ext cx="2133600" cy="685800"/>
          </a:xfrm>
          <a:prstGeom prst="wedgeRoundRectCallout">
            <a:avLst>
              <a:gd name="adj1" fmla="val -80228"/>
              <a:gd name="adj2" fmla="val -6578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7" name="Rounded Rectangular Callout 16"/>
          <p:cNvSpPr/>
          <p:nvPr/>
        </p:nvSpPr>
        <p:spPr>
          <a:xfrm>
            <a:off x="3810000" y="3200400"/>
            <a:ext cx="2133600" cy="685800"/>
          </a:xfrm>
          <a:prstGeom prst="wedgeRoundRectCallout">
            <a:avLst>
              <a:gd name="adj1" fmla="val -98667"/>
              <a:gd name="adj2" fmla="val -50281"/>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8" name="Rounded Rectangular Callout 17"/>
          <p:cNvSpPr/>
          <p:nvPr/>
        </p:nvSpPr>
        <p:spPr>
          <a:xfrm>
            <a:off x="5562600" y="4191000"/>
            <a:ext cx="3124200" cy="533400"/>
          </a:xfrm>
          <a:prstGeom prst="wedgeRoundRectCallout">
            <a:avLst>
              <a:gd name="adj1" fmla="val 22380"/>
              <a:gd name="adj2" fmla="val 15429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to dynamic</a:t>
            </a:r>
            <a:endParaRPr lang="en-US" dirty="0"/>
          </a:p>
        </p:txBody>
      </p:sp>
      <p:sp>
        <p:nvSpPr>
          <p:cNvPr id="19" name="Rounded Rectangular Callout 18"/>
          <p:cNvSpPr/>
          <p:nvPr/>
        </p:nvSpPr>
        <p:spPr>
          <a:xfrm>
            <a:off x="2057400" y="5715000"/>
            <a:ext cx="3124200" cy="533400"/>
          </a:xfrm>
          <a:prstGeom prst="wedgeRoundRectCallout">
            <a:avLst>
              <a:gd name="adj1" fmla="val 92147"/>
              <a:gd name="adj2" fmla="val -8889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from dynamic</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908175"/>
            <a:ext cx="5334000" cy="28924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cs typeface="Times New Roman"/>
              </a:rPr>
              <a:t>public static class</a:t>
            </a:r>
            <a:r>
              <a:rPr lang="en-US" sz="1600" dirty="0">
                <a:solidFill>
                  <a:srgbClr val="080808"/>
                </a:solidFill>
                <a:latin typeface="Consolas" pitchFamily="49" charset="0"/>
                <a:cs typeface="Times New Roman"/>
              </a:rPr>
              <a:t> Math</a:t>
            </a:r>
          </a:p>
          <a:p>
            <a:pPr fontAlgn="auto">
              <a:spcBef>
                <a:spcPts val="0"/>
              </a:spcBef>
              <a:spcAft>
                <a:spcPts val="0"/>
              </a:spcAft>
              <a:defRPr/>
            </a:pPr>
            <a:r>
              <a:rPr lang="en-US" sz="1600" dirty="0">
                <a:solidFill>
                  <a:srgbClr val="080808"/>
                </a:solidFill>
                <a:latin typeface="Consolas" pitchFamily="49" charset="0"/>
                <a:cs typeface="Times New Roman"/>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80808"/>
                </a:solidFill>
                <a:latin typeface="Consolas" pitchFamily="49" charset="0"/>
                <a:cs typeface="Times New Roman"/>
              </a:rPr>
              <a:t>   ...</a:t>
            </a:r>
          </a:p>
          <a:p>
            <a:pPr fontAlgn="auto">
              <a:spcBef>
                <a:spcPts val="0"/>
              </a:spcBef>
              <a:spcAft>
                <a:spcPts val="0"/>
              </a:spcAft>
              <a:defRPr/>
            </a:pPr>
            <a:r>
              <a:rPr lang="en-US" sz="1600" dirty="0">
                <a:solidFill>
                  <a:srgbClr val="080808"/>
                </a:solidFill>
                <a:latin typeface="Consolas" pitchFamily="49" charset="0"/>
                <a:cs typeface="Times New Roman"/>
              </a:rPr>
              <a:t>}</a:t>
            </a:r>
            <a:endParaRPr lang="en-US" sz="1600" dirty="0">
              <a:latin typeface="Consolas" pitchFamily="49" charset="0"/>
            </a:endParaRPr>
          </a:p>
        </p:txBody>
      </p:sp>
      <p:sp>
        <p:nvSpPr>
          <p:cNvPr id="5" name="TextBox 4"/>
          <p:cNvSpPr txBox="1"/>
          <p:nvPr/>
        </p:nvSpPr>
        <p:spPr>
          <a:xfrm>
            <a:off x="685800" y="41989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8" name="TextBox 7"/>
          <p:cNvSpPr txBox="1"/>
          <p:nvPr/>
        </p:nvSpPr>
        <p:spPr>
          <a:xfrm>
            <a:off x="685800" y="50371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6" name="Rounded Rectangular Callout 5"/>
          <p:cNvSpPr/>
          <p:nvPr/>
        </p:nvSpPr>
        <p:spPr>
          <a:xfrm>
            <a:off x="685800" y="2743200"/>
            <a:ext cx="25146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compile-time:</a:t>
            </a:r>
            <a:br>
              <a:rPr lang="en-US" dirty="0"/>
            </a:br>
            <a:r>
              <a:rPr lang="en-US" dirty="0"/>
              <a:t>double Abs(double x)</a:t>
            </a:r>
          </a:p>
        </p:txBody>
      </p:sp>
      <p:sp>
        <p:nvSpPr>
          <p:cNvPr id="13" name="Rounded Rectangular Callout 12"/>
          <p:cNvSpPr/>
          <p:nvPr/>
        </p:nvSpPr>
        <p:spPr>
          <a:xfrm>
            <a:off x="4495800" y="4648200"/>
            <a:ext cx="3200400" cy="838200"/>
          </a:xfrm>
          <a:prstGeom prst="wedgeRoundRectCallout">
            <a:avLst>
              <a:gd name="adj1" fmla="val -78117"/>
              <a:gd name="adj2" fmla="val 53193"/>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double Abs(double x)</a:t>
            </a:r>
          </a:p>
        </p:txBody>
      </p:sp>
      <p:sp>
        <p:nvSpPr>
          <p:cNvPr id="15" name="TextBox 14"/>
          <p:cNvSpPr txBox="1"/>
          <p:nvPr/>
        </p:nvSpPr>
        <p:spPr>
          <a:xfrm>
            <a:off x="685800" y="58753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2;</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6" name="Rounded Rectangular Callout 15"/>
          <p:cNvSpPr/>
          <p:nvPr/>
        </p:nvSpPr>
        <p:spPr>
          <a:xfrm>
            <a:off x="4495800" y="5715000"/>
            <a:ext cx="3200400" cy="838200"/>
          </a:xfrm>
          <a:prstGeom prst="wedgeRoundRectCallout">
            <a:avLst>
              <a:gd name="adj1" fmla="val -77578"/>
              <a:gd name="adj2" fmla="val 25532"/>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a:t>
            </a:r>
            <a:r>
              <a:rPr lang="en-US" dirty="0" err="1"/>
              <a:t>int</a:t>
            </a:r>
            <a:r>
              <a:rPr lang="en-US" dirty="0"/>
              <a:t> Abs(</a:t>
            </a:r>
            <a:r>
              <a:rPr lang="en-US" dirty="0" err="1"/>
              <a:t>int</a:t>
            </a:r>
            <a:r>
              <a:rPr lang="en-US" dirty="0"/>
              <a:t> x)</a:t>
            </a:r>
          </a:p>
        </p:txBody>
      </p:sp>
      <p:sp>
        <p:nvSpPr>
          <p:cNvPr id="49166" name="Title 10"/>
          <p:cNvSpPr>
            <a:spLocks noGrp="1"/>
          </p:cNvSpPr>
          <p:nvPr>
            <p:ph type="title"/>
          </p:nvPr>
        </p:nvSpPr>
        <p:spPr/>
        <p:txBody>
          <a:bodyPr/>
          <a:lstStyle/>
          <a:p>
            <a:pPr eaLnBrk="1" hangingPunct="1"/>
            <a:r>
              <a:rPr lang="en-US" dirty="0" smtClean="0"/>
              <a:t>Dynamic Consuming Static</a:t>
            </a: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p:txBody>
          <a:bodyPr/>
          <a:lstStyle/>
          <a:p>
            <a:pPr eaLnBrk="1" hangingPunct="1"/>
            <a:r>
              <a:rPr lang="en-US" dirty="0" smtClean="0">
                <a:latin typeface="Consolas" pitchFamily="49" charset="0"/>
                <a:ea typeface="Consolas" pitchFamily="49" charset="0"/>
                <a:cs typeface="Consolas" pitchFamily="49" charset="0"/>
              </a:rPr>
              <a:t>dynamic</a:t>
            </a:r>
            <a:r>
              <a:rPr lang="en-US" dirty="0" smtClean="0"/>
              <a:t> </a:t>
            </a:r>
            <a:r>
              <a:rPr lang="en-US" dirty="0" smtClean="0"/>
              <a:t>in a Nutshell</a:t>
            </a:r>
          </a:p>
        </p:txBody>
      </p:sp>
      <p:sp>
        <p:nvSpPr>
          <p:cNvPr id="51201" name="Text Placeholder 1"/>
          <p:cNvSpPr>
            <a:spLocks noGrp="1"/>
          </p:cNvSpPr>
          <p:nvPr>
            <p:ph idx="1"/>
          </p:nvPr>
        </p:nvSpPr>
        <p:spPr/>
        <p:txBody>
          <a:bodyPr/>
          <a:lstStyle/>
          <a:p>
            <a:pPr marL="514350" indent="-514350" eaLnBrk="1" hangingPunct="1">
              <a:buFont typeface="Calibri" pitchFamily="34" charset="0"/>
              <a:buAutoNum type="arabicPeriod"/>
            </a:pPr>
            <a:r>
              <a:rPr lang="en-US" dirty="0" smtClean="0"/>
              <a:t>Implicit: CLR </a:t>
            </a:r>
            <a:r>
              <a:rPr lang="en-US" dirty="0" smtClean="0">
                <a:sym typeface="Wingdings" pitchFamily="2" charset="2"/>
              </a:rPr>
              <a:t> </a:t>
            </a:r>
            <a:r>
              <a:rPr lang="en-US" dirty="0" smtClean="0">
                <a:latin typeface="Consolas" pitchFamily="49" charset="0"/>
                <a:ea typeface="Consolas" pitchFamily="49" charset="0"/>
                <a:cs typeface="Consolas" pitchFamily="49" charset="0"/>
                <a:sym typeface="Wingdings" pitchFamily="2" charset="2"/>
              </a:rPr>
              <a:t>dynamic</a:t>
            </a:r>
          </a:p>
          <a:p>
            <a:pPr marL="514350" indent="-514350" eaLnBrk="1" hangingPunct="1">
              <a:buFont typeface="Calibri" pitchFamily="34" charset="0"/>
              <a:buAutoNum type="arabicPeriod"/>
            </a:pPr>
            <a:r>
              <a:rPr lang="en-US" dirty="0" smtClean="0">
                <a:sym typeface="Wingdings" pitchFamily="2" charset="2"/>
              </a:rPr>
              <a:t>Implicit: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 CLR</a:t>
            </a:r>
          </a:p>
          <a:p>
            <a:pPr marL="514350" indent="-514350" eaLnBrk="1" hangingPunct="1">
              <a:buFont typeface="Calibri" pitchFamily="34" charset="0"/>
              <a:buAutoNum type="arabicPeriod"/>
            </a:pPr>
            <a:r>
              <a:rPr lang="en-US" dirty="0" smtClean="0">
                <a:sym typeface="Wingdings" pitchFamily="2" charset="2"/>
              </a:rPr>
              <a:t>Any expression using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is dynamically evaluated</a:t>
            </a:r>
          </a:p>
          <a:p>
            <a:pPr marL="514350" indent="-514350" eaLnBrk="1" hangingPunct="1">
              <a:buFont typeface="Calibri" pitchFamily="34" charset="0"/>
              <a:buAutoNum type="arabicPeriod"/>
            </a:pPr>
            <a:r>
              <a:rPr lang="en-US" dirty="0" smtClean="0">
                <a:sym typeface="Wingdings" pitchFamily="2" charset="2"/>
              </a:rPr>
              <a:t>Static type of dynamically-evaluated expression is </a:t>
            </a:r>
            <a:r>
              <a:rPr lang="en-US" dirty="0" smtClean="0">
                <a:latin typeface="Consolas" pitchFamily="49" charset="0"/>
                <a:ea typeface="Consolas" pitchFamily="49" charset="0"/>
                <a:cs typeface="Consolas" pitchFamily="49" charset="0"/>
                <a:sym typeface="Wingdings" pitchFamily="2" charset="2"/>
              </a:rPr>
              <a:t>dynamic</a:t>
            </a:r>
            <a:endParaRPr lang="en-US" dirty="0" smtClean="0">
              <a:ea typeface="Consolas" pitchFamily="49" charset="0"/>
              <a:cs typeface="Consolas" pitchFamily="49" charset="0"/>
              <a:sym typeface="Wingdings" pitchFamily="2" charset="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p:txBody>
          <a:bodyPr/>
          <a:lstStyle/>
          <a:p>
            <a:r>
              <a:rPr lang="en-US" smtClean="0"/>
              <a:t>Dynamic in Visual Basic 10</a:t>
            </a:r>
          </a:p>
        </p:txBody>
      </p:sp>
      <p:sp>
        <p:nvSpPr>
          <p:cNvPr id="52225" name="Text Placeholder 1"/>
          <p:cNvSpPr>
            <a:spLocks noGrp="1"/>
          </p:cNvSpPr>
          <p:nvPr>
            <p:ph idx="1"/>
          </p:nvPr>
        </p:nvSpPr>
        <p:spPr/>
        <p:txBody>
          <a:bodyPr/>
          <a:lstStyle/>
          <a:p>
            <a:r>
              <a:rPr lang="en-US" dirty="0" smtClean="0"/>
              <a:t>Dynamic dispatch is not new:</a:t>
            </a:r>
          </a:p>
          <a:p>
            <a:pPr lvl="1"/>
            <a:r>
              <a:rPr lang="en-US" dirty="0" smtClean="0">
                <a:latin typeface="Consolas" pitchFamily="49" charset="0"/>
                <a:cs typeface="Consolas" pitchFamily="49" charset="0"/>
              </a:rPr>
              <a:t>Option Strict Off</a:t>
            </a:r>
          </a:p>
          <a:p>
            <a:r>
              <a:rPr lang="en-US" dirty="0" smtClean="0"/>
              <a:t>Pre-.NET: </a:t>
            </a:r>
            <a:r>
              <a:rPr lang="en-US" dirty="0" smtClean="0">
                <a:latin typeface="Consolas" pitchFamily="49" charset="0"/>
                <a:cs typeface="Consolas" pitchFamily="49" charset="0"/>
              </a:rPr>
              <a:t>Variant</a:t>
            </a:r>
          </a:p>
          <a:p>
            <a:pPr lvl="1"/>
            <a:r>
              <a:rPr lang="en-US" dirty="0" smtClean="0"/>
              <a:t>Single type to allow multiples</a:t>
            </a:r>
          </a:p>
          <a:p>
            <a:pPr lvl="1"/>
            <a:r>
              <a:rPr lang="en-US" dirty="0" smtClean="0"/>
              <a:t>In .NET that’s </a:t>
            </a:r>
            <a:r>
              <a:rPr lang="en-US" dirty="0" smtClean="0">
                <a:latin typeface="Consolas" pitchFamily="49" charset="0"/>
                <a:cs typeface="Consolas" pitchFamily="49" charset="0"/>
              </a:rPr>
              <a:t>Object</a:t>
            </a:r>
          </a:p>
          <a:p>
            <a:r>
              <a:rPr lang="en-US" dirty="0" err="1" smtClean="0"/>
              <a:t>VBx</a:t>
            </a:r>
            <a:r>
              <a:rPr lang="en-US" dirty="0" smtClean="0"/>
              <a:t> (10) Uses DLR for Late Binding</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dirty="0" smtClean="0"/>
              <a:t>Introducing </a:t>
            </a:r>
            <a:r>
              <a:rPr dirty="0" smtClean="0">
                <a:latin typeface="Consolas" pitchFamily="49" charset="0"/>
                <a:cs typeface="Consolas" pitchFamily="49" charset="0"/>
              </a:rPr>
              <a:t>dynamic</a:t>
            </a:r>
            <a:endParaRPr dirty="0">
              <a:latin typeface="Consolas" pitchFamily="49" charset="0"/>
              <a:cs typeface="Consolas" pitchFamily="49" charset="0"/>
            </a:endParaRPr>
          </a:p>
        </p:txBody>
      </p:sp>
      <p:sp>
        <p:nvSpPr>
          <p:cNvPr id="7577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250" y="1905000"/>
            <a:ext cx="7672388" cy="4572000"/>
          </a:xfrm>
        </p:spPr>
        <p:txBody>
          <a:bodyPr>
            <a:normAutofit fontScale="92500"/>
          </a:bodyPr>
          <a:lstStyle/>
          <a:p>
            <a:pPr marL="514350" indent="-514350" eaLnBrk="1" fontAlgn="auto" hangingPunct="1">
              <a:lnSpc>
                <a:spcPct val="110000"/>
              </a:lnSpc>
              <a:spcAft>
                <a:spcPts val="0"/>
              </a:spcAft>
              <a:buClr>
                <a:schemeClr val="accent3"/>
              </a:buClr>
              <a:buFont typeface="+mj-lt"/>
              <a:buAutoNum type="arabicPeriod"/>
              <a:defRPr/>
            </a:pPr>
            <a:r>
              <a:rPr lang="en-US" sz="3600" dirty="0" smtClean="0"/>
              <a:t>ExpandoObject</a:t>
            </a:r>
          </a:p>
          <a:p>
            <a:pPr marL="880110" lvl="1" indent="-514350" eaLnBrk="1" fontAlgn="auto" hangingPunct="1">
              <a:lnSpc>
                <a:spcPct val="110000"/>
              </a:lnSpc>
              <a:spcAft>
                <a:spcPts val="0"/>
              </a:spcAft>
              <a:buFont typeface="Wingdings 2"/>
              <a:buChar char=""/>
              <a:defRPr/>
            </a:pPr>
            <a:r>
              <a:rPr lang="en-US" sz="2600" dirty="0" smtClean="0"/>
              <a:t>Key-Value Pairs</a:t>
            </a:r>
          </a:p>
          <a:p>
            <a:pPr marL="880110" lvl="1" indent="-514350" eaLnBrk="1" fontAlgn="auto" hangingPunct="1">
              <a:lnSpc>
                <a:spcPct val="110000"/>
              </a:lnSpc>
              <a:spcAft>
                <a:spcPts val="0"/>
              </a:spcAft>
              <a:buFont typeface="Wingdings 2"/>
              <a:buChar char=""/>
              <a:defRPr/>
            </a:pPr>
            <a:r>
              <a:rPr lang="en-US" sz="2600" dirty="0" smtClean="0"/>
              <a:t>Accessed as properties</a:t>
            </a:r>
          </a:p>
          <a:p>
            <a:pPr marL="514350" indent="-514350" eaLnBrk="1" fontAlgn="auto" hangingPunct="1">
              <a:lnSpc>
                <a:spcPct val="110000"/>
              </a:lnSpc>
              <a:spcAft>
                <a:spcPts val="0"/>
              </a:spcAft>
              <a:buClr>
                <a:schemeClr val="accent3"/>
              </a:buClr>
              <a:buFont typeface="+mj-lt"/>
              <a:buAutoNum type="arabicPeriod"/>
              <a:defRPr/>
            </a:pPr>
            <a:r>
              <a:rPr lang="en-US" sz="3600" dirty="0" err="1" smtClean="0"/>
              <a:t>DynamicObject</a:t>
            </a:r>
            <a:endParaRPr lang="en-US" sz="3600" dirty="0" smtClean="0"/>
          </a:p>
          <a:p>
            <a:pPr marL="880110" lvl="1" indent="-514350" eaLnBrk="1" fontAlgn="auto" hangingPunct="1">
              <a:lnSpc>
                <a:spcPct val="110000"/>
              </a:lnSpc>
              <a:spcAft>
                <a:spcPts val="0"/>
              </a:spcAft>
              <a:buFont typeface="Wingdings 2"/>
              <a:buChar char=""/>
              <a:defRPr/>
            </a:pPr>
            <a:r>
              <a:rPr lang="en-US" sz="2600" dirty="0" smtClean="0"/>
              <a:t>Abstract Base Class</a:t>
            </a:r>
          </a:p>
          <a:p>
            <a:pPr marL="514350" indent="-514350" eaLnBrk="1" fontAlgn="auto" hangingPunct="1">
              <a:lnSpc>
                <a:spcPct val="110000"/>
              </a:lnSpc>
              <a:spcAft>
                <a:spcPts val="0"/>
              </a:spcAft>
              <a:buClr>
                <a:schemeClr val="accent3"/>
              </a:buClr>
              <a:buFont typeface="+mj-lt"/>
              <a:buAutoNum type="arabicPeriod"/>
              <a:defRPr/>
            </a:pPr>
            <a:r>
              <a:rPr lang="en-US" sz="3600" dirty="0" err="1" smtClean="0"/>
              <a:t>IDynamicMetaObjectProvider</a:t>
            </a:r>
            <a:endParaRPr lang="en-US" sz="3600" dirty="0" smtClean="0"/>
          </a:p>
          <a:p>
            <a:pPr marL="880110" lvl="1" indent="-514350" eaLnBrk="1" fontAlgn="auto" hangingPunct="1">
              <a:lnSpc>
                <a:spcPct val="110000"/>
              </a:lnSpc>
              <a:spcAft>
                <a:spcPts val="0"/>
              </a:spcAft>
              <a:buFont typeface="Wingdings 2"/>
              <a:buChar char=""/>
              <a:defRPr/>
            </a:pPr>
            <a:r>
              <a:rPr lang="en-US" sz="2600" dirty="0" err="1" smtClean="0">
                <a:latin typeface="Consolas" pitchFamily="49" charset="0"/>
                <a:cs typeface="Consolas" pitchFamily="49" charset="0"/>
              </a:rPr>
              <a:t>DynamicMetaObject</a:t>
            </a:r>
            <a:r>
              <a:rPr lang="en-US" sz="2600" dirty="0" smtClean="0">
                <a:latin typeface="Consolas" pitchFamily="49" charset="0"/>
                <a:cs typeface="Consolas" pitchFamily="49" charset="0"/>
              </a:rPr>
              <a:t> </a:t>
            </a:r>
            <a:r>
              <a:rPr lang="en-US" sz="2600" dirty="0" err="1" smtClean="0">
                <a:latin typeface="Consolas" pitchFamily="49" charset="0"/>
                <a:cs typeface="Consolas" pitchFamily="49" charset="0"/>
              </a:rPr>
              <a:t>GetMetaObject</a:t>
            </a:r>
            <a:r>
              <a:rPr lang="en-US" sz="2600" dirty="0" smtClean="0">
                <a:latin typeface="Consolas" pitchFamily="49" charset="0"/>
                <a:cs typeface="Consolas" pitchFamily="49" charset="0"/>
              </a:rPr>
              <a:t>(</a:t>
            </a:r>
            <a:br>
              <a:rPr lang="en-US" sz="2600" dirty="0" smtClean="0">
                <a:latin typeface="Consolas" pitchFamily="49" charset="0"/>
                <a:cs typeface="Consolas" pitchFamily="49" charset="0"/>
              </a:rPr>
            </a:br>
            <a:r>
              <a:rPr lang="en-US" sz="2600" dirty="0" smtClean="0">
                <a:latin typeface="Consolas" pitchFamily="49" charset="0"/>
                <a:cs typeface="Consolas" pitchFamily="49" charset="0"/>
              </a:rPr>
              <a:t>                  Expression parameter)</a:t>
            </a:r>
            <a:endParaRPr lang="en-US" sz="4800" dirty="0" smtClean="0">
              <a:latin typeface="Consolas" pitchFamily="49" charset="0"/>
              <a:cs typeface="Consolas" pitchFamily="49" charset="0"/>
            </a:endParaRPr>
          </a:p>
        </p:txBody>
      </p:sp>
      <p:sp>
        <p:nvSpPr>
          <p:cNvPr id="74754" name="Title 2"/>
          <p:cNvSpPr>
            <a:spLocks noGrp="1"/>
          </p:cNvSpPr>
          <p:nvPr>
            <p:ph type="title"/>
          </p:nvPr>
        </p:nvSpPr>
        <p:spPr>
          <a:xfrm>
            <a:off x="387350" y="990600"/>
            <a:ext cx="8375650" cy="769938"/>
          </a:xfrm>
        </p:spPr>
        <p:txBody>
          <a:bodyPr/>
          <a:lstStyle/>
          <a:p>
            <a:pPr eaLnBrk="1" hangingPunct="1"/>
            <a:r>
              <a:rPr lang="en-US" smtClean="0"/>
              <a:t>Creating Dynamic Objects</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smtClean="0"/>
              <a:t>Creating Dynamic Objects</a:t>
            </a:r>
            <a:endParaRPr/>
          </a:p>
        </p:txBody>
      </p:sp>
      <p:sp>
        <p:nvSpPr>
          <p:cNvPr id="7577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76816" name="Title 1"/>
          <p:cNvSpPr>
            <a:spLocks noGrp="1"/>
          </p:cNvSpPr>
          <p:nvPr>
            <p:ph type="title"/>
          </p:nvPr>
        </p:nvSpPr>
        <p:spPr>
          <a:xfrm>
            <a:off x="387350" y="990600"/>
            <a:ext cx="8375650" cy="609600"/>
          </a:xfrm>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76822"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76823"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76824"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76825"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7685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a:xfrm>
            <a:off x="457200" y="1905000"/>
            <a:ext cx="8229600" cy="4389438"/>
          </a:xfrm>
        </p:spPr>
        <p:txBody>
          <a:bodyPr>
            <a:normAutofit lnSpcReduction="10000"/>
          </a:bodyPr>
          <a:lstStyle/>
          <a:p>
            <a:pPr marL="274320" indent="-274320" eaLnBrk="1" fontAlgn="auto" hangingPunct="1">
              <a:spcAft>
                <a:spcPts val="0"/>
              </a:spcAft>
              <a:buClr>
                <a:schemeClr val="accent3"/>
              </a:buClr>
              <a:buFont typeface="Wingdings 2"/>
              <a:buChar char=""/>
              <a:defRPr/>
            </a:pPr>
            <a:r>
              <a:rPr lang="en-US" sz="2400" dirty="0" smtClean="0"/>
              <a:t>PDC on Channel 9</a:t>
            </a:r>
          </a:p>
          <a:p>
            <a:pPr marL="640080" lvl="1" indent="-246888" eaLnBrk="1" fontAlgn="auto" hangingPunct="1">
              <a:spcAft>
                <a:spcPts val="0"/>
              </a:spcAft>
              <a:buFont typeface="Wingdings 2"/>
              <a:buChar char=""/>
              <a:defRPr/>
            </a:pPr>
            <a:r>
              <a:rPr lang="en-US" sz="2200" dirty="0" smtClean="0">
                <a:hlinkClick r:id="rId2"/>
              </a:rPr>
              <a:t>http://channel9.msdn.com/tags/Languages/</a:t>
            </a:r>
            <a:r>
              <a:rPr lang="en-US" sz="2200" dirty="0" smtClean="0"/>
              <a:t> </a:t>
            </a:r>
          </a:p>
          <a:p>
            <a:pPr marL="274320" indent="-274320" eaLnBrk="1" fontAlgn="auto" hangingPunct="1">
              <a:spcAft>
                <a:spcPts val="0"/>
              </a:spcAft>
              <a:buClr>
                <a:schemeClr val="accent3"/>
              </a:buClr>
              <a:buFont typeface="Wingdings 2"/>
              <a:buChar char=""/>
              <a:defRPr/>
            </a:pPr>
            <a:r>
              <a:rPr lang="en-US" sz="2400" i="1" dirty="0" smtClean="0"/>
              <a:t>C# in Depth</a:t>
            </a:r>
            <a:r>
              <a:rPr lang="en-US" sz="2400" dirty="0" smtClean="0"/>
              <a:t>, 2</a:t>
            </a:r>
            <a:r>
              <a:rPr lang="en-US" sz="2400" baseline="30000" dirty="0" smtClean="0"/>
              <a:t>nd</a:t>
            </a:r>
            <a:r>
              <a:rPr lang="en-US" sz="2400" dirty="0" smtClean="0"/>
              <a:t> Edition by Jon Skeet (Manning EAP)</a:t>
            </a:r>
            <a:endParaRPr lang="en-US" sz="2000" dirty="0" smtClean="0"/>
          </a:p>
          <a:p>
            <a:pPr marL="274320" indent="-274320" eaLnBrk="1" fontAlgn="auto" hangingPunct="1">
              <a:spcAft>
                <a:spcPts val="0"/>
              </a:spcAft>
              <a:buClr>
                <a:schemeClr val="accent3"/>
              </a:buClr>
              <a:buFont typeface="Wingdings 2"/>
              <a:buChar char=""/>
              <a:defRPr/>
            </a:pPr>
            <a:r>
              <a:rPr lang="en-US" sz="2400" dirty="0" smtClean="0"/>
              <a:t>Bart De Smet – Microsoft Language Geek</a:t>
            </a:r>
          </a:p>
          <a:p>
            <a:pPr marL="640080" lvl="1" indent="-246888" eaLnBrk="1" fontAlgn="auto" hangingPunct="1">
              <a:spcAft>
                <a:spcPts val="0"/>
              </a:spcAft>
              <a:buFont typeface="Wingdings 2"/>
              <a:buChar char=""/>
              <a:defRPr/>
            </a:pPr>
            <a:r>
              <a:rPr lang="en-US" sz="2000" dirty="0" smtClean="0">
                <a:hlinkClick r:id="rId3"/>
              </a:rPr>
              <a:t>http://community.bartdesmet.net/blogs/bart/</a:t>
            </a:r>
            <a:endParaRPr lang="en-US" sz="20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4"/>
              </a:rPr>
              <a:t>http://solutionizing.net/</a:t>
            </a:r>
            <a:endParaRPr lang="en-US" sz="2000" dirty="0" smtClean="0"/>
          </a:p>
          <a:p>
            <a:pPr marL="640080" lvl="1" indent="-246888" eaLnBrk="1" fontAlgn="auto" hangingPunct="1">
              <a:spcAft>
                <a:spcPts val="0"/>
              </a:spcAft>
              <a:buFont typeface="Wingdings 2"/>
              <a:buChar char=""/>
              <a:defRPr/>
            </a:pPr>
            <a:r>
              <a:rPr lang="en-US" sz="2000" dirty="0" smtClean="0"/>
              <a:t>keith@ ---^</a:t>
            </a:r>
          </a:p>
          <a:p>
            <a:pPr marL="640080" lvl="1" indent="-246888" eaLnBrk="1" fontAlgn="auto" hangingPunct="1">
              <a:spcAft>
                <a:spcPts val="0"/>
              </a:spcAft>
              <a:buFont typeface="Wingdings 2"/>
              <a:buChar char=""/>
              <a:defRPr/>
            </a:pPr>
            <a:r>
              <a:rPr lang="en-US" sz="2000" dirty="0" smtClean="0">
                <a:hlinkClick r:id="rId5"/>
              </a:rPr>
              <a:t>@dahlbyk</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a:t>
            </a:r>
            <a:r>
              <a:rPr lang="en-US" dirty="0" err="1" smtClean="0"/>
              <a:t>Interop</a:t>
            </a:r>
            <a:r>
              <a:rPr lang="en-US" dirty="0" smtClean="0"/>
              <a:t> Types</a:t>
            </a:r>
            <a:endParaRPr lang="en-US" dirty="0"/>
          </a:p>
        </p:txBody>
      </p:sp>
      <p:pic>
        <p:nvPicPr>
          <p:cNvPr id="4" name="Content Placeholder 3" descr="Hanselman-PIA.png"/>
          <p:cNvPicPr>
            <a:picLocks noGrp="1" noChangeAspect="1"/>
          </p:cNvPicPr>
          <p:nvPr>
            <p:ph idx="1"/>
          </p:nvPr>
        </p:nvPicPr>
        <p:blipFill>
          <a:blip r:embed="rId2" cstate="print"/>
          <a:stretch>
            <a:fillRect/>
          </a:stretch>
        </p:blipFill>
        <p:spPr>
          <a:xfrm>
            <a:off x="1600200" y="1938528"/>
            <a:ext cx="5545715" cy="289714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a:t>
            </a:r>
            <a:r>
              <a:rPr lang="en-US" dirty="0" err="1" smtClean="0"/>
              <a:t>Interop</a:t>
            </a:r>
            <a:r>
              <a:rPr lang="en-US" dirty="0" smtClean="0"/>
              <a:t> Types</a:t>
            </a:r>
            <a:endParaRPr lang="en-US" dirty="0"/>
          </a:p>
        </p:txBody>
      </p:sp>
      <p:pic>
        <p:nvPicPr>
          <p:cNvPr id="6" name="Content Placeholder 5" descr="Hanselman-EmbedInteropTypes.png"/>
          <p:cNvPicPr>
            <a:picLocks noGrp="1" noChangeAspect="1"/>
          </p:cNvPicPr>
          <p:nvPr>
            <p:ph idx="1"/>
          </p:nvPr>
        </p:nvPicPr>
        <p:blipFill>
          <a:blip r:embed="rId2" cstate="print"/>
          <a:stretch>
            <a:fillRect/>
          </a:stretch>
        </p:blipFill>
        <p:spPr>
          <a:xfrm>
            <a:off x="1600200" y="1935163"/>
            <a:ext cx="5545715" cy="41400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Parity</a:t>
            </a:r>
            <a:endParaRPr lang="en-US" dirty="0"/>
          </a:p>
        </p:txBody>
      </p:sp>
      <p:sp>
        <p:nvSpPr>
          <p:cNvPr id="3" name="Content Placeholder 2"/>
          <p:cNvSpPr>
            <a:spLocks noGrp="1"/>
          </p:cNvSpPr>
          <p:nvPr>
            <p:ph idx="1"/>
          </p:nvPr>
        </p:nvSpPr>
        <p:spPr/>
        <p:txBody>
          <a:bodyPr/>
          <a:lstStyle/>
          <a:p>
            <a:r>
              <a:rPr lang="en-US" dirty="0" smtClean="0"/>
              <a:t>VB: Lambda Expressions</a:t>
            </a:r>
          </a:p>
          <a:p>
            <a:r>
              <a:rPr lang="en-US" dirty="0" smtClean="0"/>
              <a:t>VB: Auto-implemented Properties</a:t>
            </a:r>
          </a:p>
          <a:p>
            <a:r>
              <a:rPr lang="en-US" dirty="0" smtClean="0"/>
              <a:t>VB: Implicit Line Continuations</a:t>
            </a:r>
          </a:p>
          <a:p>
            <a:r>
              <a:rPr lang="en-US" dirty="0" smtClean="0"/>
              <a:t>VB: Collection </a:t>
            </a:r>
            <a:r>
              <a:rPr lang="en-US" dirty="0" err="1" smtClean="0"/>
              <a:t>Initializers</a:t>
            </a:r>
            <a:endParaRPr lang="en-US" dirty="0" smtClean="0"/>
          </a:p>
          <a:p>
            <a:r>
              <a:rPr lang="en-US" dirty="0" smtClean="0"/>
              <a:t>VB: Array Literals</a:t>
            </a:r>
          </a:p>
          <a:p>
            <a:r>
              <a:rPr lang="en-US" dirty="0" smtClean="0"/>
              <a:t>VB: </a:t>
            </a:r>
            <a:r>
              <a:rPr lang="en-US" dirty="0" err="1" smtClean="0"/>
              <a:t>Nullable</a:t>
            </a:r>
            <a:r>
              <a:rPr lang="en-US" dirty="0" smtClean="0"/>
              <a:t> Optional Parameters</a:t>
            </a:r>
          </a:p>
          <a:p>
            <a:r>
              <a:rPr lang="en-US" dirty="0" smtClean="0"/>
              <a:t>C#: Named/Optional Parameters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 Review</a:t>
            </a:r>
            <a:endParaRPr lang="en-US" dirty="0"/>
          </a:p>
        </p:txBody>
      </p:sp>
      <p:sp>
        <p:nvSpPr>
          <p:cNvPr id="3" name="Content Placeholder 2"/>
          <p:cNvSpPr>
            <a:spLocks noGrp="1"/>
          </p:cNvSpPr>
          <p:nvPr>
            <p:ph idx="1"/>
          </p:nvPr>
        </p:nvSpPr>
        <p:spPr/>
        <p:txBody>
          <a:bodyPr/>
          <a:lstStyle/>
          <a:p>
            <a:r>
              <a:rPr lang="en-US" dirty="0" smtClean="0"/>
              <a:t>Anonymous delegate</a:t>
            </a:r>
          </a:p>
          <a:p>
            <a:pPr lvl="1"/>
            <a:r>
              <a:rPr lang="en-US" dirty="0" err="1" smtClean="0">
                <a:solidFill>
                  <a:srgbClr val="2B91AF"/>
                </a:solidFill>
                <a:latin typeface="Consolas" pitchFamily="49" charset="0"/>
                <a:cs typeface="Consolas" pitchFamily="49" charset="0"/>
              </a:rPr>
              <a:t>Func</a:t>
            </a:r>
            <a:r>
              <a:rPr lang="en-US" dirty="0" smtClean="0">
                <a:latin typeface="Consolas" pitchFamily="49" charset="0"/>
                <a:cs typeface="Consolas" pitchFamily="49" charset="0"/>
              </a:rPr>
              <a:t>&lt;</a:t>
            </a:r>
            <a:r>
              <a:rPr lang="en-US" dirty="0" err="1" smtClean="0">
                <a:solidFill>
                  <a:srgbClr val="0000FF"/>
                </a:solidFill>
                <a:latin typeface="Consolas" pitchFamily="49" charset="0"/>
                <a:cs typeface="Consolas" pitchFamily="49" charset="0"/>
              </a:rPr>
              <a:t>int</a:t>
            </a: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string</a:t>
            </a:r>
            <a:r>
              <a:rPr lang="en-US" dirty="0" smtClean="0">
                <a:latin typeface="Consolas" pitchFamily="49" charset="0"/>
                <a:cs typeface="Consolas" pitchFamily="49" charset="0"/>
              </a:rPr>
              <a:t>&gt; f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=&gt; </a:t>
            </a:r>
            <a:r>
              <a:rPr lang="en-US" dirty="0" err="1" smtClean="0">
                <a:latin typeface="Consolas" pitchFamily="49" charset="0"/>
                <a:cs typeface="Consolas" pitchFamily="49" charset="0"/>
              </a:rPr>
              <a:t>i.ToString</a:t>
            </a:r>
            <a:r>
              <a:rPr lang="en-US" dirty="0" smtClean="0">
                <a:latin typeface="Consolas" pitchFamily="49" charset="0"/>
                <a:cs typeface="Consolas" pitchFamily="49" charset="0"/>
              </a:rPr>
              <a:t>();</a:t>
            </a:r>
          </a:p>
          <a:p>
            <a:pPr lvl="1"/>
            <a:r>
              <a:rPr lang="en-US" dirty="0" err="1" smtClean="0">
                <a:solidFill>
                  <a:srgbClr val="0000FF"/>
                </a:solidFill>
                <a:latin typeface="Consolas" pitchFamily="49" charset="0"/>
                <a:cs typeface="Consolas" pitchFamily="49" charset="0"/>
              </a:rPr>
              <a:t>var</a:t>
            </a:r>
            <a:r>
              <a:rPr lang="en-US" dirty="0" smtClean="0">
                <a:latin typeface="Consolas" pitchFamily="49" charset="0"/>
                <a:cs typeface="Consolas" pitchFamily="49" charset="0"/>
              </a:rPr>
              <a:t> s = f(1); </a:t>
            </a:r>
            <a:r>
              <a:rPr lang="en-US" dirty="0" smtClean="0">
                <a:solidFill>
                  <a:srgbClr val="008000"/>
                </a:solidFill>
                <a:latin typeface="Consolas" pitchFamily="49" charset="0"/>
                <a:cs typeface="Consolas" pitchFamily="49" charset="0"/>
              </a:rPr>
              <a:t>// "1"</a:t>
            </a:r>
          </a:p>
          <a:p>
            <a:r>
              <a:rPr lang="en-US" dirty="0" smtClean="0"/>
              <a:t>Expression tree</a:t>
            </a:r>
          </a:p>
          <a:p>
            <a:pPr lvl="1"/>
            <a:r>
              <a:rPr lang="en-US" dirty="0" smtClean="0">
                <a:solidFill>
                  <a:srgbClr val="2B91AF"/>
                </a:solidFill>
                <a:latin typeface="Consolas" pitchFamily="49" charset="0"/>
                <a:cs typeface="Consolas" pitchFamily="49" charset="0"/>
              </a:rPr>
              <a:t>Expression</a:t>
            </a:r>
            <a:r>
              <a:rPr lang="en-US" dirty="0" smtClean="0">
                <a:latin typeface="Consolas" pitchFamily="49" charset="0"/>
                <a:cs typeface="Consolas" pitchFamily="49" charset="0"/>
              </a:rPr>
              <a:t>&lt;</a:t>
            </a:r>
            <a:r>
              <a:rPr lang="en-US" dirty="0" err="1" smtClean="0">
                <a:solidFill>
                  <a:srgbClr val="2B91AF"/>
                </a:solidFill>
                <a:latin typeface="Consolas" pitchFamily="49" charset="0"/>
                <a:cs typeface="Consolas" pitchFamily="49" charset="0"/>
              </a:rPr>
              <a:t>Func</a:t>
            </a:r>
            <a:r>
              <a:rPr lang="en-US" dirty="0" smtClean="0">
                <a:latin typeface="Consolas" pitchFamily="49" charset="0"/>
                <a:cs typeface="Consolas" pitchFamily="49" charset="0"/>
              </a:rPr>
              <a:t>&lt;</a:t>
            </a:r>
            <a:r>
              <a:rPr lang="en-US" dirty="0" err="1" smtClean="0">
                <a:solidFill>
                  <a:srgbClr val="0000FF"/>
                </a:solidFill>
                <a:latin typeface="Consolas" pitchFamily="49" charset="0"/>
                <a:cs typeface="Consolas" pitchFamily="49" charset="0"/>
              </a:rPr>
              <a:t>int</a:t>
            </a: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string</a:t>
            </a:r>
            <a:r>
              <a:rPr lang="en-US" dirty="0" smtClean="0">
                <a:latin typeface="Consolas" pitchFamily="49" charset="0"/>
                <a:cs typeface="Consolas" pitchFamily="49" charset="0"/>
              </a:rPr>
              <a:t>&gt;&gt; e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=&gt; </a:t>
            </a:r>
            <a:r>
              <a:rPr lang="en-US" dirty="0" err="1" smtClean="0">
                <a:latin typeface="Consolas" pitchFamily="49" charset="0"/>
                <a:cs typeface="Consolas" pitchFamily="49" charset="0"/>
              </a:rPr>
              <a:t>i.ToString</a:t>
            </a:r>
            <a:r>
              <a:rPr lang="en-US" dirty="0" smtClean="0">
                <a:latin typeface="Consolas" pitchFamily="49" charset="0"/>
                <a:cs typeface="Consolas" pitchFamily="49" charset="0"/>
              </a:rPr>
              <a:t>()</a:t>
            </a:r>
          </a:p>
          <a:p>
            <a:pPr lvl="1"/>
            <a:r>
              <a:rPr lang="en-US" dirty="0" err="1" smtClean="0">
                <a:solidFill>
                  <a:srgbClr val="0000FF"/>
                </a:solidFill>
                <a:latin typeface="Consolas" pitchFamily="49" charset="0"/>
                <a:cs typeface="Consolas" pitchFamily="49" charset="0"/>
              </a:rPr>
              <a:t>var</a:t>
            </a:r>
            <a:r>
              <a:rPr lang="en-US" dirty="0" smtClean="0">
                <a:latin typeface="Consolas" pitchFamily="49" charset="0"/>
                <a:cs typeface="Consolas" pitchFamily="49" charset="0"/>
              </a:rPr>
              <a:t> t = </a:t>
            </a:r>
            <a:r>
              <a:rPr lang="en-US" dirty="0" err="1" smtClean="0">
                <a:latin typeface="Consolas" pitchFamily="49" charset="0"/>
                <a:cs typeface="Consolas" pitchFamily="49" charset="0"/>
              </a:rPr>
              <a:t>e.Parameters</a:t>
            </a:r>
            <a:r>
              <a:rPr lang="en-US" dirty="0" smtClean="0">
                <a:latin typeface="Consolas" pitchFamily="49" charset="0"/>
                <a:cs typeface="Consolas" pitchFamily="49" charset="0"/>
              </a:rPr>
              <a:t>[0].Type; </a:t>
            </a:r>
            <a:r>
              <a:rPr lang="en-US" dirty="0" smtClean="0">
                <a:solidFill>
                  <a:srgbClr val="008000"/>
                </a:solidFill>
                <a:latin typeface="Consolas" pitchFamily="49" charset="0"/>
                <a:cs typeface="Consolas" pitchFamily="49" charset="0"/>
              </a:rPr>
              <a:t>// Int32</a:t>
            </a:r>
            <a:endParaRPr lang="en-US" dirty="0">
              <a:solidFill>
                <a:srgbClr val="008000"/>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 – VB 9</a:t>
            </a:r>
            <a:endParaRPr lang="en-US" dirty="0"/>
          </a:p>
        </p:txBody>
      </p:sp>
      <p:sp>
        <p:nvSpPr>
          <p:cNvPr id="3" name="Content Placeholder 2"/>
          <p:cNvSpPr>
            <a:spLocks noGrp="1"/>
          </p:cNvSpPr>
          <p:nvPr>
            <p:ph idx="1"/>
          </p:nvPr>
        </p:nvSpPr>
        <p:spPr/>
        <p:txBody>
          <a:bodyPr/>
          <a:lstStyle/>
          <a:p>
            <a:r>
              <a:rPr lang="en-US" dirty="0" smtClean="0">
                <a:solidFill>
                  <a:srgbClr val="0000FF"/>
                </a:solidFill>
                <a:latin typeface="Consolas" pitchFamily="49" charset="0"/>
                <a:cs typeface="Consolas" pitchFamily="49" charset="0"/>
              </a:rPr>
              <a:t>Function</a:t>
            </a:r>
            <a:r>
              <a:rPr lang="en-US" dirty="0" smtClean="0">
                <a:latin typeface="Consolas" pitchFamily="49" charset="0"/>
                <a:cs typeface="Consolas" pitchFamily="49" charset="0"/>
              </a:rPr>
              <a:t> (x) x + 1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 – C# 3.0</a:t>
            </a:r>
            <a:endParaRPr lang="en-US" dirty="0"/>
          </a:p>
        </p:txBody>
      </p:sp>
      <p:sp>
        <p:nvSpPr>
          <p:cNvPr id="3" name="Content Placeholder 2"/>
          <p:cNvSpPr>
            <a:spLocks noGrp="1"/>
          </p:cNvSpPr>
          <p:nvPr>
            <p:ph idx="1"/>
          </p:nvPr>
        </p:nvSpPr>
        <p:spPr/>
        <p:txBody>
          <a:bodyPr/>
          <a:lstStyle/>
          <a:p>
            <a:r>
              <a:rPr lang="en-US" dirty="0" smtClean="0">
                <a:latin typeface="Consolas" pitchFamily="49" charset="0"/>
                <a:cs typeface="Consolas" pitchFamily="49" charset="0"/>
              </a:rPr>
              <a:t>x =&gt; x + 1</a:t>
            </a:r>
          </a:p>
          <a:p>
            <a:r>
              <a:rPr lang="en-US" dirty="0" smtClean="0">
                <a:latin typeface="Consolas" pitchFamily="49" charset="0"/>
                <a:cs typeface="Consolas" pitchFamily="49" charset="0"/>
              </a:rPr>
              <a:t>x =&gt;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smtClean="0">
                <a:solidFill>
                  <a:srgbClr val="0000FF"/>
                </a:solidFill>
                <a:latin typeface="Consolas" pitchFamily="49" charset="0"/>
                <a:cs typeface="Consolas" pitchFamily="49" charset="0"/>
              </a:rPr>
              <a:t>return</a:t>
            </a:r>
            <a:r>
              <a:rPr lang="en-US" dirty="0" smtClean="0">
                <a:latin typeface="Consolas" pitchFamily="49" charset="0"/>
                <a:cs typeface="Consolas" pitchFamily="49" charset="0"/>
              </a:rPr>
              <a:t> x + 1;</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a:p>
            <a:r>
              <a:rPr lang="en-US" dirty="0" smtClean="0">
                <a:latin typeface="Consolas" pitchFamily="49" charset="0"/>
                <a:cs typeface="Consolas" pitchFamily="49" charset="0"/>
              </a:rPr>
              <a:t>x =&gt; </a:t>
            </a:r>
            <a:r>
              <a:rPr lang="en-US" dirty="0" err="1" smtClean="0">
                <a:solidFill>
                  <a:srgbClr val="2B91AF"/>
                </a:solidFill>
                <a:latin typeface="Consolas" pitchFamily="49" charset="0"/>
                <a:cs typeface="Consolas" pitchFamily="49" charset="0"/>
              </a:rPr>
              <a:t>Console</a:t>
            </a:r>
            <a:r>
              <a:rPr lang="en-US" dirty="0" err="1" smtClean="0">
                <a:latin typeface="Consolas" pitchFamily="49" charset="0"/>
                <a:cs typeface="Consolas" pitchFamily="49" charset="0"/>
              </a:rPr>
              <a:t>.WriteLine</a:t>
            </a:r>
            <a:r>
              <a:rPr lang="en-US" dirty="0" smtClean="0">
                <a:latin typeface="Consolas" pitchFamily="49" charset="0"/>
                <a:cs typeface="Consolas" pitchFamily="49" charset="0"/>
              </a:rPr>
              <a:t>(x)</a:t>
            </a:r>
          </a:p>
          <a:p>
            <a:r>
              <a:rPr lang="en-US" dirty="0" smtClean="0">
                <a:latin typeface="Consolas" pitchFamily="49" charset="0"/>
                <a:cs typeface="Consolas" pitchFamily="49" charset="0"/>
              </a:rPr>
              <a:t>x =&gt;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err="1" smtClean="0">
                <a:solidFill>
                  <a:srgbClr val="2B91AF"/>
                </a:solidFill>
                <a:latin typeface="Consolas" pitchFamily="49" charset="0"/>
                <a:cs typeface="Consolas" pitchFamily="49" charset="0"/>
              </a:rPr>
              <a:t>Console</a:t>
            </a:r>
            <a:r>
              <a:rPr lang="en-US" dirty="0" err="1" smtClean="0">
                <a:latin typeface="Consolas" pitchFamily="49" charset="0"/>
                <a:cs typeface="Consolas" pitchFamily="49" charset="0"/>
              </a:rPr>
              <a:t>.WriteLine</a:t>
            </a:r>
            <a:r>
              <a:rPr lang="en-US" dirty="0" smtClean="0">
                <a:latin typeface="Consolas" pitchFamily="49" charset="0"/>
                <a:cs typeface="Consolas" pitchFamily="49" charset="0"/>
              </a:rPr>
              <a:t>(x);</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DODN_Theme">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Avenir LT Std 45 Book"/>
        <a:ea typeface=""/>
        <a:cs typeface=""/>
      </a:majorFont>
      <a:minorFont>
        <a:latin typeface="Avenir LT Std 45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DODN2009_Theme</Template>
  <TotalTime>2161</TotalTime>
  <Words>1369</Words>
  <Application>Microsoft Office PowerPoint</Application>
  <PresentationFormat>On-screen Show (4:3)</PresentationFormat>
  <Paragraphs>316</Paragraphs>
  <Slides>39</Slides>
  <Notes>10</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DODN_Theme</vt:lpstr>
      <vt:lpstr>Flow</vt:lpstr>
      <vt:lpstr>What’s New in C# 4 &amp; VB 10</vt:lpstr>
      <vt:lpstr>Who am I?</vt:lpstr>
      <vt:lpstr>Agenda</vt:lpstr>
      <vt:lpstr>Embedded Interop Types</vt:lpstr>
      <vt:lpstr>Embedded Interop Types</vt:lpstr>
      <vt:lpstr>Language Parity</vt:lpstr>
      <vt:lpstr>Lambda Expressions Review</vt:lpstr>
      <vt:lpstr>Lambda Expressions – VB 9</vt:lpstr>
      <vt:lpstr>Lambda Expressions – C# 3.0</vt:lpstr>
      <vt:lpstr>Lambda Expressions – VB 10</vt:lpstr>
      <vt:lpstr>Auto-Implemented Properties</vt:lpstr>
      <vt:lpstr>Auto-Implemented Properties</vt:lpstr>
      <vt:lpstr>Auto-Prop Caveats</vt:lpstr>
      <vt:lpstr>Implicit Line Continuations</vt:lpstr>
      <vt:lpstr>Collection Initializers</vt:lpstr>
      <vt:lpstr>Array Literals</vt:lpstr>
      <vt:lpstr>Nullable Optional Parameters</vt:lpstr>
      <vt:lpstr>Visual Basic 10 Review</vt:lpstr>
      <vt:lpstr>C# Named/Optional Params</vt:lpstr>
      <vt:lpstr>Type Variance</vt:lpstr>
      <vt:lpstr>Generic Variance</vt:lpstr>
      <vt:lpstr>Generic Variance Caveats</vt:lpstr>
      <vt:lpstr>Intermission</vt:lpstr>
      <vt:lpstr>Dynamic vs. Static</vt:lpstr>
      <vt:lpstr>Diverse Object Models</vt:lpstr>
      <vt:lpstr>Static</vt:lpstr>
      <vt:lpstr>Dynamic</vt:lpstr>
      <vt:lpstr>.NET Dynamic Programming</vt:lpstr>
      <vt:lpstr>Dynamically Typed Objects</vt:lpstr>
      <vt:lpstr>dynamic vs var</vt:lpstr>
      <vt:lpstr>Static Consuming Dynamic</vt:lpstr>
      <vt:lpstr>Dynamic Consuming Static</vt:lpstr>
      <vt:lpstr>dynamic in a Nutshell</vt:lpstr>
      <vt:lpstr>Dynamic in Visual Basic 10</vt:lpstr>
      <vt:lpstr>Introducing dynamic</vt:lpstr>
      <vt:lpstr>Creating Dynamic Objects</vt:lpstr>
      <vt:lpstr>Creating Dynamic Objects</vt:lpstr>
      <vt:lpstr>.NET Dynamic Programming</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326</cp:revision>
  <dcterms:created xsi:type="dcterms:W3CDTF">2009-08-14T19:51:58Z</dcterms:created>
  <dcterms:modified xsi:type="dcterms:W3CDTF">2010-07-06T22:39:01Z</dcterms:modified>
</cp:coreProperties>
</file>