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1"/>
  </p:notesMasterIdLst>
  <p:sldIdLst>
    <p:sldId id="256" r:id="rId2"/>
    <p:sldId id="287" r:id="rId3"/>
    <p:sldId id="416" r:id="rId4"/>
    <p:sldId id="391" r:id="rId5"/>
    <p:sldId id="409" r:id="rId6"/>
    <p:sldId id="395" r:id="rId7"/>
    <p:sldId id="394" r:id="rId8"/>
    <p:sldId id="396" r:id="rId9"/>
    <p:sldId id="397" r:id="rId10"/>
    <p:sldId id="425" r:id="rId11"/>
    <p:sldId id="393" r:id="rId12"/>
    <p:sldId id="421" r:id="rId13"/>
    <p:sldId id="398" r:id="rId14"/>
    <p:sldId id="399" r:id="rId15"/>
    <p:sldId id="400" r:id="rId16"/>
    <p:sldId id="408" r:id="rId17"/>
    <p:sldId id="417" r:id="rId18"/>
    <p:sldId id="419" r:id="rId19"/>
    <p:sldId id="407" r:id="rId20"/>
    <p:sldId id="420" r:id="rId21"/>
    <p:sldId id="413" r:id="rId22"/>
    <p:sldId id="414" r:id="rId23"/>
    <p:sldId id="415" r:id="rId24"/>
    <p:sldId id="412" r:id="rId25"/>
    <p:sldId id="427" r:id="rId26"/>
    <p:sldId id="402" r:id="rId27"/>
    <p:sldId id="422" r:id="rId28"/>
    <p:sldId id="424" r:id="rId29"/>
    <p:sldId id="423" r:id="rId30"/>
    <p:sldId id="403" r:id="rId31"/>
    <p:sldId id="426" r:id="rId32"/>
    <p:sldId id="410" r:id="rId33"/>
    <p:sldId id="404" r:id="rId34"/>
    <p:sldId id="411" r:id="rId35"/>
    <p:sldId id="405" r:id="rId36"/>
    <p:sldId id="428" r:id="rId37"/>
    <p:sldId id="429" r:id="rId38"/>
    <p:sldId id="418" r:id="rId39"/>
    <p:sldId id="309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2B91AF"/>
    <a:srgbClr val="A3151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1" autoAdjust="0"/>
    <p:restoredTop sz="86316" autoAdjust="0"/>
  </p:normalViewPr>
  <p:slideViewPr>
    <p:cSldViewPr>
      <p:cViewPr>
        <p:scale>
          <a:sx n="100" d="100"/>
          <a:sy n="100" d="100"/>
        </p:scale>
        <p:origin x="-1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8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19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C9DBEA-27E3-4988-B63D-675B60AF1F65}" type="datetimeFigureOut">
              <a:rPr lang="en-US"/>
              <a:pPr>
                <a:defRPr/>
              </a:pPr>
              <a:t>1/13/2011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CE400A-2B5A-4CE5-AB41-8D7F425A24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E53B92-14C8-4217-BB07-688B7CC76C7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6DC47-0F90-4727-9A34-3AC346F923C3}" type="datetimeFigureOut">
              <a:rPr lang="en-US" smtClean="0"/>
              <a:pPr>
                <a:defRPr/>
              </a:pPr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44D832-AC51-4BD2-B7D9-2E9C05743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4C1A6D-C9BD-4FFC-BAA6-C80876D6405F}" type="datetimeFigureOut">
              <a:rPr lang="en-US" smtClean="0"/>
              <a:pPr>
                <a:defRPr/>
              </a:pPr>
              <a:t>1/13/2011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7F28E-AF2F-4668-B50F-D88A549B151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FA91B2-6DD5-4600-A7B7-14F5FEBEC19F}" type="datetimeFigureOut">
              <a:rPr lang="en-US" smtClean="0"/>
              <a:pPr>
                <a:defRPr/>
              </a:pPr>
              <a:t>1/13/2011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40A27-DDFF-4664-9109-74162A6C8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131437-47E7-407A-B910-750CA350456A}" type="datetimeFigureOut">
              <a:rPr lang="en-US" smtClean="0"/>
              <a:pPr>
                <a:defRPr/>
              </a:pPr>
              <a:t>1/13/2011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9A230-72AA-450B-9DD3-F072BF90E28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D71EDA-48E1-495F-A37C-38B82ACCBA36}" type="datetimeFigureOut">
              <a:rPr lang="en-US" smtClean="0"/>
              <a:pPr>
                <a:defRPr/>
              </a:pPr>
              <a:t>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55924-0641-4D0F-8AA7-08A477A96B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D8522-A6F8-431E-9EA5-C2CC4745C968}" type="datetimeFigureOut">
              <a:rPr lang="en-US" smtClean="0"/>
              <a:pPr>
                <a:defRPr/>
              </a:pPr>
              <a:t>1/13/2011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D6B9-72BB-4360-94EE-208FE7790F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D9468F-2446-4BA7-88EE-4BC4625C09C9}" type="datetimeFigureOut">
              <a:rPr lang="en-US" smtClean="0"/>
              <a:pPr>
                <a:defRPr/>
              </a:pPr>
              <a:t>1/13/2011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221D-F4FB-4EBE-8ED3-7EF976406F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5DCD4B-BC4C-4229-86ED-0BF7D8B0194F}" type="datetimeFigureOut">
              <a:rPr lang="en-US" smtClean="0"/>
              <a:pPr>
                <a:defRPr/>
              </a:pPr>
              <a:t>1/13/2011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FE7D8-FFA4-4593-8776-7223A1EFFD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692B0E-976E-4183-B05E-048850D52E96}" type="datetimeFigureOut">
              <a:rPr lang="en-US" smtClean="0"/>
              <a:pPr>
                <a:defRPr/>
              </a:pPr>
              <a:t>1/13/2011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8895AC-9195-41B9-A34D-50274B96C4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49A5B-7B62-41FD-A408-238645092E7D}" type="datetimeFigureOut">
              <a:rPr lang="en-US" smtClean="0"/>
              <a:pPr>
                <a:defRPr/>
              </a:pPr>
              <a:t>1/13/2011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35EFE-D1AC-49C4-9E6E-DCB8CD053A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pPr>
              <a:defRPr/>
            </a:pPr>
            <a:fld id="{FBFAC966-EF58-457C-B3DD-D7060A72FC24}" type="datetimeFigureOut">
              <a:rPr lang="en-US" smtClean="0"/>
              <a:pPr>
                <a:defRPr/>
              </a:pPr>
              <a:t>1/13/2011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>
              <a:defRPr/>
            </a:pPr>
            <a:fld id="{7F83CB1B-EFCD-45B5-8F42-20551E4109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0D666AC4-ADE0-48FE-9239-CAA01565B3A6}" type="datetimeFigureOut">
              <a:rPr lang="en-US" smtClean="0"/>
              <a:pPr>
                <a:defRPr/>
              </a:pPr>
              <a:t>1/13/2011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2C3D187-6AEF-4EC5-B624-05DD4E70E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git-lg" TargetMode="External"/><Relationship Id="rId2" Type="http://schemas.openxmlformats.org/officeDocument/2006/relationships/hyperlink" Target="http://bit.ly/better-git-sv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progit.org/" TargetMode="External"/><Relationship Id="rId2" Type="http://schemas.openxmlformats.org/officeDocument/2006/relationships/hyperlink" Target="http://poshcod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ter.com/dahlbyk" TargetMode="External"/><Relationship Id="rId5" Type="http://schemas.openxmlformats.org/officeDocument/2006/relationships/hyperlink" Target="http://solutionizing.net/" TargetMode="External"/><Relationship Id="rId4" Type="http://schemas.openxmlformats.org/officeDocument/2006/relationships/hyperlink" Target="http://github.com/dahlbyk/posh-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Git</a:t>
            </a:r>
            <a:r>
              <a:rPr lang="en-US" dirty="0" smtClean="0"/>
              <a:t> More Done</a:t>
            </a:r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eaLnBrk="1" hangingPunct="1"/>
            <a:r>
              <a:rPr lang="en-US" sz="2400" dirty="0" smtClean="0"/>
              <a:t>Keith </a:t>
            </a:r>
            <a:r>
              <a:rPr lang="en-US" sz="2400" dirty="0" err="1" smtClean="0"/>
              <a:t>Dahlby</a:t>
            </a:r>
            <a:endParaRPr lang="en-US" sz="2400" dirty="0" smtClean="0"/>
          </a:p>
          <a:p>
            <a:pPr marR="0" eaLnBrk="1" hangingPunct="1"/>
            <a:r>
              <a:rPr lang="en-US" sz="2400" dirty="0" smtClean="0"/>
              <a:t>http://solutionizing.net/</a:t>
            </a:r>
          </a:p>
          <a:p>
            <a:pPr marR="0" eaLnBrk="1" hangingPunct="1"/>
            <a:r>
              <a:rPr lang="en-US" sz="2400" dirty="0" smtClean="0"/>
              <a:t>@</a:t>
            </a:r>
            <a:r>
              <a:rPr lang="en-US" sz="2400" dirty="0" err="1" smtClean="0"/>
              <a:t>dahlbyk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prompt = false</a:t>
            </a:r>
          </a:p>
          <a:p>
            <a:pPr>
              <a:buNone/>
            </a:pPr>
            <a:r>
              <a:rPr lang="en-US" sz="2400" dirty="0" smtClean="0"/>
              <a:t>[</a:t>
            </a:r>
            <a:r>
              <a:rPr lang="en-US" sz="2400" dirty="0" err="1" smtClean="0"/>
              <a:t>mergetool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        prompt = false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keepBackup</a:t>
            </a:r>
            <a:r>
              <a:rPr lang="en-US" sz="2400" dirty="0" smtClean="0"/>
              <a:t> = false</a:t>
            </a:r>
          </a:p>
          <a:p>
            <a:pPr>
              <a:buNone/>
            </a:pPr>
            <a:r>
              <a:rPr lang="en-US" sz="2400" dirty="0" smtClean="0"/>
              <a:t>[diff]</a:t>
            </a:r>
          </a:p>
          <a:p>
            <a:pPr>
              <a:buNone/>
            </a:pPr>
            <a:r>
              <a:rPr lang="en-US" sz="2400" dirty="0" smtClean="0"/>
              <a:t>        tool = p4</a:t>
            </a:r>
          </a:p>
          <a:p>
            <a:pPr>
              <a:buNone/>
            </a:pPr>
            <a:r>
              <a:rPr lang="en-US" sz="2400" dirty="0" smtClean="0"/>
              <a:t>[merge]</a:t>
            </a:r>
          </a:p>
          <a:p>
            <a:pPr>
              <a:buNone/>
            </a:pPr>
            <a:r>
              <a:rPr lang="en-US" sz="2400" dirty="0" smtClean="0"/>
              <a:t>        tool = p4</a:t>
            </a:r>
            <a:endParaRPr lang="en-US" sz="2000" dirty="0" smtClean="0"/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difftool</a:t>
            </a:r>
            <a:r>
              <a:rPr lang="en-US" sz="1400" dirty="0" smtClean="0"/>
              <a:t> "p4"]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= \"c:/program files/Perforce/p4merge.exe\" \"$LOCAL\" \"$REMOTE\"</a:t>
            </a:r>
          </a:p>
          <a:p>
            <a:pPr>
              <a:buNone/>
            </a:pPr>
            <a:r>
              <a:rPr lang="en-US" sz="1400" dirty="0" smtClean="0"/>
              <a:t>[</a:t>
            </a:r>
            <a:r>
              <a:rPr lang="en-US" sz="1400" dirty="0" err="1" smtClean="0"/>
              <a:t>mergetool</a:t>
            </a:r>
            <a:r>
              <a:rPr lang="en-US" sz="1400" dirty="0" smtClean="0"/>
              <a:t> "p4"]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= \"c:/program files/Perforce/p4merge.exe\" \"$BASE\" \"$LOCAL\" \"$REMOTE\" \"$MERGED\"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trustExitCode</a:t>
            </a:r>
            <a:r>
              <a:rPr lang="en-US" sz="1400" dirty="0" smtClean="0"/>
              <a:t> = false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Wrap </a:t>
            </a:r>
            <a:r>
              <a:rPr lang="en-US" dirty="0" err="1" smtClean="0"/>
              <a:t>git</a:t>
            </a:r>
            <a:r>
              <a:rPr lang="en-US" dirty="0" smtClean="0"/>
              <a:t> command + arguments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alias.ds "diff --stat"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ds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latin typeface="Consolas" pitchFamily="49" charset="0"/>
                <a:sym typeface="Wingdings" pitchFamily="2" charset="2"/>
              </a:rPr>
              <a:t>git</a:t>
            </a:r>
            <a:r>
              <a:rPr lang="en-US" dirty="0" smtClean="0">
                <a:latin typeface="Consolas" pitchFamily="49" charset="0"/>
                <a:sym typeface="Wingdings" pitchFamily="2" charset="2"/>
              </a:rPr>
              <a:t> diff --stat</a:t>
            </a:r>
          </a:p>
          <a:p>
            <a:r>
              <a:rPr lang="en-US" dirty="0" smtClean="0"/>
              <a:t>Wrap shell 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alias.gitka</a:t>
            </a:r>
            <a:r>
              <a:rPr lang="en-US" dirty="0" smtClean="0">
                <a:latin typeface="Consolas" pitchFamily="49" charset="0"/>
              </a:rPr>
              <a:t> = !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>
                <a:latin typeface="Consolas" pitchFamily="49" charset="0"/>
              </a:rPr>
              <a:t> --all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alias.svn</a:t>
            </a:r>
            <a:r>
              <a:rPr lang="en-US" dirty="0" smtClean="0">
                <a:latin typeface="Consolas" pitchFamily="49" charset="0"/>
              </a:rPr>
              <a:t>-up =</a:t>
            </a:r>
            <a:br>
              <a:rPr lang="en-US" dirty="0" smtClean="0">
                <a:latin typeface="Consolas" pitchFamily="49" charset="0"/>
              </a:rPr>
            </a:br>
            <a:r>
              <a:rPr lang="en-US" dirty="0" smtClean="0">
                <a:latin typeface="Consolas" pitchFamily="49" charset="0"/>
              </a:rPr>
              <a:t>  !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svn</a:t>
            </a:r>
            <a:r>
              <a:rPr lang="en-US" dirty="0" smtClean="0">
                <a:latin typeface="Consolas" pitchFamily="49" charset="0"/>
              </a:rPr>
              <a:t> fetch &amp;&amp; 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svn</a:t>
            </a:r>
            <a:r>
              <a:rPr lang="en-US" dirty="0" smtClean="0">
                <a:latin typeface="Consolas" pitchFamily="49" charset="0"/>
              </a:rPr>
              <a:t> rebase -l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itchFamily="49" charset="0"/>
              </a:rPr>
              <a:t>alias.di</a:t>
            </a:r>
            <a:r>
              <a:rPr lang="en-US" dirty="0" smtClean="0">
                <a:latin typeface="Consolas" pitchFamily="49" charset="0"/>
              </a:rPr>
              <a:t> = diff --cached</a:t>
            </a:r>
          </a:p>
          <a:p>
            <a:r>
              <a:rPr lang="en-US" dirty="0" err="1" smtClean="0">
                <a:latin typeface="Consolas" pitchFamily="49" charset="0"/>
              </a:rPr>
              <a:t>alias.new</a:t>
            </a:r>
            <a:r>
              <a:rPr lang="en-US" dirty="0" smtClean="0">
                <a:latin typeface="Consolas" pitchFamily="49" charset="0"/>
              </a:rPr>
              <a:t> = log master..</a:t>
            </a:r>
          </a:p>
          <a:p>
            <a:r>
              <a:rPr lang="en-US" dirty="0" smtClean="0">
                <a:latin typeface="Consolas" pitchFamily="49" charset="0"/>
              </a:rPr>
              <a:t>alias.rbc = rebase --continue</a:t>
            </a:r>
          </a:p>
          <a:p>
            <a:r>
              <a:rPr lang="en-US" dirty="0" smtClean="0">
                <a:hlinkClick r:id="rId2"/>
              </a:rPr>
              <a:t>http://bit.ly/better-git-svn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http://bit.ly/git-lg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19600"/>
            <a:ext cx="7772400" cy="1607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SHA1 name</a:t>
            </a:r>
          </a:p>
          <a:p>
            <a:pPr lvl="1"/>
            <a:r>
              <a:rPr lang="en-US" dirty="0" smtClean="0"/>
              <a:t>Or unique initial substring (6 often sufficient)</a:t>
            </a:r>
          </a:p>
          <a:p>
            <a:r>
              <a:rPr lang="en-US" dirty="0" smtClean="0"/>
              <a:t>Symbolic references</a:t>
            </a:r>
          </a:p>
          <a:p>
            <a:pPr lvl="1"/>
            <a:r>
              <a:rPr lang="en-US" dirty="0" smtClean="0"/>
              <a:t>Branch: refs/heads/dev = dev</a:t>
            </a:r>
          </a:p>
          <a:p>
            <a:pPr lvl="1"/>
            <a:r>
              <a:rPr lang="en-US" dirty="0" smtClean="0"/>
              <a:t>Tag: refs/tags/v0.1 = v0.1</a:t>
            </a:r>
          </a:p>
          <a:p>
            <a:r>
              <a:rPr lang="en-US" dirty="0" smtClean="0"/>
              <a:t>Remote references</a:t>
            </a:r>
          </a:p>
          <a:p>
            <a:pPr lvl="1"/>
            <a:r>
              <a:rPr lang="en-US" dirty="0" smtClean="0"/>
              <a:t>refs/remotes/origin/dev = origin/dev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= what’s checked out</a:t>
            </a:r>
          </a:p>
          <a:p>
            <a:pPr lvl="1"/>
            <a:r>
              <a:rPr lang="en-US" dirty="0" smtClean="0"/>
              <a:t>Reference to branch, or</a:t>
            </a:r>
          </a:p>
          <a:p>
            <a:pPr lvl="1"/>
            <a:r>
              <a:rPr lang="en-US" dirty="0" smtClean="0"/>
              <a:t>Arbitrary commit (</a:t>
            </a:r>
            <a:r>
              <a:rPr lang="en-US" dirty="0" err="1" smtClean="0"/>
              <a:t>detatched</a:t>
            </a:r>
            <a:r>
              <a:rPr lang="en-US" dirty="0" smtClean="0"/>
              <a:t> HEAD)</a:t>
            </a:r>
          </a:p>
          <a:p>
            <a:r>
              <a:rPr lang="en-US" dirty="0" smtClean="0"/>
              <a:t>ORIG_HEAD = “undo” for big HEAD changes</a:t>
            </a:r>
          </a:p>
          <a:p>
            <a:pPr lvl="1"/>
            <a:r>
              <a:rPr lang="en-US" dirty="0" smtClean="0"/>
              <a:t>Saved before reset, merge, pull, etc</a:t>
            </a:r>
          </a:p>
          <a:p>
            <a:r>
              <a:rPr lang="en-US" dirty="0" smtClean="0"/>
              <a:t>FETCH_HEAD = last fetched from remote</a:t>
            </a:r>
          </a:p>
          <a:p>
            <a:r>
              <a:rPr lang="en-US" dirty="0" smtClean="0"/>
              <a:t>MERGE_HEAD = incoming merge commits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Suffixes</a:t>
            </a:r>
          </a:p>
          <a:p>
            <a:pPr lvl="1"/>
            <a:r>
              <a:rPr lang="en-US" dirty="0" smtClean="0"/>
              <a:t>^ = first parent; ^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th parent</a:t>
            </a:r>
          </a:p>
          <a:p>
            <a:pPr lvl="1"/>
            <a:r>
              <a:rPr lang="en-US" dirty="0" smtClean="0"/>
              <a:t>~</a:t>
            </a:r>
            <a:r>
              <a:rPr lang="en-US" i="1" dirty="0" smtClean="0"/>
              <a:t>n = n</a:t>
            </a:r>
            <a:r>
              <a:rPr lang="en-US" dirty="0" smtClean="0"/>
              <a:t>th-generation grandparent (~1 = ^; ~3 = ^^^)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n</a:t>
            </a:r>
            <a:r>
              <a:rPr lang="en-US" dirty="0" smtClean="0"/>
              <a:t>} = </a:t>
            </a:r>
            <a:r>
              <a:rPr lang="en-US" i="1" dirty="0" smtClean="0"/>
              <a:t>n</a:t>
            </a:r>
            <a:r>
              <a:rPr lang="en-US" dirty="0" smtClean="0"/>
              <a:t>th prior value for that ref</a:t>
            </a:r>
          </a:p>
          <a:p>
            <a:pPr lvl="2"/>
            <a:r>
              <a:rPr lang="en-US" dirty="0" smtClean="0"/>
              <a:t>HEAD@{1}</a:t>
            </a:r>
          </a:p>
          <a:p>
            <a:pPr lvl="1"/>
            <a:r>
              <a:rPr lang="en-US" dirty="0" smtClean="0"/>
              <a:t>@{</a:t>
            </a:r>
            <a:r>
              <a:rPr lang="en-US" i="1" dirty="0" smtClean="0"/>
              <a:t>date</a:t>
            </a:r>
            <a:r>
              <a:rPr lang="en-US" dirty="0" smtClean="0"/>
              <a:t>} = value at past point in time</a:t>
            </a:r>
          </a:p>
          <a:p>
            <a:pPr lvl="2"/>
            <a:r>
              <a:rPr lang="en-US" dirty="0" smtClean="0"/>
              <a:t>master@{1 week ago}</a:t>
            </a: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help rev-parse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Knows Developers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many responsibilities</a:t>
            </a:r>
          </a:p>
          <a:p>
            <a:r>
              <a:rPr lang="en-US" dirty="0" smtClean="0"/>
              <a:t>We switch contexts often</a:t>
            </a:r>
          </a:p>
          <a:p>
            <a:r>
              <a:rPr lang="en-US" dirty="0" smtClean="0"/>
              <a:t>We make mistakes</a:t>
            </a:r>
          </a:p>
          <a:p>
            <a:r>
              <a:rPr lang="en-US" dirty="0" smtClean="0"/>
              <a:t>We love to refactor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</a:t>
            </a:r>
            <a:r>
              <a:rPr lang="en-US" dirty="0" smtClean="0">
                <a:latin typeface="Consolas" pitchFamily="49" charset="0"/>
              </a:rPr>
              <a:t>master</a:t>
            </a:r>
            <a:r>
              <a:rPr lang="en-US" dirty="0" smtClean="0"/>
              <a:t> clean!</a:t>
            </a:r>
          </a:p>
          <a:p>
            <a:r>
              <a:rPr lang="en-US" dirty="0" smtClean="0"/>
              <a:t>Create branch but stay where you are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&lt;name&gt; &lt;commit&gt;</a:t>
            </a:r>
          </a:p>
          <a:p>
            <a:r>
              <a:rPr lang="en-US" dirty="0" smtClean="0"/>
              <a:t>Switch to new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&lt;commit&gt; -b &lt;name&gt;</a:t>
            </a:r>
          </a:p>
          <a:p>
            <a:r>
              <a:rPr lang="en-US" dirty="0" smtClean="0"/>
              <a:t>Branches to clean up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branch --merged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Stash away work in progress</a:t>
            </a:r>
          </a:p>
          <a:p>
            <a:r>
              <a:rPr lang="en-US" dirty="0" smtClean="0"/>
              <a:t>Preserves working directory &amp; index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pop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Who am I?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438"/>
          </a:xfrm>
        </p:spPr>
        <p:txBody>
          <a:bodyPr/>
          <a:lstStyle/>
          <a:p>
            <a:pPr marL="457200" indent="-457200" eaLnBrk="1" hangingPunct="1"/>
            <a:r>
              <a:rPr lang="en-US" sz="2400" dirty="0" smtClean="0"/>
              <a:t>Iowa Native</a:t>
            </a:r>
          </a:p>
          <a:p>
            <a:pPr marL="457200" indent="-457200" eaLnBrk="1" hangingPunct="1"/>
            <a:r>
              <a:rPr lang="en-US" sz="2400" dirty="0" smtClean="0"/>
              <a:t>Iowa State University</a:t>
            </a:r>
          </a:p>
          <a:p>
            <a:pPr marL="457200" indent="-457200" eaLnBrk="1" hangingPunct="1"/>
            <a:r>
              <a:rPr lang="en-US" sz="2400" dirty="0" smtClean="0"/>
              <a:t>Cedar </a:t>
            </a:r>
            <a:r>
              <a:rPr lang="en-US" sz="2400" dirty="0" smtClean="0"/>
              <a:t>Rapids, IA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ASP.NET MVC</a:t>
            </a:r>
            <a:endParaRPr lang="en-US" sz="2400" dirty="0" smtClean="0"/>
          </a:p>
          <a:p>
            <a:pPr marL="457200" indent="-457200" eaLnBrk="1" hangingPunct="1"/>
            <a:r>
              <a:rPr lang="en-US" sz="2400" dirty="0" smtClean="0">
                <a:sym typeface="Wingdings" pitchFamily="2" charset="2"/>
              </a:rPr>
              <a:t>jpcycles.com – we’re hiring!</a:t>
            </a:r>
          </a:p>
          <a:p>
            <a:pPr marL="457200" indent="-457200" eaLnBrk="1" hangingPunct="1"/>
            <a:r>
              <a:rPr lang="en-US" sz="2400" dirty="0" smtClean="0"/>
              <a:t>Language Geek</a:t>
            </a:r>
          </a:p>
          <a:p>
            <a:pPr marL="457200" indent="-457200" eaLnBrk="1" hangingPunct="1"/>
            <a:r>
              <a:rPr lang="en-US" sz="2400" dirty="0" smtClean="0"/>
              <a:t>Developer of posh-</a:t>
            </a:r>
            <a:r>
              <a:rPr lang="en-US" sz="2400" dirty="0" err="1" smtClean="0"/>
              <a:t>git</a:t>
            </a:r>
            <a:r>
              <a:rPr lang="en-US" sz="2400" dirty="0" smtClean="0"/>
              <a:t> (</a:t>
            </a:r>
            <a:r>
              <a:rPr lang="en-US" sz="2400" dirty="0" err="1" smtClean="0"/>
              <a:t>Git</a:t>
            </a:r>
            <a:r>
              <a:rPr lang="en-US" sz="2400" dirty="0" smtClean="0"/>
              <a:t> with </a:t>
            </a:r>
            <a:r>
              <a:rPr lang="en-US" sz="2400" dirty="0" err="1" smtClean="0"/>
              <a:t>PowerShell</a:t>
            </a:r>
            <a:r>
              <a:rPr lang="en-US" sz="2400" dirty="0" smtClean="0"/>
              <a:t>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257800"/>
            <a:ext cx="49911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Keith\Desktop\mv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5334000"/>
            <a:ext cx="2170364" cy="8779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subcommands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list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show -p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drop stash@{1}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save --keep-index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stash branch &lt;name&gt;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Stays with branch</a:t>
            </a:r>
          </a:p>
          <a:p>
            <a:r>
              <a:rPr lang="en-US" dirty="0" smtClean="0"/>
              <a:t>Works well with rebase</a:t>
            </a:r>
          </a:p>
          <a:p>
            <a:r>
              <a:rPr lang="en-US" dirty="0" smtClean="0"/>
              <a:t>Typical workflow</a:t>
            </a:r>
          </a:p>
          <a:p>
            <a:pPr lvl="1"/>
            <a:r>
              <a:rPr lang="en-US" dirty="0" smtClean="0"/>
              <a:t>Working on topic branch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-m "WIP: Need </a:t>
            </a:r>
            <a:r>
              <a:rPr lang="en-US" dirty="0" err="1" smtClean="0">
                <a:latin typeface="Consolas" pitchFamily="49" charset="0"/>
              </a:rPr>
              <a:t>impl</a:t>
            </a:r>
            <a:r>
              <a:rPr lang="en-US" dirty="0" smtClean="0">
                <a:latin typeface="Consolas" pitchFamily="49" charset="0"/>
              </a:rPr>
              <a:t>"</a:t>
            </a:r>
          </a:p>
          <a:p>
            <a:pPr lvl="1"/>
            <a:r>
              <a:rPr lang="en-US" dirty="0" smtClean="0"/>
              <a:t>Switch to other branch, hack away, switch back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HEAD^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distinct operations…confusing!</a:t>
            </a:r>
          </a:p>
          <a:p>
            <a:r>
              <a:rPr lang="en-US" dirty="0" smtClean="0"/>
              <a:t>Reset paths in index to match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</a:t>
            </a:r>
            <a:r>
              <a:rPr lang="en-US" i="1" dirty="0" smtClean="0">
                <a:latin typeface="Consolas" pitchFamily="49" charset="0"/>
              </a:rPr>
              <a:t>commit</a:t>
            </a:r>
            <a:r>
              <a:rPr lang="en-US" dirty="0" smtClean="0">
                <a:latin typeface="Consolas" pitchFamily="49" charset="0"/>
              </a:rPr>
              <a:t> -- &lt;paths&gt;…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-- staged-file.txt</a:t>
            </a:r>
          </a:p>
          <a:p>
            <a:r>
              <a:rPr lang="en-US" dirty="0" smtClean="0"/>
              <a:t>Reset HEAD reference to </a:t>
            </a:r>
            <a:r>
              <a:rPr lang="en-US" i="1" dirty="0" smtClean="0"/>
              <a:t>commit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[--&lt;mode&gt;] </a:t>
            </a:r>
            <a:r>
              <a:rPr lang="en-US" i="1" dirty="0" smtClean="0">
                <a:latin typeface="Consolas" pitchFamily="49" charset="0"/>
              </a:rPr>
              <a:t>commit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--hard HEAD^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Reset Modes</a:t>
            </a:r>
          </a:p>
          <a:p>
            <a:pPr lvl="1"/>
            <a:r>
              <a:rPr lang="en-US" dirty="0" smtClean="0"/>
              <a:t>hard = reset index and working tree</a:t>
            </a:r>
          </a:p>
          <a:p>
            <a:pPr lvl="1"/>
            <a:r>
              <a:rPr lang="en-US" dirty="0" smtClean="0"/>
              <a:t>mixed = reset index but not working tree</a:t>
            </a:r>
          </a:p>
          <a:p>
            <a:pPr lvl="1"/>
            <a:r>
              <a:rPr lang="en-US" dirty="0" smtClean="0"/>
              <a:t>soft = reset HEAD only</a:t>
            </a:r>
          </a:p>
          <a:p>
            <a:pPr lvl="1"/>
            <a:r>
              <a:rPr lang="en-US" dirty="0" smtClean="0"/>
              <a:t>merge &amp; keep = special purpose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Rewriting History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Permanent when pushed</a:t>
            </a:r>
          </a:p>
          <a:p>
            <a:pPr lvl="1"/>
            <a:r>
              <a:rPr lang="en-US" dirty="0" smtClean="0"/>
              <a:t>Until then, pretend you were perfect</a:t>
            </a:r>
          </a:p>
          <a:p>
            <a:r>
              <a:rPr lang="en-US" dirty="0" smtClean="0"/>
              <a:t>Simple case: messed up last commit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add -A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commit --amend</a:t>
            </a:r>
          </a:p>
          <a:p>
            <a:endParaRPr lang="en-US" dirty="0" smtClean="0"/>
          </a:p>
          <a:p>
            <a:r>
              <a:rPr lang="en-US" dirty="0" smtClean="0">
                <a:latin typeface="Consolas" pitchFamily="49" charset="0"/>
              </a:rPr>
              <a:t>alias.cia = commit --amend -C HEAD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cia</a:t>
            </a:r>
            <a:r>
              <a:rPr lang="en-US" dirty="0" smtClean="0">
                <a:latin typeface="Consolas" pitchFamily="49" charset="0"/>
              </a:rPr>
              <a:t> -a --reset-author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cherry-pick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Applies </a:t>
            </a:r>
            <a:r>
              <a:rPr lang="en-US" dirty="0" err="1" smtClean="0"/>
              <a:t>changeset</a:t>
            </a:r>
            <a:r>
              <a:rPr lang="en-US" dirty="0" smtClean="0"/>
              <a:t>(s) elsewhere</a:t>
            </a:r>
          </a:p>
          <a:p>
            <a:r>
              <a:rPr lang="en-US" dirty="0" smtClean="0"/>
              <a:t>Commit to wrong branch?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… working on </a:t>
            </a:r>
            <a:r>
              <a:rPr lang="en-US" sz="2400" i="1" dirty="0" smtClean="0"/>
              <a:t>wrong-branch</a:t>
            </a:r>
            <a:r>
              <a:rPr lang="en-US" sz="2400" dirty="0" smtClean="0"/>
              <a:t>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correct-branch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cherry-pick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checkout </a:t>
            </a:r>
            <a:r>
              <a:rPr lang="en-US" sz="2400" i="1" dirty="0" smtClean="0">
                <a:latin typeface="Consolas" pitchFamily="49" charset="0"/>
              </a:rPr>
              <a:t>wrong-branch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reset --hard HEAD^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Replay commits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rebase master topic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 A'--C' topic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D---E---F---B' master</a:t>
            </a:r>
            <a:endParaRPr lang="en-US" sz="24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--interactive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Replay history with modifications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A---B---C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 lvl="0">
              <a:buClr>
                <a:srgbClr val="4F81BD"/>
              </a:buClr>
            </a:pP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git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rebase -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</a:rPr>
              <a:t> master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C'---(A+B)' topic, HEAD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/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D---E master</a:t>
            </a:r>
            <a:endParaRPr lang="en-US" dirty="0" smtClean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 -</a:t>
            </a:r>
            <a:r>
              <a:rPr lang="en-US" dirty="0" err="1" smtClean="0"/>
              <a:t>i</a:t>
            </a:r>
            <a:r>
              <a:rPr lang="en-US" dirty="0" smtClean="0"/>
              <a:t> --</a:t>
            </a:r>
            <a:r>
              <a:rPr lang="en-US" dirty="0" err="1" smtClean="0"/>
              <a:t>autosquash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–m "Do something"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work and another commit 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… stage work to fix "Do something" …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commit -m "</a:t>
            </a:r>
            <a:r>
              <a:rPr lang="en-US" sz="2400" dirty="0" err="1" smtClean="0">
                <a:latin typeface="Consolas" pitchFamily="49" charset="0"/>
              </a:rPr>
              <a:t>fixup</a:t>
            </a:r>
            <a:r>
              <a:rPr lang="en-US" sz="2400" dirty="0" smtClean="0">
                <a:latin typeface="Consolas" pitchFamily="49" charset="0"/>
              </a:rPr>
              <a:t>! Do something"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rebase -</a:t>
            </a:r>
            <a:r>
              <a:rPr lang="en-US" sz="2400" dirty="0" err="1" smtClean="0">
                <a:latin typeface="Consolas" pitchFamily="49" charset="0"/>
              </a:rPr>
              <a:t>i</a:t>
            </a:r>
            <a:r>
              <a:rPr lang="en-US" sz="2400" dirty="0" smtClean="0">
                <a:latin typeface="Consolas" pitchFamily="49" charset="0"/>
              </a:rPr>
              <a:t> --</a:t>
            </a:r>
            <a:r>
              <a:rPr lang="en-US" sz="2400" dirty="0" err="1" smtClean="0">
                <a:latin typeface="Consolas" pitchFamily="49" charset="0"/>
              </a:rPr>
              <a:t>autosquash</a:t>
            </a:r>
            <a:r>
              <a:rPr lang="en-US" sz="2400" dirty="0" smtClean="0">
                <a:latin typeface="Consolas" pitchFamily="49" charset="0"/>
              </a:rPr>
              <a:t> HEAD~3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Updates </a:t>
            </a:r>
            <a:r>
              <a:rPr lang="en-US" dirty="0" err="1" smtClean="0"/>
              <a:t>todo</a:t>
            </a:r>
            <a:r>
              <a:rPr lang="en-US" dirty="0" smtClean="0"/>
              <a:t> list for us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fixup</a:t>
            </a:r>
            <a:r>
              <a:rPr lang="en-US" dirty="0" smtClean="0"/>
              <a:t>! after first commit; marks as </a:t>
            </a:r>
            <a:r>
              <a:rPr lang="en-US" dirty="0" err="1" smtClean="0"/>
              <a:t>fixup</a:t>
            </a:r>
            <a:endParaRPr lang="en-US" dirty="0" smtClean="0"/>
          </a:p>
          <a:p>
            <a:r>
              <a:rPr lang="en-US" dirty="0" err="1" smtClean="0">
                <a:latin typeface="Consolas" pitchFamily="49" charset="0"/>
              </a:rPr>
              <a:t>rebase.autosquash</a:t>
            </a:r>
            <a:r>
              <a:rPr lang="en-US" dirty="0" smtClean="0">
                <a:latin typeface="Consolas" pitchFamily="49" charset="0"/>
              </a:rPr>
              <a:t> = true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add --patch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Overlapping logical changes to one file?</a:t>
            </a:r>
          </a:p>
          <a:p>
            <a:pPr lvl="1"/>
            <a:r>
              <a:rPr lang="en-US" dirty="0" smtClean="0"/>
              <a:t>Reformatting</a:t>
            </a:r>
          </a:p>
          <a:p>
            <a:pPr lvl="1"/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Changing functionality</a:t>
            </a:r>
          </a:p>
          <a:p>
            <a:r>
              <a:rPr lang="en-US" dirty="0" smtClean="0"/>
              <a:t>Pick “hunks” (sections of diff) to stage</a:t>
            </a:r>
          </a:p>
          <a:p>
            <a:r>
              <a:rPr lang="en-US" dirty="0" smtClean="0"/>
              <a:t>Key operations: y/n, </a:t>
            </a:r>
            <a:r>
              <a:rPr lang="en-US" dirty="0" err="1" smtClean="0"/>
              <a:t>a/d</a:t>
            </a:r>
            <a:r>
              <a:rPr lang="en-US" dirty="0" smtClean="0"/>
              <a:t>, s (split), e (edit)</a:t>
            </a:r>
          </a:p>
          <a:p>
            <a:r>
              <a:rPr lang="en-US" dirty="0" smtClean="0"/>
              <a:t>Also: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reset -p HEAD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 smtClean="0">
              <a:latin typeface="Consolas" pitchFamily="49" charset="0"/>
            </a:endParaRP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checkout -p -- </a:t>
            </a:r>
            <a:r>
              <a:rPr lang="en-US" i="1" dirty="0" smtClean="0">
                <a:latin typeface="Consolas" pitchFamily="49" charset="0"/>
              </a:rPr>
              <a:t>files</a:t>
            </a:r>
            <a:endParaRPr lang="en-US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“Oops”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reflog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Uh oh…where’d my commit go?</a:t>
            </a:r>
          </a:p>
          <a:p>
            <a:r>
              <a:rPr lang="en-US" dirty="0" err="1" smtClean="0">
                <a:latin typeface="Consolas" pitchFamily="49" charset="0"/>
              </a:rPr>
              <a:t>ls</a:t>
            </a:r>
            <a:r>
              <a:rPr lang="en-US" dirty="0" smtClean="0">
                <a:latin typeface="Consolas" pitchFamily="49" charset="0"/>
              </a:rPr>
              <a:t> -r .</a:t>
            </a:r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/logs</a:t>
            </a:r>
          </a:p>
          <a:p>
            <a:pPr lvl="1"/>
            <a:r>
              <a:rPr lang="en-US" dirty="0" smtClean="0"/>
              <a:t>HEAD, heads, remotes</a:t>
            </a:r>
            <a:endParaRPr lang="en-US" sz="2600" dirty="0" smtClean="0"/>
          </a:p>
          <a:p>
            <a:pPr>
              <a:buNone/>
            </a:pPr>
            <a:endParaRPr lang="en-US" sz="17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&gt; </a:t>
            </a:r>
            <a:r>
              <a:rPr lang="en-US" sz="1700" dirty="0" err="1" smtClean="0">
                <a:latin typeface="Consolas" pitchFamily="49" charset="0"/>
              </a:rPr>
              <a:t>git</a:t>
            </a:r>
            <a:r>
              <a:rPr lang="en-US" sz="1700" dirty="0" smtClean="0">
                <a:latin typeface="Consolas" pitchFamily="49" charset="0"/>
              </a:rPr>
              <a:t> </a:t>
            </a:r>
            <a:r>
              <a:rPr lang="en-US" sz="1700" dirty="0" err="1" smtClean="0">
                <a:latin typeface="Consolas" pitchFamily="49" charset="0"/>
              </a:rPr>
              <a:t>reflog</a:t>
            </a:r>
            <a:r>
              <a:rPr lang="en-US" sz="1700" dirty="0" smtClean="0">
                <a:latin typeface="Consolas" pitchFamily="49" charset="0"/>
              </a:rPr>
              <a:t> --all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c66d5f9 refs/heads/dev2@{0}: branch: Created from origin/dev2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1df4b7e refs/heads/master@{0}: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b6e3739 refs/remotes/origin/dev1@{0}: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2c2c892 refs/remotes/origin/dev1@{1}: fetch origin: forced-update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69dcefd refs/remotes/origin/dev1@{2}: update by push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954fa68 refs/remotes/origin/dev1@{3}: pull 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0234a69 refs/remotes/origin/dev1@{4}: pull origin: storing head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8de4df0 refs/heads/master@{1}: pull origin: Fast-forward</a:t>
            </a:r>
          </a:p>
          <a:p>
            <a:pPr>
              <a:buNone/>
            </a:pPr>
            <a:r>
              <a:rPr lang="en-US" sz="1700" dirty="0" smtClean="0">
                <a:latin typeface="Consolas" pitchFamily="49" charset="0"/>
              </a:rPr>
              <a:t>66e2e5f refs/heads/tiny74@{0}: commit: WIP</a:t>
            </a:r>
            <a:endParaRPr lang="en-US" sz="2600" dirty="0">
              <a:latin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/>
          <a:lstStyle/>
          <a:p>
            <a:r>
              <a:rPr lang="en-US" dirty="0" smtClean="0"/>
              <a:t>Binary search through commit space</a:t>
            </a:r>
          </a:p>
          <a:p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914400" y="2743200"/>
            <a:ext cx="7315200" cy="0"/>
            <a:chOff x="914400" y="2743200"/>
            <a:chExt cx="7315200" cy="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ular Callout 22"/>
          <p:cNvSpPr/>
          <p:nvPr/>
        </p:nvSpPr>
        <p:spPr>
          <a:xfrm>
            <a:off x="914400" y="2971800"/>
            <a:ext cx="990600" cy="381000"/>
          </a:xfrm>
          <a:prstGeom prst="wedgeRectCallout">
            <a:avLst>
              <a:gd name="adj1" fmla="val -45221"/>
              <a:gd name="adj2" fmla="val -87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24" name="Rectangular Callout 23"/>
          <p:cNvSpPr/>
          <p:nvPr/>
        </p:nvSpPr>
        <p:spPr>
          <a:xfrm>
            <a:off x="7239000" y="2971800"/>
            <a:ext cx="990600" cy="381000"/>
          </a:xfrm>
          <a:prstGeom prst="wedgeRectCallout">
            <a:avLst>
              <a:gd name="adj1" fmla="val 44202"/>
              <a:gd name="adj2" fmla="val -8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25" name="Rectangular Callout 24"/>
          <p:cNvSpPr/>
          <p:nvPr/>
        </p:nvSpPr>
        <p:spPr>
          <a:xfrm>
            <a:off x="3657600" y="2971800"/>
            <a:ext cx="1295400" cy="381000"/>
          </a:xfrm>
          <a:prstGeom prst="wedgeRectCallout">
            <a:avLst>
              <a:gd name="adj1" fmla="val 20164"/>
              <a:gd name="adj2" fmla="val -8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47" name="Rectangular Callout 46"/>
          <p:cNvSpPr/>
          <p:nvPr/>
        </p:nvSpPr>
        <p:spPr>
          <a:xfrm>
            <a:off x="914400" y="3962400"/>
            <a:ext cx="990600" cy="381000"/>
          </a:xfrm>
          <a:prstGeom prst="wedgeRectCallout">
            <a:avLst>
              <a:gd name="adj1" fmla="val -43298"/>
              <a:gd name="adj2" fmla="val -94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48" name="Rectangular Callout 47"/>
          <p:cNvSpPr/>
          <p:nvPr/>
        </p:nvSpPr>
        <p:spPr>
          <a:xfrm>
            <a:off x="4648200" y="39624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49" name="Rectangular Callout 48"/>
          <p:cNvSpPr/>
          <p:nvPr/>
        </p:nvSpPr>
        <p:spPr>
          <a:xfrm>
            <a:off x="2362200" y="3962400"/>
            <a:ext cx="1295400" cy="381000"/>
          </a:xfrm>
          <a:prstGeom prst="wedgeRectCallout">
            <a:avLst>
              <a:gd name="adj1" fmla="val -20278"/>
              <a:gd name="adj2" fmla="val -86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sp>
        <p:nvSpPr>
          <p:cNvPr id="67" name="Rectangular Callout 66"/>
          <p:cNvSpPr/>
          <p:nvPr/>
        </p:nvSpPr>
        <p:spPr>
          <a:xfrm>
            <a:off x="1752600" y="49530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9" name="Rectangular Callout 68"/>
          <p:cNvSpPr/>
          <p:nvPr/>
        </p:nvSpPr>
        <p:spPr>
          <a:xfrm>
            <a:off x="3048000" y="4953000"/>
            <a:ext cx="1295400" cy="381000"/>
          </a:xfrm>
          <a:prstGeom prst="wedgeRectCallout">
            <a:avLst>
              <a:gd name="adj1" fmla="val -5573"/>
              <a:gd name="adj2" fmla="val -8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Good/Bad?</a:t>
            </a:r>
            <a:endParaRPr lang="en-US" dirty="0"/>
          </a:p>
        </p:txBody>
      </p:sp>
      <p:grpSp>
        <p:nvGrpSpPr>
          <p:cNvPr id="93" name="Group 92"/>
          <p:cNvGrpSpPr/>
          <p:nvPr/>
        </p:nvGrpSpPr>
        <p:grpSpPr>
          <a:xfrm>
            <a:off x="914400" y="3733800"/>
            <a:ext cx="7315200" cy="0"/>
            <a:chOff x="914400" y="2743200"/>
            <a:chExt cx="7315200" cy="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14400" y="4724400"/>
            <a:ext cx="7315200" cy="0"/>
            <a:chOff x="914400" y="2743200"/>
            <a:chExt cx="7315200" cy="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914400" y="5638800"/>
            <a:ext cx="7315200" cy="0"/>
            <a:chOff x="914400" y="2743200"/>
            <a:chExt cx="7315200" cy="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914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28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743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36576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5720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4864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4008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315200" y="2743200"/>
              <a:ext cx="914400" cy="0"/>
            </a:xfrm>
            <a:prstGeom prst="line">
              <a:avLst/>
            </a:prstGeom>
            <a:ln w="25400">
              <a:headEnd type="oval" w="med" len="med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Rectangular Callout 119"/>
          <p:cNvSpPr/>
          <p:nvPr/>
        </p:nvSpPr>
        <p:spPr>
          <a:xfrm>
            <a:off x="2667000" y="5867400"/>
            <a:ext cx="990600" cy="381000"/>
          </a:xfrm>
          <a:prstGeom prst="wedgeRectCallout">
            <a:avLst>
              <a:gd name="adj1" fmla="val 44201"/>
              <a:gd name="adj2" fmla="val -88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121" name="Rectangular Callout 120"/>
          <p:cNvSpPr/>
          <p:nvPr/>
        </p:nvSpPr>
        <p:spPr>
          <a:xfrm>
            <a:off x="4648200" y="4953000"/>
            <a:ext cx="9906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Bad</a:t>
            </a:r>
            <a:endParaRPr lang="en-US" dirty="0"/>
          </a:p>
        </p:txBody>
      </p:sp>
      <p:sp>
        <p:nvSpPr>
          <p:cNvPr id="122" name="Rectangular Callout 121"/>
          <p:cNvSpPr/>
          <p:nvPr/>
        </p:nvSpPr>
        <p:spPr>
          <a:xfrm>
            <a:off x="4648200" y="5867400"/>
            <a:ext cx="1600200" cy="381000"/>
          </a:xfrm>
          <a:prstGeom prst="wedgeRectCallout">
            <a:avLst>
              <a:gd name="adj1" fmla="val -50990"/>
              <a:gd name="adj2" fmla="val -87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Oldest Bad!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7" grpId="0" animBg="1"/>
      <p:bldP spid="48" grpId="0" animBg="1"/>
      <p:bldP spid="49" grpId="0" animBg="1"/>
      <p:bldP spid="67" grpId="0" animBg="1"/>
      <p:bldP spid="69" grpId="0" animBg="1"/>
      <p:bldP spid="120" grpId="0" animBg="1"/>
      <p:bldP spid="121" grpId="0" animBg="1"/>
      <p:bldP spid="1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start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 </a:t>
            </a:r>
            <a:r>
              <a:rPr lang="en-US" sz="2400" i="1" dirty="0" smtClean="0">
                <a:latin typeface="Consolas" pitchFamily="49" charset="0"/>
              </a:rPr>
              <a:t>old-commit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4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2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good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Bisecting: 0 revisions left to test after this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bad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5087d6… is the first bad commit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&gt;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bisect reset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bisect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useful commands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visualize</a:t>
            </a:r>
            <a:r>
              <a:rPr lang="en-US" dirty="0" smtClean="0"/>
              <a:t> = </a:t>
            </a:r>
            <a:r>
              <a:rPr lang="en-US" dirty="0" smtClean="0">
                <a:latin typeface="Consolas" pitchFamily="49" charset="0"/>
              </a:rPr>
              <a:t>view</a:t>
            </a:r>
            <a:r>
              <a:rPr lang="en-US" dirty="0" smtClean="0"/>
              <a:t> = overview in </a:t>
            </a:r>
            <a:r>
              <a:rPr lang="en-US" dirty="0" err="1" smtClean="0">
                <a:latin typeface="Consolas" pitchFamily="49" charset="0"/>
              </a:rPr>
              <a:t>gitk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log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skip</a:t>
            </a:r>
            <a:r>
              <a:rPr lang="en-US" dirty="0" smtClean="0"/>
              <a:t> = current version cannot be tested</a:t>
            </a:r>
          </a:p>
          <a:p>
            <a:pPr lvl="1"/>
            <a:r>
              <a:rPr lang="en-US" dirty="0" smtClean="0">
                <a:latin typeface="Consolas" pitchFamily="49" charset="0"/>
              </a:rPr>
              <a:t>run </a:t>
            </a:r>
            <a:r>
              <a:rPr lang="en-US" i="1" dirty="0" err="1" smtClean="0">
                <a:latin typeface="Consolas" pitchFamily="49" charset="0"/>
              </a:rPr>
              <a:t>my_script</a:t>
            </a:r>
            <a:r>
              <a:rPr lang="en-US" dirty="0" smtClean="0"/>
              <a:t> = automated 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r>
              <a:rPr lang="en-US" dirty="0" smtClean="0"/>
              <a:t> for your preferences</a:t>
            </a:r>
          </a:p>
          <a:p>
            <a:r>
              <a:rPr lang="en-US" dirty="0" smtClean="0"/>
              <a:t>Aliases to avoid typing</a:t>
            </a:r>
          </a:p>
          <a:p>
            <a:r>
              <a:rPr lang="en-US" dirty="0" smtClean="0"/>
              <a:t>Commit naming shortcuts</a:t>
            </a:r>
          </a:p>
          <a:p>
            <a:r>
              <a:rPr lang="en-US" dirty="0" smtClean="0"/>
              <a:t>Stashes and WIP commits</a:t>
            </a:r>
          </a:p>
          <a:p>
            <a:r>
              <a:rPr lang="en-US" dirty="0" smtClean="0"/>
              <a:t>Rewriting history</a:t>
            </a:r>
          </a:p>
          <a:p>
            <a:r>
              <a:rPr lang="en-US" dirty="0" err="1" smtClean="0"/>
              <a:t>Patchwise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add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reset</a:t>
            </a:r>
            <a:r>
              <a:rPr lang="en-US" dirty="0" smtClean="0"/>
              <a:t>/</a:t>
            </a:r>
            <a:r>
              <a:rPr lang="en-US" dirty="0" smtClean="0">
                <a:latin typeface="Consolas" pitchFamily="49" charset="0"/>
              </a:rPr>
              <a:t>checkout</a:t>
            </a:r>
          </a:p>
          <a:p>
            <a:r>
              <a:rPr lang="en-US" dirty="0" err="1" smtClean="0"/>
              <a:t>Opps</a:t>
            </a:r>
            <a:r>
              <a:rPr lang="en-US" dirty="0" smtClean="0"/>
              <a:t>? </a:t>
            </a:r>
            <a:r>
              <a:rPr lang="en-US" dirty="0" err="1" smtClean="0">
                <a:latin typeface="Consolas" pitchFamily="49" charset="0"/>
              </a:rPr>
              <a:t>reflog</a:t>
            </a:r>
            <a:endParaRPr lang="en-US" dirty="0" smtClean="0"/>
          </a:p>
          <a:p>
            <a:r>
              <a:rPr lang="en-US" dirty="0" smtClean="0"/>
              <a:t>Bugs? </a:t>
            </a:r>
            <a:r>
              <a:rPr lang="en-US" dirty="0" smtClean="0">
                <a:latin typeface="Consolas" pitchFamily="49" charset="0"/>
              </a:rPr>
              <a:t>bisect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http://git-scm.com/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http://gitref.org/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2"/>
              </a:rPr>
              <a:t>http://gitready.com/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3"/>
              </a:rPr>
              <a:t>http://progit.org/</a:t>
            </a:r>
            <a:r>
              <a:rPr lang="en-US" sz="2200" dirty="0" smtClean="0"/>
              <a:t> </a:t>
            </a:r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 smtClean="0">
                <a:hlinkClick r:id="rId4"/>
              </a:rPr>
              <a:t>http://github.com/dahlbyk/posh-git</a:t>
            </a:r>
            <a:endParaRPr lang="en-US" sz="2200" dirty="0" smtClean="0"/>
          </a:p>
          <a:p>
            <a:pPr marL="273367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Me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5"/>
              </a:rPr>
              <a:t>http://solutionizing.net/</a:t>
            </a:r>
            <a:endParaRPr lang="en-US" sz="2000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keith@ ---^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hlinkClick r:id="rId6"/>
              </a:rPr>
              <a:t>@dahlbyk</a:t>
            </a: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More Done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not about: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Team workflow</a:t>
            </a:r>
          </a:p>
          <a:p>
            <a:r>
              <a:rPr lang="en-US" dirty="0" smtClean="0"/>
              <a:t>Remotes</a:t>
            </a:r>
          </a:p>
          <a:p>
            <a:r>
              <a:rPr lang="en-US" dirty="0" smtClean="0"/>
              <a:t>Internals</a:t>
            </a:r>
          </a:p>
          <a:p>
            <a:r>
              <a:rPr lang="en-US" dirty="0" smtClean="0"/>
              <a:t>Neat stuff I don’t use…</a:t>
            </a:r>
          </a:p>
          <a:p>
            <a:pPr lvl="1"/>
            <a:r>
              <a:rPr lang="en-US" dirty="0" smtClean="0"/>
              <a:t>Hooks</a:t>
            </a:r>
          </a:p>
          <a:p>
            <a:pPr lvl="1"/>
            <a:r>
              <a:rPr lang="en-US" dirty="0" err="1" smtClean="0"/>
              <a:t>Submodules</a:t>
            </a:r>
            <a:endParaRPr lang="en-US" dirty="0" smtClean="0"/>
          </a:p>
          <a:p>
            <a:pPr lvl="1"/>
            <a:r>
              <a:rPr lang="en-US" dirty="0" err="1" smtClean="0"/>
              <a:t>Subtree</a:t>
            </a:r>
            <a:r>
              <a:rPr lang="en-US" dirty="0" smtClean="0"/>
              <a:t> merging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This talk is about: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Conserving keystrokes</a:t>
            </a:r>
          </a:p>
          <a:p>
            <a:r>
              <a:rPr lang="en-US" dirty="0" smtClean="0"/>
              <a:t>Local workflow</a:t>
            </a:r>
          </a:p>
          <a:p>
            <a:r>
              <a:rPr lang="en-US" dirty="0" smtClean="0"/>
              <a:t>Fixing “oops”</a:t>
            </a:r>
          </a:p>
          <a:p>
            <a:r>
              <a:rPr lang="en-US" dirty="0" smtClean="0"/>
              <a:t>Finding bugs</a:t>
            </a:r>
          </a:p>
          <a:p>
            <a:r>
              <a:rPr lang="en-US" dirty="0" smtClean="0"/>
              <a:t>Your questions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Conserving Keystrokes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Hundreds of settings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help </a:t>
            </a:r>
            <a:r>
              <a:rPr lang="en-US" dirty="0" err="1" smtClean="0">
                <a:latin typeface="Consolas" pitchFamily="49" charset="0"/>
              </a:rPr>
              <a:t>config</a:t>
            </a:r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 err="1" smtClean="0"/>
              <a:t>config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-l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name</a:t>
            </a:r>
          </a:p>
          <a:p>
            <a:r>
              <a:rPr lang="en-US" dirty="0" smtClean="0"/>
              <a:t>Set value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name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i="1" dirty="0" smtClean="0">
                <a:latin typeface="Consolas" pitchFamily="49" charset="0"/>
              </a:rPr>
              <a:t>value</a:t>
            </a:r>
            <a:endParaRPr lang="en-US" dirty="0" smtClean="0">
              <a:latin typeface="Consolas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2766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Switch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Location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Repository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git</a:t>
                      </a:r>
                      <a:r>
                        <a:rPr lang="en-US" sz="2400" dirty="0" smtClean="0"/>
                        <a:t>/</a:t>
                      </a:r>
                      <a:r>
                        <a:rPr lang="en-US" sz="2400" dirty="0" err="1" smtClean="0"/>
                        <a:t>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--global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~/.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System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--system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{install dir}/etc/</a:t>
                      </a:r>
                      <a:r>
                        <a:rPr lang="en-US" sz="2400" dirty="0" err="1" smtClean="0"/>
                        <a:t>gitconfig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nsolas" pitchFamily="49" charset="0"/>
                        </a:rPr>
                        <a:t>--file </a:t>
                      </a:r>
                      <a:r>
                        <a:rPr lang="en-US" sz="2400" i="1" dirty="0" err="1" smtClean="0">
                          <a:latin typeface="Consolas" pitchFamily="49" charset="0"/>
                        </a:rPr>
                        <a:t>config</a:t>
                      </a:r>
                      <a:r>
                        <a:rPr lang="en-US" sz="2400" i="1" dirty="0" smtClean="0">
                          <a:latin typeface="Consolas" pitchFamily="49" charset="0"/>
                        </a:rPr>
                        <a:t>-file</a:t>
                      </a:r>
                      <a:endParaRPr lang="en-US" sz="2400" dirty="0">
                        <a:latin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err="1" smtClean="0"/>
                        <a:t>config</a:t>
                      </a:r>
                      <a:r>
                        <a:rPr lang="en-US" sz="2400" i="1" dirty="0" smtClean="0"/>
                        <a:t>-file</a:t>
                      </a:r>
                      <a:endParaRPr lang="en-US" sz="2400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onsolas" pitchFamily="49" charset="0"/>
              </a:rPr>
              <a:t>git</a:t>
            </a:r>
            <a:r>
              <a:rPr lang="en-US" dirty="0" smtClean="0">
                <a:latin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</a:rPr>
              <a:t>config</a:t>
            </a:r>
            <a:r>
              <a:rPr lang="en-US" dirty="0" smtClean="0">
                <a:latin typeface="Consolas" pitchFamily="49" charset="0"/>
              </a:rPr>
              <a:t> -e --global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core.autocrlf</a:t>
            </a:r>
            <a:r>
              <a:rPr lang="en-US" sz="2400" dirty="0" smtClean="0">
                <a:latin typeface="Consolas" pitchFamily="49" charset="0"/>
              </a:rPr>
              <a:t> false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[core]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</a:rPr>
              <a:t>autocrlf</a:t>
            </a:r>
            <a:r>
              <a:rPr lang="en-US" sz="2400" dirty="0" smtClean="0">
                <a:latin typeface="Consolas" pitchFamily="49" charset="0"/>
              </a:rPr>
              <a:t> = false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# </a:t>
            </a:r>
            <a:r>
              <a:rPr lang="en-US" sz="2400" dirty="0" err="1" smtClean="0">
                <a:latin typeface="Consolas" pitchFamily="49" charset="0"/>
              </a:rPr>
              <a:t>git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config</a:t>
            </a:r>
            <a:r>
              <a:rPr lang="en-US" sz="2400" dirty="0" smtClean="0">
                <a:latin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</a:rPr>
              <a:t>branch.master.rebase</a:t>
            </a:r>
            <a:r>
              <a:rPr lang="en-US" sz="2400" dirty="0" smtClean="0">
                <a:latin typeface="Consolas" pitchFamily="49" charset="0"/>
              </a:rPr>
              <a:t> true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[branch "master"]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remote = origin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merge = refs/heads/master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        rebase = true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core.editor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Path to editor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diff.renames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= don’t detect renames (default)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true = detect renames</a:t>
                      </a:r>
                    </a:p>
                    <a:p>
                      <a:r>
                        <a:rPr lang="en-US" dirty="0" smtClean="0"/>
                        <a:t>copies</a:t>
                      </a:r>
                      <a:r>
                        <a:rPr lang="en-US" baseline="0" dirty="0" smtClean="0"/>
                        <a:t> = detect renames &amp; copies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help.autocorrect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= show but</a:t>
                      </a:r>
                      <a:r>
                        <a:rPr lang="en-US" baseline="0" dirty="0" smtClean="0"/>
                        <a:t> don’t execute (default)</a:t>
                      </a:r>
                    </a:p>
                    <a:p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execute correction after 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i="0" baseline="0" dirty="0" smtClean="0"/>
                        <a:t> tenths of a second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-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execute correction immediately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log.date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relative, local, default, </a:t>
                      </a:r>
                      <a:r>
                        <a:rPr lang="en-US" dirty="0" err="1" smtClean="0"/>
                        <a:t>iso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rfc</a:t>
                      </a:r>
                      <a:r>
                        <a:rPr lang="en-US" baseline="0" dirty="0" smtClean="0"/>
                        <a:t> short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merge.log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= no merge log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= add up to </a:t>
                      </a:r>
                      <a:r>
                        <a:rPr lang="en-US" i="1" baseline="0" dirty="0" smtClean="0"/>
                        <a:t>N</a:t>
                      </a:r>
                      <a:r>
                        <a:rPr lang="en-US" baseline="0" dirty="0" smtClean="0"/>
                        <a:t> merged commit messages to log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= synonym for 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9988</TotalTime>
  <Words>1322</Words>
  <Application>Microsoft Office PowerPoint</Application>
  <PresentationFormat>On-screen Show (4:3)</PresentationFormat>
  <Paragraphs>319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Module</vt:lpstr>
      <vt:lpstr>Git More Done</vt:lpstr>
      <vt:lpstr>Who am I?</vt:lpstr>
      <vt:lpstr>Who are you?</vt:lpstr>
      <vt:lpstr>Git More Done</vt:lpstr>
      <vt:lpstr>Conserving Keystrokes</vt:lpstr>
      <vt:lpstr>git config</vt:lpstr>
      <vt:lpstr>git config</vt:lpstr>
      <vt:lpstr>git config</vt:lpstr>
      <vt:lpstr>git config</vt:lpstr>
      <vt:lpstr>git config</vt:lpstr>
      <vt:lpstr>Aliases</vt:lpstr>
      <vt:lpstr>Aliases</vt:lpstr>
      <vt:lpstr>Naming Commits</vt:lpstr>
      <vt:lpstr>Naming Commits</vt:lpstr>
      <vt:lpstr>Naming Commits</vt:lpstr>
      <vt:lpstr>Local Workflow</vt:lpstr>
      <vt:lpstr>Git Knows Developers</vt:lpstr>
      <vt:lpstr>Branching</vt:lpstr>
      <vt:lpstr>git stash</vt:lpstr>
      <vt:lpstr>git stash</vt:lpstr>
      <vt:lpstr>Temporary Commits</vt:lpstr>
      <vt:lpstr>git reset</vt:lpstr>
      <vt:lpstr>git reset</vt:lpstr>
      <vt:lpstr>Rewriting History</vt:lpstr>
      <vt:lpstr>git cherry-pick</vt:lpstr>
      <vt:lpstr>git rebase</vt:lpstr>
      <vt:lpstr>git rebase --interactive</vt:lpstr>
      <vt:lpstr>Demo</vt:lpstr>
      <vt:lpstr>git rebase -i --autosquash</vt:lpstr>
      <vt:lpstr>git add --patch</vt:lpstr>
      <vt:lpstr>Demo</vt:lpstr>
      <vt:lpstr>Fixing “Oops”</vt:lpstr>
      <vt:lpstr>git reflog</vt:lpstr>
      <vt:lpstr>Finding Bugs</vt:lpstr>
      <vt:lpstr>git bisect</vt:lpstr>
      <vt:lpstr>git bisect</vt:lpstr>
      <vt:lpstr>git bisect</vt:lpstr>
      <vt:lpstr>Review</vt:lpstr>
      <vt:lpstr>Resources</vt:lpstr>
    </vt:vector>
  </TitlesOfParts>
  <Company>Inetium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 Internals</dc:title>
  <dc:creator>Keith</dc:creator>
  <cp:lastModifiedBy>Keith</cp:lastModifiedBy>
  <cp:revision>855</cp:revision>
  <dcterms:created xsi:type="dcterms:W3CDTF">2009-08-14T19:51:58Z</dcterms:created>
  <dcterms:modified xsi:type="dcterms:W3CDTF">2011-01-13T14:44:24Z</dcterms:modified>
</cp:coreProperties>
</file>