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2"/>
  </p:notesMasterIdLst>
  <p:sldIdLst>
    <p:sldId id="256" r:id="rId3"/>
    <p:sldId id="287" r:id="rId4"/>
    <p:sldId id="346" r:id="rId5"/>
    <p:sldId id="349" r:id="rId6"/>
    <p:sldId id="350" r:id="rId7"/>
    <p:sldId id="348" r:id="rId8"/>
    <p:sldId id="351" r:id="rId9"/>
    <p:sldId id="347" r:id="rId10"/>
    <p:sldId id="354" r:id="rId11"/>
    <p:sldId id="352" r:id="rId12"/>
    <p:sldId id="353" r:id="rId13"/>
    <p:sldId id="355" r:id="rId14"/>
    <p:sldId id="356" r:id="rId15"/>
    <p:sldId id="357" r:id="rId16"/>
    <p:sldId id="320" r:id="rId17"/>
    <p:sldId id="311" r:id="rId18"/>
    <p:sldId id="315" r:id="rId19"/>
    <p:sldId id="316" r:id="rId20"/>
    <p:sldId id="317" r:id="rId21"/>
    <p:sldId id="326" r:id="rId22"/>
    <p:sldId id="322" r:id="rId23"/>
    <p:sldId id="323" r:id="rId24"/>
    <p:sldId id="325" r:id="rId25"/>
    <p:sldId id="327" r:id="rId26"/>
    <p:sldId id="329" r:id="rId27"/>
    <p:sldId id="343" r:id="rId28"/>
    <p:sldId id="344" r:id="rId29"/>
    <p:sldId id="345" r:id="rId30"/>
    <p:sldId id="30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40" autoAdjust="0"/>
    <p:restoredTop sz="86316" autoAdjust="0"/>
  </p:normalViewPr>
  <p:slideViewPr>
    <p:cSldViewPr>
      <p:cViewPr>
        <p:scale>
          <a:sx n="70" d="100"/>
          <a:sy n="70" d="100"/>
        </p:scale>
        <p:origin x="-1554"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6/7/2010 4:21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6/7/2010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6/7/2010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6/7/2010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6/7/2010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6/7/2010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6/7/2010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6/7/2010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6/7/2010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6/7/2010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6/7/2010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6/7/2010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spTree>
      <p:nvGrpSpPr>
        <p:cNvPr id="1" name=""/>
        <p:cNvGrpSpPr/>
        <p:nvPr/>
      </p:nvGrpSpPr>
      <p:grpSpPr>
        <a:xfrm>
          <a:off x="0" y="0"/>
          <a:ext cx="0" cy="0"/>
          <a:chOff x="0" y="0"/>
          <a:chExt cx="0" cy="0"/>
        </a:xfrm>
      </p:grpSpPr>
      <p:cxnSp>
        <p:nvCxnSpPr>
          <p:cNvPr id="5" name="Straight Connector 6"/>
          <p:cNvCxnSpPr/>
          <p:nvPr/>
        </p:nvCxnSpPr>
        <p:spPr>
          <a:xfrm rot="5400000">
            <a:off x="2019301" y="3543300"/>
            <a:ext cx="4191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84B8669-B41D-4EC2-BD0A-9B8996289741}" type="datetimeFigureOut">
              <a:rPr lang="en-US"/>
              <a:pPr>
                <a:defRPr/>
              </a:pPr>
              <a:t>6/7/2010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28C324F-EBF0-4C6E-BC4B-03D75FD2B15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94" r:id="rId6"/>
    <p:sldLayoutId id="2147483684" r:id="rId7"/>
    <p:sldLayoutId id="2147483695" r:id="rId8"/>
    <p:sldLayoutId id="2147483696" r:id="rId9"/>
  </p:sldLayoutIdLst>
  <p:txStyles>
    <p:titleStyle>
      <a:lvl1pPr algn="l" rtl="0" eaLnBrk="0" fontAlgn="base" hangingPunct="0">
        <a:spcBef>
          <a:spcPct val="0"/>
        </a:spcBef>
        <a:spcAft>
          <a:spcPct val="0"/>
        </a:spcAft>
        <a:defRPr sz="2400" b="1">
          <a:solidFill>
            <a:srgbClr val="976126"/>
          </a:solidFill>
          <a:latin typeface="+mj-lt"/>
          <a:ea typeface="+mj-ea"/>
          <a:cs typeface="+mj-cs"/>
        </a:defRPr>
      </a:lvl1pPr>
      <a:lvl2pPr algn="l" rtl="0" eaLnBrk="0" fontAlgn="base" hangingPunct="0">
        <a:spcBef>
          <a:spcPct val="0"/>
        </a:spcBef>
        <a:spcAft>
          <a:spcPct val="0"/>
        </a:spcAft>
        <a:defRPr sz="2400" b="1">
          <a:solidFill>
            <a:srgbClr val="976126"/>
          </a:solidFill>
          <a:latin typeface="Avenir LT Std 45 Book"/>
        </a:defRPr>
      </a:lvl2pPr>
      <a:lvl3pPr algn="l" rtl="0" eaLnBrk="0" fontAlgn="base" hangingPunct="0">
        <a:spcBef>
          <a:spcPct val="0"/>
        </a:spcBef>
        <a:spcAft>
          <a:spcPct val="0"/>
        </a:spcAft>
        <a:defRPr sz="2400" b="1">
          <a:solidFill>
            <a:srgbClr val="976126"/>
          </a:solidFill>
          <a:latin typeface="Avenir LT Std 45 Book"/>
        </a:defRPr>
      </a:lvl3pPr>
      <a:lvl4pPr algn="l" rtl="0" eaLnBrk="0" fontAlgn="base" hangingPunct="0">
        <a:spcBef>
          <a:spcPct val="0"/>
        </a:spcBef>
        <a:spcAft>
          <a:spcPct val="0"/>
        </a:spcAft>
        <a:defRPr sz="2400" b="1">
          <a:solidFill>
            <a:srgbClr val="976126"/>
          </a:solidFill>
          <a:latin typeface="Avenir LT Std 45 Book"/>
        </a:defRPr>
      </a:lvl4pPr>
      <a:lvl5pPr algn="l" rtl="0" eaLnBrk="0" fontAlgn="base" hangingPunct="0">
        <a:spcBef>
          <a:spcPct val="0"/>
        </a:spcBef>
        <a:spcAft>
          <a:spcPct val="0"/>
        </a:spcAft>
        <a:defRPr sz="2400" b="1">
          <a:solidFill>
            <a:srgbClr val="976126"/>
          </a:solidFill>
          <a:latin typeface="Avenir LT Std 45 Book"/>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0" fontAlgn="base" hangingPunct="0">
        <a:spcBef>
          <a:spcPct val="20000"/>
        </a:spcBef>
        <a:spcAft>
          <a:spcPct val="0"/>
        </a:spcAft>
        <a:buChar char="•"/>
        <a:defRPr sz="24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000">
          <a:solidFill>
            <a:srgbClr val="333333"/>
          </a:solidFill>
          <a:latin typeface="+mn-lt"/>
        </a:defRPr>
      </a:lvl2pPr>
      <a:lvl3pPr marL="1143000" indent="-228600" algn="l" rtl="0" eaLnBrk="0" fontAlgn="base" hangingPunct="0">
        <a:spcBef>
          <a:spcPct val="20000"/>
        </a:spcBef>
        <a:spcAft>
          <a:spcPct val="0"/>
        </a:spcAft>
        <a:buChar char="•"/>
        <a:defRPr>
          <a:solidFill>
            <a:srgbClr val="333333"/>
          </a:solidFill>
          <a:latin typeface="+mn-lt"/>
        </a:defRPr>
      </a:lvl3pPr>
      <a:lvl4pPr marL="1600200" indent="-228600" algn="l" rtl="0" eaLnBrk="0" fontAlgn="base" hangingPunct="0">
        <a:spcBef>
          <a:spcPct val="20000"/>
        </a:spcBef>
        <a:spcAft>
          <a:spcPct val="0"/>
        </a:spcAft>
        <a:buChar char="–"/>
        <a:defRPr sz="1600">
          <a:solidFill>
            <a:srgbClr val="333333"/>
          </a:solidFill>
          <a:latin typeface="+mn-lt"/>
        </a:defRPr>
      </a:lvl4pPr>
      <a:lvl5pPr marL="2057400" indent="-228600" algn="l" rtl="0" eaLnBrk="0" fontAlgn="base" hangingPunct="0">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6/7/2010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What’s New in</a:t>
            </a:r>
            <a:br>
              <a:rPr lang="en-US" dirty="0" smtClean="0"/>
            </a:br>
            <a:r>
              <a:rPr lang="en-US" dirty="0" smtClean="0"/>
              <a:t>C# 4 &amp; VB 10</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a:t>
            </a:r>
            <a:r>
              <a:rPr lang="en-US" dirty="0" err="1" smtClean="0"/>
              <a:t>Initializers</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cs typeface="Consolas" pitchFamily="49" charset="0"/>
              </a:rPr>
              <a:t>Dim list = new List(Of String) </a:t>
            </a:r>
            <a:r>
              <a:rPr lang="en-US" sz="2400" dirty="0" smtClean="0">
                <a:latin typeface="Consolas" pitchFamily="49" charset="0"/>
                <a:cs typeface="Consolas" pitchFamily="49" charset="0"/>
              </a:rPr>
              <a:t>From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abc</a:t>
            </a:r>
            <a:r>
              <a:rPr lang="en-US" sz="2400" dirty="0" smtClean="0">
                <a:latin typeface="Consolas" pitchFamily="49" charset="0"/>
                <a:cs typeface="Consolas" pitchFamily="49" charset="0"/>
              </a:rPr>
              <a:t>", "</a:t>
            </a:r>
            <a:r>
              <a:rPr lang="en-US" sz="2400" dirty="0" smtClean="0">
                <a:latin typeface="Consolas" pitchFamily="49" charset="0"/>
                <a:cs typeface="Consolas" pitchFamily="49" charset="0"/>
              </a:rPr>
              <a:t>def</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ghi</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endParaRPr lang="en-US" sz="2400" dirty="0" smtClean="0">
              <a:latin typeface="Consolas" pitchFamily="49" charset="0"/>
              <a:cs typeface="Consolas" pitchFamily="49" charset="0"/>
            </a:endParaRPr>
          </a:p>
          <a:p>
            <a:r>
              <a:rPr lang="en-US" sz="2400" dirty="0" smtClean="0">
                <a:latin typeface="Consolas" pitchFamily="49" charset="0"/>
                <a:cs typeface="Consolas" pitchFamily="49" charset="0"/>
              </a:rPr>
              <a:t>Dim </a:t>
            </a:r>
            <a:r>
              <a:rPr lang="en-US" sz="2400" dirty="0" err="1" smtClean="0">
                <a:latin typeface="Consolas" pitchFamily="49" charset="0"/>
                <a:cs typeface="Consolas" pitchFamily="49" charset="0"/>
              </a:rPr>
              <a:t>dict</a:t>
            </a:r>
            <a:r>
              <a:rPr lang="en-US" sz="2400" dirty="0" smtClean="0">
                <a:latin typeface="Consolas" pitchFamily="49" charset="0"/>
                <a:cs typeface="Consolas" pitchFamily="49" charset="0"/>
              </a:rPr>
              <a:t> = new </a:t>
            </a:r>
            <a:r>
              <a:rPr lang="en-US" sz="2400" dirty="0" smtClean="0">
                <a:latin typeface="Consolas" pitchFamily="49" charset="0"/>
                <a:cs typeface="Consolas" pitchFamily="49" charset="0"/>
              </a:rPr>
              <a:t>Dictionary(</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Of </a:t>
            </a:r>
            <a:r>
              <a:rPr lang="en-US" sz="2400" dirty="0" smtClean="0">
                <a:latin typeface="Consolas" pitchFamily="49" charset="0"/>
                <a:cs typeface="Consolas" pitchFamily="49" charset="0"/>
              </a:rPr>
              <a:t>Integer, String) </a:t>
            </a:r>
            <a:r>
              <a:rPr lang="en-US" sz="2400" dirty="0" smtClean="0">
                <a:latin typeface="Consolas" pitchFamily="49" charset="0"/>
                <a:cs typeface="Consolas" pitchFamily="49" charset="0"/>
              </a:rPr>
              <a:t>From</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Consolas" pitchFamily="49" charset="0"/>
                <a:cs typeface="Consolas" pitchFamily="49" charset="0"/>
              </a:rPr>
              <a:t>{1, "</a:t>
            </a:r>
            <a:r>
              <a:rPr lang="en-US" sz="2400" dirty="0" err="1" smtClean="0">
                <a:latin typeface="Consolas" pitchFamily="49" charset="0"/>
                <a:cs typeface="Consolas" pitchFamily="49" charset="0"/>
              </a:rPr>
              <a:t>abc</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Consolas" pitchFamily="49" charset="0"/>
                <a:cs typeface="Consolas" pitchFamily="49" charset="0"/>
              </a:rPr>
              <a:t>{2, "def</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Consolas" pitchFamily="49" charset="0"/>
                <a:cs typeface="Consolas" pitchFamily="49" charset="0"/>
              </a:rPr>
              <a:t>{3, "</a:t>
            </a:r>
            <a:r>
              <a:rPr lang="en-US" sz="2400" dirty="0" err="1" smtClean="0">
                <a:latin typeface="Consolas" pitchFamily="49" charset="0"/>
                <a:cs typeface="Consolas" pitchFamily="49" charset="0"/>
              </a:rPr>
              <a:t>ghi</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p>
          <a:p>
            <a:r>
              <a:rPr lang="en-US" sz="2400" dirty="0" smtClean="0">
                <a:cs typeface="Consolas" pitchFamily="49" charset="0"/>
              </a:rPr>
              <a:t>Passed into Add() method or extension</a:t>
            </a:r>
            <a:endParaRPr lang="en-US" sz="2400" dirty="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Literals</a:t>
            </a:r>
            <a:endParaRPr lang="en-US" dirty="0"/>
          </a:p>
        </p:txBody>
      </p:sp>
      <p:sp>
        <p:nvSpPr>
          <p:cNvPr id="3" name="Content Placeholder 2"/>
          <p:cNvSpPr>
            <a:spLocks noGrp="1"/>
          </p:cNvSpPr>
          <p:nvPr>
            <p:ph idx="1"/>
          </p:nvPr>
        </p:nvSpPr>
        <p:spPr/>
        <p:txBody>
          <a:bodyPr/>
          <a:lstStyle/>
          <a:p>
            <a:r>
              <a:rPr lang="en-US" dirty="0" smtClean="0"/>
              <a:t>Type is inferred if possible</a:t>
            </a:r>
          </a:p>
          <a:p>
            <a:pPr lvl="1"/>
            <a:r>
              <a:rPr lang="pt-BR" dirty="0" smtClean="0">
                <a:latin typeface="Consolas" pitchFamily="49" charset="0"/>
                <a:cs typeface="Consolas" pitchFamily="49" charset="0"/>
              </a:rPr>
              <a:t>Dim </a:t>
            </a:r>
            <a:r>
              <a:rPr lang="pt-BR" dirty="0" smtClean="0">
                <a:latin typeface="Consolas" pitchFamily="49" charset="0"/>
                <a:cs typeface="Consolas" pitchFamily="49" charset="0"/>
              </a:rPr>
              <a:t>a = {1, 2, 3}</a:t>
            </a:r>
          </a:p>
          <a:p>
            <a:pPr lvl="1"/>
            <a:r>
              <a:rPr lang="pt-BR" dirty="0" smtClean="0">
                <a:latin typeface="Consolas" pitchFamily="49" charset="0"/>
                <a:cs typeface="Consolas" pitchFamily="49" charset="0"/>
              </a:rPr>
              <a:t>Dim b = {"1", "2", "3"}</a:t>
            </a:r>
            <a:endParaRPr lang="en-US" dirty="0">
              <a:latin typeface="Consolas" pitchFamily="49" charset="0"/>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Nullable</a:t>
            </a:r>
            <a:r>
              <a:rPr lang="en-US" dirty="0" smtClean="0"/>
              <a:t> Optional Parameters</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Sub </a:t>
            </a:r>
            <a:r>
              <a:rPr lang="en-US" dirty="0" smtClean="0">
                <a:latin typeface="Consolas" pitchFamily="49" charset="0"/>
                <a:cs typeface="Consolas" pitchFamily="49" charset="0"/>
              </a:rPr>
              <a:t>Add(</a:t>
            </a:r>
            <a:br>
              <a:rPr lang="en-US" dirty="0" smtClean="0">
                <a:latin typeface="Consolas" pitchFamily="49" charset="0"/>
                <a:cs typeface="Consolas" pitchFamily="49" charset="0"/>
              </a:rPr>
            </a:br>
            <a:r>
              <a:rPr lang="en-US" dirty="0" smtClean="0">
                <a:latin typeface="Consolas" pitchFamily="49" charset="0"/>
                <a:cs typeface="Consolas" pitchFamily="49" charset="0"/>
              </a:rPr>
              <a:t>    x </a:t>
            </a:r>
            <a:r>
              <a:rPr lang="en-US" dirty="0" smtClean="0">
                <a:latin typeface="Consolas" pitchFamily="49" charset="0"/>
                <a:cs typeface="Consolas" pitchFamily="49" charset="0"/>
              </a:rPr>
              <a:t>As </a:t>
            </a:r>
            <a:r>
              <a:rPr lang="en-US" dirty="0" smtClean="0">
                <a:latin typeface="Consolas" pitchFamily="49" charset="0"/>
                <a:cs typeface="Consolas" pitchFamily="49" charset="0"/>
              </a:rPr>
              <a:t>Integer,</a:t>
            </a:r>
            <a:br>
              <a:rPr lang="en-US" dirty="0" smtClean="0">
                <a:latin typeface="Consolas" pitchFamily="49" charset="0"/>
                <a:cs typeface="Consolas" pitchFamily="49" charset="0"/>
              </a:rPr>
            </a:br>
            <a:r>
              <a:rPr lang="en-US" dirty="0" smtClean="0">
                <a:latin typeface="Consolas" pitchFamily="49" charset="0"/>
                <a:cs typeface="Consolas" pitchFamily="49" charset="0"/>
              </a:rPr>
              <a:t>    y </a:t>
            </a:r>
            <a:r>
              <a:rPr lang="en-US" dirty="0" smtClean="0">
                <a:latin typeface="Consolas" pitchFamily="49" charset="0"/>
                <a:cs typeface="Consolas" pitchFamily="49" charset="0"/>
              </a:rPr>
              <a:t>As </a:t>
            </a:r>
            <a:r>
              <a:rPr lang="en-US" dirty="0" smtClean="0">
                <a:latin typeface="Consolas" pitchFamily="49" charset="0"/>
                <a:cs typeface="Consolas" pitchFamily="49" charset="0"/>
              </a:rPr>
              <a:t>Integer,</a:t>
            </a:r>
            <a:br>
              <a:rPr lang="en-US" dirty="0" smtClean="0">
                <a:latin typeface="Consolas" pitchFamily="49" charset="0"/>
                <a:cs typeface="Consolas" pitchFamily="49" charset="0"/>
              </a:rPr>
            </a:br>
            <a:r>
              <a:rPr lang="en-US" dirty="0" smtClean="0">
                <a:latin typeface="Consolas" pitchFamily="49" charset="0"/>
                <a:cs typeface="Consolas" pitchFamily="49" charset="0"/>
              </a:rPr>
              <a:t>    Optional </a:t>
            </a:r>
            <a:r>
              <a:rPr lang="en-US" dirty="0" smtClean="0">
                <a:latin typeface="Consolas" pitchFamily="49" charset="0"/>
                <a:cs typeface="Consolas" pitchFamily="49" charset="0"/>
              </a:rPr>
              <a:t>z As Integer? = 0</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endParaRPr lang="en-US" dirty="0" smtClean="0">
              <a:latin typeface="Consolas" pitchFamily="49" charset="0"/>
              <a:cs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Named/Optional </a:t>
            </a:r>
            <a:r>
              <a:rPr lang="en-US" dirty="0" err="1" smtClean="0"/>
              <a:t>Params</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MyMethod</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string </a:t>
            </a:r>
            <a:r>
              <a:rPr lang="en-US" dirty="0" err="1" smtClean="0">
                <a:latin typeface="Consolas" pitchFamily="49" charset="0"/>
                <a:cs typeface="Consolas" pitchFamily="49" charset="0"/>
              </a:rPr>
              <a:t>myString</a:t>
            </a:r>
            <a:r>
              <a:rPr lang="en-US" dirty="0" smtClean="0">
                <a:latin typeface="Consolas" pitchFamily="49" charset="0"/>
                <a:cs typeface="Consolas" pitchFamily="49" charset="0"/>
              </a:rPr>
              <a:t> =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myInt</a:t>
            </a:r>
            <a:r>
              <a:rPr lang="en-US" dirty="0" smtClean="0">
                <a:latin typeface="Consolas" pitchFamily="49" charset="0"/>
                <a:cs typeface="Consolas" pitchFamily="49" charset="0"/>
              </a:rPr>
              <a:t> = 1,</a:t>
            </a:r>
            <a:br>
              <a:rPr lang="en-US" dirty="0" smtClean="0">
                <a:latin typeface="Consolas" pitchFamily="49" charset="0"/>
                <a:cs typeface="Consolas" pitchFamily="49" charset="0"/>
              </a:rPr>
            </a:br>
            <a:r>
              <a:rPr lang="en-US" dirty="0" smtClean="0">
                <a:latin typeface="Consolas" pitchFamily="49" charset="0"/>
                <a:cs typeface="Consolas" pitchFamily="49" charset="0"/>
              </a:rPr>
              <a:t>    double </a:t>
            </a:r>
            <a:r>
              <a:rPr lang="en-US" dirty="0" err="1" smtClean="0">
                <a:latin typeface="Consolas" pitchFamily="49" charset="0"/>
                <a:cs typeface="Consolas" pitchFamily="49" charset="0"/>
              </a:rPr>
              <a:t>myDub</a:t>
            </a:r>
            <a:r>
              <a:rPr lang="en-US" dirty="0" smtClean="0">
                <a:latin typeface="Consolas" pitchFamily="49" charset="0"/>
                <a:cs typeface="Consolas" pitchFamily="49" charset="0"/>
              </a:rPr>
              <a:t> = 0.1) { … }</a:t>
            </a:r>
          </a:p>
          <a:p>
            <a:r>
              <a:rPr lang="en-US" dirty="0" err="1" smtClean="0">
                <a:latin typeface="Consolas" pitchFamily="49" charset="0"/>
                <a:cs typeface="Consolas" pitchFamily="49" charset="0"/>
              </a:rPr>
              <a:t>MyMethod</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myDub</a:t>
            </a:r>
            <a:r>
              <a:rPr lang="en-US" dirty="0" smtClean="0">
                <a:latin typeface="Consolas" pitchFamily="49" charset="0"/>
                <a:cs typeface="Consolas" pitchFamily="49" charset="0"/>
              </a:rPr>
              <a:t>: -0.1,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myString</a:t>
            </a:r>
            <a:r>
              <a:rPr lang="en-US" dirty="0" smtClean="0">
                <a:latin typeface="Consolas" pitchFamily="49" charset="0"/>
                <a:cs typeface="Consolas" pitchFamily="49" charset="0"/>
              </a:rPr>
              <a:t>: "neat"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t>Caveat: default value is compiled as attribute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Variance</a:t>
            </a:r>
            <a:endParaRPr lang="en-US" dirty="0"/>
          </a:p>
        </p:txBody>
      </p:sp>
      <p:sp>
        <p:nvSpPr>
          <p:cNvPr id="3" name="Content Placeholder 2"/>
          <p:cNvSpPr>
            <a:spLocks noGrp="1"/>
          </p:cNvSpPr>
          <p:nvPr>
            <p:ph idx="1"/>
          </p:nvPr>
        </p:nvSpPr>
        <p:spPr/>
        <p:txBody>
          <a:bodyPr/>
          <a:lstStyle/>
          <a:p>
            <a:r>
              <a:rPr lang="en-US" dirty="0" smtClean="0"/>
              <a:t>Covariance</a:t>
            </a:r>
          </a:p>
          <a:p>
            <a:pPr lvl="1"/>
            <a:r>
              <a:rPr lang="en-US" sz="2000" dirty="0" smtClean="0">
                <a:latin typeface="Consolas" pitchFamily="49" charset="0"/>
                <a:cs typeface="Consolas" pitchFamily="49" charset="0"/>
              </a:rPr>
              <a:t>Interface </a:t>
            </a:r>
            <a:r>
              <a:rPr lang="en-US" sz="2000" dirty="0" err="1" smtClean="0">
                <a:latin typeface="Consolas" pitchFamily="49" charset="0"/>
                <a:cs typeface="Consolas" pitchFamily="49" charset="0"/>
              </a:rPr>
              <a:t>IEnumerable</a:t>
            </a:r>
            <a:r>
              <a:rPr lang="en-US" sz="2000" dirty="0" smtClean="0">
                <a:latin typeface="Consolas" pitchFamily="49" charset="0"/>
                <a:cs typeface="Consolas" pitchFamily="49" charset="0"/>
              </a:rPr>
              <a:t>(Of Out T)</a:t>
            </a:r>
          </a:p>
          <a:p>
            <a:pPr lvl="1"/>
            <a:r>
              <a:rPr lang="en-US" sz="2000" dirty="0" err="1" smtClean="0">
                <a:latin typeface="Consolas" pitchFamily="49" charset="0"/>
                <a:cs typeface="Consolas" pitchFamily="49" charset="0"/>
              </a:rPr>
              <a:t>IEnumerable</a:t>
            </a:r>
            <a:r>
              <a:rPr lang="en-US" sz="2000" dirty="0" smtClean="0">
                <a:latin typeface="Consolas" pitchFamily="49" charset="0"/>
                <a:cs typeface="Consolas" pitchFamily="49" charset="0"/>
              </a:rPr>
              <a:t>&lt;object&gt; s = new[] { "" };</a:t>
            </a:r>
            <a:endParaRPr lang="en-US" sz="2000" dirty="0" smtClean="0">
              <a:latin typeface="Consolas" pitchFamily="49" charset="0"/>
              <a:cs typeface="Consolas" pitchFamily="49" charset="0"/>
            </a:endParaRPr>
          </a:p>
          <a:p>
            <a:r>
              <a:rPr lang="en-US" dirty="0" err="1" smtClean="0"/>
              <a:t>Contravariance</a:t>
            </a:r>
            <a:endParaRPr lang="en-US" dirty="0" smtClean="0"/>
          </a:p>
          <a:p>
            <a:pPr lvl="1"/>
            <a:r>
              <a:rPr lang="en-US" sz="2000" dirty="0" smtClean="0">
                <a:latin typeface="Consolas" pitchFamily="49" charset="0"/>
                <a:cs typeface="Consolas" pitchFamily="49" charset="0"/>
              </a:rPr>
              <a:t>Interface </a:t>
            </a:r>
            <a:r>
              <a:rPr lang="en-US" sz="2000" dirty="0" err="1" smtClean="0">
                <a:latin typeface="Consolas" pitchFamily="49" charset="0"/>
                <a:cs typeface="Consolas" pitchFamily="49" charset="0"/>
              </a:rPr>
              <a:t>IComparer</a:t>
            </a:r>
            <a:r>
              <a:rPr lang="en-US" sz="2000" dirty="0" smtClean="0">
                <a:latin typeface="Consolas" pitchFamily="49" charset="0"/>
                <a:cs typeface="Consolas" pitchFamily="49" charset="0"/>
              </a:rPr>
              <a:t>(Of In </a:t>
            </a:r>
            <a:r>
              <a:rPr lang="en-US" sz="2000" dirty="0" smtClean="0">
                <a:latin typeface="Consolas" pitchFamily="49" charset="0"/>
                <a:cs typeface="Consolas" pitchFamily="49" charset="0"/>
              </a:rPr>
              <a:t>T)</a:t>
            </a:r>
          </a:p>
          <a:p>
            <a:r>
              <a:rPr lang="en-US" dirty="0" smtClean="0"/>
              <a:t>Both</a:t>
            </a:r>
          </a:p>
          <a:p>
            <a:pPr lvl="1"/>
            <a:r>
              <a:rPr lang="en-US" sz="2000" dirty="0" smtClean="0">
                <a:latin typeface="Consolas" pitchFamily="49" charset="0"/>
                <a:cs typeface="Consolas" pitchFamily="49" charset="0"/>
              </a:rPr>
              <a:t>d</a:t>
            </a:r>
            <a:r>
              <a:rPr lang="en-US" sz="2000" dirty="0" smtClean="0">
                <a:latin typeface="Consolas" pitchFamily="49" charset="0"/>
                <a:cs typeface="Consolas" pitchFamily="49" charset="0"/>
              </a:rPr>
              <a:t>elegate </a:t>
            </a:r>
            <a:r>
              <a:rPr lang="en-US" sz="2000" dirty="0" err="1" smtClean="0">
                <a:latin typeface="Consolas" pitchFamily="49" charset="0"/>
                <a:cs typeface="Consolas" pitchFamily="49" charset="0"/>
              </a:rPr>
              <a:t>TResult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Func</a:t>
            </a:r>
            <a:r>
              <a:rPr lang="en-US" sz="2000" dirty="0" smtClean="0">
                <a:latin typeface="Consolas" pitchFamily="49" charset="0"/>
                <a:cs typeface="Consolas" pitchFamily="49" charset="0"/>
              </a:rPr>
              <a:t>&lt;in </a:t>
            </a:r>
            <a:r>
              <a:rPr lang="en-US" sz="2000" dirty="0" err="1" smtClean="0">
                <a:latin typeface="Consolas" pitchFamily="49" charset="0"/>
                <a:cs typeface="Consolas" pitchFamily="49" charset="0"/>
              </a:rPr>
              <a:t>TArg</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out </a:t>
            </a:r>
            <a:r>
              <a:rPr lang="en-US" sz="2000" dirty="0" err="1" smtClean="0">
                <a:latin typeface="Consolas" pitchFamily="49" charset="0"/>
                <a:cs typeface="Consolas" pitchFamily="49" charset="0"/>
              </a:rPr>
              <a:t>Tresult</a:t>
            </a:r>
            <a:r>
              <a:rPr lang="en-US" sz="2000" dirty="0" smtClean="0">
                <a:latin typeface="Consolas" pitchFamily="49" charset="0"/>
                <a:cs typeface="Consolas" pitchFamily="49" charset="0"/>
              </a:rPr>
              <a:t>&gt;(</a:t>
            </a:r>
            <a:r>
              <a:rPr lang="en-US" sz="2000" dirty="0" err="1" smtClean="0">
                <a:latin typeface="Consolas" pitchFamily="49" charset="0"/>
                <a:cs typeface="Consolas" pitchFamily="49" charset="0"/>
              </a:rPr>
              <a:t>TArg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arg</a:t>
            </a:r>
            <a:r>
              <a:rPr lang="en-US" sz="2000" dirty="0" smtClean="0">
                <a:latin typeface="Consolas" pitchFamily="49" charset="0"/>
                <a:cs typeface="Consolas" pitchFamily="49" charset="0"/>
              </a:rPr>
              <a:t>)</a:t>
            </a:r>
          </a:p>
          <a:p>
            <a:r>
              <a:rPr lang="en-US" dirty="0" smtClean="0">
                <a:cs typeface="Consolas" pitchFamily="49" charset="0"/>
              </a:rPr>
              <a:t> </a:t>
            </a:r>
            <a:r>
              <a:rPr lang="en-US" dirty="0" smtClean="0">
                <a:cs typeface="Consolas" pitchFamily="49" charset="0"/>
              </a:rPr>
              <a:t>Interfaces </a:t>
            </a:r>
            <a:r>
              <a:rPr lang="en-US" dirty="0" smtClean="0">
                <a:cs typeface="Consolas" pitchFamily="49" charset="0"/>
              </a:rPr>
              <a:t>and delegates only; no classes or </a:t>
            </a:r>
            <a:r>
              <a:rPr lang="en-US" dirty="0" err="1" smtClean="0">
                <a:cs typeface="Consolas" pitchFamily="49" charset="0"/>
              </a:rPr>
              <a:t>structs</a:t>
            </a:r>
            <a:endParaRPr lang="en-US" dirty="0" smtClean="0">
              <a:cs typeface="Consolas" pitchFamily="49" charset="0"/>
            </a:endParaRPr>
          </a:p>
          <a:p>
            <a:r>
              <a:rPr lang="en-US" dirty="0" smtClean="0">
                <a:cs typeface="Consolas" pitchFamily="49" charset="0"/>
              </a:rPr>
              <a:t> </a:t>
            </a:r>
            <a:r>
              <a:rPr lang="en-US" dirty="0" smtClean="0">
                <a:cs typeface="Consolas" pitchFamily="49" charset="0"/>
              </a:rPr>
              <a:t>Variance </a:t>
            </a:r>
            <a:r>
              <a:rPr lang="en-US" dirty="0" smtClean="0">
                <a:cs typeface="Consolas" pitchFamily="49" charset="0"/>
              </a:rPr>
              <a:t>requires reference conversion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a:xfrm>
            <a:off x="387350" y="990600"/>
            <a:ext cx="8375650" cy="769938"/>
          </a:xfrm>
        </p:spPr>
        <p:txBody>
          <a:bodyPr/>
          <a:lstStyle/>
          <a:p>
            <a:pPr eaLnBrk="1" hangingPunct="1"/>
            <a:r>
              <a:rPr lang="en-US" smtClean="0"/>
              <a:t>Dynamic vs. Static</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a:xfrm>
            <a:off x="387350" y="982663"/>
            <a:ext cx="8375650" cy="769937"/>
          </a:xfrm>
        </p:spPr>
        <p:txBody>
          <a:bodyPr/>
          <a:lstStyle/>
          <a:p>
            <a:pPr eaLnBrk="1" hangingPunct="1"/>
            <a:r>
              <a:rPr lang="en-US" smtClean="0"/>
              <a:t>Diverse Object Models</a:t>
            </a:r>
          </a:p>
        </p:txBody>
      </p:sp>
      <p:sp>
        <p:nvSpPr>
          <p:cNvPr id="3" name="Text Placeholder 2"/>
          <p:cNvSpPr>
            <a:spLocks noGrp="1"/>
          </p:cNvSpPr>
          <p:nvPr>
            <p:ph type="body" sz="quarter" idx="10"/>
          </p:nvPr>
        </p:nvSpPr>
        <p:spPr>
          <a:xfrm>
            <a:off x="730250" y="1901825"/>
            <a:ext cx="7672388" cy="2120900"/>
          </a:xfrm>
        </p:spPr>
        <p:txBody>
          <a:bodyPr>
            <a:normAutofit/>
          </a:bodyPr>
          <a:lstStyle/>
          <a:p>
            <a:pPr marL="274320" indent="-274320" eaLnBrk="1" fontAlgn="auto" hangingPunct="1">
              <a:spcBef>
                <a:spcPts val="0"/>
              </a:spcBef>
              <a:spcAft>
                <a:spcPts val="0"/>
              </a:spcAft>
              <a:buClr>
                <a:schemeClr val="accent3"/>
              </a:buClr>
              <a:buFont typeface="Wingdings 2"/>
              <a:buChar cha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274320" indent="-274320" eaLnBrk="1" fontAlgn="auto" hangingPunct="1">
              <a:spcAft>
                <a:spcPts val="0"/>
              </a:spcAft>
              <a:buClr>
                <a:schemeClr val="accent3"/>
              </a:buClr>
              <a:buFont typeface="Wingdings 2"/>
              <a:buChar char=""/>
              <a:defRPr/>
            </a:pPr>
            <a:r>
              <a:rPr lang="en-US" dirty="0" smtClean="0"/>
              <a:t>However, there are </a:t>
            </a:r>
            <a:r>
              <a:rPr lang="en-US" dirty="0" smtClean="0">
                <a:solidFill>
                  <a:schemeClr val="accent3"/>
                </a:solidFill>
              </a:rPr>
              <a:t>many other object models out there</a:t>
            </a:r>
            <a:r>
              <a:rPr lang="en-US" dirty="0" smtClean="0"/>
              <a:t>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1"/>
          <p:cNvSpPr>
            <a:spLocks noGrp="1"/>
          </p:cNvSpPr>
          <p:nvPr>
            <p:ph type="body" sz="quarter" idx="10"/>
          </p:nvPr>
        </p:nvSpPr>
        <p:spPr>
          <a:xfrm>
            <a:off x="730250" y="1905000"/>
            <a:ext cx="7672388" cy="4724400"/>
          </a:xfrm>
        </p:spPr>
        <p:txBody>
          <a:bodyPr/>
          <a:lstStyle/>
          <a:p>
            <a:pPr eaLnBrk="1" hangingPunct="1"/>
            <a:r>
              <a:rPr lang="en-US" smtClean="0"/>
              <a:t>J(ava)Script:</a:t>
            </a:r>
          </a:p>
          <a:p>
            <a:pPr eaLnBrk="1" hangingPunct="1"/>
            <a:endParaRPr lang="en-US" smtClean="0"/>
          </a:p>
          <a:p>
            <a:pPr eaLnBrk="1" hangingPunct="1"/>
            <a:endParaRPr lang="en-US" smtClean="0"/>
          </a:p>
          <a:p>
            <a:pPr eaLnBrk="1" hangingPunct="1"/>
            <a:endParaRPr lang="en-US" smtClean="0"/>
          </a:p>
          <a:p>
            <a:pPr eaLnBrk="1" hangingPunct="1"/>
            <a:endParaRPr lang="en-US" sz="4000" smtClean="0"/>
          </a:p>
          <a:p>
            <a:pPr eaLnBrk="1" hangingPunct="1"/>
            <a:r>
              <a:rPr lang="en-US" smtClean="0"/>
              <a:t>C# 3.0 (Silverlight):</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4" name="TextBox 3"/>
          <p:cNvSpPr txBox="1"/>
          <p:nvPr/>
        </p:nvSpPr>
        <p:spPr>
          <a:xfrm>
            <a:off x="1143000" y="2362200"/>
            <a:ext cx="7239000" cy="14859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1143000" y="4495800"/>
            <a:ext cx="7239000" cy="20716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Placeholder 1"/>
          <p:cNvSpPr>
            <a:spLocks noGrp="1"/>
          </p:cNvSpPr>
          <p:nvPr>
            <p:ph type="body" sz="quarter" idx="10"/>
          </p:nvPr>
        </p:nvSpPr>
        <p:spPr>
          <a:xfrm>
            <a:off x="730250" y="1901825"/>
            <a:ext cx="7672388" cy="4714875"/>
          </a:xfrm>
        </p:spPr>
        <p:txBody>
          <a:bodyPr/>
          <a:lstStyle/>
          <a:p>
            <a:pPr eaLnBrk="1" hangingPunct="1"/>
            <a:r>
              <a:rPr lang="en-US" smtClean="0"/>
              <a:t>VBA:</a:t>
            </a:r>
          </a:p>
          <a:p>
            <a:pPr eaLnBrk="1" hangingPunct="1"/>
            <a:endParaRPr lang="en-US" smtClean="0"/>
          </a:p>
          <a:p>
            <a:pPr eaLnBrk="1" hangingPunct="1"/>
            <a:endParaRPr lang="en-US" smtClean="0"/>
          </a:p>
          <a:p>
            <a:pPr eaLnBrk="1" hangingPunct="1"/>
            <a:r>
              <a:rPr lang="en-US" smtClean="0"/>
              <a:t>VB.NET:</a:t>
            </a:r>
          </a:p>
          <a:p>
            <a:pPr eaLnBrk="1" hangingPunct="1"/>
            <a:endParaRPr lang="en-US" smtClean="0"/>
          </a:p>
          <a:p>
            <a:pPr eaLnBrk="1" hangingPunct="1"/>
            <a:endParaRPr lang="en-US" smtClean="0"/>
          </a:p>
          <a:p>
            <a:pPr eaLnBrk="1" hangingPunct="1"/>
            <a:r>
              <a:rPr lang="en-US" smtClean="0"/>
              <a:t>C# 3.0:</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6" name="TextBox 5"/>
          <p:cNvSpPr txBox="1"/>
          <p:nvPr/>
        </p:nvSpPr>
        <p:spPr>
          <a:xfrm>
            <a:off x="1143000" y="4724400"/>
            <a:ext cx="7239000" cy="17795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1143000" y="23622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1143000" y="35814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730250" y="1905000"/>
            <a:ext cx="7672388" cy="4724400"/>
          </a:xfrm>
        </p:spPr>
        <p:txBody>
          <a:bodyPr/>
          <a:lstStyle/>
          <a:p>
            <a:pPr eaLnBrk="1" hangingPunct="1"/>
            <a:r>
              <a:rPr lang="en-US" smtClean="0"/>
              <a:t>Python:</a:t>
            </a:r>
          </a:p>
          <a:p>
            <a:pPr eaLnBrk="1" hangingPunct="1"/>
            <a:endParaRPr lang="en-US" smtClean="0"/>
          </a:p>
          <a:p>
            <a:pPr eaLnBrk="1" hangingPunct="1"/>
            <a:endParaRPr lang="en-US" smtClean="0"/>
          </a:p>
          <a:p>
            <a:pPr eaLnBrk="1" hangingPunct="1"/>
            <a:endParaRPr lang="en-US" sz="1600" smtClean="0"/>
          </a:p>
          <a:p>
            <a:pPr eaLnBrk="1" hangingPunct="1"/>
            <a:r>
              <a:rPr lang="en-US" smtClean="0"/>
              <a:t>C# 3.0:</a:t>
            </a:r>
          </a:p>
          <a:p>
            <a:pPr eaLnBrk="1" hangingPunct="1"/>
            <a:endParaRPr lang="en-US" smtClean="0"/>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4" name="TextBox 3"/>
          <p:cNvSpPr txBox="1"/>
          <p:nvPr/>
        </p:nvSpPr>
        <p:spPr>
          <a:xfrm>
            <a:off x="1143000" y="2438400"/>
            <a:ext cx="7239000" cy="6556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1143000" y="3871913"/>
            <a:ext cx="7239000" cy="27574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a:solidFill>
                  <a:srgbClr val="000000"/>
                </a:solidFill>
                <a:latin typeface="Consolas" pitchFamily="49" charset="0"/>
                <a:cs typeface="Courier New" pitchFamily="49" charset="0"/>
              </a:rPr>
              <a:t>engine.CreateScriptSourceFromString</a:t>
            </a:r>
            <a:r>
              <a:rPr lang="en-US" dirty="0">
                <a:solidFill>
                  <a:srgbClr val="000000"/>
                </a:solidFill>
                <a:latin typeface="Consolas" pitchFamily="49" charset="0"/>
                <a:cs typeface="Courier New" pitchFamily="49" charset="0"/>
              </a:rPr>
              <a:t>(</a:t>
            </a:r>
            <a:endParaRPr lang="en-US" dirty="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a:solidFill>
                  <a:srgbClr val="DF8045"/>
                </a:solidFill>
                <a:latin typeface="Consolas" pitchFamily="49" charset="0"/>
                <a:ea typeface="Calibri"/>
                <a:cs typeface="Times New Roman"/>
              </a:rPr>
              <a:t>    </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random.shuffle</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source1.Execute(scope);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Who am I?</a:t>
            </a:r>
          </a:p>
        </p:txBody>
      </p:sp>
      <p:sp>
        <p:nvSpPr>
          <p:cNvPr id="28674" name="Content Placeholder 2"/>
          <p:cNvSpPr>
            <a:spLocks noGrp="1"/>
          </p:cNvSpPr>
          <p:nvPr>
            <p:ph idx="1"/>
          </p:nvPr>
        </p:nvSpPr>
        <p:spPr>
          <a:xfrm>
            <a:off x="457200" y="1905000"/>
            <a:ext cx="8229600" cy="4389438"/>
          </a:xfrm>
        </p:spPr>
        <p:txBody>
          <a:bodyPr/>
          <a:lstStyle/>
          <a:p>
            <a:pPr eaLnBrk="1" hangingPunct="1"/>
            <a:r>
              <a:rPr lang="en-US" sz="2400" smtClean="0"/>
              <a:t>Iowa Native</a:t>
            </a:r>
          </a:p>
          <a:p>
            <a:pPr eaLnBrk="1" hangingPunct="1"/>
            <a:r>
              <a:rPr lang="en-US" sz="2400" smtClean="0"/>
              <a:t>Iowa State University</a:t>
            </a:r>
          </a:p>
          <a:p>
            <a:pPr eaLnBrk="1" hangingPunct="1"/>
            <a:r>
              <a:rPr lang="en-US" sz="2400" smtClean="0"/>
              <a:t>Cedar Rapids</a:t>
            </a:r>
          </a:p>
          <a:p>
            <a:pPr eaLnBrk="1" hangingPunct="1"/>
            <a:r>
              <a:rPr lang="en-US" sz="2400" smtClean="0"/>
              <a:t>SharePoint </a:t>
            </a:r>
            <a:r>
              <a:rPr lang="en-US" sz="2400" smtClean="0">
                <a:sym typeface="Wingdings" pitchFamily="2" charset="2"/>
              </a:rPr>
              <a:t> ASP.NET MVC</a:t>
            </a:r>
            <a:endParaRPr lang="en-US" sz="2400" smtClean="0"/>
          </a:p>
          <a:p>
            <a:pPr eaLnBrk="1" hangingPunct="1"/>
            <a:r>
              <a:rPr lang="en-US" sz="2400" smtClean="0">
                <a:sym typeface="Wingdings" pitchFamily="2" charset="2"/>
              </a:rPr>
              <a:t>J&amp;P Cycles</a:t>
            </a:r>
            <a:endParaRPr lang="en-US" sz="2400" smtClean="0"/>
          </a:p>
          <a:p>
            <a:pPr eaLnBrk="1" hangingPunct="1"/>
            <a:r>
              <a:rPr lang="en-US" sz="2400" smtClean="0"/>
              <a:t>Language Geek</a:t>
            </a:r>
          </a:p>
        </p:txBody>
      </p:sp>
      <p:pic>
        <p:nvPicPr>
          <p:cNvPr id="28675" name="Picture 3"/>
          <p:cNvPicPr>
            <a:picLocks noChangeAspect="1" noChangeArrowheads="1"/>
          </p:cNvPicPr>
          <p:nvPr/>
        </p:nvPicPr>
        <p:blipFill>
          <a:blip r:embed="rId2"/>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a:xfrm>
            <a:off x="387350" y="990600"/>
            <a:ext cx="8375650" cy="769938"/>
          </a:xfrm>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87350" y="990600"/>
            <a:ext cx="8375650" cy="609600"/>
          </a:xfrm>
        </p:spPr>
        <p:txBody>
          <a:bodyPr/>
          <a:lstStyle/>
          <a:p>
            <a:pPr eaLnBrk="1" hangingPunct="1"/>
            <a:r>
              <a:rPr lang="en-US"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0093"/>
              <a:gd name="adj2" fmla="val -706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4176"/>
              <a:gd name="adj2" fmla="val 5444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638800"/>
            <a:ext cx="3200400" cy="914400"/>
          </a:xfrm>
          <a:prstGeom prst="wedgeRoundRectCallout">
            <a:avLst>
              <a:gd name="adj1" fmla="val -73966"/>
              <a:gd name="adj2" fmla="val 2804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a:xfrm>
            <a:off x="387350" y="990600"/>
            <a:ext cx="8375650" cy="769938"/>
          </a:xfrm>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1"/>
          <p:cNvSpPr>
            <a:spLocks noGrp="1"/>
          </p:cNvSpPr>
          <p:nvPr>
            <p:ph type="body" sz="quarter" idx="10"/>
          </p:nvPr>
        </p:nvSpPr>
        <p:spPr>
          <a:xfrm>
            <a:off x="730250" y="1905000"/>
            <a:ext cx="7672388" cy="4648200"/>
          </a:xfrm>
        </p:spPr>
        <p:txBody>
          <a:bodyPr/>
          <a:lstStyle/>
          <a:p>
            <a:pPr marL="514350" indent="-514350" eaLnBrk="1" hangingPunct="1">
              <a:buFont typeface="Calibri" pitchFamily="34" charset="0"/>
              <a:buAutoNum type="arabicPeriod"/>
            </a:pPr>
            <a:r>
              <a:rPr lang="en-US" sz="3600" smtClean="0"/>
              <a:t>Implicit: CLR </a:t>
            </a:r>
            <a:r>
              <a:rPr lang="en-US" sz="3600" smtClean="0">
                <a:sym typeface="Wingdings" pitchFamily="2" charset="2"/>
              </a:rPr>
              <a:t> </a:t>
            </a:r>
            <a:r>
              <a:rPr lang="en-US" sz="360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sz="3600" smtClean="0">
                <a:sym typeface="Wingdings" pitchFamily="2" charset="2"/>
              </a:rPr>
              <a:t>Implicit: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 CLR</a:t>
            </a:r>
          </a:p>
          <a:p>
            <a:pPr marL="514350" indent="-514350" eaLnBrk="1" hangingPunct="1">
              <a:buFont typeface="Calibri" pitchFamily="34" charset="0"/>
              <a:buAutoNum type="arabicPeriod"/>
            </a:pPr>
            <a:r>
              <a:rPr lang="en-US" sz="3600" smtClean="0">
                <a:sym typeface="Wingdings" pitchFamily="2" charset="2"/>
              </a:rPr>
              <a:t>Any expression using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is dynamically evaluated</a:t>
            </a:r>
          </a:p>
          <a:p>
            <a:pPr marL="514350" indent="-514350" eaLnBrk="1" hangingPunct="1">
              <a:buFont typeface="Calibri" pitchFamily="34" charset="0"/>
              <a:buAutoNum type="arabicPeriod"/>
            </a:pPr>
            <a:r>
              <a:rPr lang="en-US" sz="3600" smtClean="0">
                <a:sym typeface="Wingdings" pitchFamily="2" charset="2"/>
              </a:rPr>
              <a:t>Static type of dynamically-evaluated expression is </a:t>
            </a:r>
            <a:r>
              <a:rPr lang="en-US" sz="3600" smtClean="0">
                <a:latin typeface="Consolas" pitchFamily="49" charset="0"/>
                <a:ea typeface="Consolas" pitchFamily="49" charset="0"/>
                <a:cs typeface="Consolas" pitchFamily="49" charset="0"/>
                <a:sym typeface="Wingdings" pitchFamily="2" charset="2"/>
              </a:rPr>
              <a:t>dynamic</a:t>
            </a:r>
            <a:r>
              <a:rPr lang="en-US" sz="3600" smtClean="0">
                <a:ea typeface="Consolas" pitchFamily="49" charset="0"/>
                <a:cs typeface="Consolas" pitchFamily="49" charset="0"/>
                <a:sym typeface="Wingdings" pitchFamily="2" charset="2"/>
              </a:rPr>
              <a:t>*</a:t>
            </a:r>
          </a:p>
          <a:p>
            <a:pPr marL="514350" indent="-514350" eaLnBrk="1" hangingPunct="1">
              <a:buFont typeface="Calibri" pitchFamily="34" charset="0"/>
              <a:buAutoNum type="arabicPeriod"/>
            </a:pPr>
            <a:endParaRPr lang="en-US" sz="360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smtClean="0">
                <a:ea typeface="Consolas" pitchFamily="49" charset="0"/>
                <a:cs typeface="Consolas" pitchFamily="49" charset="0"/>
                <a:sym typeface="Wingdings" pitchFamily="2" charset="2"/>
              </a:rPr>
              <a:t>* Unless it’s not</a:t>
            </a:r>
            <a:endParaRPr lang="en-US" sz="3600" smtClean="0">
              <a:ea typeface="Consolas" pitchFamily="49" charset="0"/>
              <a:cs typeface="Consolas" pitchFamily="49" charset="0"/>
            </a:endParaRPr>
          </a:p>
        </p:txBody>
      </p:sp>
      <p:sp>
        <p:nvSpPr>
          <p:cNvPr id="51202" name="Title 2"/>
          <p:cNvSpPr>
            <a:spLocks noGrp="1"/>
          </p:cNvSpPr>
          <p:nvPr>
            <p:ph type="title"/>
          </p:nvPr>
        </p:nvSpPr>
        <p:spPr>
          <a:xfrm>
            <a:off x="387350" y="990600"/>
            <a:ext cx="8375650" cy="769938"/>
          </a:xfrm>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1"/>
          <p:cNvSpPr>
            <a:spLocks noGrp="1"/>
          </p:cNvSpPr>
          <p:nvPr>
            <p:ph type="body" sz="quarter" idx="10"/>
          </p:nvPr>
        </p:nvSpPr>
        <p:spPr>
          <a:xfrm>
            <a:off x="730250" y="1905000"/>
            <a:ext cx="7672388" cy="2054225"/>
          </a:xfrm>
        </p:spPr>
        <p:txBody>
          <a:bodyPr/>
          <a:lstStyle/>
          <a:p>
            <a:pPr eaLnBrk="1" hangingPunct="1">
              <a:lnSpc>
                <a:spcPct val="100000"/>
              </a:lnSpc>
              <a:spcBef>
                <a:spcPct val="0"/>
              </a:spcBef>
            </a:pPr>
            <a:r>
              <a:rPr lang="en-US" sz="3600" dirty="0" smtClean="0"/>
              <a:t>Dynamic dispatch is not new:</a:t>
            </a:r>
          </a:p>
          <a:p>
            <a:pPr lvl="1" eaLnBrk="1" hangingPunct="1">
              <a:lnSpc>
                <a:spcPct val="100000"/>
              </a:lnSpc>
              <a:spcBef>
                <a:spcPct val="0"/>
              </a:spcBef>
            </a:pPr>
            <a:r>
              <a:rPr lang="en-US" sz="3600" dirty="0" smtClean="0">
                <a:latin typeface="Consolas" pitchFamily="49" charset="0"/>
                <a:ea typeface="Consolas" pitchFamily="49" charset="0"/>
                <a:cs typeface="Consolas" pitchFamily="49" charset="0"/>
              </a:rPr>
              <a:t>Option Strict Off</a:t>
            </a:r>
          </a:p>
          <a:p>
            <a:pPr eaLnBrk="1" hangingPunct="1">
              <a:lnSpc>
                <a:spcPct val="100000"/>
              </a:lnSpc>
              <a:spcBef>
                <a:spcPct val="0"/>
              </a:spcBef>
            </a:pPr>
            <a:r>
              <a:rPr lang="en-US" sz="3600" dirty="0" err="1" smtClean="0"/>
              <a:t>VBx</a:t>
            </a:r>
            <a:r>
              <a:rPr lang="en-US" sz="3600" dirty="0" smtClean="0"/>
              <a:t> (10) Uses DLR</a:t>
            </a:r>
          </a:p>
        </p:txBody>
      </p:sp>
      <p:sp>
        <p:nvSpPr>
          <p:cNvPr id="52226" name="Title 2"/>
          <p:cNvSpPr>
            <a:spLocks noGrp="1"/>
          </p:cNvSpPr>
          <p:nvPr>
            <p:ph type="title"/>
          </p:nvPr>
        </p:nvSpPr>
        <p:spPr>
          <a:xfrm>
            <a:off x="387350" y="990600"/>
            <a:ext cx="8375650" cy="769938"/>
          </a:xfrm>
        </p:spPr>
        <p:txBody>
          <a:bodyPr/>
          <a:lstStyle/>
          <a:p>
            <a:pPr eaLnBrk="1" hangingPunct="1"/>
            <a:r>
              <a:rPr lang="en-US" smtClean="0"/>
              <a:t>Dynamic in Visual Basic 10</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250" y="1905000"/>
            <a:ext cx="7672388" cy="4572000"/>
          </a:xfrm>
        </p:spPr>
        <p:txBody>
          <a:bodyPr>
            <a:normAutofit fontScale="92500"/>
          </a:bodyPr>
          <a:lstStyle/>
          <a:p>
            <a:pPr marL="514350" indent="-514350" eaLnBrk="1" fontAlgn="auto" hangingPunct="1">
              <a:lnSpc>
                <a:spcPct val="110000"/>
              </a:lnSpc>
              <a:spcAft>
                <a:spcPts val="0"/>
              </a:spcAft>
              <a:buClr>
                <a:schemeClr val="accent3"/>
              </a:buClr>
              <a:buFont typeface="+mj-lt"/>
              <a:buAutoNum type="arabicPeriod"/>
              <a:defRPr/>
            </a:pPr>
            <a:r>
              <a:rPr lang="en-US" sz="3600" dirty="0" smtClean="0"/>
              <a:t>ExpandoObject</a:t>
            </a:r>
          </a:p>
          <a:p>
            <a:pPr marL="880110" lvl="1" indent="-514350" eaLnBrk="1" fontAlgn="auto" hangingPunct="1">
              <a:lnSpc>
                <a:spcPct val="110000"/>
              </a:lnSpc>
              <a:spcAft>
                <a:spcPts val="0"/>
              </a:spcAft>
              <a:buFont typeface="Wingdings 2"/>
              <a:buChar char=""/>
              <a:defRPr/>
            </a:pPr>
            <a:r>
              <a:rPr lang="en-US" sz="2600" dirty="0" smtClean="0"/>
              <a:t>Key-Value Pairs</a:t>
            </a:r>
          </a:p>
          <a:p>
            <a:pPr marL="880110" lvl="1" indent="-514350" eaLnBrk="1" fontAlgn="auto" hangingPunct="1">
              <a:lnSpc>
                <a:spcPct val="110000"/>
              </a:lnSpc>
              <a:spcAft>
                <a:spcPts val="0"/>
              </a:spcAft>
              <a:buFont typeface="Wingdings 2"/>
              <a:buChar char=""/>
              <a:defRPr/>
            </a:pPr>
            <a:r>
              <a:rPr lang="en-US" sz="2600" dirty="0" smtClean="0"/>
              <a:t>Accessed as properties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DynamicObject</a:t>
            </a:r>
            <a:endParaRPr lang="en-US" sz="3600" dirty="0" smtClean="0"/>
          </a:p>
          <a:p>
            <a:pPr marL="880110" lvl="1" indent="-514350" eaLnBrk="1" fontAlgn="auto" hangingPunct="1">
              <a:lnSpc>
                <a:spcPct val="110000"/>
              </a:lnSpc>
              <a:spcAft>
                <a:spcPts val="0"/>
              </a:spcAft>
              <a:buFont typeface="Wingdings 2"/>
              <a:buChar char=""/>
              <a:defRPr/>
            </a:pPr>
            <a:r>
              <a:rPr lang="en-US" sz="2600" dirty="0" smtClean="0"/>
              <a:t>Abstract Base Class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IDynamicMetaObjectProvider</a:t>
            </a:r>
            <a:endParaRPr lang="en-US" sz="3600" dirty="0" smtClean="0"/>
          </a:p>
          <a:p>
            <a:pPr marL="880110" lvl="1" indent="-514350" eaLnBrk="1" fontAlgn="auto" hangingPunct="1">
              <a:lnSpc>
                <a:spcPct val="110000"/>
              </a:lnSpc>
              <a:spcAft>
                <a:spcPts val="0"/>
              </a:spcAft>
              <a:buFont typeface="Wingdings 2"/>
              <a:buChar char=""/>
              <a:defRPr/>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74754" name="Title 2"/>
          <p:cNvSpPr>
            <a:spLocks noGrp="1"/>
          </p:cNvSpPr>
          <p:nvPr>
            <p:ph type="title"/>
          </p:nvPr>
        </p:nvSpPr>
        <p:spPr>
          <a:xfrm>
            <a:off x="387350" y="990600"/>
            <a:ext cx="8375650" cy="769938"/>
          </a:xfrm>
        </p:spPr>
        <p:txBody>
          <a:bodyPr/>
          <a:lstStyle/>
          <a:p>
            <a:pPr eaLnBrk="1" hangingPunct="1"/>
            <a:r>
              <a:rPr lang="en-US" smtClean="0"/>
              <a:t>Creating Dynamic Objects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Creating Dynamic Objects</a:t>
            </a:r>
            <a:endParaRPr/>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457200" y="1905000"/>
            <a:ext cx="8229600" cy="438943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200" dirty="0" smtClean="0"/>
              <a:t>Embedded </a:t>
            </a:r>
            <a:r>
              <a:rPr lang="en-US" sz="3200" dirty="0" err="1" smtClean="0"/>
              <a:t>Interop</a:t>
            </a:r>
            <a:r>
              <a:rPr lang="en-US" sz="3200" dirty="0" smtClean="0"/>
              <a:t> Types</a:t>
            </a:r>
          </a:p>
          <a:p>
            <a:r>
              <a:rPr lang="en-US" sz="3200" dirty="0" smtClean="0"/>
              <a:t>Language Parity</a:t>
            </a:r>
          </a:p>
          <a:p>
            <a:r>
              <a:rPr lang="en-US" sz="3200" dirty="0" smtClean="0"/>
              <a:t>Generic Variance</a:t>
            </a:r>
          </a:p>
          <a:p>
            <a:r>
              <a:rPr lang="en-US" sz="3200" dirty="0" smtClean="0"/>
              <a:t>Dynamic Language Runtime</a:t>
            </a:r>
          </a:p>
          <a:p>
            <a:endParaRPr lang="en-US" sz="3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err="1" smtClean="0"/>
              <a:t>Interop</a:t>
            </a:r>
            <a:r>
              <a:rPr lang="en-US" dirty="0" smtClean="0"/>
              <a:t> Types</a:t>
            </a:r>
            <a:endParaRPr lang="en-US" dirty="0"/>
          </a:p>
        </p:txBody>
      </p:sp>
      <p:pic>
        <p:nvPicPr>
          <p:cNvPr id="4" name="Content Placeholder 3" descr="Hanselman-PIA.png"/>
          <p:cNvPicPr>
            <a:picLocks noGrp="1" noChangeAspect="1"/>
          </p:cNvPicPr>
          <p:nvPr>
            <p:ph idx="1"/>
          </p:nvPr>
        </p:nvPicPr>
        <p:blipFill>
          <a:blip r:embed="rId2"/>
          <a:stretch>
            <a:fillRect/>
          </a:stretch>
        </p:blipFill>
        <p:spPr>
          <a:xfrm>
            <a:off x="1636776" y="1938528"/>
            <a:ext cx="5545715" cy="289714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err="1" smtClean="0"/>
              <a:t>Interop</a:t>
            </a:r>
            <a:r>
              <a:rPr lang="en-US" dirty="0" smtClean="0"/>
              <a:t> Types</a:t>
            </a:r>
            <a:endParaRPr lang="en-US" dirty="0"/>
          </a:p>
        </p:txBody>
      </p:sp>
      <p:pic>
        <p:nvPicPr>
          <p:cNvPr id="6" name="Content Placeholder 5" descr="Hanselman-EmbedInteropTypes.png"/>
          <p:cNvPicPr>
            <a:picLocks noGrp="1" noChangeAspect="1"/>
          </p:cNvPicPr>
          <p:nvPr>
            <p:ph idx="1"/>
          </p:nvPr>
        </p:nvPicPr>
        <p:blipFill>
          <a:blip r:embed="rId2"/>
          <a:stretch>
            <a:fillRect/>
          </a:stretch>
        </p:blipFill>
        <p:spPr>
          <a:xfrm>
            <a:off x="1632080" y="1935163"/>
            <a:ext cx="5545715" cy="4140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Parity</a:t>
            </a:r>
            <a:endParaRPr lang="en-US" dirty="0"/>
          </a:p>
        </p:txBody>
      </p:sp>
      <p:sp>
        <p:nvSpPr>
          <p:cNvPr id="3" name="Content Placeholder 2"/>
          <p:cNvSpPr>
            <a:spLocks noGrp="1"/>
          </p:cNvSpPr>
          <p:nvPr>
            <p:ph idx="1"/>
          </p:nvPr>
        </p:nvSpPr>
        <p:spPr/>
        <p:txBody>
          <a:bodyPr/>
          <a:lstStyle/>
          <a:p>
            <a:r>
              <a:rPr lang="en-US" dirty="0" smtClean="0"/>
              <a:t>VB: </a:t>
            </a:r>
            <a:r>
              <a:rPr lang="en-US" dirty="0" smtClean="0"/>
              <a:t>Lambda </a:t>
            </a:r>
            <a:r>
              <a:rPr lang="en-US" dirty="0" smtClean="0"/>
              <a:t>Expressions</a:t>
            </a:r>
          </a:p>
          <a:p>
            <a:r>
              <a:rPr lang="en-US" dirty="0" smtClean="0"/>
              <a:t>VB: Auto-implemented Properties</a:t>
            </a:r>
          </a:p>
          <a:p>
            <a:r>
              <a:rPr lang="en-US" dirty="0" smtClean="0"/>
              <a:t>VB: Implicit Line Continuations</a:t>
            </a:r>
          </a:p>
          <a:p>
            <a:r>
              <a:rPr lang="en-US" dirty="0" smtClean="0"/>
              <a:t>VB</a:t>
            </a:r>
            <a:r>
              <a:rPr lang="en-US" dirty="0" smtClean="0"/>
              <a:t>: Collection </a:t>
            </a:r>
            <a:r>
              <a:rPr lang="en-US" dirty="0" err="1" smtClean="0"/>
              <a:t>Initializers</a:t>
            </a:r>
            <a:endParaRPr lang="en-US" dirty="0" smtClean="0"/>
          </a:p>
          <a:p>
            <a:r>
              <a:rPr lang="en-US" dirty="0" smtClean="0"/>
              <a:t>VB: Array Literals</a:t>
            </a:r>
          </a:p>
          <a:p>
            <a:r>
              <a:rPr lang="en-US" dirty="0" smtClean="0"/>
              <a:t>VB</a:t>
            </a:r>
            <a:r>
              <a:rPr lang="en-US" dirty="0" smtClean="0"/>
              <a:t>: </a:t>
            </a:r>
            <a:r>
              <a:rPr lang="en-US" dirty="0" err="1" smtClean="0"/>
              <a:t>Nullable</a:t>
            </a:r>
            <a:r>
              <a:rPr lang="en-US" dirty="0" smtClean="0"/>
              <a:t> Optional Parameters</a:t>
            </a:r>
          </a:p>
          <a:p>
            <a:r>
              <a:rPr lang="en-US" dirty="0" smtClean="0"/>
              <a:t>C#: Named/Optional Parameters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Visual Basic 9</a:t>
            </a:r>
          </a:p>
          <a:p>
            <a:pPr lvl="1"/>
            <a:r>
              <a:rPr lang="en-US" dirty="0" smtClean="0">
                <a:latin typeface="Consolas" pitchFamily="49" charset="0"/>
                <a:cs typeface="Consolas" pitchFamily="49" charset="0"/>
              </a:rPr>
              <a:t>Function (x) x+1</a:t>
            </a:r>
          </a:p>
          <a:p>
            <a:r>
              <a:rPr lang="en-US" dirty="0" smtClean="0"/>
              <a:t>Visual Basic 10</a:t>
            </a:r>
          </a:p>
          <a:p>
            <a:pPr lvl="1"/>
            <a:r>
              <a:rPr lang="en-US" dirty="0" smtClean="0">
                <a:latin typeface="Consolas" pitchFamily="49" charset="0"/>
                <a:cs typeface="Consolas" pitchFamily="49" charset="0"/>
              </a:rPr>
              <a:t>Function (x)</a:t>
            </a:r>
            <a:br>
              <a:rPr lang="en-US" dirty="0" smtClean="0">
                <a:latin typeface="Consolas" pitchFamily="49" charset="0"/>
                <a:cs typeface="Consolas" pitchFamily="49" charset="0"/>
              </a:rPr>
            </a:br>
            <a:r>
              <a:rPr lang="en-US" dirty="0" smtClean="0">
                <a:latin typeface="Consolas" pitchFamily="49" charset="0"/>
                <a:cs typeface="Consolas" pitchFamily="49" charset="0"/>
              </a:rPr>
              <a:t>    Return x + 1</a:t>
            </a:r>
            <a:br>
              <a:rPr lang="en-US" dirty="0" smtClean="0">
                <a:latin typeface="Consolas" pitchFamily="49" charset="0"/>
                <a:cs typeface="Consolas" pitchFamily="49" charset="0"/>
              </a:rPr>
            </a:br>
            <a:r>
              <a:rPr lang="en-US" dirty="0" smtClean="0">
                <a:latin typeface="Consolas" pitchFamily="49" charset="0"/>
                <a:cs typeface="Consolas" pitchFamily="49" charset="0"/>
              </a:rPr>
              <a:t>End Function</a:t>
            </a:r>
          </a:p>
          <a:p>
            <a:pPr lvl="1"/>
            <a:r>
              <a:rPr lang="en-US" dirty="0" smtClean="0">
                <a:latin typeface="Consolas" pitchFamily="49" charset="0"/>
                <a:cs typeface="Consolas" pitchFamily="49" charset="0"/>
              </a:rPr>
              <a:t>Sub (x)</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(x)</a:t>
            </a:r>
            <a:br>
              <a:rPr lang="en-US" dirty="0" smtClean="0">
                <a:latin typeface="Consolas" pitchFamily="49" charset="0"/>
                <a:cs typeface="Consolas" pitchFamily="49" charset="0"/>
              </a:rPr>
            </a:br>
            <a:r>
              <a:rPr lang="en-US" dirty="0" smtClean="0">
                <a:latin typeface="Consolas" pitchFamily="49" charset="0"/>
                <a:cs typeface="Consolas" pitchFamily="49" charset="0"/>
              </a:rPr>
              <a:t>End Sub</a:t>
            </a:r>
          </a:p>
          <a:p>
            <a:pPr lvl="1"/>
            <a:r>
              <a:rPr lang="en-US" dirty="0" smtClean="0">
                <a:latin typeface="Consolas" pitchFamily="49" charset="0"/>
                <a:cs typeface="Consolas" pitchFamily="49" charset="0"/>
              </a:rPr>
              <a:t>Sub (x) </a:t>
            </a:r>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Auto-Implemented Properties</a:t>
            </a:r>
            <a:endParaRPr lang="en-US" dirty="0"/>
          </a:p>
        </p:txBody>
      </p:sp>
      <p:sp>
        <p:nvSpPr>
          <p:cNvPr id="3" name="Content Placeholder 2"/>
          <p:cNvSpPr>
            <a:spLocks noGrp="1"/>
          </p:cNvSpPr>
          <p:nvPr>
            <p:ph idx="1"/>
          </p:nvPr>
        </p:nvSpPr>
        <p:spPr/>
        <p:txBody>
          <a:bodyPr/>
          <a:lstStyle/>
          <a:p>
            <a:r>
              <a:rPr lang="en-US" dirty="0" smtClean="0">
                <a:latin typeface="Consolas" pitchFamily="49" charset="0"/>
                <a:cs typeface="Consolas" pitchFamily="49" charset="0"/>
              </a:rPr>
              <a:t>Property </a:t>
            </a:r>
            <a:r>
              <a:rPr lang="en-US" dirty="0" smtClean="0">
                <a:latin typeface="Consolas" pitchFamily="49" charset="0"/>
                <a:cs typeface="Consolas" pitchFamily="49" charset="0"/>
              </a:rPr>
              <a:t>ID() As Integer = -</a:t>
            </a:r>
            <a:r>
              <a:rPr lang="en-US" dirty="0" smtClean="0">
                <a:latin typeface="Consolas" pitchFamily="49" charset="0"/>
                <a:cs typeface="Consolas" pitchFamily="49" charset="0"/>
              </a:rPr>
              <a:t>1</a:t>
            </a:r>
          </a:p>
          <a:p>
            <a:r>
              <a:rPr lang="en-US" dirty="0" smtClean="0"/>
              <a:t>Compiles into…</a:t>
            </a:r>
            <a:br>
              <a:rPr lang="en-US" dirty="0" smtClean="0"/>
            </a:br>
            <a:r>
              <a:rPr lang="en-US" sz="2000" dirty="0" smtClean="0">
                <a:latin typeface="Consolas" pitchFamily="49" charset="0"/>
                <a:cs typeface="Consolas" pitchFamily="49" charset="0"/>
              </a:rPr>
              <a:t>Private </a:t>
            </a:r>
            <a:r>
              <a:rPr lang="en-US" sz="2000" dirty="0" smtClean="0">
                <a:latin typeface="Consolas" pitchFamily="49" charset="0"/>
                <a:cs typeface="Consolas" pitchFamily="49" charset="0"/>
              </a:rPr>
              <a:t>_ID As Integer = -</a:t>
            </a:r>
            <a:r>
              <a:rPr lang="en-US" sz="2000" dirty="0" smtClean="0">
                <a:latin typeface="Consolas" pitchFamily="49" charset="0"/>
                <a:cs typeface="Consolas" pitchFamily="49" charset="0"/>
              </a:rPr>
              <a:t>1</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Property </a:t>
            </a:r>
            <a:r>
              <a:rPr lang="en-US" sz="2000" dirty="0" smtClean="0">
                <a:latin typeface="Consolas" pitchFamily="49" charset="0"/>
                <a:cs typeface="Consolas" pitchFamily="49" charset="0"/>
              </a:rPr>
              <a:t>ID() As </a:t>
            </a:r>
            <a:r>
              <a:rPr lang="en-US" sz="2000" dirty="0" smtClean="0">
                <a:latin typeface="Consolas" pitchFamily="49" charset="0"/>
                <a:cs typeface="Consolas" pitchFamily="49" charset="0"/>
              </a:rPr>
              <a:t>Integer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Get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Return _</a:t>
            </a:r>
            <a:r>
              <a:rPr lang="en-US" sz="2000" dirty="0" smtClean="0">
                <a:latin typeface="Consolas" pitchFamily="49" charset="0"/>
                <a:cs typeface="Consolas" pitchFamily="49" charset="0"/>
              </a:rPr>
              <a:t>ID</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End </a:t>
            </a:r>
            <a:r>
              <a:rPr lang="en-US" sz="2000" dirty="0" smtClean="0">
                <a:latin typeface="Consolas" pitchFamily="49" charset="0"/>
                <a:cs typeface="Consolas" pitchFamily="49" charset="0"/>
              </a:rPr>
              <a:t>Get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Set(</a:t>
            </a:r>
            <a:r>
              <a:rPr lang="en-US" sz="2000" dirty="0" err="1" smtClean="0">
                <a:latin typeface="Consolas" pitchFamily="49" charset="0"/>
                <a:cs typeface="Consolas" pitchFamily="49" charset="0"/>
              </a:rPr>
              <a:t>ByVal</a:t>
            </a:r>
            <a:r>
              <a:rPr lang="en-US" sz="2000" dirty="0" smtClean="0">
                <a:latin typeface="Consolas" pitchFamily="49" charset="0"/>
                <a:cs typeface="Consolas" pitchFamily="49" charset="0"/>
              </a:rPr>
              <a:t> value As Integer</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_ID = </a:t>
            </a:r>
            <a:r>
              <a:rPr lang="en-US" sz="2000" dirty="0" smtClean="0">
                <a:latin typeface="Consolas" pitchFamily="49" charset="0"/>
                <a:cs typeface="Consolas" pitchFamily="49" charset="0"/>
              </a:rPr>
              <a:t>value</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End </a:t>
            </a:r>
            <a:r>
              <a:rPr lang="en-US" sz="2000" dirty="0" smtClean="0">
                <a:latin typeface="Consolas" pitchFamily="49" charset="0"/>
                <a:cs typeface="Consolas" pitchFamily="49" charset="0"/>
              </a:rPr>
              <a:t>Set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End </a:t>
            </a:r>
            <a:r>
              <a:rPr lang="en-US" sz="2000" dirty="0" smtClean="0">
                <a:latin typeface="Consolas" pitchFamily="49" charset="0"/>
                <a:cs typeface="Consolas" pitchFamily="49" charset="0"/>
              </a:rPr>
              <a:t>Property</a:t>
            </a:r>
            <a:endParaRPr lang="en-US" dirty="0" smtClean="0">
              <a:latin typeface="Consolas" pitchFamily="49" charset="0"/>
              <a:cs typeface="Consolas" pitchFamily="49" charset="0"/>
            </a:endParaRPr>
          </a:p>
          <a:p>
            <a:r>
              <a:rPr lang="en-US" dirty="0" smtClean="0"/>
              <a:t>Cannot </a:t>
            </a:r>
            <a:r>
              <a:rPr lang="en-US" dirty="0" smtClean="0"/>
              <a:t>be </a:t>
            </a:r>
            <a:r>
              <a:rPr lang="en-US" dirty="0" err="1" smtClean="0"/>
              <a:t>ReadOnly</a:t>
            </a:r>
            <a:r>
              <a:rPr lang="en-US" dirty="0" smtClean="0"/>
              <a:t> or </a:t>
            </a:r>
            <a:r>
              <a:rPr lang="en-US" dirty="0" err="1" smtClean="0"/>
              <a:t>WriteOnly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Line Continuations</a:t>
            </a:r>
            <a:endParaRPr lang="en-US" dirty="0"/>
          </a:p>
        </p:txBody>
      </p:sp>
      <p:sp>
        <p:nvSpPr>
          <p:cNvPr id="3" name="Content Placeholder 2"/>
          <p:cNvSpPr>
            <a:spLocks noGrp="1"/>
          </p:cNvSpPr>
          <p:nvPr>
            <p:ph idx="1"/>
          </p:nvPr>
        </p:nvSpPr>
        <p:spPr/>
        <p:txBody>
          <a:bodyPr/>
          <a:lstStyle/>
          <a:p>
            <a:r>
              <a:rPr lang="en-US" dirty="0" smtClean="0"/>
              <a:t>After </a:t>
            </a:r>
            <a:r>
              <a:rPr lang="en-US" dirty="0" smtClean="0"/>
              <a:t>a comma</a:t>
            </a:r>
          </a:p>
          <a:p>
            <a:r>
              <a:rPr lang="en-US" dirty="0" smtClean="0"/>
              <a:t>After </a:t>
            </a:r>
            <a:r>
              <a:rPr lang="en-US" dirty="0" smtClean="0"/>
              <a:t>a dot (member access)</a:t>
            </a:r>
          </a:p>
          <a:p>
            <a:r>
              <a:rPr lang="en-US" dirty="0" smtClean="0"/>
              <a:t>After </a:t>
            </a:r>
            <a:r>
              <a:rPr lang="en-US" dirty="0" smtClean="0"/>
              <a:t>a binary operator (+, =, +=, &amp;, And, etc)</a:t>
            </a:r>
          </a:p>
          <a:p>
            <a:r>
              <a:rPr lang="en-US" dirty="0" smtClean="0"/>
              <a:t>After </a:t>
            </a:r>
            <a:r>
              <a:rPr lang="en-US" dirty="0" smtClean="0"/>
              <a:t>a LINQ query clause</a:t>
            </a:r>
          </a:p>
          <a:p>
            <a:r>
              <a:rPr lang="en-US" dirty="0" smtClean="0"/>
              <a:t>After </a:t>
            </a:r>
            <a:r>
              <a:rPr lang="en-US" dirty="0" smtClean="0"/>
              <a:t>a (, {, or &lt;%=</a:t>
            </a:r>
          </a:p>
          <a:p>
            <a:r>
              <a:rPr lang="en-US" dirty="0" smtClean="0"/>
              <a:t>Before </a:t>
            </a:r>
            <a:r>
              <a:rPr lang="en-US" dirty="0" smtClean="0"/>
              <a:t>a (, }, or %&gt;</a:t>
            </a:r>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1308</TotalTime>
  <Words>1029</Words>
  <Application>Microsoft Office PowerPoint</Application>
  <PresentationFormat>On-screen Show (4:3)</PresentationFormat>
  <Paragraphs>286</Paragraphs>
  <Slides>29</Slides>
  <Notes>11</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DODN_Theme</vt:lpstr>
      <vt:lpstr>Flow</vt:lpstr>
      <vt:lpstr>What’s New in C# 4 &amp; VB 10</vt:lpstr>
      <vt:lpstr>Who am I?</vt:lpstr>
      <vt:lpstr>Agenda</vt:lpstr>
      <vt:lpstr>Embedded Interop Types</vt:lpstr>
      <vt:lpstr>Embedded Interop Types</vt:lpstr>
      <vt:lpstr>Language Parity</vt:lpstr>
      <vt:lpstr>Lambda Expressions</vt:lpstr>
      <vt:lpstr>Auto-Implemented Properties</vt:lpstr>
      <vt:lpstr>Implicit Line Continuations</vt:lpstr>
      <vt:lpstr>Collection Initializers</vt:lpstr>
      <vt:lpstr>Array Literals</vt:lpstr>
      <vt:lpstr>Nullable Optional Parameters</vt:lpstr>
      <vt:lpstr>C# Named/Optional Params</vt:lpstr>
      <vt:lpstr>Generic Variance</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 in a Nutshell</vt:lpstr>
      <vt:lpstr>Dynamic in Visual Basic 10</vt:lpstr>
      <vt:lpstr>Creating Dynamic Objects</vt:lpstr>
      <vt:lpstr>Creating Dynamic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225</cp:revision>
  <dcterms:created xsi:type="dcterms:W3CDTF">2009-08-14T19:51:58Z</dcterms:created>
  <dcterms:modified xsi:type="dcterms:W3CDTF">2010-06-07T22:02:03Z</dcterms:modified>
</cp:coreProperties>
</file>