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24"/>
  </p:notesMasterIdLst>
  <p:sldIdLst>
    <p:sldId id="256" r:id="rId2"/>
    <p:sldId id="430" r:id="rId3"/>
    <p:sldId id="416" r:id="rId4"/>
    <p:sldId id="431" r:id="rId5"/>
    <p:sldId id="467" r:id="rId6"/>
    <p:sldId id="468" r:id="rId7"/>
    <p:sldId id="469" r:id="rId8"/>
    <p:sldId id="470" r:id="rId9"/>
    <p:sldId id="471" r:id="rId10"/>
    <p:sldId id="472" r:id="rId11"/>
    <p:sldId id="443" r:id="rId12"/>
    <p:sldId id="444" r:id="rId13"/>
    <p:sldId id="445" r:id="rId14"/>
    <p:sldId id="446" r:id="rId15"/>
    <p:sldId id="447" r:id="rId16"/>
    <p:sldId id="448" r:id="rId17"/>
    <p:sldId id="473" r:id="rId18"/>
    <p:sldId id="474" r:id="rId19"/>
    <p:sldId id="475" r:id="rId20"/>
    <p:sldId id="476" r:id="rId21"/>
    <p:sldId id="477" r:id="rId22"/>
    <p:sldId id="449" r:id="rId23"/>
  </p:sldIdLst>
  <p:sldSz cx="9144000" cy="5715000" type="screen16x1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6" autoAdjust="0"/>
    <p:restoredTop sz="86316" autoAdjust="0"/>
  </p:normalViewPr>
  <p:slideViewPr>
    <p:cSldViewPr>
      <p:cViewPr>
        <p:scale>
          <a:sx n="100" d="100"/>
          <a:sy n="100" d="100"/>
        </p:scale>
        <p:origin x="-546" y="-282"/>
      </p:cViewPr>
      <p:guideLst>
        <p:guide orient="horz" pos="1800"/>
        <p:guide pos="2880"/>
      </p:guideLst>
    </p:cSldViewPr>
  </p:slideViewPr>
  <p:outlineViewPr>
    <p:cViewPr>
      <p:scale>
        <a:sx n="33" d="100"/>
        <a:sy n="33" d="100"/>
      </p:scale>
      <p:origin x="0" y="487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2/5/2013</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extLst>
      <p:ext uri="{BB962C8B-B14F-4D97-AF65-F5344CB8AC3E}">
        <p14:creationId xmlns:p14="http://schemas.microsoft.com/office/powerpoint/2010/main" val="1854179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685800"/>
            <a:ext cx="5486400" cy="3429000"/>
          </a:xfrm>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42795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2796540"/>
            <a:ext cx="8077200" cy="1394460"/>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524000"/>
            <a:ext cx="8077200" cy="1249680"/>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C386DC47-0F90-4727-9A34-3AC346F923C3}" type="datetimeFigureOut">
              <a:rPr lang="en-US" smtClean="0"/>
              <a:pPr>
                <a:defRPr/>
              </a:pPr>
              <a:t>2/5/2013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44D832-AC51-4BD2-B7D9-2E9C0574380E}" type="slidenum">
              <a:rPr lang="en-US" smtClean="0"/>
              <a:pPr>
                <a:defRPr/>
              </a:pPr>
              <a:t>‹#›</a:t>
            </a:fld>
            <a:endParaRPr lang="en-US"/>
          </a:p>
        </p:txBody>
      </p:sp>
      <p:sp>
        <p:nvSpPr>
          <p:cNvPr id="10" name="Rectangle 9"/>
          <p:cNvSpPr/>
          <p:nvPr/>
        </p:nvSpPr>
        <p:spPr bwMode="invGray">
          <a:xfrm>
            <a:off x="0" y="4273612"/>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C1A6D-C9BD-4FFC-BAA6-C80876D6405F}" type="datetimeFigureOut">
              <a:rPr lang="en-US" smtClean="0"/>
              <a:pPr>
                <a:defRPr/>
              </a:pPr>
              <a:t>2/5/2013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47F28E-AF2F-4668-B50F-D88A549B151F}"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715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8" y="0"/>
            <a:ext cx="2514601" cy="5715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28867"/>
            <a:ext cx="1905000" cy="48762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54000"/>
            <a:ext cx="6019800" cy="48762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CFA91B2-6DD5-4600-A7B7-14F5FEBEC19F}" type="datetimeFigureOut">
              <a:rPr lang="en-US" smtClean="0"/>
              <a:pPr>
                <a:defRPr/>
              </a:pPr>
              <a:t>2/5/2013</a:t>
            </a:fld>
            <a:endParaRPr lang="en-US" dirty="0"/>
          </a:p>
        </p:txBody>
      </p:sp>
      <p:sp>
        <p:nvSpPr>
          <p:cNvPr id="5" name="Footer Placeholder 4"/>
          <p:cNvSpPr>
            <a:spLocks noGrp="1"/>
          </p:cNvSpPr>
          <p:nvPr>
            <p:ph type="ftr" sz="quarter" idx="11"/>
          </p:nvPr>
        </p:nvSpPr>
        <p:spPr>
          <a:xfrm>
            <a:off x="2640597" y="5314550"/>
            <a:ext cx="3836404" cy="304271"/>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840A27-DDFF-4664-9109-74162A6C8DBB}"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
            <a:ext cx="8229600" cy="104394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2131437-47E7-407A-B910-750CA350456A}" type="datetimeFigureOut">
              <a:rPr lang="en-US" smtClean="0"/>
              <a:pPr>
                <a:defRPr/>
              </a:pPr>
              <a:t>2/5/2013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79A230-72AA-450B-9DD3-F072BF90E288}"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168767"/>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168767"/>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9060"/>
            <a:ext cx="8013192" cy="1363980"/>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524000"/>
            <a:ext cx="8022336" cy="5715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3D71EDA-48E1-495F-A37C-38B82ACCBA36}" type="datetimeFigureOut">
              <a:rPr lang="en-US" smtClean="0"/>
              <a:pPr>
                <a:defRPr/>
              </a:pPr>
              <a:t>2/5/2013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655924-0641-4D0F-8AA7-08A477A96B7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78280"/>
            <a:ext cx="4038600" cy="3853180"/>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78280"/>
            <a:ext cx="4038600" cy="38531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1CD8522-A6F8-431E-9EA5-C2CC4745C968}" type="datetimeFigureOut">
              <a:rPr lang="en-US" smtClean="0"/>
              <a:pPr>
                <a:defRPr/>
              </a:pPr>
              <a:t>2/5/2013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08D6B9-72BB-4360-94EE-208FE7790FED}"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415823"/>
            <a:ext cx="4040188" cy="596129"/>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41260"/>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415823"/>
            <a:ext cx="4041775" cy="596129"/>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2041260"/>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ED9468F-2446-4BA7-88EE-4BC4625C09C9}" type="datetimeFigureOut">
              <a:rPr lang="en-US" smtClean="0"/>
              <a:pPr>
                <a:defRPr/>
              </a:pPr>
              <a:t>2/5/2013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4D2221D-F4FB-4EBE-8ED3-7EF976406F22}"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55DCD4B-BC4C-4229-86ED-0BF7D8B0194F}" type="datetimeFigureOut">
              <a:rPr lang="en-US" smtClean="0"/>
              <a:pPr>
                <a:defRPr/>
              </a:pPr>
              <a:t>2/5/2013</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90FE7D8-FFA4-4593-8776-7223A1EFFD40}"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1692B0E-976E-4183-B05E-048850D52E96}" type="datetimeFigureOut">
              <a:rPr lang="en-US" smtClean="0"/>
              <a:pPr>
                <a:defRPr/>
              </a:pPr>
              <a:t>2/5/2013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A8895AC-9195-41B9-A34D-50274B96C417}"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27000"/>
            <a:ext cx="2523744" cy="815340"/>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452611"/>
            <a:ext cx="5920641" cy="37990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441682"/>
            <a:ext cx="2468880" cy="381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1849A5B-7B62-41FD-A408-238645092E7D}" type="datetimeFigureOut">
              <a:rPr lang="en-US" smtClean="0"/>
              <a:pPr>
                <a:defRPr/>
              </a:pPr>
              <a:t>2/5/2013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BE35EFE-D1AC-49C4-9E6E-DCB8CD053A7F}" type="slidenum">
              <a:rPr lang="en-US" smtClean="0"/>
              <a:pPr>
                <a:defRPr/>
              </a:pPr>
              <a:t>‹#›</a:t>
            </a:fld>
            <a:endParaRPr lang="en-US" dirty="0"/>
          </a:p>
        </p:txBody>
      </p:sp>
      <p:sp>
        <p:nvSpPr>
          <p:cNvPr id="12" name="Rectangle 11"/>
          <p:cNvSpPr/>
          <p:nvPr/>
        </p:nvSpPr>
        <p:spPr bwMode="invGray">
          <a:xfrm>
            <a:off x="2855737" y="0"/>
            <a:ext cx="45720" cy="121158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21158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29540"/>
            <a:ext cx="2525150" cy="815340"/>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237340"/>
            <a:ext cx="6247397" cy="4477660"/>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440180"/>
            <a:ext cx="2468880" cy="381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975360"/>
            <a:ext cx="2523744" cy="167640"/>
          </a:xfrm>
        </p:spPr>
        <p:txBody>
          <a:bodyPr/>
          <a:lstStyle/>
          <a:p>
            <a:pPr>
              <a:defRPr/>
            </a:pPr>
            <a:fld id="{FBFAC966-EF58-457C-B3DD-D7060A72FC24}" type="datetimeFigureOut">
              <a:rPr lang="en-US" smtClean="0"/>
              <a:pPr>
                <a:defRPr/>
              </a:pPr>
              <a:t>2/5/2013</a:t>
            </a:fld>
            <a:endParaRPr lang="en-US"/>
          </a:p>
        </p:txBody>
      </p:sp>
      <p:sp>
        <p:nvSpPr>
          <p:cNvPr id="11" name="Rectangle 10"/>
          <p:cNvSpPr/>
          <p:nvPr/>
        </p:nvSpPr>
        <p:spPr>
          <a:xfrm>
            <a:off x="2855737" y="0"/>
            <a:ext cx="45720" cy="5715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5715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975360"/>
            <a:ext cx="5193792" cy="167640"/>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975360"/>
            <a:ext cx="733864" cy="167640"/>
          </a:xfrm>
        </p:spPr>
        <p:txBody>
          <a:bodyPr/>
          <a:lstStyle/>
          <a:p>
            <a:pPr>
              <a:defRPr/>
            </a:pPr>
            <a:fld id="{7F83CB1B-EFCD-45B5-8F42-20551E41095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196579"/>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0"/>
            <a:ext cx="9143999" cy="119477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27000"/>
            <a:ext cx="8229600" cy="104255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479326"/>
            <a:ext cx="8229600" cy="3854674"/>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5397499"/>
            <a:ext cx="2133600" cy="22860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0D666AC4-ADE0-48FE-9239-CAA01565B3A6}" type="datetimeFigureOut">
              <a:rPr lang="en-US" smtClean="0"/>
              <a:pPr>
                <a:defRPr/>
              </a:pPr>
              <a:t>2/5/2013</a:t>
            </a:fld>
            <a:endParaRPr lang="en-US" dirty="0"/>
          </a:p>
        </p:txBody>
      </p:sp>
      <p:sp>
        <p:nvSpPr>
          <p:cNvPr id="5" name="Footer Placeholder 4"/>
          <p:cNvSpPr>
            <a:spLocks noGrp="1"/>
          </p:cNvSpPr>
          <p:nvPr>
            <p:ph type="ftr" sz="quarter" idx="3"/>
          </p:nvPr>
        </p:nvSpPr>
        <p:spPr>
          <a:xfrm>
            <a:off x="2640597" y="5397499"/>
            <a:ext cx="5507719" cy="22860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5397499"/>
            <a:ext cx="733864" cy="22860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A2C3D187-6AEF-4EC5-B624-05DD4E70EAF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deviq.com/" TargetMode="External"/><Relationship Id="rId2" Type="http://schemas.openxmlformats.org/officeDocument/2006/relationships/hyperlink" Target="http://gear.telerik.com/" TargetMode="External"/><Relationship Id="rId1" Type="http://schemas.openxmlformats.org/officeDocument/2006/relationships/slideLayout" Target="../slideLayouts/slideLayout2.xml"/><Relationship Id="rId4" Type="http://schemas.openxmlformats.org/officeDocument/2006/relationships/hyperlink" Target="http://bit.ly/solid-post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defRPr/>
            </a:pPr>
            <a:r>
              <a:rPr lang="en-US" sz="3600" dirty="0"/>
              <a:t>Year in </a:t>
            </a:r>
            <a:r>
              <a:rPr lang="en-US" sz="3600" dirty="0" smtClean="0"/>
              <a:t>Preview: </a:t>
            </a:r>
            <a:r>
              <a:rPr lang="en-US" sz="3600" dirty="0"/>
              <a:t>Advice From the 2013 Software Craftsmanship Calendar</a:t>
            </a:r>
          </a:p>
        </p:txBody>
      </p:sp>
      <p:sp>
        <p:nvSpPr>
          <p:cNvPr id="26626" name="Text Placeholder 2"/>
          <p:cNvSpPr>
            <a:spLocks noGrp="1"/>
          </p:cNvSpPr>
          <p:nvPr>
            <p:ph type="subTitle" idx="1"/>
          </p:nvPr>
        </p:nvSpPr>
        <p:spPr/>
        <p:txBody>
          <a:bodyPr>
            <a:normAutofit/>
          </a:bodyPr>
          <a:lstStyle/>
          <a:p>
            <a:pPr marR="0" eaLnBrk="1" hangingPunct="1"/>
            <a:r>
              <a:rPr lang="en-US" sz="2400" dirty="0" smtClean="0"/>
              <a:t>Keith </a:t>
            </a:r>
            <a:r>
              <a:rPr lang="en-US" sz="2400" dirty="0" err="1" smtClean="0"/>
              <a:t>Dahlby</a:t>
            </a:r>
            <a:endParaRPr lang="en-US" sz="2400" dirty="0" smtClean="0"/>
          </a:p>
          <a:p>
            <a:pPr marR="0" eaLnBrk="1" hangingPunct="1"/>
            <a:r>
              <a:rPr lang="en-US" sz="2400" dirty="0" smtClean="0"/>
              <a:t>@</a:t>
            </a:r>
            <a:r>
              <a:rPr lang="en-US" sz="2400" dirty="0" err="1" smtClean="0"/>
              <a:t>dahlbyk</a:t>
            </a:r>
            <a:endParaRPr lang="en-US" sz="2400"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SOLID</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If I had to write commandments, these would be candidates.</a:t>
            </a:r>
            <a:endParaRPr lang="en-US" i="1" dirty="0"/>
          </a:p>
          <a:p>
            <a:pPr marL="118872" indent="0" algn="r">
              <a:buNone/>
            </a:pPr>
            <a:endParaRPr lang="en-US" dirty="0"/>
          </a:p>
          <a:p>
            <a:pPr marL="118872" indent="0" algn="r">
              <a:buNone/>
            </a:pPr>
            <a:r>
              <a:rPr lang="en-US" dirty="0"/>
              <a:t>― </a:t>
            </a:r>
            <a:r>
              <a:rPr lang="en-US" dirty="0" smtClean="0"/>
              <a:t>Robert Martin</a:t>
            </a:r>
            <a:endParaRPr lang="en-US" dirty="0"/>
          </a:p>
        </p:txBody>
      </p:sp>
      <p:pic>
        <p:nvPicPr>
          <p:cNvPr id="6" name="Picture 4" descr="Hollywood Principl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597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lostechies.com/derickbailey/files/2011/03/SOLID_6EC97F9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05144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lostechies.com/derickbailey/files/2011/03/SingleResponsibilityPrinciple2_710608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7409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lostechies.com/derickbailey/files/2011/03/OpenClosedPrinciple2_2C596E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2999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lostechies.com/derickbailey/files/2011/03/LiskovSubtitutionPrinciple_52BB51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910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lostechies.com/derickbailey/files/2011/03/InterfaceSegregationPrinciple_602164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910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lostechies.com/derickbailey/files/2011/03/DependencyInversionPrinciple_0278F9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8022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err="1" smtClean="0"/>
              <a:t>Dogfooding</a:t>
            </a:r>
            <a:endParaRPr lang="en-US" dirty="0"/>
          </a:p>
        </p:txBody>
      </p:sp>
      <p:sp>
        <p:nvSpPr>
          <p:cNvPr id="10" name="Text Placeholder 9"/>
          <p:cNvSpPr>
            <a:spLocks noGrp="1"/>
          </p:cNvSpPr>
          <p:nvPr>
            <p:ph sz="half" idx="2"/>
          </p:nvPr>
        </p:nvSpPr>
        <p:spPr>
          <a:xfrm>
            <a:off x="4495800" y="1478280"/>
            <a:ext cx="4191000" cy="3853180"/>
          </a:xfrm>
        </p:spPr>
        <p:txBody>
          <a:bodyPr>
            <a:normAutofit lnSpcReduction="10000"/>
          </a:bodyPr>
          <a:lstStyle/>
          <a:p>
            <a:pPr marL="118872" indent="0">
              <a:buNone/>
            </a:pPr>
            <a:r>
              <a:rPr lang="en-US" i="1" dirty="0" smtClean="0"/>
              <a:t>… nothing exudes confidence like software developers who are willing to stick their own extremities into the spinning blades of software they’ve written.</a:t>
            </a:r>
            <a:endParaRPr lang="en-US" i="1" dirty="0"/>
          </a:p>
          <a:p>
            <a:pPr marL="118872" indent="0" algn="r">
              <a:buNone/>
            </a:pPr>
            <a:endParaRPr lang="en-US" dirty="0"/>
          </a:p>
          <a:p>
            <a:pPr marL="118872" indent="0" algn="r">
              <a:buNone/>
            </a:pPr>
            <a:r>
              <a:rPr lang="en-US" dirty="0"/>
              <a:t>― </a:t>
            </a:r>
            <a:r>
              <a:rPr lang="en-US" dirty="0" smtClean="0"/>
              <a:t>Jeff Atwood</a:t>
            </a:r>
            <a:endParaRPr lang="en-US" dirty="0"/>
          </a:p>
        </p:txBody>
      </p:sp>
      <p:pic>
        <p:nvPicPr>
          <p:cNvPr id="7" name="Picture 4" descr="Dogfoodi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39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Naming Things</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There are only two hard things in Computer Science: cache invalidation, naming things and off-by-one-errors.</a:t>
            </a:r>
            <a:endParaRPr lang="en-US" i="1" dirty="0"/>
          </a:p>
          <a:p>
            <a:pPr marL="118872" indent="0" algn="r">
              <a:buNone/>
            </a:pPr>
            <a:endParaRPr lang="en-US" dirty="0"/>
          </a:p>
          <a:p>
            <a:pPr marL="118872" indent="0" algn="r">
              <a:buNone/>
            </a:pPr>
            <a:r>
              <a:rPr lang="en-US" dirty="0"/>
              <a:t>― </a:t>
            </a:r>
            <a:r>
              <a:rPr lang="en-US" dirty="0" smtClean="0"/>
              <a:t>Phil </a:t>
            </a:r>
            <a:r>
              <a:rPr lang="en-US" dirty="0" err="1" smtClean="0"/>
              <a:t>Karlton</a:t>
            </a:r>
            <a:r>
              <a:rPr lang="en-US" dirty="0" smtClean="0"/>
              <a:t/>
            </a:r>
            <a:br>
              <a:rPr lang="en-US" dirty="0" smtClean="0"/>
            </a:br>
            <a:r>
              <a:rPr lang="en-US" dirty="0" smtClean="0"/>
              <a:t>(modified via Twitter)</a:t>
            </a:r>
            <a:endParaRPr lang="en-US" dirty="0"/>
          </a:p>
        </p:txBody>
      </p:sp>
      <p:pic>
        <p:nvPicPr>
          <p:cNvPr id="6" name="Picture 4" descr="Naming Thing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122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YAGNI: You </a:t>
            </a:r>
            <a:r>
              <a:rPr lang="en-US" dirty="0" err="1" smtClean="0"/>
              <a:t>Ain’t</a:t>
            </a:r>
            <a:r>
              <a:rPr lang="en-US" dirty="0" smtClean="0"/>
              <a:t> </a:t>
            </a:r>
            <a:r>
              <a:rPr lang="en-US" dirty="0" err="1" smtClean="0"/>
              <a:t>Gonna</a:t>
            </a:r>
            <a:r>
              <a:rPr lang="en-US" dirty="0" smtClean="0"/>
              <a:t> Need It</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The best way to have fewer bugs is to implement less code.</a:t>
            </a:r>
            <a:endParaRPr lang="en-US" i="1" dirty="0"/>
          </a:p>
          <a:p>
            <a:pPr marL="118872" indent="0" algn="r">
              <a:buNone/>
            </a:pPr>
            <a:endParaRPr lang="en-US" dirty="0"/>
          </a:p>
          <a:p>
            <a:pPr marL="118872" indent="0" algn="r">
              <a:buNone/>
            </a:pPr>
            <a:r>
              <a:rPr lang="en-US" dirty="0"/>
              <a:t>― </a:t>
            </a:r>
            <a:r>
              <a:rPr lang="en-US" dirty="0" smtClean="0"/>
              <a:t>Ron Jeffries</a:t>
            </a:r>
            <a:endParaRPr lang="en-US" dirty="0"/>
          </a:p>
        </p:txBody>
      </p:sp>
      <p:pic>
        <p:nvPicPr>
          <p:cNvPr id="7" name="Picture 4" descr="YAGNI"/>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917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587500"/>
            <a:ext cx="8229600" cy="3657865"/>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sym typeface="Wingdings" pitchFamily="2" charset="2"/>
              </a:rPr>
              <a:t>ASP.NET MVC</a:t>
            </a:r>
            <a:endParaRPr lang="en-US" sz="2400" dirty="0" smtClean="0"/>
          </a:p>
          <a:p>
            <a:pPr marL="457200" indent="-457200" eaLnBrk="1" hangingPunct="1"/>
            <a:r>
              <a:rPr lang="en-US" sz="2400" dirty="0" smtClean="0"/>
              <a:t>Language Geek</a:t>
            </a:r>
          </a:p>
          <a:p>
            <a:pPr marL="457200" indent="-457200"/>
            <a:r>
              <a:rPr lang="en-US" sz="2400" dirty="0" smtClean="0"/>
              <a:t>Developer of posh-</a:t>
            </a:r>
            <a:r>
              <a:rPr lang="en-US" sz="2400" dirty="0" err="1" smtClean="0"/>
              <a:t>git</a:t>
            </a:r>
            <a:r>
              <a:rPr lang="en-US" sz="2400" dirty="0" smtClean="0"/>
              <a:t> (</a:t>
            </a:r>
            <a:r>
              <a:rPr lang="en-US" sz="2400" dirty="0" err="1" smtClean="0"/>
              <a:t>Git</a:t>
            </a:r>
            <a:r>
              <a:rPr lang="en-US" sz="2400" dirty="0" smtClean="0"/>
              <a:t> with </a:t>
            </a:r>
            <a:r>
              <a:rPr lang="en-US" sz="2400" dirty="0" err="1" smtClean="0"/>
              <a:t>PowerShell</a:t>
            </a:r>
            <a:r>
              <a:rPr lang="en-US" sz="2400" dirty="0" smtClean="0"/>
              <a:t>)</a:t>
            </a:r>
          </a:p>
        </p:txBody>
      </p:sp>
      <p:pic>
        <p:nvPicPr>
          <p:cNvPr id="28675" name="Picture 3"/>
          <p:cNvPicPr>
            <a:picLocks noChangeAspect="1" noChangeArrowheads="1"/>
          </p:cNvPicPr>
          <p:nvPr/>
        </p:nvPicPr>
        <p:blipFill>
          <a:blip r:embed="rId2" cstate="print"/>
          <a:srcRect/>
          <a:stretch>
            <a:fillRect/>
          </a:stretch>
        </p:blipFill>
        <p:spPr bwMode="auto">
          <a:xfrm>
            <a:off x="571500" y="4381500"/>
            <a:ext cx="4991100" cy="817563"/>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4445000"/>
            <a:ext cx="2170364" cy="731583"/>
          </a:xfrm>
          <a:prstGeom prst="rect">
            <a:avLst/>
          </a:prstGeom>
          <a:noFill/>
        </p:spPr>
      </p:pic>
      <p:pic>
        <p:nvPicPr>
          <p:cNvPr id="2052" name="Picture 4"/>
          <p:cNvPicPr>
            <a:picLocks noChangeAspect="1" noChangeArrowheads="1"/>
          </p:cNvPicPr>
          <p:nvPr/>
        </p:nvPicPr>
        <p:blipFill>
          <a:blip r:embed="rId4" cstate="print"/>
          <a:srcRect/>
          <a:stretch>
            <a:fillRect/>
          </a:stretch>
        </p:blipFill>
        <p:spPr bwMode="auto">
          <a:xfrm>
            <a:off x="6533482" y="1524000"/>
            <a:ext cx="1752600" cy="105917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Know Where You’re Going</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Without requirements or design, programming is the art of adding bugs to an empty text file.</a:t>
            </a:r>
            <a:endParaRPr lang="en-US" i="1" dirty="0"/>
          </a:p>
          <a:p>
            <a:pPr marL="118872" indent="0" algn="r">
              <a:buNone/>
            </a:pPr>
            <a:endParaRPr lang="en-US" dirty="0"/>
          </a:p>
          <a:p>
            <a:pPr marL="118872" indent="0" algn="r">
              <a:buNone/>
            </a:pPr>
            <a:r>
              <a:rPr lang="en-US" dirty="0"/>
              <a:t>― </a:t>
            </a:r>
            <a:r>
              <a:rPr lang="en-US" dirty="0" smtClean="0"/>
              <a:t>Louis </a:t>
            </a:r>
            <a:r>
              <a:rPr lang="en-US" dirty="0" err="1" smtClean="0"/>
              <a:t>Srygley</a:t>
            </a:r>
            <a:endParaRPr lang="en-US" dirty="0"/>
          </a:p>
        </p:txBody>
      </p:sp>
      <p:pic>
        <p:nvPicPr>
          <p:cNvPr id="6" name="Picture 4" descr="Know Where You're Goi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6828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Code Readability</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Any fool can write code that a computer can understand. Good programmers write code that humans can understand.</a:t>
            </a:r>
            <a:endParaRPr lang="en-US" i="1" dirty="0"/>
          </a:p>
          <a:p>
            <a:pPr marL="118872" indent="0" algn="r">
              <a:buNone/>
            </a:pPr>
            <a:endParaRPr lang="en-US" dirty="0"/>
          </a:p>
          <a:p>
            <a:pPr marL="118872" indent="0" algn="r">
              <a:buNone/>
            </a:pPr>
            <a:r>
              <a:rPr lang="en-US" dirty="0"/>
              <a:t>― </a:t>
            </a:r>
            <a:r>
              <a:rPr lang="en-US" dirty="0" smtClean="0"/>
              <a:t>Martin Fowler</a:t>
            </a:r>
            <a:endParaRPr lang="en-US" dirty="0"/>
          </a:p>
        </p:txBody>
      </p:sp>
      <p:pic>
        <p:nvPicPr>
          <p:cNvPr id="7" name="Picture 4" descr="Code Readability"/>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1115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smtClean="0"/>
              <a:t>2013 Software Craftsmanship Calendar</a:t>
            </a:r>
          </a:p>
          <a:p>
            <a:pPr lvl="1"/>
            <a:r>
              <a:rPr lang="en-US" dirty="0">
                <a:hlinkClick r:id="rId2"/>
              </a:rPr>
              <a:t>http://gear.telerik.com</a:t>
            </a:r>
            <a:r>
              <a:rPr lang="en-US" dirty="0" smtClean="0">
                <a:hlinkClick r:id="rId2"/>
              </a:rPr>
              <a:t>/</a:t>
            </a:r>
            <a:endParaRPr lang="en-US" dirty="0" smtClean="0"/>
          </a:p>
          <a:p>
            <a:pPr lvl="1"/>
            <a:r>
              <a:rPr lang="en-US" dirty="0" smtClean="0"/>
              <a:t>Images from </a:t>
            </a:r>
            <a:r>
              <a:rPr lang="en-US" dirty="0" smtClean="0">
                <a:hlinkClick r:id="rId3"/>
              </a:rPr>
              <a:t>http</a:t>
            </a:r>
            <a:r>
              <a:rPr lang="en-US" dirty="0">
                <a:hlinkClick r:id="rId3"/>
              </a:rPr>
              <a:t>://deviq.com</a:t>
            </a:r>
            <a:r>
              <a:rPr lang="en-US" dirty="0" smtClean="0">
                <a:hlinkClick r:id="rId3"/>
              </a:rPr>
              <a:t>/</a:t>
            </a:r>
            <a:endParaRPr lang="en-US" dirty="0" smtClean="0"/>
          </a:p>
          <a:p>
            <a:r>
              <a:rPr lang="en-US" dirty="0" err="1" smtClean="0"/>
              <a:t>Derick</a:t>
            </a:r>
            <a:r>
              <a:rPr lang="en-US" dirty="0" smtClean="0"/>
              <a:t> Bailey’s SOLID Motivational Posters</a:t>
            </a:r>
          </a:p>
          <a:p>
            <a:pPr lvl="1"/>
            <a:r>
              <a:rPr lang="en-US" dirty="0">
                <a:hlinkClick r:id="rId4"/>
              </a:rPr>
              <a:t>http://</a:t>
            </a:r>
            <a:r>
              <a:rPr lang="en-US" dirty="0" smtClean="0">
                <a:hlinkClick r:id="rId4"/>
              </a:rPr>
              <a:t>bit.ly/solid-posters</a:t>
            </a:r>
            <a:endParaRPr lang="en-US" dirty="0" smtClean="0"/>
          </a:p>
        </p:txBody>
      </p:sp>
    </p:spTree>
    <p:extLst>
      <p:ext uri="{BB962C8B-B14F-4D97-AF65-F5344CB8AC3E}">
        <p14:creationId xmlns:p14="http://schemas.microsoft.com/office/powerpoint/2010/main" val="29550495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Who are you?</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KISS: Keep It Simple (Stupid)</a:t>
            </a:r>
            <a:endParaRPr lang="en-US" dirty="0"/>
          </a:p>
        </p:txBody>
      </p:sp>
      <p:pic>
        <p:nvPicPr>
          <p:cNvPr id="12" name="Picture 4" descr="Calendar Code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1485899"/>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sz="half" idx="2"/>
          </p:nvPr>
        </p:nvSpPr>
        <p:spPr>
          <a:xfrm>
            <a:off x="4495800" y="1478280"/>
            <a:ext cx="4191000" cy="3853180"/>
          </a:xfrm>
        </p:spPr>
        <p:txBody>
          <a:bodyPr>
            <a:normAutofit lnSpcReduction="10000"/>
          </a:bodyPr>
          <a:lstStyle/>
          <a:p>
            <a:pPr marL="118872" indent="0">
              <a:buNone/>
            </a:pPr>
            <a:r>
              <a:rPr lang="en-US" i="1" dirty="0" smtClean="0"/>
              <a:t>Debugging is twice as hard as writing the code in the first place. Therefore, if you write the code as cleverly as possible, you are, by definition, not smart enough to debug it.</a:t>
            </a:r>
          </a:p>
          <a:p>
            <a:pPr marL="118872" indent="0" algn="r">
              <a:buNone/>
            </a:pPr>
            <a:endParaRPr lang="en-US" dirty="0"/>
          </a:p>
          <a:p>
            <a:pPr marL="118872" indent="0" algn="r">
              <a:buNone/>
            </a:pPr>
            <a:r>
              <a:rPr lang="en-US" dirty="0" smtClean="0"/>
              <a:t>― Brian Kernighan</a:t>
            </a:r>
            <a:endParaRPr lang="en-US" dirty="0"/>
          </a:p>
        </p:txBody>
      </p:sp>
    </p:spTree>
    <p:extLst>
      <p:ext uri="{BB962C8B-B14F-4D97-AF65-F5344CB8AC3E}">
        <p14:creationId xmlns:p14="http://schemas.microsoft.com/office/powerpoint/2010/main" val="120774671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Separation of Concerns</a:t>
            </a:r>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a:t>…even if not perfectly possible, [separation of concerns] is yet the only available technique for effective ordering of one’s thoughts.</a:t>
            </a:r>
          </a:p>
          <a:p>
            <a:pPr marL="118872" indent="0" algn="r">
              <a:buNone/>
            </a:pPr>
            <a:endParaRPr lang="en-US" dirty="0"/>
          </a:p>
          <a:p>
            <a:pPr marL="118872" indent="0" algn="r">
              <a:buNone/>
            </a:pPr>
            <a:r>
              <a:rPr lang="en-US" dirty="0"/>
              <a:t>― </a:t>
            </a:r>
            <a:r>
              <a:rPr lang="en-US" dirty="0" err="1"/>
              <a:t>Edsger</a:t>
            </a:r>
            <a:r>
              <a:rPr lang="en-US" dirty="0"/>
              <a:t> W. </a:t>
            </a:r>
            <a:r>
              <a:rPr lang="en-US" dirty="0" err="1"/>
              <a:t>Dijkstra</a:t>
            </a:r>
            <a:endParaRPr lang="en-US" dirty="0"/>
          </a:p>
        </p:txBody>
      </p:sp>
      <p:pic>
        <p:nvPicPr>
          <p:cNvPr id="7" name="Content Placeholder 6" descr="Separation of Concern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85900"/>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7263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RTFM: Read the Manual, Please</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Life is too short for man pages, but occasionally much too short without them.</a:t>
            </a:r>
            <a:endParaRPr lang="en-US" i="1" dirty="0"/>
          </a:p>
          <a:p>
            <a:pPr marL="118872" indent="0" algn="r">
              <a:buNone/>
            </a:pPr>
            <a:endParaRPr lang="en-US" dirty="0"/>
          </a:p>
          <a:p>
            <a:pPr marL="118872" indent="0" algn="r">
              <a:buNone/>
            </a:pPr>
            <a:r>
              <a:rPr lang="en-US" dirty="0"/>
              <a:t>― </a:t>
            </a:r>
            <a:r>
              <a:rPr lang="en-US" dirty="0" smtClean="0"/>
              <a:t>XDCD #293</a:t>
            </a:r>
            <a:endParaRPr lang="en-US" dirty="0"/>
          </a:p>
        </p:txBody>
      </p:sp>
      <p:pic>
        <p:nvPicPr>
          <p:cNvPr id="6" name="Picture 4" descr="Read The Manual"/>
          <p:cNvPicPr preferRelativeResize="0">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766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DRY: Don’t Repeat Yourself</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The Don’t Repeat Yourself Principle is ‘There can be only one!’ (expression of any rule or functionality that could conceivably change)</a:t>
            </a:r>
            <a:endParaRPr lang="en-US" i="1" dirty="0"/>
          </a:p>
          <a:p>
            <a:pPr marL="118872" indent="0" algn="r">
              <a:buNone/>
            </a:pPr>
            <a:endParaRPr lang="en-US" dirty="0"/>
          </a:p>
          <a:p>
            <a:pPr marL="118872" indent="0" algn="r">
              <a:buNone/>
            </a:pPr>
            <a:r>
              <a:rPr lang="en-US" dirty="0"/>
              <a:t>― </a:t>
            </a:r>
            <a:r>
              <a:rPr lang="en-US" dirty="0" smtClean="0"/>
              <a:t>Jeremy Miller</a:t>
            </a:r>
            <a:endParaRPr lang="en-US" dirty="0"/>
          </a:p>
        </p:txBody>
      </p:sp>
      <p:pic>
        <p:nvPicPr>
          <p:cNvPr id="7" name="Picture 10" descr="http://deviq.com/Media/Default/Article/DontRepeatYourself.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0569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Whole Team Activity</a:t>
            </a:r>
            <a:endParaRPr lang="en-US" dirty="0"/>
          </a:p>
        </p:txBody>
      </p:sp>
      <p:sp>
        <p:nvSpPr>
          <p:cNvPr id="10" name="Text Placeholder 9"/>
          <p:cNvSpPr>
            <a:spLocks noGrp="1"/>
          </p:cNvSpPr>
          <p:nvPr>
            <p:ph sz="half" idx="2"/>
          </p:nvPr>
        </p:nvSpPr>
        <p:spPr>
          <a:xfrm>
            <a:off x="4495800" y="1478280"/>
            <a:ext cx="4191000" cy="3853180"/>
          </a:xfrm>
        </p:spPr>
        <p:txBody>
          <a:bodyPr>
            <a:normAutofit/>
          </a:bodyPr>
          <a:lstStyle/>
          <a:p>
            <a:pPr marL="118872" indent="0">
              <a:buNone/>
            </a:pPr>
            <a:r>
              <a:rPr lang="en-US" i="1" dirty="0" smtClean="0"/>
              <a:t>Customers don’t want software; they want their problems solved. Complete solutions are built by complete teams.</a:t>
            </a:r>
            <a:endParaRPr lang="en-US" i="1" dirty="0"/>
          </a:p>
          <a:p>
            <a:pPr marL="118872" indent="0" algn="r">
              <a:buNone/>
            </a:pPr>
            <a:endParaRPr lang="en-US" dirty="0"/>
          </a:p>
          <a:p>
            <a:pPr marL="118872" indent="0" algn="r">
              <a:buNone/>
            </a:pPr>
            <a:r>
              <a:rPr lang="en-US" dirty="0"/>
              <a:t>― </a:t>
            </a:r>
            <a:r>
              <a:rPr lang="en-US" dirty="0" smtClean="0"/>
              <a:t>Mary &amp; Tom </a:t>
            </a:r>
            <a:r>
              <a:rPr lang="en-US" dirty="0" err="1" smtClean="0"/>
              <a:t>Poppendieck</a:t>
            </a:r>
            <a:endParaRPr lang="en-US" dirty="0"/>
          </a:p>
        </p:txBody>
      </p:sp>
      <p:pic>
        <p:nvPicPr>
          <p:cNvPr id="6" name="Content Placeholder 5" descr="Whole Team Activity"/>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698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Hollywood Principle</a:t>
            </a:r>
            <a:endParaRPr lang="en-US" dirty="0"/>
          </a:p>
        </p:txBody>
      </p:sp>
      <p:sp>
        <p:nvSpPr>
          <p:cNvPr id="10" name="Text Placeholder 9"/>
          <p:cNvSpPr>
            <a:spLocks noGrp="1"/>
          </p:cNvSpPr>
          <p:nvPr>
            <p:ph sz="half" idx="2"/>
          </p:nvPr>
        </p:nvSpPr>
        <p:spPr>
          <a:xfrm>
            <a:off x="4495800" y="1478280"/>
            <a:ext cx="4191000" cy="3853180"/>
          </a:xfrm>
        </p:spPr>
        <p:txBody>
          <a:bodyPr>
            <a:normAutofit fontScale="92500"/>
          </a:bodyPr>
          <a:lstStyle/>
          <a:p>
            <a:pPr marL="118872" indent="0">
              <a:buNone/>
            </a:pPr>
            <a:r>
              <a:rPr lang="en-US" i="1" dirty="0" smtClean="0"/>
              <a:t>We allow low-level components to hook themselves into a system, but the high-level components determine when they are needed, and how.</a:t>
            </a:r>
            <a:endParaRPr lang="en-US" i="1" dirty="0"/>
          </a:p>
          <a:p>
            <a:pPr marL="118872" indent="0" algn="r">
              <a:buNone/>
            </a:pPr>
            <a:endParaRPr lang="en-US" dirty="0"/>
          </a:p>
          <a:p>
            <a:pPr marL="118872" indent="0" algn="r">
              <a:buNone/>
            </a:pPr>
            <a:r>
              <a:rPr lang="en-US" dirty="0"/>
              <a:t>― </a:t>
            </a:r>
            <a:r>
              <a:rPr lang="en-US" dirty="0" smtClean="0"/>
              <a:t>Eric Freeman</a:t>
            </a:r>
            <a:br>
              <a:rPr lang="en-US" dirty="0" smtClean="0"/>
            </a:br>
            <a:r>
              <a:rPr lang="en-US" dirty="0" smtClean="0"/>
              <a:t>Head First Design Patterns</a:t>
            </a:r>
            <a:endParaRPr lang="en-US" dirty="0"/>
          </a:p>
        </p:txBody>
      </p:sp>
      <p:pic>
        <p:nvPicPr>
          <p:cNvPr id="7" name="Picture 5" descr="http://deviq.com/Media/Default/Article/Dont-Call-Us-Well-Call-You-Jun-2013.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9047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32964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13357</TotalTime>
  <Words>405</Words>
  <Application>Microsoft Office PowerPoint</Application>
  <PresentationFormat>On-screen Show (16:10)</PresentationFormat>
  <Paragraphs>66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Year in Preview: Advice From the 2013 Software Craftsmanship Calendar</vt:lpstr>
      <vt:lpstr>Who am I?</vt:lpstr>
      <vt:lpstr>Who are you?</vt:lpstr>
      <vt:lpstr>KISS: Keep It Simple (Stupid)</vt:lpstr>
      <vt:lpstr>Separation of Concerns</vt:lpstr>
      <vt:lpstr>RTFM: Read the Manual, Please</vt:lpstr>
      <vt:lpstr>DRY: Don’t Repeat Yourself</vt:lpstr>
      <vt:lpstr>Whole Team Activity</vt:lpstr>
      <vt:lpstr>Hollywood Principle</vt:lpstr>
      <vt:lpstr>SOLID</vt:lpstr>
      <vt:lpstr>PowerPoint Presentation</vt:lpstr>
      <vt:lpstr>PowerPoint Presentation</vt:lpstr>
      <vt:lpstr>PowerPoint Presentation</vt:lpstr>
      <vt:lpstr>PowerPoint Presentation</vt:lpstr>
      <vt:lpstr>PowerPoint Presentation</vt:lpstr>
      <vt:lpstr>PowerPoint Presentation</vt:lpstr>
      <vt:lpstr>Dogfooding</vt:lpstr>
      <vt:lpstr>Naming Things</vt:lpstr>
      <vt:lpstr>YAGNI: You Ain’t Gonna Need It</vt:lpstr>
      <vt:lpstr>Know Where You’re Going</vt:lpstr>
      <vt:lpstr>Code Readability</vt:lpstr>
      <vt:lpstr>Credits</vt:lpstr>
    </vt:vector>
  </TitlesOfParts>
  <Company>Inetium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988</cp:revision>
  <dcterms:created xsi:type="dcterms:W3CDTF">2009-08-14T19:51:58Z</dcterms:created>
  <dcterms:modified xsi:type="dcterms:W3CDTF">2013-02-05T23:42:48Z</dcterms:modified>
</cp:coreProperties>
</file>