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9"/>
  </p:notesMasterIdLst>
  <p:sldIdLst>
    <p:sldId id="256" r:id="rId2"/>
    <p:sldId id="287" r:id="rId3"/>
    <p:sldId id="324" r:id="rId4"/>
    <p:sldId id="311" r:id="rId5"/>
    <p:sldId id="325" r:id="rId6"/>
    <p:sldId id="312" r:id="rId7"/>
    <p:sldId id="313" r:id="rId8"/>
    <p:sldId id="314" r:id="rId9"/>
    <p:sldId id="315" r:id="rId10"/>
    <p:sldId id="316" r:id="rId11"/>
    <p:sldId id="335" r:id="rId12"/>
    <p:sldId id="319" r:id="rId13"/>
    <p:sldId id="317" r:id="rId14"/>
    <p:sldId id="318" r:id="rId15"/>
    <p:sldId id="321" r:id="rId16"/>
    <p:sldId id="320" r:id="rId17"/>
    <p:sldId id="326" r:id="rId18"/>
    <p:sldId id="329" r:id="rId19"/>
    <p:sldId id="327" r:id="rId20"/>
    <p:sldId id="328" r:id="rId21"/>
    <p:sldId id="330" r:id="rId22"/>
    <p:sldId id="331" r:id="rId23"/>
    <p:sldId id="332" r:id="rId24"/>
    <p:sldId id="333" r:id="rId25"/>
    <p:sldId id="334" r:id="rId26"/>
    <p:sldId id="323" r:id="rId27"/>
    <p:sldId id="3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38" autoAdjust="0"/>
  </p:normalViewPr>
  <p:slideViewPr>
    <p:cSldViewPr>
      <p:cViewPr>
        <p:scale>
          <a:sx n="100" d="100"/>
          <a:sy n="100" d="100"/>
        </p:scale>
        <p:origin x="-10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10/29/2011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609398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10/29/2011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10/29/2011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10/29/2011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dahlbyk@gmail.com" TargetMode="External"/><Relationship Id="rId2" Type="http://schemas.openxmlformats.org/officeDocument/2006/relationships/hyperlink" Target="http://keith.lostech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in </a:t>
            </a:r>
            <a:r>
              <a:rPr lang="en-US" sz="1800" dirty="0" err="1" smtClean="0">
                <a:latin typeface="Consolas" pitchFamily="49" charset="0"/>
              </a:rPr>
              <a:t>ints</a:t>
            </a:r>
            <a:r>
              <a:rPr lang="en-US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if (if </a:t>
            </a:r>
            <a:r>
              <a:rPr lang="en-US" sz="1800" b="1" dirty="0" err="1" smtClean="0">
                <a:latin typeface="Consolas" pitchFamily="49" charset="0"/>
              </a:rPr>
              <a:t>i</a:t>
            </a:r>
            <a:r>
              <a:rPr lang="en-US" sz="1800" b="1" dirty="0" smtClean="0">
                <a:latin typeface="Consolas" pitchFamily="49" charset="0"/>
              </a:rPr>
              <a:t> % 3 == 0</a:t>
            </a:r>
            <a:r>
              <a:rPr lang="en-US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b="1" dirty="0" err="1" smtClean="0">
                <a:latin typeface="Consolas" pitchFamily="49" charset="0"/>
              </a:rPr>
              <a:t>i</a:t>
            </a:r>
            <a:r>
              <a:rPr lang="en-US" sz="1800" b="1" dirty="0" smtClean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* </a:t>
            </a:r>
            <a:r>
              <a:rPr lang="en-US" sz="1800" b="1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);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return </a:t>
            </a:r>
            <a:r>
              <a:rPr lang="en-US" sz="1900" dirty="0" err="1" smtClean="0">
                <a:latin typeface="Consolas" pitchFamily="49" charset="0"/>
              </a:rPr>
              <a:t>ints</a:t>
            </a:r>
            <a:endParaRPr lang="en-US" sz="19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.Where(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b="1" dirty="0" err="1" smtClean="0">
                <a:latin typeface="Consolas" pitchFamily="49" charset="0"/>
              </a:rPr>
              <a:t>i</a:t>
            </a:r>
            <a:r>
              <a:rPr lang="en-US" sz="1900" b="1" dirty="0" smtClean="0">
                <a:latin typeface="Consolas" pitchFamily="49" charset="0"/>
              </a:rPr>
              <a:t> % 3 == 0</a:t>
            </a:r>
            <a:r>
              <a:rPr lang="en-US" sz="19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.Select(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b="1" dirty="0" err="1" smtClean="0">
                <a:latin typeface="Consolas" pitchFamily="49" charset="0"/>
              </a:rPr>
              <a:t>i</a:t>
            </a:r>
            <a:r>
              <a:rPr lang="en-US" sz="1900" b="1" dirty="0" smtClean="0">
                <a:latin typeface="Consolas" pitchFamily="49" charset="0"/>
              </a:rPr>
              <a:t> * </a:t>
            </a:r>
            <a:r>
              <a:rPr lang="en-US" sz="1900" b="1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ordersByDay</a:t>
            </a:r>
            <a:r>
              <a:rPr lang="en-US" sz="1800" dirty="0" smtClean="0">
                <a:latin typeface="Consolas" pitchFamily="49" charset="0"/>
              </a:rPr>
              <a:t> = new Dictionary&lt;</a:t>
            </a:r>
            <a:r>
              <a:rPr lang="en-US" sz="1800" dirty="0" err="1" smtClean="0">
                <a:latin typeface="Consolas" pitchFamily="49" charset="0"/>
              </a:rPr>
              <a:t>DayOfWeek</a:t>
            </a:r>
            <a:r>
              <a:rPr lang="en-US" sz="1800" dirty="0" smtClean="0">
                <a:latin typeface="Consolas" pitchFamily="49" charset="0"/>
              </a:rPr>
              <a:t>, Order&gt;();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o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in </a:t>
            </a:r>
            <a:r>
              <a:rPr lang="en-US" sz="1800" dirty="0" smtClean="0">
                <a:latin typeface="Consolas" pitchFamily="49" charset="0"/>
              </a:rPr>
              <a:t>orders)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day = </a:t>
            </a:r>
            <a:r>
              <a:rPr lang="en-US" sz="1800" b="1" dirty="0" err="1" smtClean="0">
                <a:latin typeface="Consolas" pitchFamily="49" charset="0"/>
              </a:rPr>
              <a:t>o.DateOrdered.Day</a:t>
            </a:r>
            <a:r>
              <a:rPr lang="en-US" sz="1800" dirty="0" smtClean="0">
                <a:latin typeface="Consolas" pitchFamily="49" charset="0"/>
              </a:rPr>
              <a:t>;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if </a:t>
            </a:r>
            <a:r>
              <a:rPr lang="en-US" sz="1800" dirty="0" smtClean="0">
                <a:latin typeface="Consolas" pitchFamily="49" charset="0"/>
              </a:rPr>
              <a:t>(!</a:t>
            </a:r>
            <a:r>
              <a:rPr lang="en-US" sz="1800" dirty="0" err="1" smtClean="0">
                <a:latin typeface="Consolas" pitchFamily="49" charset="0"/>
              </a:rPr>
              <a:t>ordersByDay.Contains</a:t>
            </a:r>
            <a:r>
              <a:rPr lang="en-US" sz="1800" dirty="0" smtClean="0">
                <a:latin typeface="Consolas" pitchFamily="49" charset="0"/>
              </a:rPr>
              <a:t>(key</a:t>
            </a:r>
            <a:r>
              <a:rPr lang="en-US" sz="1800" dirty="0" smtClean="0">
                <a:latin typeface="Consolas" pitchFamily="49" charset="0"/>
              </a:rPr>
              <a:t>))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dirty="0" err="1" smtClean="0">
                <a:latin typeface="Consolas" pitchFamily="49" charset="0"/>
              </a:rPr>
              <a:t>ordersByDay.Add</a:t>
            </a:r>
            <a:r>
              <a:rPr lang="en-US" sz="1800" dirty="0" smtClean="0">
                <a:latin typeface="Consolas" pitchFamily="49" charset="0"/>
              </a:rPr>
              <a:t>(new List&lt;Order&gt;());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ordersByDay</a:t>
            </a:r>
            <a:r>
              <a:rPr lang="en-US" sz="1800" dirty="0" smtClean="0">
                <a:latin typeface="Consolas" pitchFamily="49" charset="0"/>
              </a:rPr>
              <a:t>[day].Add(o);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ordersByDay</a:t>
            </a:r>
            <a:r>
              <a:rPr lang="en-US" sz="1800" dirty="0" smtClean="0">
                <a:latin typeface="Consolas" pitchFamily="49" charset="0"/>
              </a:rPr>
              <a:t>;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return </a:t>
            </a:r>
            <a:r>
              <a:rPr lang="en-US" sz="1900" dirty="0" err="1" smtClean="0">
                <a:latin typeface="Consolas" pitchFamily="49" charset="0"/>
              </a:rPr>
              <a:t>orders.GroupBy</a:t>
            </a:r>
            <a:r>
              <a:rPr lang="en-US" sz="1900" dirty="0" smtClean="0">
                <a:latin typeface="Consolas" pitchFamily="49" charset="0"/>
              </a:rPr>
              <a:t>(o =&gt; </a:t>
            </a:r>
            <a:r>
              <a:rPr lang="en-US" sz="1900" b="1" dirty="0" err="1" smtClean="0">
                <a:latin typeface="Consolas" pitchFamily="49" charset="0"/>
              </a:rPr>
              <a:t>o.DateOrdered.Day</a:t>
            </a:r>
            <a:r>
              <a:rPr lang="en-US" sz="1900" dirty="0" smtClean="0">
                <a:latin typeface="Consolas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try { return </a:t>
            </a:r>
            <a:r>
              <a:rPr lang="en-US" sz="1800" b="1" dirty="0" err="1" smtClean="0">
                <a:latin typeface="Consolas" pitchFamily="49" charset="0"/>
              </a:rPr>
              <a:t>GetResult</a:t>
            </a:r>
            <a:r>
              <a:rPr lang="en-US" sz="1800" b="1" dirty="0" smtClean="0">
                <a:latin typeface="Consolas" pitchFamily="49" charset="0"/>
              </a:rPr>
              <a:t>()</a:t>
            </a:r>
            <a:r>
              <a:rPr lang="en-US" sz="1800" dirty="0" smtClean="0">
                <a:latin typeface="Consolas" pitchFamily="49" charset="0"/>
              </a:rPr>
              <a:t>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b="1" dirty="0" err="1" smtClean="0">
                <a:latin typeface="Consolas" pitchFamily="49" charset="0"/>
              </a:rPr>
              <a:t>GetResult</a:t>
            </a:r>
            <a:r>
              <a:rPr lang="en-US" sz="1800" b="1" dirty="0" smtClean="0">
                <a:latin typeface="Consolas" pitchFamily="49" charset="0"/>
              </a:rPr>
              <a:t>()</a:t>
            </a:r>
            <a:r>
              <a:rPr lang="en-US" sz="1800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First-class functions = delegates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</a:rPr>
              <a:t>&lt;TArg1, TArg2, </a:t>
            </a:r>
            <a:r>
              <a:rPr lang="en-US" dirty="0" err="1" smtClean="0">
                <a:latin typeface="Consolas" pitchFamily="49" charset="0"/>
              </a:rPr>
              <a:t>TResult</a:t>
            </a:r>
            <a:r>
              <a:rPr lang="en-US" dirty="0" smtClean="0">
                <a:latin typeface="Consolas" pitchFamily="49" charset="0"/>
              </a:rPr>
              <a:t>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err="1" smtClean="0">
                <a:latin typeface="Consolas" pitchFamily="49" charset="0"/>
              </a:rPr>
              <a:t>TResult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&lt;TArg1, TArg2&gt;(TArg1 arg1, TArg2 arg2)</a:t>
            </a:r>
            <a:endParaRPr lang="en-US" sz="2400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Action&lt;TArg1, TArg2&gt;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void Action&lt;TArg1, TArg2&gt;(TArg1 arg1, TArg2 arg2)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Lambda expression = anonymous delegate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=&gt; </a:t>
            </a:r>
            <a:r>
              <a:rPr lang="en-US" dirty="0" err="1" smtClean="0">
                <a:latin typeface="Consolas" pitchFamily="49" charset="0"/>
              </a:rPr>
              <a:t>arg.Foo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(arg1, arg2) =&gt; arg1.Foo(arg2.Bar)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methods = chainable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static</a:t>
            </a:r>
            <a:r>
              <a:rPr lang="en-US" dirty="0" smtClean="0">
                <a:latin typeface="Consolas" pitchFamily="49" charset="0"/>
              </a:rPr>
              <a:t> class Ext {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static 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IsPrime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this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value)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 smtClean="0"/>
              <a:t>Method returning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Compiler generates state machine</a:t>
            </a:r>
          </a:p>
          <a:p>
            <a:pPr lvl="1"/>
            <a:r>
              <a:rPr lang="en-US" dirty="0" smtClean="0"/>
              <a:t>Instead 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results = new List&lt;T&gt;();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 language on .NET</a:t>
            </a:r>
          </a:p>
          <a:p>
            <a:pPr lvl="1"/>
            <a:r>
              <a:rPr lang="en-US" dirty="0" smtClean="0"/>
              <a:t>Functional first</a:t>
            </a:r>
          </a:p>
          <a:p>
            <a:pPr lvl="1"/>
            <a:r>
              <a:rPr lang="en-US" dirty="0" smtClean="0"/>
              <a:t>Supports imperative/object-oriented constructs</a:t>
            </a:r>
          </a:p>
          <a:p>
            <a:endParaRPr lang="en-US" dirty="0" smtClean="0"/>
          </a:p>
          <a:p>
            <a:r>
              <a:rPr lang="en-US" dirty="0" smtClean="0"/>
              <a:t>Close to </a:t>
            </a:r>
            <a:r>
              <a:rPr lang="en-US" dirty="0" err="1" smtClean="0"/>
              <a:t>OCaml</a:t>
            </a:r>
            <a:r>
              <a:rPr lang="en-US" dirty="0" smtClean="0"/>
              <a:t>, a variant of ML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C#</a:t>
            </a:r>
          </a:p>
          <a:p>
            <a:pPr lvl="1"/>
            <a:r>
              <a:rPr lang="en-US" dirty="0" smtClean="0"/>
              <a:t>Local variables (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Parameter types in lambda expressions</a:t>
            </a:r>
          </a:p>
          <a:p>
            <a:pPr lvl="1"/>
            <a:r>
              <a:rPr lang="en-US" dirty="0" smtClean="0"/>
              <a:t>Generic types for method calls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F#</a:t>
            </a:r>
          </a:p>
          <a:p>
            <a:pPr lvl="1"/>
            <a:r>
              <a:rPr lang="en-US" dirty="0" smtClean="0"/>
              <a:t>Local values (</a:t>
            </a:r>
            <a:r>
              <a:rPr lang="en-US" dirty="0" smtClean="0">
                <a:latin typeface="Consolas" pitchFamily="49" charset="0"/>
              </a:rPr>
              <a:t>let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Parameter types in lambda expressions</a:t>
            </a:r>
          </a:p>
          <a:p>
            <a:pPr lvl="1"/>
            <a:r>
              <a:rPr lang="en-US" dirty="0" smtClean="0"/>
              <a:t>Generic types for method calls</a:t>
            </a:r>
          </a:p>
          <a:p>
            <a:pPr lvl="1"/>
            <a:r>
              <a:rPr lang="en-US" dirty="0" smtClean="0"/>
              <a:t>Function return types</a:t>
            </a:r>
          </a:p>
          <a:p>
            <a:pPr lvl="1"/>
            <a:r>
              <a:rPr lang="en-US" dirty="0" smtClean="0"/>
              <a:t>Function parameter types</a:t>
            </a:r>
          </a:p>
          <a:p>
            <a:pPr lvl="1"/>
            <a:r>
              <a:rPr lang="en-US" dirty="0" smtClean="0"/>
              <a:t>Generic types</a:t>
            </a:r>
          </a:p>
          <a:p>
            <a:pPr lvl="1"/>
            <a:r>
              <a:rPr lang="en-US" dirty="0" smtClean="0"/>
              <a:t>Basically, types are almost always optional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has </a:t>
            </a:r>
            <a:r>
              <a:rPr lang="en-US" i="1" dirty="0" smtClean="0"/>
              <a:t>variables</a:t>
            </a:r>
            <a:endParaRPr lang="en-US" dirty="0" smtClean="0"/>
          </a:p>
          <a:p>
            <a:pPr lvl="1">
              <a:buNone/>
            </a:pP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x = 42;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// 100 lines of code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x = 100;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// 100 lines of code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return x;</a:t>
            </a:r>
          </a:p>
          <a:p>
            <a:endParaRPr lang="en-US" dirty="0" smtClean="0"/>
          </a:p>
          <a:p>
            <a:r>
              <a:rPr lang="en-US" dirty="0" smtClean="0"/>
              <a:t>Easy to overlook mutation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has </a:t>
            </a:r>
            <a:r>
              <a:rPr lang="en-US" i="1" dirty="0" smtClean="0"/>
              <a:t>values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let x = 42</a:t>
            </a:r>
          </a:p>
          <a:p>
            <a:pPr lvl="1">
              <a:buNone/>
            </a:pPr>
            <a:r>
              <a:rPr lang="en-US" sz="2400" smtClean="0">
                <a:latin typeface="Consolas" pitchFamily="49" charset="0"/>
              </a:rPr>
              <a:t>x </a:t>
            </a:r>
            <a:r>
              <a:rPr lang="en-US" sz="2400" smtClean="0">
                <a:latin typeface="Consolas" pitchFamily="49" charset="0"/>
              </a:rPr>
              <a:t>&lt;- </a:t>
            </a:r>
            <a:r>
              <a:rPr lang="en-US" sz="2400" dirty="0" smtClean="0">
                <a:latin typeface="Consolas" pitchFamily="49" charset="0"/>
              </a:rPr>
              <a:t>100 // error!</a:t>
            </a:r>
          </a:p>
          <a:p>
            <a:endParaRPr lang="en-US" dirty="0" smtClean="0"/>
          </a:p>
          <a:p>
            <a:r>
              <a:rPr lang="en-US" dirty="0" smtClean="0"/>
              <a:t>Mutability is </a:t>
            </a:r>
            <a:r>
              <a:rPr lang="en-US" dirty="0" smtClean="0"/>
              <a:t>explicit (and not idiomatic)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let </a:t>
            </a:r>
            <a:r>
              <a:rPr lang="en-US" sz="2400" b="1" dirty="0" smtClean="0">
                <a:latin typeface="Consolas" pitchFamily="49" charset="0"/>
              </a:rPr>
              <a:t>mutable</a:t>
            </a:r>
            <a:r>
              <a:rPr lang="en-US" sz="2400" dirty="0" smtClean="0">
                <a:latin typeface="Consolas" pitchFamily="49" charset="0"/>
              </a:rPr>
              <a:t> y = 42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y </a:t>
            </a:r>
            <a:r>
              <a:rPr lang="en-US" sz="2400" b="1" dirty="0" smtClean="0">
                <a:latin typeface="Consolas" pitchFamily="49" charset="0"/>
              </a:rPr>
              <a:t>&lt;-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100</a:t>
            </a:r>
          </a:p>
          <a:p>
            <a:pPr lvl="0"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Mutability </a:t>
            </a:r>
            <a:r>
              <a:rPr lang="en-US" dirty="0" smtClean="0">
                <a:solidFill>
                  <a:prstClr val="black"/>
                </a:solidFill>
              </a:rPr>
              <a:t>is </a:t>
            </a:r>
            <a:r>
              <a:rPr lang="en-US" dirty="0" smtClean="0">
                <a:solidFill>
                  <a:prstClr val="black"/>
                </a:solidFill>
              </a:rPr>
              <a:t>not idiomatic!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Tedious in C#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class Parameters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readonly</a:t>
            </a:r>
            <a:r>
              <a:rPr lang="en-US" sz="1800" dirty="0" smtClean="0">
                <a:latin typeface="Consolas" pitchFamily="49" charset="0"/>
              </a:rPr>
              <a:t> string term;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readonly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Parameters(string term,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this.term</a:t>
            </a:r>
            <a:r>
              <a:rPr lang="en-US" sz="1800" dirty="0" smtClean="0">
                <a:latin typeface="Consolas" pitchFamily="49" charset="0"/>
              </a:rPr>
              <a:t> = term;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this.catId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string Term { get { return term; }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{ get { return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; }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you can be lazy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class Parameters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Parameters(string term,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Term = term;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catId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string Term { get; private set;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public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{ get; private set;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has records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type Parameters =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Term : string;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: 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let p = { Term = "F#";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= 42; 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let s = { p with </a:t>
            </a:r>
            <a:r>
              <a:rPr lang="en-US" sz="1800" dirty="0" err="1" smtClean="0">
                <a:latin typeface="Consolas" pitchFamily="49" charset="0"/>
              </a:rPr>
              <a:t>CategoryId</a:t>
            </a:r>
            <a:r>
              <a:rPr lang="en-US" sz="1800" dirty="0" smtClean="0">
                <a:latin typeface="Consolas" pitchFamily="49" charset="0"/>
              </a:rPr>
              <a:t> = 100;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records</a:t>
            </a:r>
          </a:p>
          <a:p>
            <a:pPr lvl="1"/>
            <a:r>
              <a:rPr lang="en-US" dirty="0" smtClean="0"/>
              <a:t>Noise-free implementation</a:t>
            </a:r>
          </a:p>
          <a:p>
            <a:pPr lvl="1"/>
            <a:r>
              <a:rPr lang="en-US" dirty="0" smtClean="0"/>
              <a:t>Structural equality</a:t>
            </a:r>
          </a:p>
          <a:p>
            <a:pPr lvl="1"/>
            <a:r>
              <a:rPr lang="en-US" dirty="0" smtClean="0"/>
              <a:t>Can have members</a:t>
            </a:r>
          </a:p>
          <a:p>
            <a:pPr lvl="1"/>
            <a:r>
              <a:rPr lang="en-US" dirty="0" smtClean="0"/>
              <a:t>Fields can be marked mutable</a:t>
            </a:r>
          </a:p>
          <a:p>
            <a:pPr lvl="1"/>
            <a:r>
              <a:rPr lang="en-US" dirty="0" smtClean="0"/>
              <a:t>Clone using </a:t>
            </a:r>
            <a:r>
              <a:rPr lang="en-US" dirty="0" smtClean="0">
                <a:latin typeface="Consolas" pitchFamily="49" charset="0"/>
              </a:rPr>
              <a:t>with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F# Goodies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data structures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Immutable </a:t>
            </a:r>
            <a:r>
              <a:rPr lang="en-US" dirty="0" smtClean="0">
                <a:latin typeface="Consolas" pitchFamily="49" charset="0"/>
              </a:rPr>
              <a:t>list</a:t>
            </a:r>
          </a:p>
          <a:p>
            <a:pPr lvl="1"/>
            <a:r>
              <a:rPr lang="en-US" dirty="0" smtClean="0"/>
              <a:t>Immutable </a:t>
            </a:r>
            <a:r>
              <a:rPr lang="en-US" dirty="0" smtClean="0">
                <a:latin typeface="Consolas" pitchFamily="49" charset="0"/>
              </a:rPr>
              <a:t>map</a:t>
            </a:r>
          </a:p>
          <a:p>
            <a:r>
              <a:rPr lang="en-US" dirty="0" smtClean="0"/>
              <a:t>Tail call optimization for efficient recursion</a:t>
            </a:r>
          </a:p>
          <a:p>
            <a:r>
              <a:rPr lang="en-US" dirty="0" smtClean="0"/>
              <a:t>Curried functions &amp; partial application</a:t>
            </a:r>
          </a:p>
          <a:p>
            <a:r>
              <a:rPr lang="en-US" dirty="0" smtClean="0"/>
              <a:t>Computation expressions (monads!)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Type providers (new in 3.0)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C# in Depth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by Jon Skeet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Real-World Functional Programming</a:t>
            </a:r>
            <a:r>
              <a:rPr lang="en-US" sz="2400" dirty="0" smtClean="0"/>
              <a:t> by Tomas </a:t>
            </a:r>
            <a:r>
              <a:rPr lang="en-US" sz="2400" dirty="0" err="1" smtClean="0"/>
              <a:t>Petricek</a:t>
            </a:r>
            <a:endParaRPr lang="en-US" sz="2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Professional F#</a:t>
            </a:r>
            <a:r>
              <a:rPr lang="en-US" sz="2400" dirty="0" smtClean="0"/>
              <a:t> by </a:t>
            </a:r>
            <a:r>
              <a:rPr lang="en-US" sz="2400" dirty="0" err="1" smtClean="0"/>
              <a:t>Neward</a:t>
            </a:r>
            <a:r>
              <a:rPr lang="en-US" sz="2400" dirty="0" smtClean="0"/>
              <a:t>, et al</a:t>
            </a:r>
            <a:endParaRPr lang="en-US" sz="2400" i="1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Programming F#</a:t>
            </a:r>
            <a:r>
              <a:rPr lang="en-US" sz="2400" dirty="0" smtClean="0"/>
              <a:t> by Chris Smith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http://github.com/dahlbyk/Presentations/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http://keith.lostechies.com/</a:t>
            </a:r>
            <a:endParaRPr lang="en-US" sz="20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dahlbyk@gmail.com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In computer science,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functional programming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is a programming paradigm that treats computation as the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evaluation of mathematical functions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and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avoids state and mutable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Mathematical functions</a:t>
            </a:r>
          </a:p>
          <a:p>
            <a:pPr algn="ctr">
              <a:buNone/>
            </a:pPr>
            <a:r>
              <a:rPr lang="en-US" sz="3200" i="1" dirty="0" smtClean="0"/>
              <a:t>f(x) = x + sin x</a:t>
            </a:r>
            <a:endParaRPr lang="en-US" sz="3200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For any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f(x)</a:t>
            </a:r>
            <a:r>
              <a:rPr lang="en-US" dirty="0" smtClean="0"/>
              <a:t> always produces the same value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i="1" dirty="0" smtClean="0">
                <a:latin typeface="Consolas" pitchFamily="49" charset="0"/>
              </a:rPr>
              <a:t>l(s)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s.Length</a:t>
            </a:r>
            <a:endParaRPr lang="en-US" dirty="0" smtClean="0">
              <a:latin typeface="Consolas" pitchFamily="49" charset="0"/>
            </a:endParaRPr>
          </a:p>
          <a:p>
            <a:pPr algn="ctr">
              <a:buNone/>
            </a:pPr>
            <a:r>
              <a:rPr lang="en-US" i="1" dirty="0" smtClean="0">
                <a:latin typeface="Consolas" pitchFamily="49" charset="0"/>
              </a:rPr>
              <a:t>s(record)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record.GetString</a:t>
            </a:r>
            <a:r>
              <a:rPr lang="en-US" dirty="0" smtClean="0">
                <a:latin typeface="Consolas" pitchFamily="49" charset="0"/>
              </a:rPr>
              <a:t>(0)</a:t>
            </a:r>
            <a:endParaRPr lang="en-US" dirty="0" smtClean="0">
              <a:latin typeface="Consolas" pitchFamily="49" charset="0"/>
            </a:endParaRPr>
          </a:p>
          <a:p>
            <a:pPr algn="ctr">
              <a:buNone/>
            </a:pPr>
            <a:endParaRPr 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Instead of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List&lt;string&gt;();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results;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prefer this: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          .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(record =&gt; </a:t>
            </a:r>
            <a:r>
              <a:rPr lang="en-US" sz="1800" dirty="0" err="1" smtClean="0">
                <a:latin typeface="Consolas" pitchFamily="49" charset="0"/>
              </a:rPr>
              <a:t>record.GetString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 functions!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static 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&gt;(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this </a:t>
            </a:r>
            <a:r>
              <a:rPr lang="en-US" sz="1800" dirty="0" err="1" smtClean="0">
                <a:latin typeface="Consolas" pitchFamily="49" charset="0"/>
              </a:rPr>
              <a:t>IDataReader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b="1" dirty="0" err="1" smtClean="0">
                <a:latin typeface="Consolas" pitchFamily="49" charset="0"/>
              </a:rPr>
              <a:t>Func</a:t>
            </a:r>
            <a:r>
              <a:rPr lang="en-US" sz="1800" b="1" dirty="0" smtClean="0">
                <a:latin typeface="Consolas" pitchFamily="49" charset="0"/>
              </a:rPr>
              <a:t>&lt;</a:t>
            </a:r>
            <a:r>
              <a:rPr lang="en-US" sz="1800" b="1" dirty="0" err="1" smtClean="0">
                <a:latin typeface="Consolas" pitchFamily="49" charset="0"/>
              </a:rPr>
              <a:t>IDataRecord</a:t>
            </a:r>
            <a:r>
              <a:rPr lang="en-US" sz="1800" b="1" dirty="0" smtClean="0">
                <a:latin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</a:rPr>
              <a:t>TResult</a:t>
            </a:r>
            <a:r>
              <a:rPr lang="en-US" sz="1800" b="1" dirty="0" smtClean="0">
                <a:latin typeface="Consolas" pitchFamily="49" charset="0"/>
              </a:rPr>
              <a:t>&gt;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yield return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(reader);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But that code still looks imperative!</a:t>
            </a:r>
          </a:p>
          <a:p>
            <a:pPr lvl="1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True – but we </a:t>
            </a:r>
            <a:r>
              <a:rPr lang="en-US" i="1" dirty="0" smtClean="0">
                <a:solidFill>
                  <a:prstClr val="black"/>
                </a:solidFill>
              </a:rPr>
              <a:t>use</a:t>
            </a:r>
            <a:r>
              <a:rPr lang="en-US" dirty="0" smtClean="0">
                <a:solidFill>
                  <a:prstClr val="black"/>
                </a:solidFill>
              </a:rPr>
              <a:t> it functionally.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FP is about code </a:t>
            </a:r>
            <a:r>
              <a:rPr lang="en-US" dirty="0" err="1" smtClean="0"/>
              <a:t>resuse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</a:p>
          <a:p>
            <a:r>
              <a:rPr lang="en-US" dirty="0" smtClean="0"/>
              <a:t>Composition instead of inheritance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Write functions that transform known input to known output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Output of one function is input to next function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Where() </a:t>
            </a:r>
            <a:r>
              <a:rPr lang="en-US" dirty="0" smtClean="0"/>
              <a:t>takes input sequence and returns result with elements matching predicate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Select() </a:t>
            </a:r>
            <a:r>
              <a:rPr lang="en-US" dirty="0" smtClean="0"/>
              <a:t>takes input sequence and maps each element to a new </a:t>
            </a:r>
            <a:r>
              <a:rPr lang="en-US" dirty="0" smtClean="0"/>
              <a:t>element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/>
              <a:t>takes input sequence and </a:t>
            </a:r>
            <a:r>
              <a:rPr lang="en-US" dirty="0" smtClean="0"/>
              <a:t>groups by a key selected from each element</a:t>
            </a:r>
            <a:endParaRPr lang="en-US" dirty="0" smtClean="0"/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3447</TotalTime>
  <Words>870</Words>
  <Application>Microsoft Office PowerPoint</Application>
  <PresentationFormat>On-screen Show (4:3)</PresentationFormat>
  <Paragraphs>222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Getting Func-y with C# and F#</vt:lpstr>
      <vt:lpstr>Who am I?</vt:lpstr>
      <vt:lpstr>Who are you?</vt:lpstr>
      <vt:lpstr>What is FP?</vt:lpstr>
      <vt:lpstr>So…what is FP?</vt:lpstr>
      <vt:lpstr>So…what is FP?</vt:lpstr>
      <vt:lpstr>How do we do that?</vt:lpstr>
      <vt:lpstr>So FP is about code resuse?</vt:lpstr>
      <vt:lpstr>Canonical example: LINQ</vt:lpstr>
      <vt:lpstr>Canonical example: LINQ</vt:lpstr>
      <vt:lpstr>Canonical example: LINQ</vt:lpstr>
      <vt:lpstr>One more example</vt:lpstr>
      <vt:lpstr>Building blocks in C#</vt:lpstr>
      <vt:lpstr>Building blocks in C#</vt:lpstr>
      <vt:lpstr>Code!</vt:lpstr>
      <vt:lpstr>What is F#?</vt:lpstr>
      <vt:lpstr>Type Inference</vt:lpstr>
      <vt:lpstr>Type Inference</vt:lpstr>
      <vt:lpstr>Immutability: Values</vt:lpstr>
      <vt:lpstr>Immutability: Values</vt:lpstr>
      <vt:lpstr>Immutability: Types</vt:lpstr>
      <vt:lpstr>Immutability: Types</vt:lpstr>
      <vt:lpstr>Immutability: Types</vt:lpstr>
      <vt:lpstr>Immutability: Types</vt:lpstr>
      <vt:lpstr>Other F# Goodies</vt:lpstr>
      <vt:lpstr>Code!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546</cp:revision>
  <dcterms:created xsi:type="dcterms:W3CDTF">2009-08-14T19:51:58Z</dcterms:created>
  <dcterms:modified xsi:type="dcterms:W3CDTF">2011-10-29T22:03:52Z</dcterms:modified>
</cp:coreProperties>
</file>