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5"/>
  </p:notesMasterIdLst>
  <p:sldIdLst>
    <p:sldId id="256" r:id="rId2"/>
    <p:sldId id="287" r:id="rId3"/>
    <p:sldId id="328" r:id="rId4"/>
    <p:sldId id="320" r:id="rId5"/>
    <p:sldId id="311" r:id="rId6"/>
    <p:sldId id="315" r:id="rId7"/>
    <p:sldId id="316" r:id="rId8"/>
    <p:sldId id="317" r:id="rId9"/>
    <p:sldId id="326" r:id="rId10"/>
    <p:sldId id="322" r:id="rId11"/>
    <p:sldId id="323" r:id="rId12"/>
    <p:sldId id="346" r:id="rId13"/>
    <p:sldId id="325" r:id="rId14"/>
    <p:sldId id="327" r:id="rId15"/>
    <p:sldId id="348" r:id="rId16"/>
    <p:sldId id="329" r:id="rId17"/>
    <p:sldId id="331" r:id="rId18"/>
    <p:sldId id="334" r:id="rId19"/>
    <p:sldId id="332" r:id="rId20"/>
    <p:sldId id="330" r:id="rId21"/>
    <p:sldId id="336" r:id="rId22"/>
    <p:sldId id="337" r:id="rId23"/>
    <p:sldId id="338" r:id="rId24"/>
    <p:sldId id="339" r:id="rId25"/>
    <p:sldId id="340" r:id="rId26"/>
    <p:sldId id="341" r:id="rId27"/>
    <p:sldId id="333" r:id="rId28"/>
    <p:sldId id="342" r:id="rId29"/>
    <p:sldId id="347" r:id="rId30"/>
    <p:sldId id="343" r:id="rId31"/>
    <p:sldId id="344" r:id="rId32"/>
    <p:sldId id="345" r:id="rId33"/>
    <p:sldId id="309"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2B91AF"/>
    <a:srgbClr val="0000F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86316" autoAdjust="0"/>
  </p:normalViewPr>
  <p:slideViewPr>
    <p:cSldViewPr>
      <p:cViewPr varScale="1">
        <p:scale>
          <a:sx n="91" d="100"/>
          <a:sy n="91" d="100"/>
        </p:scale>
        <p:origin x="-95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custLinFactNeighborY="1695"/>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54A0B80A-152E-4D7F-9C5F-3CEC6AF998EA}" type="presOf" srcId="{220CD24D-6806-4D60-9A96-98AC02F3EA0A}" destId="{8500D4A4-2F9B-4056-99C7-634BD03232F6}" srcOrd="0" destOrd="0" presId="urn:microsoft.com/office/officeart/2005/8/layout/lProcess2"/>
    <dgm:cxn modelId="{DB9FF06F-1B52-4ADF-9C47-B05F030D1EAA}" type="presOf" srcId="{BF2E09E7-26CD-4DFE-8AD2-3D02DF04CECD}" destId="{D23E5A9E-C945-4C95-93F8-140F0C44938C}"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93DE5076-9536-4809-9C3E-A13C4C211553}" type="presOf" srcId="{869B2B32-20C4-423E-8AEB-AA4AAE7792A8}" destId="{0BF00081-C6DD-4601-92C8-E7866C911156}" srcOrd="0"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7AD9348A-09DB-4660-81C7-F473BA00088A}" type="presOf" srcId="{E10BC56B-84F3-4F2E-8F66-251B674B46B1}" destId="{BC0C3F2B-F6B2-4CFD-8261-17BDBB15FA0C}" srcOrd="0" destOrd="0" presId="urn:microsoft.com/office/officeart/2005/8/layout/lProcess2"/>
    <dgm:cxn modelId="{FFB0BFFD-7275-4856-AF2B-0770987AB949}" type="presOf" srcId="{62FFED80-A7E3-4C57-A6EF-8035583CD75F}" destId="{C4CC6D23-030A-4A41-AD03-C6D9180F6F5C}"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A6ADA7D9-1DB8-47BA-9B85-50B932010E58}" type="presOf" srcId="{983B5307-DE91-4BBA-B159-EB74C368ED6A}" destId="{8B8FBDF4-F908-4998-8B6E-7D5C9C9252CB}" srcOrd="1" destOrd="0" presId="urn:microsoft.com/office/officeart/2005/8/layout/lProcess2"/>
    <dgm:cxn modelId="{B5B7C745-0EE5-4024-A313-D26CC257090B}" type="presOf" srcId="{E10BC56B-84F3-4F2E-8F66-251B674B46B1}" destId="{7AD9BB45-F7FE-4FB3-85EE-BFD517CA20F6}" srcOrd="1" destOrd="0" presId="urn:microsoft.com/office/officeart/2005/8/layout/lProcess2"/>
    <dgm:cxn modelId="{732F6D6F-5E64-43F1-9008-EB9207BB754C}" type="presOf" srcId="{983B5307-DE91-4BBA-B159-EB74C368ED6A}" destId="{20C96EB7-EF7A-4986-84FE-B0634ECBC37E}"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4D82062D-9651-44CE-8597-FBD2A5F1DADD}" srcId="{74FE42E5-D95D-4FBC-8502-268D0E7E807E}" destId="{E10BC56B-84F3-4F2E-8F66-251B674B46B1}" srcOrd="0" destOrd="0" parTransId="{ABC84740-7C7F-48C0-B465-2EFEE7E533E9}" sibTransId="{79F9B656-F15B-4913-A6D9-4EF084712039}"/>
    <dgm:cxn modelId="{D8C1AF38-B2AE-4EDD-A2D6-93329049A593}" type="presOf" srcId="{74FE42E5-D95D-4FBC-8502-268D0E7E807E}" destId="{C6C8ED56-364A-4D3E-875C-0B6490EF11BB}" srcOrd="0" destOrd="0" presId="urn:microsoft.com/office/officeart/2005/8/layout/lProcess2"/>
    <dgm:cxn modelId="{B5CB3BFA-BD2A-4419-BBD8-3841FA003366}" type="presOf" srcId="{95CC33EC-3DA1-4F79-B4BA-D3CCA46D8AB7}" destId="{DFC61B63-24B2-41E5-A907-FBE10CCF0FCE}" srcOrd="0" destOrd="0" presId="urn:microsoft.com/office/officeart/2005/8/layout/lProcess2"/>
    <dgm:cxn modelId="{3628DC06-C488-4FB7-A083-D1CDE3CD55E6}" type="presOf" srcId="{08DE1181-CF5E-4D4A-90D8-2E9ED5CEAD30}" destId="{E03B3810-51F1-40E2-A809-A22BACCEC4EC}" srcOrd="0" destOrd="0" presId="urn:microsoft.com/office/officeart/2005/8/layout/lProcess2"/>
    <dgm:cxn modelId="{D57D6959-1EFA-49E9-85D6-39260AFDEA83}" type="presOf" srcId="{5889C80C-780F-4E73-8AD4-E48A53498CAD}" destId="{7E9B1769-AC78-46B4-9F62-192A895C85FE}"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ABE496E8-5E48-42D6-B1E6-7FD3CA535765}" type="presOf" srcId="{6C21B2D9-AF30-4063-BD85-F7EBE61B8C38}" destId="{38CF1501-B3BD-4EB8-88AA-1BBD4E0B8998}" srcOrd="0" destOrd="0" presId="urn:microsoft.com/office/officeart/2005/8/layout/lProcess2"/>
    <dgm:cxn modelId="{EF1D68D9-893E-4FFC-83E7-0895E0073E9B}" type="presParOf" srcId="{C6C8ED56-364A-4D3E-875C-0B6490EF11BB}" destId="{53DA600A-7D33-476F-AD26-38DC76BC08CC}" srcOrd="0" destOrd="0" presId="urn:microsoft.com/office/officeart/2005/8/layout/lProcess2"/>
    <dgm:cxn modelId="{D2739623-C3E0-4D67-86A4-6507448A6A3E}" type="presParOf" srcId="{53DA600A-7D33-476F-AD26-38DC76BC08CC}" destId="{BC0C3F2B-F6B2-4CFD-8261-17BDBB15FA0C}" srcOrd="0" destOrd="0" presId="urn:microsoft.com/office/officeart/2005/8/layout/lProcess2"/>
    <dgm:cxn modelId="{75C63FBE-718C-4B49-A4ED-1B1D55D71C12}" type="presParOf" srcId="{53DA600A-7D33-476F-AD26-38DC76BC08CC}" destId="{7AD9BB45-F7FE-4FB3-85EE-BFD517CA20F6}" srcOrd="1" destOrd="0" presId="urn:microsoft.com/office/officeart/2005/8/layout/lProcess2"/>
    <dgm:cxn modelId="{9F54F1CB-ACC9-44ED-89B0-446A15D5ABCD}" type="presParOf" srcId="{53DA600A-7D33-476F-AD26-38DC76BC08CC}" destId="{515D3980-6707-4294-AC53-88C530153FAD}" srcOrd="2" destOrd="0" presId="urn:microsoft.com/office/officeart/2005/8/layout/lProcess2"/>
    <dgm:cxn modelId="{6135BD08-AD5E-43BC-89B7-E8B09817EE0A}" type="presParOf" srcId="{515D3980-6707-4294-AC53-88C530153FAD}" destId="{2EC52BC2-3C67-412F-988E-F7CBA9C39EDC}" srcOrd="0" destOrd="0" presId="urn:microsoft.com/office/officeart/2005/8/layout/lProcess2"/>
    <dgm:cxn modelId="{429D6AB9-1FEF-4AC4-935B-3D1A0DD498C9}" type="presParOf" srcId="{2EC52BC2-3C67-412F-988E-F7CBA9C39EDC}" destId="{C4CC6D23-030A-4A41-AD03-C6D9180F6F5C}" srcOrd="0" destOrd="0" presId="urn:microsoft.com/office/officeart/2005/8/layout/lProcess2"/>
    <dgm:cxn modelId="{A4B24ED3-CE10-4A01-B1BE-3739E26EC1A3}" type="presParOf" srcId="{2EC52BC2-3C67-412F-988E-F7CBA9C39EDC}" destId="{780D7A8D-290F-4001-9E21-266E1C984236}" srcOrd="1" destOrd="0" presId="urn:microsoft.com/office/officeart/2005/8/layout/lProcess2"/>
    <dgm:cxn modelId="{EF9E20D6-572A-4309-8193-679106BDFEF2}" type="presParOf" srcId="{2EC52BC2-3C67-412F-988E-F7CBA9C39EDC}" destId="{7E9B1769-AC78-46B4-9F62-192A895C85FE}" srcOrd="2" destOrd="0" presId="urn:microsoft.com/office/officeart/2005/8/layout/lProcess2"/>
    <dgm:cxn modelId="{DCC762CB-B93D-434A-8B5C-2DA841B1A3DB}" type="presParOf" srcId="{2EC52BC2-3C67-412F-988E-F7CBA9C39EDC}" destId="{7F23A23B-7674-47A7-8BC9-FFF5773B3C60}" srcOrd="3" destOrd="0" presId="urn:microsoft.com/office/officeart/2005/8/layout/lProcess2"/>
    <dgm:cxn modelId="{6E6BD731-92E3-46B5-ABFC-2C673D93D46A}" type="presParOf" srcId="{2EC52BC2-3C67-412F-988E-F7CBA9C39EDC}" destId="{D23E5A9E-C945-4C95-93F8-140F0C44938C}" srcOrd="4" destOrd="0" presId="urn:microsoft.com/office/officeart/2005/8/layout/lProcess2"/>
    <dgm:cxn modelId="{141D3241-5C74-4171-B260-6E29F53B2638}" type="presParOf" srcId="{2EC52BC2-3C67-412F-988E-F7CBA9C39EDC}" destId="{360EF6D2-323D-4C23-B7C2-B942302AA106}" srcOrd="5" destOrd="0" presId="urn:microsoft.com/office/officeart/2005/8/layout/lProcess2"/>
    <dgm:cxn modelId="{D754AB03-6076-4781-B30E-4A994F2E2EDA}" type="presParOf" srcId="{2EC52BC2-3C67-412F-988E-F7CBA9C39EDC}" destId="{DFC61B63-24B2-41E5-A907-FBE10CCF0FCE}" srcOrd="6" destOrd="0" presId="urn:microsoft.com/office/officeart/2005/8/layout/lProcess2"/>
    <dgm:cxn modelId="{BB0CC099-7CBB-4718-90F4-30DBCB7653C3}" type="presParOf" srcId="{C6C8ED56-364A-4D3E-875C-0B6490EF11BB}" destId="{B63A64F8-DF2C-46FB-B682-F1F5C678BCF5}" srcOrd="1" destOrd="0" presId="urn:microsoft.com/office/officeart/2005/8/layout/lProcess2"/>
    <dgm:cxn modelId="{062F52E6-671E-4D57-80F4-651A378903F0}" type="presParOf" srcId="{C6C8ED56-364A-4D3E-875C-0B6490EF11BB}" destId="{2A8C8C19-6AD6-49A2-8A80-C97283AB05FF}" srcOrd="2" destOrd="0" presId="urn:microsoft.com/office/officeart/2005/8/layout/lProcess2"/>
    <dgm:cxn modelId="{AACCE400-2675-4333-BEF1-D5A6EC9F646F}" type="presParOf" srcId="{2A8C8C19-6AD6-49A2-8A80-C97283AB05FF}" destId="{20C96EB7-EF7A-4986-84FE-B0634ECBC37E}" srcOrd="0" destOrd="0" presId="urn:microsoft.com/office/officeart/2005/8/layout/lProcess2"/>
    <dgm:cxn modelId="{4068FEA5-4197-447A-A18C-2F8B65290687}" type="presParOf" srcId="{2A8C8C19-6AD6-49A2-8A80-C97283AB05FF}" destId="{8B8FBDF4-F908-4998-8B6E-7D5C9C9252CB}" srcOrd="1" destOrd="0" presId="urn:microsoft.com/office/officeart/2005/8/layout/lProcess2"/>
    <dgm:cxn modelId="{A856492E-AE20-4867-AA3B-CE49411761C5}" type="presParOf" srcId="{2A8C8C19-6AD6-49A2-8A80-C97283AB05FF}" destId="{4515B377-7E61-470B-BCAF-5CA692031781}" srcOrd="2" destOrd="0" presId="urn:microsoft.com/office/officeart/2005/8/layout/lProcess2"/>
    <dgm:cxn modelId="{6597CFA4-7F00-4985-AD9D-1A8E3E641911}" type="presParOf" srcId="{4515B377-7E61-470B-BCAF-5CA692031781}" destId="{855E4D73-A49A-45B0-8A32-E7C6BD3F2662}" srcOrd="0" destOrd="0" presId="urn:microsoft.com/office/officeart/2005/8/layout/lProcess2"/>
    <dgm:cxn modelId="{12EABC74-5B7F-4723-B652-9F534978E5BC}" type="presParOf" srcId="{855E4D73-A49A-45B0-8A32-E7C6BD3F2662}" destId="{E03B3810-51F1-40E2-A809-A22BACCEC4EC}" srcOrd="0" destOrd="0" presId="urn:microsoft.com/office/officeart/2005/8/layout/lProcess2"/>
    <dgm:cxn modelId="{7756C968-7119-4192-8E32-C470CC3310CB}" type="presParOf" srcId="{855E4D73-A49A-45B0-8A32-E7C6BD3F2662}" destId="{B65D14D8-9C68-4876-9A9D-8CD953BACE10}" srcOrd="1" destOrd="0" presId="urn:microsoft.com/office/officeart/2005/8/layout/lProcess2"/>
    <dgm:cxn modelId="{299E87B2-388D-4C6C-908D-D818CAFB4DBF}" type="presParOf" srcId="{855E4D73-A49A-45B0-8A32-E7C6BD3F2662}" destId="{8500D4A4-2F9B-4056-99C7-634BD03232F6}" srcOrd="2" destOrd="0" presId="urn:microsoft.com/office/officeart/2005/8/layout/lProcess2"/>
    <dgm:cxn modelId="{3A3CDCD3-84EC-4406-8744-56464B8ACC52}" type="presParOf" srcId="{855E4D73-A49A-45B0-8A32-E7C6BD3F2662}" destId="{FE54A93D-ABB2-4A6F-A28D-C138A37B0B1F}" srcOrd="3" destOrd="0" presId="urn:microsoft.com/office/officeart/2005/8/layout/lProcess2"/>
    <dgm:cxn modelId="{168B3C9E-95CB-4A10-9F5E-5B436598EBC9}" type="presParOf" srcId="{855E4D73-A49A-45B0-8A32-E7C6BD3F2662}" destId="{0BF00081-C6DD-4601-92C8-E7866C911156}" srcOrd="4" destOrd="0" presId="urn:microsoft.com/office/officeart/2005/8/layout/lProcess2"/>
    <dgm:cxn modelId="{78ADE027-3D7B-406A-A06A-5B0F4F60E46D}" type="presParOf" srcId="{855E4D73-A49A-45B0-8A32-E7C6BD3F2662}" destId="{19D0A265-3BCA-4EA5-BF77-845F0F00DDA9}" srcOrd="5" destOrd="0" presId="urn:microsoft.com/office/officeart/2005/8/layout/lProcess2"/>
    <dgm:cxn modelId="{5152CBBA-161D-4259-B5A5-628F164A1143}" type="presParOf" srcId="{855E4D73-A49A-45B0-8A32-E7C6BD3F2662}" destId="{38CF1501-B3BD-4EB8-88AA-1BBD4E0B8998}"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0C3F2B-F6B2-4CFD-8261-17BDBB15FA0C}">
      <dsp:nvSpPr>
        <dsp:cNvPr id="0" name=""/>
        <dsp:cNvSpPr/>
      </dsp:nvSpPr>
      <dsp:spPr>
        <a:xfrm>
          <a:off x="2784"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Dynamic</a:t>
          </a:r>
          <a:br>
            <a:rPr lang="en-US" sz="2400" kern="1200" dirty="0"/>
          </a:br>
          <a:r>
            <a:rPr lang="en-US" sz="2400" kern="1200" dirty="0" smtClean="0"/>
            <a:t>Languages</a:t>
          </a:r>
          <a:endParaRPr lang="en-US" sz="2400" kern="1200" dirty="0"/>
        </a:p>
      </dsp:txBody>
      <dsp:txXfrm>
        <a:off x="2784" y="0"/>
        <a:ext cx="2678087" cy="1348740"/>
      </dsp:txXfrm>
    </dsp:sp>
    <dsp:sp modelId="{C4CC6D23-030A-4A41-AD03-C6D9180F6F5C}">
      <dsp:nvSpPr>
        <dsp:cNvPr id="0" name=""/>
        <dsp:cNvSpPr/>
      </dsp:nvSpPr>
      <dsp:spPr>
        <a:xfrm>
          <a:off x="270592"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Simple and succinct</a:t>
          </a:r>
        </a:p>
      </dsp:txBody>
      <dsp:txXfrm>
        <a:off x="270592" y="1348849"/>
        <a:ext cx="2142470" cy="654942"/>
      </dsp:txXfrm>
    </dsp:sp>
    <dsp:sp modelId="{7E9B1769-AC78-46B4-9F62-192A895C85FE}">
      <dsp:nvSpPr>
        <dsp:cNvPr id="0" name=""/>
        <dsp:cNvSpPr/>
      </dsp:nvSpPr>
      <dsp:spPr>
        <a:xfrm>
          <a:off x="270592"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Implicitly typed</a:t>
          </a:r>
        </a:p>
      </dsp:txBody>
      <dsp:txXfrm>
        <a:off x="270592" y="2104552"/>
        <a:ext cx="2142470" cy="654942"/>
      </dsp:txXfrm>
    </dsp:sp>
    <dsp:sp modelId="{D23E5A9E-C945-4C95-93F8-140F0C44938C}">
      <dsp:nvSpPr>
        <dsp:cNvPr id="0" name=""/>
        <dsp:cNvSpPr/>
      </dsp:nvSpPr>
      <dsp:spPr>
        <a:xfrm>
          <a:off x="270592"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Meta-programming</a:t>
          </a:r>
        </a:p>
      </dsp:txBody>
      <dsp:txXfrm>
        <a:off x="270592" y="2860255"/>
        <a:ext cx="2142470" cy="654942"/>
      </dsp:txXfrm>
    </dsp:sp>
    <dsp:sp modelId="{DFC61B63-24B2-41E5-A907-FBE10CCF0FCE}">
      <dsp:nvSpPr>
        <dsp:cNvPr id="0" name=""/>
        <dsp:cNvSpPr/>
      </dsp:nvSpPr>
      <dsp:spPr>
        <a:xfrm>
          <a:off x="270592"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No compilation</a:t>
          </a:r>
        </a:p>
      </dsp:txBody>
      <dsp:txXfrm>
        <a:off x="270592" y="3615957"/>
        <a:ext cx="2142470" cy="654942"/>
      </dsp:txXfrm>
    </dsp:sp>
    <dsp:sp modelId="{20C96EB7-EF7A-4986-84FE-B0634ECBC37E}">
      <dsp:nvSpPr>
        <dsp:cNvPr id="0" name=""/>
        <dsp:cNvSpPr/>
      </dsp:nvSpPr>
      <dsp:spPr>
        <a:xfrm>
          <a:off x="2881728"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Static</a:t>
          </a:r>
          <a:br>
            <a:rPr lang="en-US" sz="2400" kern="1200" dirty="0"/>
          </a:br>
          <a:r>
            <a:rPr lang="en-US" sz="2400" kern="1200" dirty="0"/>
            <a:t>Languages</a:t>
          </a:r>
        </a:p>
      </dsp:txBody>
      <dsp:txXfrm>
        <a:off x="2881728" y="0"/>
        <a:ext cx="2678087" cy="1348740"/>
      </dsp:txXfrm>
    </dsp:sp>
    <dsp:sp modelId="{E03B3810-51F1-40E2-A809-A22BACCEC4EC}">
      <dsp:nvSpPr>
        <dsp:cNvPr id="0" name=""/>
        <dsp:cNvSpPr/>
      </dsp:nvSpPr>
      <dsp:spPr>
        <a:xfrm>
          <a:off x="3149537"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Robust</a:t>
          </a:r>
        </a:p>
      </dsp:txBody>
      <dsp:txXfrm>
        <a:off x="3149537" y="1348849"/>
        <a:ext cx="2142470" cy="654942"/>
      </dsp:txXfrm>
    </dsp:sp>
    <dsp:sp modelId="{8500D4A4-2F9B-4056-99C7-634BD03232F6}">
      <dsp:nvSpPr>
        <dsp:cNvPr id="0" name=""/>
        <dsp:cNvSpPr/>
      </dsp:nvSpPr>
      <dsp:spPr>
        <a:xfrm>
          <a:off x="3149537"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err="1"/>
            <a:t>Performant</a:t>
          </a:r>
          <a:endParaRPr lang="en-US" sz="1900" kern="1200" dirty="0"/>
        </a:p>
      </dsp:txBody>
      <dsp:txXfrm>
        <a:off x="3149537" y="2104552"/>
        <a:ext cx="2142470" cy="654942"/>
      </dsp:txXfrm>
    </dsp:sp>
    <dsp:sp modelId="{0BF00081-C6DD-4601-92C8-E7866C911156}">
      <dsp:nvSpPr>
        <dsp:cNvPr id="0" name=""/>
        <dsp:cNvSpPr/>
      </dsp:nvSpPr>
      <dsp:spPr>
        <a:xfrm>
          <a:off x="3149537"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Intelligent tools</a:t>
          </a:r>
        </a:p>
      </dsp:txBody>
      <dsp:txXfrm>
        <a:off x="3149537" y="2860255"/>
        <a:ext cx="2142470" cy="654942"/>
      </dsp:txXfrm>
    </dsp:sp>
    <dsp:sp modelId="{38CF1501-B3BD-4EB8-88AA-1BBD4E0B8998}">
      <dsp:nvSpPr>
        <dsp:cNvPr id="0" name=""/>
        <dsp:cNvSpPr/>
      </dsp:nvSpPr>
      <dsp:spPr>
        <a:xfrm>
          <a:off x="3149537"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Better scaling</a:t>
          </a:r>
        </a:p>
      </dsp:txBody>
      <dsp:txXfrm>
        <a:off x="3149537" y="3615957"/>
        <a:ext cx="2142470" cy="65494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6/18/2010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4BB7B0-E658-43F0-81FD-7431FA228781}" type="slidenum">
              <a:rPr lang="en-US"/>
              <a:pPr fontAlgn="base">
                <a:spcBef>
                  <a:spcPct val="0"/>
                </a:spcBef>
                <a:spcAft>
                  <a:spcPct val="0"/>
                </a:spcAft>
                <a:defRPr/>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2F09D8-E83C-4403-837D-E66217C32816}" type="slidenum">
              <a:rPr lang="en-US"/>
              <a:pPr fontAlgn="base">
                <a:spcBef>
                  <a:spcPct val="0"/>
                </a:spcBef>
                <a:spcAft>
                  <a:spcPct val="0"/>
                </a:spcAft>
                <a:defRPr/>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C7F9D4-DE56-4CDF-98AA-538D38A8287A}" type="slidenum">
              <a:rPr lang="en-US"/>
              <a:pPr fontAlgn="base">
                <a:spcBef>
                  <a:spcPct val="0"/>
                </a:spcBef>
                <a:spcAft>
                  <a:spcPct val="0"/>
                </a:spcAft>
                <a:defRPr/>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79D33B-101D-40D9-8C9F-E21A9AE61DCB}" type="slidenum">
              <a:rPr lang="en-US"/>
              <a:pPr fontAlgn="base">
                <a:spcBef>
                  <a:spcPct val="0"/>
                </a:spcBef>
                <a:spcAft>
                  <a:spcPct val="0"/>
                </a:spcAft>
                <a:defRPr/>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0587C6-2E5F-4347-8263-8D5EFAAE14FB}" type="slidenum">
              <a:rPr lang="en-US"/>
              <a:pPr fontAlgn="base">
                <a:spcBef>
                  <a:spcPct val="0"/>
                </a:spcBef>
                <a:spcAft>
                  <a:spcPct val="0"/>
                </a:spcAft>
                <a:defRPr/>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3547F6-4D2A-4353-951D-C05B446F1DFC}" type="slidenum">
              <a:rPr lang="en-US"/>
              <a:pPr fontAlgn="base">
                <a:spcBef>
                  <a:spcPct val="0"/>
                </a:spcBef>
                <a:spcAft>
                  <a:spcPct val="0"/>
                </a:spcAft>
                <a:defRPr/>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2E564C-F71A-4537-A65E-09E68A136C1E}" type="slidenum">
              <a:rPr lang="en-US"/>
              <a:pPr fontAlgn="base">
                <a:spcBef>
                  <a:spcPct val="0"/>
                </a:spcBef>
                <a:spcAft>
                  <a:spcPct val="0"/>
                </a:spcAft>
                <a:defRPr/>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871BA3-B2AD-490A-BD32-5F4A2A722544}" type="slidenum">
              <a:rPr lang="en-US"/>
              <a:pPr fontAlgn="base">
                <a:spcBef>
                  <a:spcPct val="0"/>
                </a:spcBef>
                <a:spcAft>
                  <a:spcPct val="0"/>
                </a:spcAft>
                <a:defRPr/>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FD60DD-3307-4BA8-A020-0D04761464F2}" type="slidenum">
              <a:rPr lang="en-US"/>
              <a:pPr fontAlgn="base">
                <a:spcBef>
                  <a:spcPct val="0"/>
                </a:spcBef>
                <a:spcAft>
                  <a:spcPct val="0"/>
                </a:spcAft>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CBC24D-9969-4145-9BAB-9BBE54B4C213}" type="slidenum">
              <a:rPr lang="en-US"/>
              <a:pPr fontAlgn="base">
                <a:spcBef>
                  <a:spcPct val="0"/>
                </a:spcBef>
                <a:spcAft>
                  <a:spcPct val="0"/>
                </a:spcAft>
                <a:defRPr/>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33796"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6A8E703D-971E-4061-B5AF-D2E5EFEDB541}" type="datetime8">
              <a:rPr lang="en-US"/>
              <a:pPr fontAlgn="base">
                <a:spcBef>
                  <a:spcPct val="0"/>
                </a:spcBef>
                <a:spcAft>
                  <a:spcPct val="0"/>
                </a:spcAft>
                <a:defRPr/>
              </a:pPr>
              <a:t>6/18/2010 12:13 AM</a:t>
            </a:fld>
            <a:endParaRPr lang="en-US"/>
          </a:p>
        </p:txBody>
      </p:sp>
      <p:sp>
        <p:nvSpPr>
          <p:cNvPr id="33797"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2008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3798"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F4DB56-6065-4B25-8653-2E4563C205B5}" type="slidenum">
              <a:rPr lang="en-US"/>
              <a:pPr fontAlgn="base">
                <a:spcBef>
                  <a:spcPct val="0"/>
                </a:spcBef>
                <a:spcAft>
                  <a:spcPct val="0"/>
                </a:spcAft>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DB0BE1-6CA6-4247-AFB5-31C6064EFB7F}" type="slidenum">
              <a:rPr lang="en-US"/>
              <a:pPr fontAlgn="base">
                <a:spcBef>
                  <a:spcPct val="0"/>
                </a:spcBef>
                <a:spcAft>
                  <a:spcPct val="0"/>
                </a:spcAft>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B7D114-EC30-4B9E-B585-C571ADA2BD79}" type="slidenum">
              <a:rPr lang="en-US"/>
              <a:pPr fontAlgn="base">
                <a:spcBef>
                  <a:spcPct val="0"/>
                </a:spcBef>
                <a:spcAft>
                  <a:spcPct val="0"/>
                </a:spcAft>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D7562C-6906-4AC2-B430-5494A6616251}" type="slidenum">
              <a:rPr lang="en-US"/>
              <a:pPr fontAlgn="base">
                <a:spcBef>
                  <a:spcPct val="0"/>
                </a:spcBef>
                <a:spcAft>
                  <a:spcPct val="0"/>
                </a:spcAft>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B1700C-D373-479A-90C6-96EADF467FDB}" type="slidenum">
              <a:rPr lang="en-US"/>
              <a:pPr fontAlgn="base">
                <a:spcBef>
                  <a:spcPct val="0"/>
                </a:spcBef>
                <a:spcAft>
                  <a:spcPct val="0"/>
                </a:spcAft>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3AB412-FA04-40F5-860D-B089F4CFF3FA}" type="slidenum">
              <a:rPr lang="en-US"/>
              <a:pPr fontAlgn="base">
                <a:spcBef>
                  <a:spcPct val="0"/>
                </a:spcBef>
                <a:spcAft>
                  <a:spcPct val="0"/>
                </a:spcAft>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386DC47-0F90-4727-9A34-3AC346F923C3}" type="datetimeFigureOut">
              <a:rPr lang="en-US"/>
              <a:pPr>
                <a:defRPr/>
              </a:pPr>
              <a:t>6/18/2010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C44D832-AC51-4BD2-B7D9-2E9C057438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4C1A6D-C9BD-4FFC-BAA6-C80876D6405F}" type="datetimeFigureOut">
              <a:rPr lang="en-US"/>
              <a:pPr>
                <a:defRPr/>
              </a:pPr>
              <a:t>6/18/2010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47F28E-AF2F-4668-B50F-D88A549B151F}" type="slidenum">
              <a:rPr lang="en-US"/>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FA91B2-6DD5-4600-A7B7-14F5FEBEC19F}" type="datetimeFigureOut">
              <a:rPr lang="en-US"/>
              <a:pPr>
                <a:defRPr/>
              </a:pPr>
              <a:t>6/18/2010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A840A27-DDFF-4664-9109-74162A6C8DBB}" type="slidenum">
              <a:rPr lang="en-US"/>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387054" y="990600"/>
            <a:ext cx="8375946" cy="609398"/>
          </a:xfrm>
          <a:prstGeom prst="rect">
            <a:avLst/>
          </a:prstGeom>
        </p:spPr>
        <p:txBody>
          <a:bodyPr tIns="0" rtlCol="0" anchor="t">
            <a:spAutoFit/>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2131437-47E7-407A-B910-750CA350456A}" type="datetimeFigureOut">
              <a:rPr lang="en-US"/>
              <a:pPr>
                <a:defRPr/>
              </a:pPr>
              <a:t>6/18/2010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79A230-72AA-450B-9DD3-F072BF90E288}"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1EDA-48E1-495F-A37C-38B82ACCBA36}" type="datetimeFigureOut">
              <a:rPr lang="en-US"/>
              <a:pPr>
                <a:defRPr/>
              </a:pPr>
              <a:t>6/18/2010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55924-0641-4D0F-8AA7-08A477A96B7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CD8522-A6F8-431E-9EA5-C2CC4745C968}" type="datetimeFigureOut">
              <a:rPr lang="en-US"/>
              <a:pPr>
                <a:defRPr/>
              </a:pPr>
              <a:t>6/18/2010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708D6B9-72BB-4360-94EE-208FE7790FED}"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ED9468F-2446-4BA7-88EE-4BC4625C09C9}" type="datetimeFigureOut">
              <a:rPr lang="en-US"/>
              <a:pPr>
                <a:defRPr/>
              </a:pPr>
              <a:t>6/18/2010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D2221D-F4FB-4EBE-8ED3-7EF976406F22}" type="slidenum">
              <a:rPr lang="en-US"/>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55DCD4B-BC4C-4229-86ED-0BF7D8B0194F}" type="datetimeFigureOut">
              <a:rPr lang="en-US"/>
              <a:pPr>
                <a:defRPr/>
              </a:pPr>
              <a:t>6/18/2010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90FE7D8-FFA4-4593-8776-7223A1EFFD40}"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692B0E-976E-4183-B05E-048850D52E96}" type="datetimeFigureOut">
              <a:rPr lang="en-US"/>
              <a:pPr>
                <a:defRPr/>
              </a:pPr>
              <a:t>6/18/2010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8895AC-9195-41B9-A34D-50274B96C417}" type="slidenum">
              <a:rPr lang="en-US"/>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1849A5B-7B62-41FD-A408-238645092E7D}" type="datetimeFigureOut">
              <a:rPr lang="en-US"/>
              <a:pPr>
                <a:defRPr/>
              </a:pPr>
              <a:t>6/18/2010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BE35EFE-D1AC-49C4-9E6E-DCB8CD053A7F}" type="slidenum">
              <a:rPr lang="en-US"/>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BFAC966-EF58-457C-B3DD-D7060A72FC24}" type="datetimeFigureOut">
              <a:rPr lang="en-US"/>
              <a:pPr>
                <a:defRPr/>
              </a:pPr>
              <a:t>6/18/2010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F83CB1B-EFCD-45B5-8F42-20551E410953}"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dirty="0"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D666AC4-ADE0-48FE-9239-CAA01565B3A6}" type="datetimeFigureOut">
              <a:rPr lang="en-US"/>
              <a:pPr>
                <a:defRPr/>
              </a:pPr>
              <a:t>6/18/2010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A2C3D187-6AEF-4EC5-B624-05DD4E70EAF0}"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88" r:id="rId6"/>
    <p:sldLayoutId id="2147483689" r:id="rId7"/>
    <p:sldLayoutId id="2147483690" r:id="rId8"/>
    <p:sldLayoutId id="2147483699" r:id="rId9"/>
    <p:sldLayoutId id="2147483691" r:id="rId10"/>
    <p:sldLayoutId id="2147483692" r:id="rId11"/>
    <p:sldLayoutId id="2147483700" r:id="rId12"/>
    <p:sldLayoutId id="2147483701" r:id="rId13"/>
  </p:sldLayoutIdLst>
  <p:transition>
    <p:fade/>
  </p:transition>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hyperlink" Target="http://community.bartdesmet.net/blogs/bart/" TargetMode="External"/><Relationship Id="rId2" Type="http://schemas.openxmlformats.org/officeDocument/2006/relationships/hyperlink" Target="http://channel9.msdn.com/tags/Languages/" TargetMode="External"/><Relationship Id="rId1" Type="http://schemas.openxmlformats.org/officeDocument/2006/relationships/slideLayout" Target="../slideLayouts/slideLayout2.xml"/><Relationship Id="rId5" Type="http://schemas.openxmlformats.org/officeDocument/2006/relationships/hyperlink" Target="http://twitter.com/dahlbyk" TargetMode="External"/><Relationship Id="rId4" Type="http://schemas.openxmlformats.org/officeDocument/2006/relationships/hyperlink" Target="http://solutionizing.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Dynamic .NET </a:t>
            </a:r>
            <a:r>
              <a:rPr lang="en-US" dirty="0" err="1" smtClean="0"/>
              <a:t>Demystifed</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3024"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9"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10"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12"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Dynamically Typed Objects</a:t>
            </a:r>
          </a:p>
        </p:txBody>
      </p:sp>
      <p:sp>
        <p:nvSpPr>
          <p:cNvPr id="5" name="TextBox 4"/>
          <p:cNvSpPr txBox="1"/>
          <p:nvPr/>
        </p:nvSpPr>
        <p:spPr>
          <a:xfrm>
            <a:off x="2438400" y="2065338"/>
            <a:ext cx="4572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2B91AF"/>
                </a:solidFill>
                <a:latin typeface="Consolas" pitchFamily="49" charset="0"/>
                <a:ea typeface="Calibri"/>
                <a:cs typeface="Times New Roman"/>
              </a:rPr>
              <a:t>Calculator</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6" name="TextBox 5"/>
          <p:cNvSpPr txBox="1"/>
          <p:nvPr/>
        </p:nvSpPr>
        <p:spPr>
          <a:xfrm>
            <a:off x="762000" y="2833688"/>
            <a:ext cx="5105400" cy="166211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2B91AF"/>
                </a:solidFill>
                <a:latin typeface="Consolas" pitchFamily="49" charset="0"/>
                <a:ea typeface="Calibri"/>
                <a:cs typeface="Times New Roman"/>
              </a:rPr>
              <a:t>Type</a:t>
            </a:r>
            <a:r>
              <a:rPr lang="en-US" sz="1600" dirty="0">
                <a:latin typeface="Consolas" pitchFamily="49" charset="0"/>
              </a:rPr>
              <a:t> </a:t>
            </a:r>
            <a:r>
              <a:rPr lang="en-US" sz="1600" dirty="0" err="1">
                <a:latin typeface="Consolas" pitchFamily="49" charset="0"/>
              </a:rPr>
              <a:t>calcType</a:t>
            </a:r>
            <a:r>
              <a:rPr lang="en-US" sz="1600" dirty="0">
                <a:latin typeface="Consolas" pitchFamily="49" charset="0"/>
              </a:rPr>
              <a:t> = </a:t>
            </a:r>
            <a:r>
              <a:rPr lang="en-US" sz="1600" dirty="0" err="1">
                <a:latin typeface="Consolas" pitchFamily="49" charset="0"/>
              </a:rPr>
              <a:t>calc.GetType</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calcType.InvokeMember</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err="1">
                <a:latin typeface="Consolas" pitchFamily="49" charset="0"/>
              </a:rPr>
              <a:t>BindingFlags.InvokeMethod</a:t>
            </a:r>
            <a:r>
              <a:rPr lang="en-US" sz="1600" dirty="0">
                <a:latin typeface="Consolas" pitchFamily="49" charset="0"/>
              </a:rPr>
              <a:t>, </a:t>
            </a:r>
            <a:r>
              <a:rPr lang="en-US" sz="1600" dirty="0">
                <a:solidFill>
                  <a:srgbClr val="0000FF"/>
                </a:solidFill>
                <a:latin typeface="Consolas" pitchFamily="49" charset="0"/>
                <a:ea typeface="Calibri"/>
                <a:cs typeface="Times New Roman"/>
              </a:rPr>
              <a:t>null</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0000FF"/>
                </a:solidFill>
                <a:latin typeface="Consolas" pitchFamily="49" charset="0"/>
                <a:cs typeface="Times New Roman"/>
              </a:rPr>
              <a:t>object</a:t>
            </a:r>
            <a:r>
              <a:rPr lang="en-US" sz="1600" dirty="0">
                <a:latin typeface="Consolas" pitchFamily="49" charset="0"/>
              </a:rPr>
              <a:t>[] { 10, 20 });</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Convert.ToInt32(res);</a:t>
            </a:r>
          </a:p>
        </p:txBody>
      </p:sp>
      <p:sp>
        <p:nvSpPr>
          <p:cNvPr id="7" name="TextBox 6"/>
          <p:cNvSpPr txBox="1"/>
          <p:nvPr/>
        </p:nvSpPr>
        <p:spPr>
          <a:xfrm>
            <a:off x="3581400" y="3733800"/>
            <a:ext cx="4876800" cy="9239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a:solidFill>
                  <a:srgbClr val="2B91AF"/>
                </a:solidFill>
                <a:latin typeface="Consolas" pitchFamily="49" charset="0"/>
                <a:ea typeface="Calibri"/>
                <a:cs typeface="Times New Roman"/>
              </a:rPr>
              <a:t>ScriptObject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calc.Invoke</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 10, 20);</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a:solidFill>
                  <a:srgbClr val="2B91AF"/>
                </a:solidFill>
                <a:latin typeface="Consolas" pitchFamily="49" charset="0"/>
                <a:ea typeface="Calibri"/>
                <a:cs typeface="Times New Roman"/>
              </a:rPr>
              <a:t>Convert</a:t>
            </a:r>
            <a:r>
              <a:rPr lang="en-US" sz="1600" dirty="0">
                <a:latin typeface="Consolas" pitchFamily="49" charset="0"/>
              </a:rPr>
              <a:t>.ToInt32(res);</a:t>
            </a:r>
          </a:p>
        </p:txBody>
      </p:sp>
      <p:sp>
        <p:nvSpPr>
          <p:cNvPr id="8" name="TextBox 7"/>
          <p:cNvSpPr txBox="1"/>
          <p:nvPr/>
        </p:nvSpPr>
        <p:spPr>
          <a:xfrm>
            <a:off x="2895600" y="4876800"/>
            <a:ext cx="4114800" cy="677863"/>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9" name="Rounded Rectangular Callout 8"/>
          <p:cNvSpPr/>
          <p:nvPr/>
        </p:nvSpPr>
        <p:spPr>
          <a:xfrm>
            <a:off x="457200" y="4724400"/>
            <a:ext cx="2057400" cy="838200"/>
          </a:xfrm>
          <a:prstGeom prst="wedgeRoundRectCallout">
            <a:avLst>
              <a:gd name="adj1" fmla="val 73669"/>
              <a:gd name="adj2" fmla="val -5810"/>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a:t>Statically</a:t>
            </a:r>
            <a:r>
              <a:rPr lang="en-US" dirty="0"/>
              <a:t> typed to be dynamic</a:t>
            </a:r>
          </a:p>
        </p:txBody>
      </p:sp>
      <p:sp>
        <p:nvSpPr>
          <p:cNvPr id="10" name="Rounded Rectangular Callout 9"/>
          <p:cNvSpPr/>
          <p:nvPr/>
        </p:nvSpPr>
        <p:spPr>
          <a:xfrm>
            <a:off x="4800600" y="57150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method invocation</a:t>
            </a:r>
          </a:p>
        </p:txBody>
      </p:sp>
      <p:sp>
        <p:nvSpPr>
          <p:cNvPr id="11" name="Rounded Rectangular Callout 10"/>
          <p:cNvSpPr/>
          <p:nvPr/>
        </p:nvSpPr>
        <p:spPr>
          <a:xfrm>
            <a:off x="1828800" y="57150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conversion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905000"/>
            <a:ext cx="5334000" cy="264687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public static class</a:t>
            </a:r>
            <a:r>
              <a:rPr lang="en-US" sz="1600" dirty="0" smtClean="0">
                <a:solidFill>
                  <a:srgbClr val="080808"/>
                </a:solidFill>
                <a:latin typeface="Consolas" pitchFamily="49" charset="0"/>
                <a:cs typeface="Times New Roman"/>
              </a:rPr>
              <a:t> </a:t>
            </a:r>
            <a:r>
              <a:rPr lang="en-US" sz="1600" dirty="0" err="1" smtClean="0">
                <a:solidFill>
                  <a:srgbClr val="080808"/>
                </a:solidFill>
                <a:latin typeface="Consolas" pitchFamily="49" charset="0"/>
                <a:cs typeface="Times New Roman"/>
              </a:rPr>
              <a:t>DMath</a:t>
            </a:r>
            <a:endParaRPr lang="en-US" sz="1600" dirty="0" smtClean="0">
              <a:solidFill>
                <a:srgbClr val="080808"/>
              </a:solidFill>
              <a:latin typeface="Consolas" pitchFamily="49" charset="0"/>
              <a:cs typeface="Times New Roman"/>
            </a:endParaRPr>
          </a:p>
          <a:p>
            <a:pPr fontAlgn="auto">
              <a:spcBef>
                <a:spcPts val="0"/>
              </a:spcBef>
              <a:spcAft>
                <a:spcPts val="0"/>
              </a:spcAft>
              <a:defRPr/>
            </a:pPr>
            <a:r>
              <a:rPr lang="en-US" sz="1600" dirty="0" smtClean="0">
                <a:solidFill>
                  <a:srgbClr val="080808"/>
                </a:solidFill>
                <a:latin typeface="Consolas" pitchFamily="49" charset="0"/>
                <a:cs typeface="Times New Roman"/>
              </a:rPr>
              <a:t>{</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   public static dynamic </a:t>
            </a:r>
            <a:r>
              <a:rPr lang="en-US" sz="1600" dirty="0" smtClean="0">
                <a:solidFill>
                  <a:srgbClr val="080808"/>
                </a:solidFill>
                <a:latin typeface="Consolas" pitchFamily="49" charset="0"/>
                <a:ea typeface="Calibri"/>
                <a:cs typeface="Times New Roman"/>
              </a:rPr>
              <a:t>Abs(</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(value &gt;= 0)</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chemeClr val="tx1"/>
                </a:solidFill>
                <a:latin typeface="Consolas" pitchFamily="49" charset="0"/>
                <a:ea typeface="Calibri"/>
                <a:cs typeface="Times New Roman"/>
              </a:rPr>
              <a:t/>
            </a:r>
            <a:br>
              <a:rPr lang="en-US" sz="1600" dirty="0" smtClean="0">
                <a:solidFill>
                  <a:schemeClr val="tx1"/>
                </a:solidFill>
                <a:latin typeface="Consolas" pitchFamily="49" charset="0"/>
                <a:ea typeface="Calibri"/>
                <a:cs typeface="Times New Roman"/>
              </a:rPr>
            </a:br>
            <a:r>
              <a:rPr lang="en-US" sz="1600" dirty="0" smtClean="0">
                <a:solidFill>
                  <a:schemeClr val="tx1"/>
                </a:solidFill>
                <a:latin typeface="Consolas" pitchFamily="49" charset="0"/>
                <a:ea typeface="Calibri"/>
                <a:cs typeface="Times New Roman"/>
              </a:rPr>
              <a:t>}</a:t>
            </a:r>
            <a:endParaRPr lang="en-US" sz="1600" dirty="0">
              <a:solidFill>
                <a:schemeClr val="tx1"/>
              </a:solidFill>
              <a:latin typeface="Consolas" pitchFamily="49" charset="0"/>
            </a:endParaRPr>
          </a:p>
        </p:txBody>
      </p:sp>
      <p:sp>
        <p:nvSpPr>
          <p:cNvPr id="8" name="TextBox 7"/>
          <p:cNvSpPr txBox="1"/>
          <p:nvPr/>
        </p:nvSpPr>
        <p:spPr>
          <a:xfrm>
            <a:off x="5257800" y="49530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a:t>
            </a:r>
            <a:r>
              <a:rPr lang="en-US" sz="1600" dirty="0" smtClean="0">
                <a:solidFill>
                  <a:srgbClr val="080808"/>
                </a:solidFill>
                <a:latin typeface="Consolas" pitchFamily="49" charset="0"/>
                <a:ea typeface="Calibri"/>
                <a:cs typeface="Times New Roman"/>
              </a:rPr>
              <a:t> </a:t>
            </a:r>
            <a:r>
              <a:rPr lang="en-US" sz="1600" dirty="0">
                <a:solidFill>
                  <a:srgbClr val="080808"/>
                </a:solidFill>
                <a:latin typeface="Consolas" pitchFamily="49" charset="0"/>
                <a:ea typeface="Calibri"/>
                <a:cs typeface="Times New Roman"/>
              </a:rPr>
              <a:t>x = 1.75;</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 </a:t>
            </a:r>
            <a:r>
              <a:rPr lang="en-US" sz="1600" dirty="0">
                <a:solidFill>
                  <a:srgbClr val="080808"/>
                </a:solidFill>
                <a:latin typeface="Consolas" pitchFamily="49" charset="0"/>
                <a:ea typeface="Calibri"/>
                <a:cs typeface="Times New Roman"/>
              </a:rPr>
              <a:t>y =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5" name="TextBox 14"/>
          <p:cNvSpPr txBox="1"/>
          <p:nvPr/>
        </p:nvSpPr>
        <p:spPr>
          <a:xfrm>
            <a:off x="5257800" y="57912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x </a:t>
            </a:r>
            <a:r>
              <a:rPr lang="en-US" sz="1600" dirty="0">
                <a:solidFill>
                  <a:srgbClr val="080808"/>
                </a:solidFill>
                <a:latin typeface="Consolas" pitchFamily="49" charset="0"/>
                <a:ea typeface="Calibri"/>
                <a:cs typeface="Times New Roman"/>
              </a:rPr>
              <a:t>= 2;</a:t>
            </a:r>
          </a:p>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y </a:t>
            </a:r>
            <a:r>
              <a:rPr lang="en-US" sz="1600" dirty="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49166" name="Title 10"/>
          <p:cNvSpPr>
            <a:spLocks noGrp="1"/>
          </p:cNvSpPr>
          <p:nvPr>
            <p:ph type="title"/>
          </p:nvPr>
        </p:nvSpPr>
        <p:spPr/>
        <p:txBody>
          <a:bodyPr/>
          <a:lstStyle/>
          <a:p>
            <a:r>
              <a:rPr lang="en-US" smtClean="0"/>
              <a:t>Dynamically Typed Objects</a:t>
            </a:r>
          </a:p>
        </p:txBody>
      </p:sp>
      <p:sp>
        <p:nvSpPr>
          <p:cNvPr id="11" name="Rounded Rectangular Callout 10"/>
          <p:cNvSpPr/>
          <p:nvPr/>
        </p:nvSpPr>
        <p:spPr>
          <a:xfrm>
            <a:off x="3048000" y="4038600"/>
            <a:ext cx="2133600" cy="685800"/>
          </a:xfrm>
          <a:prstGeom prst="wedgeRoundRectCallout">
            <a:avLst>
              <a:gd name="adj1" fmla="val -80228"/>
              <a:gd name="adj2" fmla="val -6578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7" name="Rounded Rectangular Callout 16"/>
          <p:cNvSpPr/>
          <p:nvPr/>
        </p:nvSpPr>
        <p:spPr>
          <a:xfrm>
            <a:off x="3810000" y="3200400"/>
            <a:ext cx="2133600" cy="685800"/>
          </a:xfrm>
          <a:prstGeom prst="wedgeRoundRectCallout">
            <a:avLst>
              <a:gd name="adj1" fmla="val -98667"/>
              <a:gd name="adj2" fmla="val -50281"/>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8" name="Rounded Rectangular Callout 17"/>
          <p:cNvSpPr/>
          <p:nvPr/>
        </p:nvSpPr>
        <p:spPr>
          <a:xfrm>
            <a:off x="5562600" y="4191000"/>
            <a:ext cx="3124200" cy="533400"/>
          </a:xfrm>
          <a:prstGeom prst="wedgeRoundRectCallout">
            <a:avLst>
              <a:gd name="adj1" fmla="val 22380"/>
              <a:gd name="adj2" fmla="val 15429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to dynamic</a:t>
            </a:r>
            <a:endParaRPr lang="en-US" dirty="0"/>
          </a:p>
        </p:txBody>
      </p:sp>
      <p:sp>
        <p:nvSpPr>
          <p:cNvPr id="19" name="Rounded Rectangular Callout 18"/>
          <p:cNvSpPr/>
          <p:nvPr/>
        </p:nvSpPr>
        <p:spPr>
          <a:xfrm>
            <a:off x="2057400" y="5715000"/>
            <a:ext cx="3124200" cy="533400"/>
          </a:xfrm>
          <a:prstGeom prst="wedgeRoundRectCallout">
            <a:avLst>
              <a:gd name="adj1" fmla="val 92147"/>
              <a:gd name="adj2" fmla="val -8889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from dynamic</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908175"/>
            <a:ext cx="5334000" cy="28924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cs typeface="Times New Roman"/>
              </a:rPr>
              <a:t>public static class</a:t>
            </a:r>
            <a:r>
              <a:rPr lang="en-US" sz="1600" dirty="0">
                <a:solidFill>
                  <a:srgbClr val="080808"/>
                </a:solidFill>
                <a:latin typeface="Consolas" pitchFamily="49" charset="0"/>
                <a:cs typeface="Times New Roman"/>
              </a:rPr>
              <a:t> Math</a:t>
            </a:r>
          </a:p>
          <a:p>
            <a:pPr fontAlgn="auto">
              <a:spcBef>
                <a:spcPts val="0"/>
              </a:spcBef>
              <a:spcAft>
                <a:spcPts val="0"/>
              </a:spcAft>
              <a:defRPr/>
            </a:pPr>
            <a:r>
              <a:rPr lang="en-US" sz="1600" dirty="0">
                <a:solidFill>
                  <a:srgbClr val="080808"/>
                </a:solidFill>
                <a:latin typeface="Consolas" pitchFamily="49" charset="0"/>
                <a:cs typeface="Times New Roman"/>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80808"/>
                </a:solidFill>
                <a:latin typeface="Consolas" pitchFamily="49" charset="0"/>
                <a:cs typeface="Times New Roman"/>
              </a:rPr>
              <a:t>   ...</a:t>
            </a:r>
          </a:p>
          <a:p>
            <a:pPr fontAlgn="auto">
              <a:spcBef>
                <a:spcPts val="0"/>
              </a:spcBef>
              <a:spcAft>
                <a:spcPts val="0"/>
              </a:spcAft>
              <a:defRPr/>
            </a:pPr>
            <a:r>
              <a:rPr lang="en-US" sz="1600" dirty="0">
                <a:solidFill>
                  <a:srgbClr val="080808"/>
                </a:solidFill>
                <a:latin typeface="Consolas" pitchFamily="49" charset="0"/>
                <a:cs typeface="Times New Roman"/>
              </a:rPr>
              <a:t>}</a:t>
            </a:r>
            <a:endParaRPr lang="en-US" sz="1600" dirty="0">
              <a:latin typeface="Consolas" pitchFamily="49" charset="0"/>
            </a:endParaRPr>
          </a:p>
        </p:txBody>
      </p:sp>
      <p:sp>
        <p:nvSpPr>
          <p:cNvPr id="5" name="TextBox 4"/>
          <p:cNvSpPr txBox="1"/>
          <p:nvPr/>
        </p:nvSpPr>
        <p:spPr>
          <a:xfrm>
            <a:off x="685800" y="41989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8" name="TextBox 7"/>
          <p:cNvSpPr txBox="1"/>
          <p:nvPr/>
        </p:nvSpPr>
        <p:spPr>
          <a:xfrm>
            <a:off x="685800" y="50371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6" name="Rounded Rectangular Callout 5"/>
          <p:cNvSpPr/>
          <p:nvPr/>
        </p:nvSpPr>
        <p:spPr>
          <a:xfrm>
            <a:off x="685800" y="2743200"/>
            <a:ext cx="2514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compile-time:</a:t>
            </a:r>
            <a:br>
              <a:rPr lang="en-US" dirty="0"/>
            </a:br>
            <a:r>
              <a:rPr lang="en-US" dirty="0"/>
              <a:t>double Abs(double x)</a:t>
            </a:r>
          </a:p>
        </p:txBody>
      </p:sp>
      <p:sp>
        <p:nvSpPr>
          <p:cNvPr id="13" name="Rounded Rectangular Callout 12"/>
          <p:cNvSpPr/>
          <p:nvPr/>
        </p:nvSpPr>
        <p:spPr>
          <a:xfrm>
            <a:off x="4495800" y="4648200"/>
            <a:ext cx="3200400" cy="838200"/>
          </a:xfrm>
          <a:prstGeom prst="wedgeRoundRectCallout">
            <a:avLst>
              <a:gd name="adj1" fmla="val -78117"/>
              <a:gd name="adj2" fmla="val 53193"/>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double Abs(double x)</a:t>
            </a:r>
          </a:p>
        </p:txBody>
      </p:sp>
      <p:sp>
        <p:nvSpPr>
          <p:cNvPr id="15" name="TextBox 14"/>
          <p:cNvSpPr txBox="1"/>
          <p:nvPr/>
        </p:nvSpPr>
        <p:spPr>
          <a:xfrm>
            <a:off x="685800" y="58753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2;</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6" name="Rounded Rectangular Callout 15"/>
          <p:cNvSpPr/>
          <p:nvPr/>
        </p:nvSpPr>
        <p:spPr>
          <a:xfrm>
            <a:off x="4495800" y="5715000"/>
            <a:ext cx="3200400" cy="838200"/>
          </a:xfrm>
          <a:prstGeom prst="wedgeRoundRectCallout">
            <a:avLst>
              <a:gd name="adj1" fmla="val -77578"/>
              <a:gd name="adj2" fmla="val 25532"/>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
        <p:nvSpPr>
          <p:cNvPr id="49166" name="Title 10"/>
          <p:cNvSpPr>
            <a:spLocks noGrp="1"/>
          </p:cNvSpPr>
          <p:nvPr>
            <p:ph type="title"/>
          </p:nvPr>
        </p:nvSpPr>
        <p:spPr/>
        <p:txBody>
          <a:bodyPr/>
          <a:lstStyle/>
          <a:p>
            <a:pPr eaLnBrk="1" hangingPunct="1"/>
            <a:r>
              <a:rPr lang="en-US" smtClean="0"/>
              <a:t>Dynamically Typed Objects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p:txBody>
          <a:bodyPr/>
          <a:lstStyle/>
          <a:p>
            <a:pPr eaLnBrk="1" hangingPunct="1"/>
            <a:r>
              <a:rPr lang="en-US" smtClean="0">
                <a:latin typeface="Consolas" pitchFamily="49" charset="0"/>
                <a:ea typeface="Consolas" pitchFamily="49" charset="0"/>
                <a:cs typeface="Consolas" pitchFamily="49" charset="0"/>
              </a:rPr>
              <a:t>dynamic</a:t>
            </a:r>
            <a:r>
              <a:rPr lang="en-US" smtClean="0"/>
              <a:t> in a Nutshell</a:t>
            </a:r>
          </a:p>
        </p:txBody>
      </p:sp>
      <p:sp>
        <p:nvSpPr>
          <p:cNvPr id="51201" name="Text Placeholder 1"/>
          <p:cNvSpPr>
            <a:spLocks noGrp="1"/>
          </p:cNvSpPr>
          <p:nvPr>
            <p:ph idx="1"/>
          </p:nvPr>
        </p:nvSpPr>
        <p:spPr/>
        <p:txBody>
          <a:bodyPr/>
          <a:lstStyle/>
          <a:p>
            <a:pPr marL="514350" indent="-514350" eaLnBrk="1" hangingPunct="1">
              <a:buFont typeface="Calibri" pitchFamily="34" charset="0"/>
              <a:buAutoNum type="arabicPeriod"/>
            </a:pPr>
            <a:r>
              <a:rPr lang="en-US" dirty="0" smtClean="0"/>
              <a:t>Implicit: CLR </a:t>
            </a:r>
            <a:r>
              <a:rPr lang="en-US" dirty="0" smtClean="0">
                <a:sym typeface="Wingdings" pitchFamily="2" charset="2"/>
              </a:rPr>
              <a:t> </a:t>
            </a:r>
            <a:r>
              <a:rPr lang="en-US" dirty="0" smtClean="0">
                <a:latin typeface="Consolas" pitchFamily="49" charset="0"/>
                <a:ea typeface="Consolas" pitchFamily="49" charset="0"/>
                <a:cs typeface="Consolas" pitchFamily="49" charset="0"/>
                <a:sym typeface="Wingdings" pitchFamily="2" charset="2"/>
              </a:rPr>
              <a:t>dynamic</a:t>
            </a:r>
          </a:p>
          <a:p>
            <a:pPr marL="514350" indent="-514350" eaLnBrk="1" hangingPunct="1">
              <a:buFont typeface="Calibri" pitchFamily="34" charset="0"/>
              <a:buAutoNum type="arabicPeriod"/>
            </a:pPr>
            <a:r>
              <a:rPr lang="en-US" dirty="0" smtClean="0">
                <a:sym typeface="Wingdings" pitchFamily="2" charset="2"/>
              </a:rPr>
              <a:t>Implicit: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 CLR</a:t>
            </a:r>
          </a:p>
          <a:p>
            <a:pPr marL="514350" indent="-514350" eaLnBrk="1" hangingPunct="1">
              <a:buFont typeface="Calibri" pitchFamily="34" charset="0"/>
              <a:buAutoNum type="arabicPeriod"/>
            </a:pPr>
            <a:r>
              <a:rPr lang="en-US" dirty="0" smtClean="0">
                <a:sym typeface="Wingdings" pitchFamily="2" charset="2"/>
              </a:rPr>
              <a:t>Any expression using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is dynamically evaluated</a:t>
            </a:r>
          </a:p>
          <a:p>
            <a:pPr marL="514350" indent="-514350" eaLnBrk="1" hangingPunct="1">
              <a:buFont typeface="Calibri" pitchFamily="34" charset="0"/>
              <a:buAutoNum type="arabicPeriod"/>
            </a:pPr>
            <a:r>
              <a:rPr lang="en-US" dirty="0" smtClean="0">
                <a:sym typeface="Wingdings" pitchFamily="2" charset="2"/>
              </a:rPr>
              <a:t>Static type of dynamically-evaluated expression is </a:t>
            </a:r>
            <a:r>
              <a:rPr lang="en-US" dirty="0" smtClean="0">
                <a:latin typeface="Consolas" pitchFamily="49" charset="0"/>
                <a:ea typeface="Consolas" pitchFamily="49" charset="0"/>
                <a:cs typeface="Consolas" pitchFamily="49" charset="0"/>
                <a:sym typeface="Wingdings" pitchFamily="2" charset="2"/>
              </a:rPr>
              <a:t>dynamic</a:t>
            </a:r>
            <a:r>
              <a:rPr lang="en-US" dirty="0" smtClean="0">
                <a:ea typeface="Consolas" pitchFamily="49" charset="0"/>
                <a:cs typeface="Consolas" pitchFamily="49" charset="0"/>
                <a:sym typeface="Wingdings" pitchFamily="2" charset="2"/>
              </a:rPr>
              <a:t>*</a:t>
            </a:r>
          </a:p>
          <a:p>
            <a:pPr marL="514350" indent="-514350" eaLnBrk="1" hangingPunct="1">
              <a:buFont typeface="Wingdings 2" pitchFamily="18" charset="2"/>
              <a:buNone/>
            </a:pPr>
            <a:endParaRPr lang="en-US" sz="2000" dirty="0" smtClean="0">
              <a:ea typeface="Consolas" pitchFamily="49" charset="0"/>
              <a:cs typeface="Consolas" pitchFamily="49" charset="0"/>
              <a:sym typeface="Wingdings" pitchFamily="2" charset="2"/>
            </a:endParaRPr>
          </a:p>
          <a:p>
            <a:pPr marL="514350" indent="-514350" eaLnBrk="1" hangingPunct="1">
              <a:buFont typeface="Wingdings 2" pitchFamily="18" charset="2"/>
              <a:buNone/>
            </a:pPr>
            <a:r>
              <a:rPr lang="en-US" sz="2400" dirty="0" smtClean="0">
                <a:ea typeface="Consolas" pitchFamily="49" charset="0"/>
                <a:cs typeface="Consolas" pitchFamily="49" charset="0"/>
                <a:sym typeface="Wingdings" pitchFamily="2" charset="2"/>
              </a:rPr>
              <a:t>* Unless it’s not</a:t>
            </a:r>
            <a:endParaRPr lang="en-US" sz="3600" dirty="0" smtClean="0">
              <a:ea typeface="Consolas" pitchFamily="49" charset="0"/>
              <a:cs typeface="Consolas" pitchFamily="49" charset="0"/>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pitchFamily="49" charset="0"/>
                <a:cs typeface="Consolas" pitchFamily="49" charset="0"/>
              </a:rPr>
              <a:t>dynamic</a:t>
            </a:r>
            <a:r>
              <a:rPr lang="en-US" dirty="0" smtClean="0"/>
              <a:t> </a:t>
            </a:r>
            <a:r>
              <a:rPr lang="en-US" dirty="0" err="1" smtClean="0"/>
              <a:t>vs</a:t>
            </a:r>
            <a:r>
              <a:rPr lang="en-US" dirty="0" smtClean="0"/>
              <a:t> </a:t>
            </a:r>
            <a:r>
              <a:rPr lang="en-US" dirty="0" err="1" smtClean="0">
                <a:latin typeface="Consolas" pitchFamily="49" charset="0"/>
                <a:cs typeface="Consolas" pitchFamily="49" charset="0"/>
              </a:rPr>
              <a:t>var</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err="1" smtClean="0">
                <a:latin typeface="Consolas" pitchFamily="49" charset="0"/>
                <a:cs typeface="Consolas" pitchFamily="49" charset="0"/>
              </a:rPr>
              <a:t>var</a:t>
            </a:r>
            <a:r>
              <a:rPr lang="en-US" dirty="0" smtClean="0"/>
              <a:t> is inferred static type</a:t>
            </a:r>
          </a:p>
          <a:p>
            <a:pPr lvl="1"/>
            <a:r>
              <a:rPr lang="en-US" dirty="0" smtClean="0"/>
              <a:t>Known at compile-time</a:t>
            </a:r>
          </a:p>
          <a:p>
            <a:pPr lvl="1"/>
            <a:r>
              <a:rPr lang="en-US" dirty="0" smtClean="0"/>
              <a:t>Equivalent to using name of type</a:t>
            </a:r>
          </a:p>
          <a:p>
            <a:r>
              <a:rPr lang="en-US" dirty="0" smtClean="0">
                <a:latin typeface="Consolas" pitchFamily="49" charset="0"/>
                <a:cs typeface="Consolas" pitchFamily="49" charset="0"/>
              </a:rPr>
              <a:t>dynamic</a:t>
            </a:r>
            <a:r>
              <a:rPr lang="en-US" dirty="0" smtClean="0"/>
              <a:t> is static late-bound type</a:t>
            </a:r>
          </a:p>
          <a:p>
            <a:pPr lvl="1"/>
            <a:r>
              <a:rPr lang="en-US" dirty="0" smtClean="0"/>
              <a:t>Compiled as type </a:t>
            </a:r>
            <a:r>
              <a:rPr lang="en-US" dirty="0" smtClean="0">
                <a:latin typeface="Consolas" pitchFamily="49" charset="0"/>
                <a:cs typeface="Consolas" pitchFamily="49" charset="0"/>
              </a:rPr>
              <a:t>Object</a:t>
            </a:r>
            <a:r>
              <a:rPr lang="en-US" dirty="0" smtClean="0"/>
              <a:t> with dynamic dispatch</a:t>
            </a:r>
          </a:p>
        </p:txBody>
      </p:sp>
      <p:sp>
        <p:nvSpPr>
          <p:cNvPr id="8" name="TextBox 7"/>
          <p:cNvSpPr txBox="1"/>
          <p:nvPr/>
        </p:nvSpPr>
        <p:spPr>
          <a:xfrm>
            <a:off x="838200" y="4343400"/>
            <a:ext cx="5334000" cy="1169551"/>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void </a:t>
            </a:r>
            <a:r>
              <a:rPr lang="en-US" sz="1600" dirty="0" err="1" smtClean="0">
                <a:solidFill>
                  <a:srgbClr val="080808"/>
                </a:solidFill>
                <a:latin typeface="Consolas" pitchFamily="49" charset="0"/>
                <a:ea typeface="Calibri"/>
                <a:cs typeface="Times New Roman"/>
              </a:rPr>
              <a:t>CanButDont</a:t>
            </a:r>
            <a:r>
              <a:rPr lang="en-US" sz="1600" dirty="0" smtClean="0">
                <a:solidFill>
                  <a:srgbClr val="080808"/>
                </a:solidFill>
                <a:latin typeface="Consolas" pitchFamily="49" charset="0"/>
                <a:ea typeface="Calibri"/>
                <a:cs typeface="Times New Roman"/>
              </a:rPr>
              <a:t>(</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var</a:t>
            </a:r>
            <a:r>
              <a:rPr lang="en-US" sz="1600" dirty="0" smtClean="0">
                <a:solidFill>
                  <a:srgbClr val="0000FF"/>
                </a:solidFill>
                <a:latin typeface="Consolas" pitchFamily="49" charset="0"/>
                <a:ea typeface="Calibri"/>
                <a:cs typeface="Times New Roman"/>
              </a:rPr>
              <a:t> </a:t>
            </a:r>
            <a:r>
              <a:rPr lang="en-US" sz="1600" dirty="0" err="1" smtClean="0">
                <a:solidFill>
                  <a:srgbClr val="080808"/>
                </a:solidFill>
                <a:latin typeface="Consolas" pitchFamily="49" charset="0"/>
                <a:ea typeface="Calibri"/>
                <a:cs typeface="Times New Roman"/>
              </a:rPr>
              <a:t>inferMePlz</a:t>
            </a:r>
            <a:r>
              <a:rPr lang="en-US" sz="1600" dirty="0" smtClean="0">
                <a:solidFill>
                  <a:srgbClr val="080808"/>
                </a:solidFill>
                <a:latin typeface="Consolas" pitchFamily="49" charset="0"/>
                <a:ea typeface="Calibri"/>
                <a:cs typeface="Times New Roman"/>
              </a:rPr>
              <a:t> = value;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endParaRPr lang="en-US" sz="1600" dirty="0">
              <a:latin typeface="Consolas" pitchFamily="49" charset="0"/>
            </a:endParaRPr>
          </a:p>
        </p:txBody>
      </p:sp>
      <p:sp>
        <p:nvSpPr>
          <p:cNvPr id="9" name="Rounded Rectangular Callout 8"/>
          <p:cNvSpPr/>
          <p:nvPr/>
        </p:nvSpPr>
        <p:spPr>
          <a:xfrm>
            <a:off x="2514600" y="5257800"/>
            <a:ext cx="3429000" cy="533400"/>
          </a:xfrm>
          <a:prstGeom prst="wedgeRoundRectCallout">
            <a:avLst>
              <a:gd name="adj1" fmla="val -78499"/>
              <a:gd name="adj2" fmla="val -63138"/>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Statically inferred as </a:t>
            </a:r>
            <a:r>
              <a:rPr lang="en-US" dirty="0" smtClean="0">
                <a:latin typeface="Consolas" pitchFamily="49" charset="0"/>
                <a:cs typeface="Consolas" pitchFamily="49" charset="0"/>
              </a:rPr>
              <a:t>dynamic</a:t>
            </a:r>
            <a:endParaRPr lang="en-US" dirty="0">
              <a:latin typeface="Consolas" pitchFamily="49" charset="0"/>
              <a:cs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p:txBody>
          <a:bodyPr/>
          <a:lstStyle/>
          <a:p>
            <a:r>
              <a:rPr lang="en-US" smtClean="0"/>
              <a:t>Dynamic in Visual Basic 10</a:t>
            </a:r>
          </a:p>
        </p:txBody>
      </p:sp>
      <p:sp>
        <p:nvSpPr>
          <p:cNvPr id="52225" name="Text Placeholder 1"/>
          <p:cNvSpPr>
            <a:spLocks noGrp="1"/>
          </p:cNvSpPr>
          <p:nvPr>
            <p:ph idx="1"/>
          </p:nvPr>
        </p:nvSpPr>
        <p:spPr/>
        <p:txBody>
          <a:bodyPr/>
          <a:lstStyle/>
          <a:p>
            <a:r>
              <a:rPr lang="en-US" dirty="0" smtClean="0"/>
              <a:t>Dynamic dispatch is not new:</a:t>
            </a:r>
          </a:p>
          <a:p>
            <a:pPr lvl="1"/>
            <a:r>
              <a:rPr lang="en-US" dirty="0" smtClean="0">
                <a:latin typeface="Consolas" pitchFamily="49" charset="0"/>
                <a:cs typeface="Consolas" pitchFamily="49" charset="0"/>
              </a:rPr>
              <a:t>Option Strict Off</a:t>
            </a:r>
          </a:p>
          <a:p>
            <a:r>
              <a:rPr lang="en-US" dirty="0" smtClean="0"/>
              <a:t>Pre-.NET: </a:t>
            </a:r>
            <a:r>
              <a:rPr lang="en-US" dirty="0" smtClean="0">
                <a:latin typeface="Consolas" pitchFamily="49" charset="0"/>
                <a:cs typeface="Consolas" pitchFamily="49" charset="0"/>
              </a:rPr>
              <a:t>Variant</a:t>
            </a:r>
          </a:p>
          <a:p>
            <a:pPr lvl="1"/>
            <a:r>
              <a:rPr lang="en-US" dirty="0" smtClean="0"/>
              <a:t>Single type to allow multiples</a:t>
            </a:r>
          </a:p>
          <a:p>
            <a:pPr lvl="1"/>
            <a:r>
              <a:rPr lang="en-US" dirty="0" smtClean="0"/>
              <a:t>In .NET that’s </a:t>
            </a:r>
            <a:r>
              <a:rPr lang="en-US" dirty="0" smtClean="0">
                <a:latin typeface="Consolas" pitchFamily="49" charset="0"/>
                <a:cs typeface="Consolas" pitchFamily="49" charset="0"/>
              </a:rPr>
              <a:t>Object</a:t>
            </a:r>
          </a:p>
          <a:p>
            <a:r>
              <a:rPr lang="en-US" dirty="0" err="1" smtClean="0"/>
              <a:t>VBx</a:t>
            </a:r>
            <a:r>
              <a:rPr lang="en-US" dirty="0" smtClean="0"/>
              <a:t> (10) Uses DLR for Late Binding</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7"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54276" name="Title 1"/>
          <p:cNvSpPr>
            <a:spLocks noGrp="1"/>
          </p:cNvSpPr>
          <p:nvPr>
            <p:ph type="title"/>
          </p:nvPr>
        </p:nvSpPr>
        <p:spPr/>
        <p:txBody>
          <a:bodyPr/>
          <a:lstStyle/>
          <a:p>
            <a:pPr eaLnBrk="1" hangingPunct="1"/>
            <a:r>
              <a:rPr lang="en-US" dirty="0" smtClean="0"/>
              <a:t>Dynamic Dispatch</a:t>
            </a:r>
          </a:p>
        </p:txBody>
      </p:sp>
      <p:grpSp>
        <p:nvGrpSpPr>
          <p:cNvPr id="14" name="Group 38"/>
          <p:cNvGrpSpPr>
            <a:grpSpLocks/>
          </p:cNvGrpSpPr>
          <p:nvPr/>
        </p:nvGrpSpPr>
        <p:grpSpPr bwMode="auto">
          <a:xfrm>
            <a:off x="3733800" y="4183063"/>
            <a:ext cx="1600200" cy="2362200"/>
            <a:chOff x="3733800" y="3962400"/>
            <a:chExt cx="1600200" cy="2362200"/>
          </a:xfrm>
        </p:grpSpPr>
        <p:sp>
          <p:nvSpPr>
            <p:cNvPr id="22" name="AutoShape 18"/>
            <p:cNvSpPr>
              <a:spLocks noChangeArrowheads="1"/>
            </p:cNvSpPr>
            <p:nvPr/>
          </p:nvSpPr>
          <p:spPr bwMode="auto">
            <a:xfrm>
              <a:off x="37338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25" name="Group 35"/>
            <p:cNvGrpSpPr>
              <a:grpSpLocks/>
            </p:cNvGrpSpPr>
            <p:nvPr/>
          </p:nvGrpSpPr>
          <p:grpSpPr bwMode="auto">
            <a:xfrm>
              <a:off x="3733800" y="5029200"/>
              <a:ext cx="1600200" cy="1295400"/>
              <a:chOff x="3733800" y="5029200"/>
              <a:chExt cx="1600200" cy="1295400"/>
            </a:xfrm>
          </p:grpSpPr>
          <p:sp>
            <p:nvSpPr>
              <p:cNvPr id="6" name="Rounded Rectangle 5"/>
              <p:cNvSpPr/>
              <p:nvPr/>
            </p:nvSpPr>
            <p:spPr bwMode="auto">
              <a:xfrm>
                <a:off x="37338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7" name="Picture 2" descr="C:\Users\jimhug.REDMOND\Pictures\python-logo-master-v3-TM.png"/>
              <p:cNvPicPr>
                <a:picLocks noChangeAspect="1" noChangeArrowheads="1"/>
              </p:cNvPicPr>
              <p:nvPr/>
            </p:nvPicPr>
            <p:blipFill>
              <a:blip r:embed="rId3" cstate="print"/>
              <a:srcRect l="12006" r="6532"/>
              <a:stretch>
                <a:fillRect/>
              </a:stretch>
            </p:blipFill>
            <p:spPr bwMode="auto">
              <a:xfrm>
                <a:off x="3848100" y="5392620"/>
                <a:ext cx="1371600" cy="568560"/>
              </a:xfrm>
              <a:prstGeom prst="rect">
                <a:avLst/>
              </a:prstGeom>
              <a:noFill/>
              <a:ln w="9525">
                <a:noFill/>
                <a:miter lim="800000"/>
                <a:headEnd/>
                <a:tailEnd/>
              </a:ln>
            </p:spPr>
          </p:pic>
        </p:grpSp>
      </p:grpSp>
      <p:grpSp>
        <p:nvGrpSpPr>
          <p:cNvPr id="16" name="Group 39"/>
          <p:cNvGrpSpPr>
            <a:grpSpLocks/>
          </p:cNvGrpSpPr>
          <p:nvPr/>
        </p:nvGrpSpPr>
        <p:grpSpPr bwMode="auto">
          <a:xfrm>
            <a:off x="5410200" y="4183063"/>
            <a:ext cx="1600200" cy="2362200"/>
            <a:chOff x="5410200" y="3962400"/>
            <a:chExt cx="1600200" cy="2362200"/>
          </a:xfrm>
        </p:grpSpPr>
        <p:sp>
          <p:nvSpPr>
            <p:cNvPr id="2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9" name="Group 32"/>
            <p:cNvGrpSpPr>
              <a:grpSpLocks/>
            </p:cNvGrpSpPr>
            <p:nvPr/>
          </p:nvGrpSpPr>
          <p:grpSpPr bwMode="auto">
            <a:xfrm>
              <a:off x="5410200" y="5029200"/>
              <a:ext cx="1600200" cy="1295400"/>
              <a:chOff x="5410200" y="5029200"/>
              <a:chExt cx="1600200" cy="1295400"/>
            </a:xfrm>
          </p:grpSpPr>
          <p:sp>
            <p:nvSpPr>
              <p:cNvPr id="7" name="Rounded Rectangle 6"/>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1" name="Picture 3" descr="C:\Users\jimhug.REDMOND\Pictures\599px-Ruby_logo.png"/>
              <p:cNvPicPr>
                <a:picLocks noChangeAspect="1" noChangeArrowheads="1"/>
              </p:cNvPicPr>
              <p:nvPr/>
            </p:nvPicPr>
            <p:blipFill>
              <a:blip r:embed="rId4" cstate="print"/>
              <a:srcRect/>
              <a:stretch>
                <a:fillRect/>
              </a:stretch>
            </p:blipFill>
            <p:spPr bwMode="auto">
              <a:xfrm>
                <a:off x="5924548" y="5391148"/>
                <a:ext cx="571504" cy="571504"/>
              </a:xfrm>
              <a:prstGeom prst="rect">
                <a:avLst/>
              </a:prstGeom>
              <a:noFill/>
              <a:ln w="9525">
                <a:noFill/>
                <a:miter lim="800000"/>
                <a:headEnd/>
                <a:tailEnd/>
              </a:ln>
            </p:spPr>
          </p:pic>
        </p:grpSp>
      </p:grpSp>
      <p:grpSp>
        <p:nvGrpSpPr>
          <p:cNvPr id="19" name="Group 40"/>
          <p:cNvGrpSpPr>
            <a:grpSpLocks/>
          </p:cNvGrpSpPr>
          <p:nvPr/>
        </p:nvGrpSpPr>
        <p:grpSpPr bwMode="auto">
          <a:xfrm>
            <a:off x="2065338" y="4191000"/>
            <a:ext cx="1600200" cy="2362200"/>
            <a:chOff x="7086600" y="3962400"/>
            <a:chExt cx="1600200" cy="2362200"/>
          </a:xfrm>
        </p:grpSpPr>
        <p:sp>
          <p:nvSpPr>
            <p:cNvPr id="24" name="AutoShape 18"/>
            <p:cNvSpPr>
              <a:spLocks noChangeArrowheads="1"/>
            </p:cNvSpPr>
            <p:nvPr/>
          </p:nvSpPr>
          <p:spPr bwMode="auto">
            <a:xfrm>
              <a:off x="70866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3" name="Group 33"/>
            <p:cNvGrpSpPr>
              <a:grpSpLocks/>
            </p:cNvGrpSpPr>
            <p:nvPr/>
          </p:nvGrpSpPr>
          <p:grpSpPr bwMode="auto">
            <a:xfrm>
              <a:off x="7086600" y="5029200"/>
              <a:ext cx="1600200" cy="1295400"/>
              <a:chOff x="7086600" y="5029200"/>
              <a:chExt cx="1600200" cy="1295400"/>
            </a:xfrm>
          </p:grpSpPr>
          <p:sp>
            <p:nvSpPr>
              <p:cNvPr id="8" name="Rounded Rectangle 7"/>
              <p:cNvSpPr/>
              <p:nvPr/>
            </p:nvSpPr>
            <p:spPr bwMode="auto">
              <a:xfrm>
                <a:off x="70866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15" name="Picture 2"/>
              <p:cNvPicPr>
                <a:picLocks noChangeAspect="1" noChangeArrowheads="1"/>
              </p:cNvPicPr>
              <p:nvPr/>
            </p:nvPicPr>
            <p:blipFill>
              <a:blip r:embed="rId5" cstate="print"/>
              <a:srcRect/>
              <a:stretch>
                <a:fillRect/>
              </a:stretch>
            </p:blipFill>
            <p:spPr bwMode="auto">
              <a:xfrm>
                <a:off x="7386634" y="5279058"/>
                <a:ext cx="1000132" cy="795685"/>
              </a:xfrm>
              <a:prstGeom prst="rect">
                <a:avLst/>
              </a:prstGeom>
              <a:noFill/>
              <a:ln w="9525">
                <a:noFill/>
                <a:miter lim="800000"/>
                <a:headEnd/>
                <a:tailEnd/>
              </a:ln>
            </p:spPr>
          </p:pic>
        </p:grpSp>
      </p:grpSp>
      <p:sp>
        <p:nvSpPr>
          <p:cNvPr id="26" name="AutoShape 18"/>
          <p:cNvSpPr>
            <a:spLocks noChangeArrowheads="1"/>
          </p:cNvSpPr>
          <p:nvPr/>
        </p:nvSpPr>
        <p:spPr bwMode="auto">
          <a:xfrm>
            <a:off x="2286000" y="3276600"/>
            <a:ext cx="4572000" cy="7620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sz="2000" dirty="0" err="1">
                <a:effectLst>
                  <a:outerShdw blurRad="38100" dist="38100" dir="2700000" algn="tl">
                    <a:srgbClr val="000000">
                      <a:alpha val="43137"/>
                    </a:srgbClr>
                  </a:outerShdw>
                </a:effectLst>
              </a:rPr>
              <a:t>GetMember</a:t>
            </a:r>
            <a:endParaRPr lang="en-US" sz="2000" dirty="0">
              <a:effectLst>
                <a:outerShdw blurRad="38100" dist="38100" dir="2700000" algn="tl">
                  <a:srgbClr val="000000">
                    <a:alpha val="43137"/>
                  </a:srgbClr>
                </a:outerShdw>
              </a:effectLst>
            </a:endParaRPr>
          </a:p>
          <a:p>
            <a:pPr algn="ctr" defTabSz="1096875" fontAlgn="auto">
              <a:spcBef>
                <a:spcPts val="0"/>
              </a:spcBef>
              <a:spcAft>
                <a:spcPts val="0"/>
              </a:spcAft>
              <a:defRPr/>
            </a:pPr>
            <a:r>
              <a:rPr lang="en-US" sz="2000" dirty="0">
                <a:effectLst>
                  <a:outerShdw blurRad="38100" dist="38100" dir="2700000" algn="tl">
                    <a:srgbClr val="000000">
                      <a:alpha val="43137"/>
                    </a:srgbClr>
                  </a:outerShdw>
                </a:effectLst>
              </a:rPr>
              <a:t>Name=“</a:t>
            </a:r>
            <a:r>
              <a:rPr lang="en-US" sz="2000" dirty="0" err="1">
                <a:effectLst>
                  <a:outerShdw blurRad="38100" dist="38100" dir="2700000" algn="tl">
                    <a:srgbClr val="000000">
                      <a:alpha val="43137"/>
                    </a:srgbClr>
                  </a:outerShdw>
                </a:effectLst>
              </a:rPr>
              <a:t>Foo</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IgnoreCase</a:t>
            </a:r>
            <a:r>
              <a:rPr lang="en-US" sz="2000" dirty="0">
                <a:effectLst>
                  <a:outerShdw blurRad="38100" dist="38100" dir="2700000" algn="tl">
                    <a:srgbClr val="000000">
                      <a:alpha val="43137"/>
                    </a:srgbClr>
                  </a:outerShdw>
                </a:effectLst>
              </a:rPr>
              <a:t>=false</a:t>
            </a:r>
          </a:p>
        </p:txBody>
      </p:sp>
      <p:sp>
        <p:nvSpPr>
          <p:cNvPr id="28" name="AutoShape 18"/>
          <p:cNvSpPr>
            <a:spLocks noChangeArrowheads="1"/>
          </p:cNvSpPr>
          <p:nvPr/>
        </p:nvSpPr>
        <p:spPr bwMode="auto">
          <a:xfrm>
            <a:off x="457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IronPython</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29" name="AutoShape 18"/>
          <p:cNvSpPr>
            <a:spLocks noChangeArrowheads="1"/>
          </p:cNvSpPr>
          <p:nvPr/>
        </p:nvSpPr>
        <p:spPr bwMode="auto">
          <a:xfrm>
            <a:off x="2133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IronRuby</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0" name="AutoShape 18"/>
          <p:cNvSpPr>
            <a:spLocks noChangeArrowheads="1"/>
          </p:cNvSpPr>
          <p:nvPr/>
        </p:nvSpPr>
        <p:spPr bwMode="auto">
          <a:xfrm>
            <a:off x="3810000" y="1905000"/>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C#</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1" name="AutoShape 18"/>
          <p:cNvSpPr>
            <a:spLocks noChangeArrowheads="1"/>
          </p:cNvSpPr>
          <p:nvPr/>
        </p:nvSpPr>
        <p:spPr bwMode="auto">
          <a:xfrm>
            <a:off x="5410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VB.NET</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2" name="AutoShape 18"/>
          <p:cNvSpPr>
            <a:spLocks noChangeArrowheads="1"/>
          </p:cNvSpPr>
          <p:nvPr/>
        </p:nvSpPr>
        <p:spPr bwMode="auto">
          <a:xfrm>
            <a:off x="7086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Others…</a:t>
            </a:r>
          </a:p>
          <a:p>
            <a:pPr algn="ctr" defTabSz="1096875" fontAlgn="auto">
              <a:spcBef>
                <a:spcPts val="0"/>
              </a:spcBef>
              <a:spcAft>
                <a:spcPts val="0"/>
              </a:spcAft>
              <a:defRPr/>
            </a:pPr>
            <a:r>
              <a:rPr lang="en-US" dirty="0">
                <a:solidFill>
                  <a:schemeClr val="bg1"/>
                </a:solidFill>
              </a:rPr>
              <a:t>$x{</a:t>
            </a:r>
            <a:r>
              <a:rPr lang="en-US" dirty="0" err="1">
                <a:solidFill>
                  <a:schemeClr val="bg1"/>
                </a:solidFill>
              </a:rPr>
              <a:t>Foo</a:t>
            </a:r>
            <a:r>
              <a:rPr lang="en-US" dirty="0">
                <a:solidFill>
                  <a:schemeClr val="bg1"/>
                </a:solidFill>
              </a:rPr>
              <a:t>}, …</a:t>
            </a:r>
          </a:p>
        </p:txBody>
      </p:sp>
      <p:grpSp>
        <p:nvGrpSpPr>
          <p:cNvPr id="36" name="Group 35"/>
          <p:cNvGrpSpPr>
            <a:grpSpLocks/>
          </p:cNvGrpSpPr>
          <p:nvPr/>
        </p:nvGrpSpPr>
        <p:grpSpPr bwMode="auto">
          <a:xfrm>
            <a:off x="381000" y="4183063"/>
            <a:ext cx="1600200" cy="2362200"/>
            <a:chOff x="381000" y="4182979"/>
            <a:chExt cx="1600200" cy="2362200"/>
          </a:xfrm>
        </p:grpSpPr>
        <p:grpSp>
          <p:nvGrpSpPr>
            <p:cNvPr id="54300" name="Group 36"/>
            <p:cNvGrpSpPr>
              <a:grpSpLocks/>
            </p:cNvGrpSpPr>
            <p:nvPr/>
          </p:nvGrpSpPr>
          <p:grpSpPr bwMode="auto">
            <a:xfrm>
              <a:off x="381000" y="4182979"/>
              <a:ext cx="1600200" cy="2362200"/>
              <a:chOff x="381000" y="3962400"/>
              <a:chExt cx="1600200" cy="2362200"/>
            </a:xfrm>
          </p:grpSpPr>
          <p:sp>
            <p:nvSpPr>
              <p:cNvPr id="18" name="AutoShape 18"/>
              <p:cNvSpPr>
                <a:spLocks noChangeArrowheads="1"/>
              </p:cNvSpPr>
              <p:nvPr/>
            </p:nvSpPr>
            <p:spPr bwMode="auto">
              <a:xfrm>
                <a:off x="3810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3" name="Rounded Rectangle 2"/>
              <p:cNvSpPr/>
              <p:nvPr/>
            </p:nvSpPr>
            <p:spPr bwMode="auto">
              <a:xfrm>
                <a:off x="3810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grpSp>
        <p:pic>
          <p:nvPicPr>
            <p:cNvPr id="54301" name="Picture 33" descr="NET_v_rgb.png"/>
            <p:cNvPicPr>
              <a:picLocks noChangeAspect="1"/>
            </p:cNvPicPr>
            <p:nvPr/>
          </p:nvPicPr>
          <p:blipFill>
            <a:blip r:embed="rId6" cstate="print"/>
            <a:srcRect/>
            <a:stretch>
              <a:fillRect/>
            </a:stretch>
          </p:blipFill>
          <p:spPr bwMode="auto">
            <a:xfrm>
              <a:off x="672767" y="5422584"/>
              <a:ext cx="1016667" cy="965833"/>
            </a:xfrm>
            <a:prstGeom prst="rect">
              <a:avLst/>
            </a:prstGeom>
            <a:noFill/>
            <a:ln w="9525">
              <a:noFill/>
              <a:miter lim="800000"/>
              <a:headEnd/>
              <a:tailEnd/>
            </a:ln>
          </p:spPr>
        </p:pic>
      </p:grpSp>
      <p:grpSp>
        <p:nvGrpSpPr>
          <p:cNvPr id="37" name="Group 36"/>
          <p:cNvGrpSpPr/>
          <p:nvPr/>
        </p:nvGrpSpPr>
        <p:grpSpPr>
          <a:xfrm>
            <a:off x="7086600" y="4183063"/>
            <a:ext cx="1600200" cy="2362200"/>
            <a:chOff x="7086600" y="4183063"/>
            <a:chExt cx="1600200" cy="2362200"/>
          </a:xfrm>
        </p:grpSpPr>
        <p:grpSp>
          <p:nvGrpSpPr>
            <p:cNvPr id="21" name="Group 41"/>
            <p:cNvGrpSpPr>
              <a:grpSpLocks/>
            </p:cNvGrpSpPr>
            <p:nvPr/>
          </p:nvGrpSpPr>
          <p:grpSpPr bwMode="auto">
            <a:xfrm>
              <a:off x="7086600" y="4183063"/>
              <a:ext cx="1600200" cy="2362200"/>
              <a:chOff x="5410200" y="3962400"/>
              <a:chExt cx="1600200" cy="2362200"/>
            </a:xfrm>
          </p:grpSpPr>
          <p:sp>
            <p:nvSpPr>
              <p:cNvPr id="4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Your</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5" name="Rounded Rectangle 44"/>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r>
                  <a:rPr lang="en-US" sz="5400" b="1" dirty="0">
                    <a:solidFill>
                      <a:schemeClr val="bg1"/>
                    </a:solidFill>
                  </a:rPr>
                  <a:t>?</a:t>
                </a:r>
              </a:p>
            </p:txBody>
          </p:sp>
        </p:grpSp>
        <p:pic>
          <p:nvPicPr>
            <p:cNvPr id="33" name="Picture 3"/>
            <p:cNvPicPr>
              <a:picLocks noChangeAspect="1" noChangeArrowheads="1"/>
            </p:cNvPicPr>
            <p:nvPr/>
          </p:nvPicPr>
          <p:blipFill>
            <a:blip r:embed="rId7" cstate="print"/>
            <a:srcRect r="80916"/>
            <a:stretch>
              <a:fillRect/>
            </a:stretch>
          </p:blipFill>
          <p:spPr bwMode="auto">
            <a:xfrm>
              <a:off x="7391400" y="5334000"/>
              <a:ext cx="952500" cy="981075"/>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2"/>
          <p:cNvSpPr>
            <a:spLocks noGrp="1"/>
          </p:cNvSpPr>
          <p:nvPr>
            <p:ph type="title"/>
          </p:nvPr>
        </p:nvSpPr>
        <p:spPr/>
        <p:txBody>
          <a:bodyPr/>
          <a:lstStyle/>
          <a:p>
            <a:pPr eaLnBrk="1" hangingPunct="1"/>
            <a:r>
              <a:rPr lang="en-US" dirty="0"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6"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t>Who am I?</a:t>
            </a:r>
          </a:p>
        </p:txBody>
      </p:sp>
      <p:sp>
        <p:nvSpPr>
          <p:cNvPr id="28674" name="Content Placeholder 2"/>
          <p:cNvSpPr>
            <a:spLocks noGrp="1"/>
          </p:cNvSpPr>
          <p:nvPr>
            <p:ph idx="1"/>
          </p:nvPr>
        </p:nvSpPr>
        <p:spPr>
          <a:xfrm>
            <a:off x="457200" y="1905000"/>
            <a:ext cx="8229600" cy="4389438"/>
          </a:xfrm>
        </p:spPr>
        <p:txBody>
          <a:bodyPr/>
          <a:lstStyle/>
          <a:p>
            <a:pPr marL="457200" indent="-457200" eaLnBrk="1" hangingPunct="1"/>
            <a:r>
              <a:rPr lang="en-US" sz="2400" dirty="0" smtClean="0"/>
              <a:t>Iowa Native</a:t>
            </a:r>
          </a:p>
          <a:p>
            <a:pPr marL="457200" indent="-457200" eaLnBrk="1" hangingPunct="1"/>
            <a:r>
              <a:rPr lang="en-US" sz="2400" dirty="0" smtClean="0"/>
              <a:t>Iowa State University</a:t>
            </a:r>
          </a:p>
          <a:p>
            <a:pPr marL="457200" indent="-457200" eaLnBrk="1" hangingPunct="1"/>
            <a:r>
              <a:rPr lang="en-US" sz="2400" dirty="0" smtClean="0"/>
              <a:t>Cedar Rapids</a:t>
            </a:r>
          </a:p>
          <a:p>
            <a:pPr marL="457200" indent="-457200" eaLnBrk="1" hangingPunct="1"/>
            <a:r>
              <a:rPr lang="en-US" sz="2400" dirty="0" smtClean="0"/>
              <a:t>SharePoint </a:t>
            </a:r>
            <a:r>
              <a:rPr lang="en-US" sz="2400" dirty="0" smtClean="0">
                <a:sym typeface="Wingdings" pitchFamily="2" charset="2"/>
              </a:rPr>
              <a:t> ASP.NET MVC</a:t>
            </a:r>
            <a:endParaRPr lang="en-US" sz="2400" dirty="0" smtClean="0"/>
          </a:p>
          <a:p>
            <a:pPr marL="457200" indent="-457200" eaLnBrk="1" hangingPunct="1"/>
            <a:r>
              <a:rPr lang="en-US" sz="2400" dirty="0" smtClean="0">
                <a:sym typeface="Wingdings" pitchFamily="2" charset="2"/>
              </a:rPr>
              <a:t>J&amp;P Cycles</a:t>
            </a:r>
            <a:endParaRPr lang="en-US" sz="2400" dirty="0" smtClean="0"/>
          </a:p>
          <a:p>
            <a:pPr marL="457200" indent="-457200" eaLnBrk="1" hangingPunct="1"/>
            <a:r>
              <a:rPr lang="en-US" sz="2400" dirty="0" smtClean="0"/>
              <a:t>Language Geek</a:t>
            </a:r>
          </a:p>
        </p:txBody>
      </p:sp>
      <p:pic>
        <p:nvPicPr>
          <p:cNvPr id="28675"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2027238"/>
          <a:ext cx="8610600" cy="3907908"/>
        </p:xfrm>
        <a:graphic>
          <a:graphicData uri="http://schemas.openxmlformats.org/drawingml/2006/table">
            <a:tbl>
              <a:tblPr firstRow="1">
                <a:tableStyleId>{17292A2E-F333-43FB-9621-5CBBE7FDCDCB}</a:tableStyleId>
              </a:tblPr>
              <a:tblGrid>
                <a:gridCol w="1722120"/>
                <a:gridCol w="1722120"/>
                <a:gridCol w="1722120"/>
                <a:gridCol w="1722120"/>
                <a:gridCol w="1722120"/>
              </a:tblGrid>
              <a:tr h="219679">
                <a:tc>
                  <a:txBody>
                    <a:bodyPr/>
                    <a:lstStyle/>
                    <a:p>
                      <a:r>
                        <a:rPr lang="en-US" sz="1600" dirty="0" smtClean="0"/>
                        <a:t>Action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Python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Ruby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VB.NET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219679">
                <a:tc>
                  <a:txBody>
                    <a:bodyPr/>
                    <a:lstStyle/>
                    <a:p>
                      <a:r>
                        <a:rPr lang="en-US" sz="1600" dirty="0" err="1" smtClean="0"/>
                        <a:t>GetMember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SetMember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a:t>
                      </a:r>
                      <a:r>
                        <a:rPr lang="en-US" sz="1600" baseline="0" dirty="0" smtClean="0">
                          <a:latin typeface="Consolas" pitchFamily="49" charset="0"/>
                        </a:rPr>
                        <a:t>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74002">
                <a:tc>
                  <a:txBody>
                    <a:bodyPr/>
                    <a:lstStyle/>
                    <a:p>
                      <a:r>
                        <a:rPr lang="en-US" sz="1600" dirty="0" err="1" smtClean="0"/>
                        <a:t>DeleteMember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del </a:t>
                      </a:r>
                      <a:r>
                        <a:rPr lang="en-US" sz="1600" dirty="0" err="1" smtClean="0">
                          <a:latin typeface="Consolas" pitchFamily="49" charset="0"/>
                        </a:rPr>
                        <a:t>d.Foo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latin typeface="Consolas" pitchFamily="49" charset="0"/>
                        </a:rPr>
                        <a:t>x.send</a:t>
                      </a:r>
                      <a:r>
                        <a:rPr lang="en-US" sz="800" dirty="0" smtClean="0">
                          <a:latin typeface="Consolas" pitchFamily="49" charset="0"/>
                        </a:rPr>
                        <a:t> :</a:t>
                      </a:r>
                      <a:r>
                        <a:rPr lang="en-US" sz="800" dirty="0" err="1" smtClean="0">
                          <a:latin typeface="Consolas" pitchFamily="49" charset="0"/>
                        </a:rPr>
                        <a:t>remove_instance_variable</a:t>
                      </a:r>
                      <a:r>
                        <a:rPr lang="en-US" sz="800" dirty="0" smtClean="0">
                          <a:latin typeface="Consolas" pitchFamily="49" charset="0"/>
                        </a:rPr>
                        <a:t> :@</a:t>
                      </a:r>
                      <a:r>
                        <a:rPr lang="en-US" sz="800" dirty="0" err="1" smtClean="0">
                          <a:latin typeface="Consolas" pitchFamily="49" charset="0"/>
                        </a:rPr>
                        <a:t>foo</a:t>
                      </a:r>
                      <a:endParaRPr lang="en-US" sz="8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9679">
                <a:tc>
                  <a:txBody>
                    <a:bodyPr/>
                    <a:lstStyle/>
                    <a:p>
                      <a:r>
                        <a:rPr lang="en-US" sz="1600" dirty="0" err="1" smtClean="0"/>
                        <a:t>UnaryOperation</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BinaryOperation</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9679">
                <a:tc>
                  <a:txBody>
                    <a:bodyPr/>
                    <a:lstStyle/>
                    <a:p>
                      <a:r>
                        <a:rPr lang="en-US" sz="1600" dirty="0" smtClean="0"/>
                        <a:t>Convert</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latin typeface="Consolas" pitchFamily="49" charset="0"/>
                        </a:rPr>
                        <a:t>(</a:t>
                      </a:r>
                      <a:r>
                        <a:rPr lang="en-US" sz="1600" dirty="0" err="1" smtClean="0">
                          <a:latin typeface="Consolas" pitchFamily="49" charset="0"/>
                        </a:rPr>
                        <a:t>Foo</a:t>
                      </a:r>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CType</a:t>
                      </a:r>
                      <a:r>
                        <a:rPr lang="en-US" sz="1600" dirty="0" smtClean="0">
                          <a:latin typeface="Consolas" pitchFamily="49" charset="0"/>
                        </a:rPr>
                        <a:t>(</a:t>
                      </a:r>
                      <a:r>
                        <a:rPr lang="en-US" sz="1600" dirty="0" err="1" smtClean="0">
                          <a:latin typeface="Consolas" pitchFamily="49" charset="0"/>
                        </a:rPr>
                        <a:t>x,</a:t>
                      </a:r>
                      <a:r>
                        <a:rPr lang="en-US" sz="1600" baseline="0" dirty="0" err="1" smtClean="0">
                          <a:latin typeface="Consolas" pitchFamily="49" charset="0"/>
                        </a:rPr>
                        <a:t>Foo</a:t>
                      </a:r>
                      <a:r>
                        <a:rPr lang="en-US" sz="1600" baseline="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InvokeMember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baseline="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smtClean="0"/>
                        <a:t>Invoke</a:t>
                      </a: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x.call</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baseline="300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66132">
                <a:tc>
                  <a:txBody>
                    <a:bodyPr/>
                    <a:lstStyle/>
                    <a:p>
                      <a:r>
                        <a:rPr lang="en-US" sz="1600" dirty="0" err="1" smtClean="0"/>
                        <a:t>CreateInstance</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X.new</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dirty="0" smtClean="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dirty="0" smtClean="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GetIndex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SetIndex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9679">
                <a:tc>
                  <a:txBody>
                    <a:bodyPr/>
                    <a:lstStyle/>
                    <a:p>
                      <a:r>
                        <a:rPr lang="en-US" sz="1600" dirty="0" err="1" smtClean="0"/>
                        <a:t>DeleteIndex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del 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57431" name="Title 7"/>
          <p:cNvSpPr>
            <a:spLocks noGrp="1"/>
          </p:cNvSpPr>
          <p:nvPr>
            <p:ph type="title"/>
          </p:nvPr>
        </p:nvSpPr>
        <p:spPr/>
        <p:txBody>
          <a:bodyPr/>
          <a:lstStyle/>
          <a:p>
            <a:pPr eaLnBrk="1" hangingPunct="1"/>
            <a:r>
              <a:rPr lang="en-US" smtClean="0"/>
              <a:t>Language Expressions</a:t>
            </a:r>
          </a:p>
        </p:txBody>
      </p:sp>
      <p:sp>
        <p:nvSpPr>
          <p:cNvPr id="5" name="TextBox 4"/>
          <p:cNvSpPr txBox="1"/>
          <p:nvPr/>
        </p:nvSpPr>
        <p:spPr>
          <a:xfrm>
            <a:off x="4267200" y="5943600"/>
            <a:ext cx="4572000" cy="338554"/>
          </a:xfrm>
          <a:prstGeom prst="rect">
            <a:avLst/>
          </a:prstGeom>
          <a:noFill/>
        </p:spPr>
        <p:txBody>
          <a:bodyPr wrap="square" rtlCol="0">
            <a:spAutoFit/>
          </a:bodyPr>
          <a:lstStyle/>
          <a:p>
            <a:pPr algn="r"/>
            <a:r>
              <a:rPr lang="en-US" sz="1600" dirty="0" smtClean="0">
                <a:latin typeface="+mn-lt"/>
              </a:rPr>
              <a:t>* Language-specific semantics	** Not dynamic</a:t>
            </a:r>
            <a:endParaRPr lang="en-US" sz="1600" dirty="0">
              <a:latin typeface="+mn-lt"/>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4"/>
          <p:cNvSpPr>
            <a:spLocks noGrp="1"/>
          </p:cNvSpPr>
          <p:nvPr>
            <p:ph type="title"/>
          </p:nvPr>
        </p:nvSpPr>
        <p:spPr/>
        <p:txBody>
          <a:bodyPr/>
          <a:lstStyle/>
          <a:p>
            <a:r>
              <a:rPr lang="en-US" smtClean="0"/>
              <a:t>System.Linq.Expressions v2</a:t>
            </a:r>
          </a:p>
        </p:txBody>
      </p:sp>
      <p:sp>
        <p:nvSpPr>
          <p:cNvPr id="59393" name="Text Placeholder 5"/>
          <p:cNvSpPr>
            <a:spLocks noGrp="1"/>
          </p:cNvSpPr>
          <p:nvPr>
            <p:ph idx="1"/>
          </p:nvPr>
        </p:nvSpPr>
        <p:spPr/>
        <p:txBody>
          <a:bodyPr/>
          <a:lstStyle/>
          <a:p>
            <a:r>
              <a:rPr lang="en-US" dirty="0" smtClean="0"/>
              <a:t>.NET 3.5 Expression Trees</a:t>
            </a:r>
          </a:p>
          <a:p>
            <a:pPr>
              <a:buFont typeface="Impact" pitchFamily="34" charset="0"/>
              <a:buChar char="+"/>
            </a:pPr>
            <a:r>
              <a:rPr lang="en-US" dirty="0" smtClean="0"/>
              <a:t>Extra Expressions</a:t>
            </a:r>
          </a:p>
          <a:p>
            <a:pPr lvl="1">
              <a:buNone/>
            </a:pPr>
            <a:r>
              <a:rPr lang="en-US" sz="2000" dirty="0" smtClean="0"/>
              <a:t>++, --, </a:t>
            </a:r>
            <a:r>
              <a:rPr lang="en-US" sz="2000" dirty="0" err="1" smtClean="0"/>
              <a:t>ArrayAccess</a:t>
            </a:r>
            <a:r>
              <a:rPr lang="en-US" sz="2000" dirty="0" smtClean="0"/>
              <a:t>, Default, </a:t>
            </a:r>
            <a:r>
              <a:rPr lang="en-US" sz="2000" dirty="0" err="1" smtClean="0"/>
              <a:t>RefEqual</a:t>
            </a:r>
            <a:r>
              <a:rPr lang="en-US" sz="2000" dirty="0" smtClean="0"/>
              <a:t>, </a:t>
            </a:r>
            <a:r>
              <a:rPr lang="en-US" sz="2000" dirty="0" err="1" smtClean="0"/>
              <a:t>Unbox</a:t>
            </a:r>
            <a:r>
              <a:rPr lang="en-US" sz="2000" dirty="0" smtClean="0"/>
              <a:t>, etc</a:t>
            </a:r>
          </a:p>
          <a:p>
            <a:pPr>
              <a:buFont typeface="Impact" pitchFamily="34" charset="0"/>
              <a:buChar char="+"/>
            </a:pPr>
            <a:r>
              <a:rPr lang="en-US" dirty="0" smtClean="0"/>
              <a:t>Assignment</a:t>
            </a:r>
          </a:p>
          <a:p>
            <a:pPr lvl="1">
              <a:buNone/>
            </a:pPr>
            <a:r>
              <a:rPr lang="en-US" sz="2000" dirty="0" smtClean="0"/>
              <a:t>=, +=, -=, *=, /=, %=, &amp;=, |=, ^=, &lt;&lt;=, &gt;&gt;=, etc</a:t>
            </a:r>
          </a:p>
          <a:p>
            <a:pPr>
              <a:buFont typeface="Impact" pitchFamily="34" charset="0"/>
              <a:buChar char="+"/>
            </a:pPr>
            <a:r>
              <a:rPr lang="en-US" dirty="0" smtClean="0"/>
              <a:t>Control-flow</a:t>
            </a:r>
          </a:p>
          <a:p>
            <a:pPr lvl="1">
              <a:buNone/>
            </a:pPr>
            <a:r>
              <a:rPr lang="en-US" sz="2000" dirty="0" smtClean="0"/>
              <a:t>if, switch, for, break, return, throw, try…catch..finally, </a:t>
            </a:r>
            <a:r>
              <a:rPr lang="en-US" sz="2000" dirty="0" err="1" smtClean="0"/>
              <a:t>goto</a:t>
            </a:r>
            <a:r>
              <a:rPr lang="en-US" sz="2000" dirty="0" smtClean="0"/>
              <a:t>, label, etc</a:t>
            </a:r>
          </a:p>
          <a:p>
            <a:pPr>
              <a:buFont typeface="Impact" pitchFamily="34" charset="0"/>
              <a:buChar char="+"/>
            </a:pPr>
            <a:r>
              <a:rPr lang="en-US" dirty="0" smtClean="0"/>
              <a:t>Dynamic dispatch</a:t>
            </a:r>
          </a:p>
          <a:p>
            <a:pPr>
              <a:buFont typeface="Impact" pitchFamily="34" charset="0"/>
              <a:buChar char="="/>
            </a:pPr>
            <a:r>
              <a:rPr lang="en-US" b="1" dirty="0" smtClean="0"/>
              <a:t>Full method bodies</a:t>
            </a:r>
            <a:endParaRPr lang="en-US" dirty="0" smtClean="0"/>
          </a:p>
        </p:txBody>
      </p:sp>
      <p:sp>
        <p:nvSpPr>
          <p:cNvPr id="6" name="Right Brace 5"/>
          <p:cNvSpPr/>
          <p:nvPr/>
        </p:nvSpPr>
        <p:spPr>
          <a:xfrm>
            <a:off x="4724400" y="1981200"/>
            <a:ext cx="228600" cy="8382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953000" y="2133600"/>
            <a:ext cx="3276600" cy="492443"/>
          </a:xfrm>
          <a:prstGeom prst="rect">
            <a:avLst/>
          </a:prstGeom>
          <a:noFill/>
        </p:spPr>
        <p:txBody>
          <a:bodyPr wrap="square" rtlCol="0">
            <a:spAutoFit/>
          </a:bodyPr>
          <a:lstStyle/>
          <a:p>
            <a:r>
              <a:rPr lang="en-US" sz="2600" dirty="0" smtClean="0">
                <a:latin typeface="+mn-lt"/>
              </a:rPr>
              <a:t>Lambda Expressions</a:t>
            </a:r>
            <a:endParaRPr lang="en-US" sz="2600" dirty="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39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39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3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Factorial In 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492"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static </a:t>
            </a:r>
            <a:r>
              <a:rPr lang="en-US" sz="1600" dirty="0" err="1">
                <a:latin typeface="Consolas" pitchFamily="49" charset="0"/>
              </a:rPr>
              <a:t>int</a:t>
            </a:r>
            <a:r>
              <a:rPr lang="en-US" sz="1600" dirty="0">
                <a:latin typeface="Consolas" pitchFamily="49" charset="0"/>
              </a:rPr>
              <a:t> fact(</a:t>
            </a:r>
            <a:r>
              <a:rPr lang="en-US" sz="1600" dirty="0" err="1">
                <a:latin typeface="Consolas" pitchFamily="49" charset="0"/>
              </a:rPr>
              <a:t>int</a:t>
            </a:r>
            <a:r>
              <a:rPr lang="en-US" sz="1600" dirty="0">
                <a:latin typeface="Consolas" pitchFamily="49" charset="0"/>
              </a:rPr>
              <a:t>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Factorial In C# With Dynamic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537" name="Text Box 4"/>
          <p:cNvSpPr txBox="1">
            <a:spLocks noChangeArrowheads="1"/>
          </p:cNvSpPr>
          <p:nvPr/>
        </p:nvSpPr>
        <p:spPr bwMode="auto">
          <a:xfrm>
            <a:off x="5029200" y="1905000"/>
            <a:ext cx="3733800" cy="1815878"/>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0" bIns="45718">
            <a:spAutoFit/>
          </a:bodyPr>
          <a:lstStyle/>
          <a:p>
            <a:r>
              <a:rPr lang="en-US" sz="1600" dirty="0">
                <a:latin typeface="Consolas" pitchFamily="49" charset="0"/>
              </a:rPr>
              <a:t>static dynamic fact(dynamic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4"/>
          <p:cNvSpPr txBox="1">
            <a:spLocks noChangeArrowheads="1"/>
          </p:cNvSpPr>
          <p:nvPr/>
        </p:nvSpPr>
        <p:spPr bwMode="auto">
          <a:xfrm>
            <a:off x="5029200" y="1905000"/>
            <a:ext cx="3733800" cy="1323975"/>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return 1</a:t>
            </a:r>
          </a:p>
          <a:p>
            <a:r>
              <a:rPr lang="en-US" sz="1600">
                <a:latin typeface="Consolas" pitchFamily="49" charset="0"/>
              </a:rPr>
              <a:t>    else:</a:t>
            </a:r>
          </a:p>
          <a:p>
            <a:r>
              <a:rPr lang="en-US" sz="1600">
                <a:latin typeface="Consolas" pitchFamily="49" charset="0"/>
              </a:rPr>
              <a:t>        return n * fact(n - 1)</a:t>
            </a:r>
          </a:p>
        </p:txBody>
      </p:sp>
      <p:sp>
        <p:nvSpPr>
          <p:cNvPr id="65538" name="Title 1"/>
          <p:cNvSpPr>
            <a:spLocks noGrp="1"/>
          </p:cNvSpPr>
          <p:nvPr>
            <p:ph type="title"/>
          </p:nvPr>
        </p:nvSpPr>
        <p:spPr/>
        <p:txBody>
          <a:bodyPr/>
          <a:lstStyle/>
          <a:p>
            <a:pPr eaLnBrk="1" hangingPunct="1"/>
            <a:r>
              <a:rPr lang="en-US" smtClean="0"/>
              <a:t>Factorial In Python</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PythonInvoke</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5105400" y="4419600"/>
            <a:ext cx="228600" cy="533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53340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Property</a:t>
            </a:r>
          </a:p>
          <a:p>
            <a:pPr algn="ctr" defTabSz="914099">
              <a:defRPr/>
            </a:pPr>
            <a:r>
              <a:rPr lang="en-US" sz="1400" dirty="0">
                <a:solidFill>
                  <a:srgbClr val="FFFFFF"/>
                </a:solidFill>
              </a:rPr>
              <a:t>Value</a:t>
            </a:r>
          </a:p>
        </p:txBody>
      </p:sp>
      <p:sp>
        <p:nvSpPr>
          <p:cNvPr id="70" name="Rounded Rectangle 69"/>
          <p:cNvSpPr/>
          <p:nvPr/>
        </p:nvSpPr>
        <p:spPr bwMode="auto">
          <a:xfrm>
            <a:off x="67056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Field</a:t>
            </a:r>
          </a:p>
          <a:p>
            <a:pPr algn="ctr" defTabSz="914099">
              <a:defRPr/>
            </a:pPr>
            <a:r>
              <a:rPr lang="en-US" sz="1400" dirty="0">
                <a:solidFill>
                  <a:srgbClr val="FFFFFF"/>
                </a:solidFill>
              </a:rPr>
              <a:t>$</a:t>
            </a:r>
            <a:r>
              <a:rPr lang="en-US" sz="1400" dirty="0" err="1">
                <a:solidFill>
                  <a:srgbClr val="FFFFFF"/>
                </a:solidFill>
              </a:rPr>
              <a:t>global.fact</a:t>
            </a:r>
            <a:endParaRPr lang="en-US" sz="1400" dirty="0">
              <a:solidFill>
                <a:srgbClr val="FFFFFF"/>
              </a:solidFill>
            </a:endParaRPr>
          </a:p>
        </p:txBody>
      </p:sp>
      <p:cxnSp>
        <p:nvCxnSpPr>
          <p:cNvPr id="72" name="Straight Arrow Connector 71"/>
          <p:cNvCxnSpPr>
            <a:stCxn id="0" idx="3"/>
            <a:endCxn id="0" idx="1"/>
          </p:cNvCxnSpPr>
          <p:nvPr/>
        </p:nvCxnSpPr>
        <p:spPr>
          <a:xfrm>
            <a:off x="6553200" y="4419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def fact(n)</a:t>
            </a:r>
          </a:p>
          <a:p>
            <a:r>
              <a:rPr lang="en-US" sz="1600" dirty="0">
                <a:latin typeface="Consolas" pitchFamily="49" charset="0"/>
              </a:rPr>
              <a:t>    if n == 0</a:t>
            </a:r>
          </a:p>
          <a:p>
            <a:r>
              <a:rPr lang="en-US" sz="1600" dirty="0">
                <a:latin typeface="Consolas" pitchFamily="49" charset="0"/>
              </a:rPr>
              <a:t>        1</a:t>
            </a:r>
          </a:p>
          <a:p>
            <a:r>
              <a:rPr lang="en-US" sz="1600" dirty="0">
                <a:latin typeface="Consolas" pitchFamily="49" charset="0"/>
              </a:rPr>
              <a:t>    else</a:t>
            </a:r>
          </a:p>
          <a:p>
            <a:r>
              <a:rPr lang="en-US" sz="1600" dirty="0">
                <a:latin typeface="Consolas" pitchFamily="49" charset="0"/>
              </a:rPr>
              <a:t>        n * fact(n - 1)</a:t>
            </a:r>
          </a:p>
          <a:p>
            <a:r>
              <a:rPr lang="en-US" sz="1600" dirty="0">
                <a:latin typeface="Consolas" pitchFamily="49" charset="0"/>
              </a:rPr>
              <a:t>    end</a:t>
            </a:r>
          </a:p>
          <a:p>
            <a:r>
              <a:rPr lang="en-US" sz="1600" dirty="0">
                <a:latin typeface="Consolas" pitchFamily="49" charset="0"/>
              </a:rPr>
              <a:t>end</a:t>
            </a:r>
          </a:p>
        </p:txBody>
      </p:sp>
      <p:sp>
        <p:nvSpPr>
          <p:cNvPr id="67586" name="Title 1"/>
          <p:cNvSpPr>
            <a:spLocks noGrp="1"/>
          </p:cNvSpPr>
          <p:nvPr>
            <p:ph type="title"/>
          </p:nvPr>
        </p:nvSpPr>
        <p:spPr/>
        <p:txBody>
          <a:bodyPr/>
          <a:lstStyle/>
          <a:p>
            <a:pPr eaLnBrk="1" hangingPunct="1"/>
            <a:r>
              <a:rPr lang="en-US" smtClean="0"/>
              <a:t>Factorial In Ruby</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3810000" y="2362200"/>
            <a:ext cx="1066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3810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2" name="Rounded Rectangle 11"/>
          <p:cNvSpPr/>
          <p:nvPr/>
        </p:nvSpPr>
        <p:spPr bwMode="auto">
          <a:xfrm>
            <a:off x="990600" y="2667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Ruby.IsTrue</a:t>
            </a:r>
            <a:endParaRPr lang="en-US" sz="1400" dirty="0">
              <a:solidFill>
                <a:srgbClr val="FFFFFF"/>
              </a:solidFill>
            </a:endParaRPr>
          </a:p>
        </p:txBody>
      </p:sp>
      <p:sp>
        <p:nvSpPr>
          <p:cNvPr id="13" name="Rounded Rectangle 12"/>
          <p:cNvSpPr/>
          <p:nvPr/>
        </p:nvSpPr>
        <p:spPr bwMode="auto">
          <a:xfrm>
            <a:off x="43434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4" name="Rounded Rectangle 13"/>
          <p:cNvSpPr/>
          <p:nvPr/>
        </p:nvSpPr>
        <p:spPr bwMode="auto">
          <a:xfrm>
            <a:off x="2362200" y="2667000"/>
            <a:ext cx="1219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5" name="Rounded Rectangle 14"/>
          <p:cNvSpPr/>
          <p:nvPr/>
        </p:nvSpPr>
        <p:spPr bwMode="auto">
          <a:xfrm>
            <a:off x="2667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RubyCall</a:t>
            </a:r>
            <a:r>
              <a:rPr lang="en-US" sz="1400" dirty="0">
                <a:solidFill>
                  <a:srgbClr val="FFFFFF"/>
                </a:solidFill>
              </a:rPr>
              <a:t>[fact]</a:t>
            </a:r>
          </a:p>
        </p:txBody>
      </p:sp>
      <p:sp>
        <p:nvSpPr>
          <p:cNvPr id="16" name="Rounded Rectangle 15"/>
          <p:cNvSpPr/>
          <p:nvPr/>
        </p:nvSpPr>
        <p:spPr bwMode="auto">
          <a:xfrm>
            <a:off x="9906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7" name="Rounded Rectangle 16"/>
          <p:cNvSpPr/>
          <p:nvPr/>
        </p:nvSpPr>
        <p:spPr bwMode="auto">
          <a:xfrm>
            <a:off x="4343400" y="4267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self</a:t>
            </a:r>
          </a:p>
        </p:txBody>
      </p: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0" idx="3"/>
            <a:endCxn id="0" idx="1"/>
          </p:cNvCxnSpPr>
          <p:nvPr/>
        </p:nvCxnSpPr>
        <p:spPr>
          <a:xfrm>
            <a:off x="2209800" y="2895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3581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flipV="1">
            <a:off x="3581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9906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2667000" y="41148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24384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24384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4114800" y="44958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41148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60198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60198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57912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57912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Different Semantics</a:t>
            </a:r>
          </a:p>
        </p:txBody>
      </p:sp>
      <p:sp>
        <p:nvSpPr>
          <p:cNvPr id="6" name="Rectangle 5"/>
          <p:cNvSpPr>
            <a:spLocks noChangeArrowheads="1"/>
          </p:cNvSpPr>
          <p:nvPr/>
        </p:nvSpPr>
        <p:spPr bwMode="auto">
          <a:xfrm>
            <a:off x="4019550" y="1887538"/>
            <a:ext cx="1033463" cy="379412"/>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olas" pitchFamily="49" charset="0"/>
                <a:cs typeface="Courier New" pitchFamily="49" charset="0"/>
              </a:rPr>
              <a:t>x * 2</a:t>
            </a:r>
          </a:p>
        </p:txBody>
      </p:sp>
      <p:sp>
        <p:nvSpPr>
          <p:cNvPr id="7" name="Rectangle 6"/>
          <p:cNvSpPr>
            <a:spLocks noChangeArrowheads="1"/>
          </p:cNvSpPr>
          <p:nvPr/>
        </p:nvSpPr>
        <p:spPr bwMode="auto">
          <a:xfrm>
            <a:off x="438150" y="2514600"/>
            <a:ext cx="4248150" cy="376238"/>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Assume</a:t>
            </a:r>
            <a:r>
              <a:rPr lang="en-US" sz="2400" dirty="0">
                <a:solidFill>
                  <a:srgbClr val="000000"/>
                </a:solidFill>
                <a:latin typeface="Consolas" pitchFamily="49" charset="0"/>
                <a:cs typeface="Courier New" pitchFamily="49" charset="0"/>
              </a:rPr>
              <a:t> x = 2,000,000,000</a:t>
            </a:r>
          </a:p>
        </p:txBody>
      </p:sp>
      <p:sp>
        <p:nvSpPr>
          <p:cNvPr id="8" name="Rectangle 7"/>
          <p:cNvSpPr>
            <a:spLocks noChangeArrowheads="1"/>
          </p:cNvSpPr>
          <p:nvPr/>
        </p:nvSpPr>
        <p:spPr bwMode="auto">
          <a:xfrm>
            <a:off x="4933950" y="2495550"/>
            <a:ext cx="3717925" cy="733425"/>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Python</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9" name="Rectangle 8"/>
          <p:cNvSpPr>
            <a:spLocks noChangeArrowheads="1"/>
          </p:cNvSpPr>
          <p:nvPr/>
        </p:nvSpPr>
        <p:spPr bwMode="auto">
          <a:xfrm>
            <a:off x="4933950" y="3581400"/>
            <a:ext cx="3717925" cy="733425"/>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Ruby</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10" name="Rectangle 9"/>
          <p:cNvSpPr>
            <a:spLocks noChangeArrowheads="1"/>
          </p:cNvSpPr>
          <p:nvPr/>
        </p:nvSpPr>
        <p:spPr bwMode="auto">
          <a:xfrm>
            <a:off x="447675" y="3276600"/>
            <a:ext cx="3717925" cy="733425"/>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Smarter than a 5</a:t>
            </a:r>
            <a:r>
              <a:rPr lang="en-US" sz="2400" baseline="30000" dirty="0">
                <a:solidFill>
                  <a:srgbClr val="000000"/>
                </a:solidFill>
                <a:latin typeface="Constantia" pitchFamily="18" charset="0"/>
                <a:cs typeface="Courier New" pitchFamily="49" charset="0"/>
              </a:rPr>
              <a:t>th</a:t>
            </a:r>
            <a:r>
              <a:rPr lang="en-US" sz="2400" dirty="0">
                <a:solidFill>
                  <a:srgbClr val="000000"/>
                </a:solidFill>
                <a:latin typeface="Constantia" pitchFamily="18" charset="0"/>
                <a:cs typeface="Courier New" pitchFamily="49" charset="0"/>
              </a:rPr>
              <a:t> grader?</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11" name="Rectangle 10"/>
          <p:cNvSpPr>
            <a:spLocks noChangeArrowheads="1"/>
          </p:cNvSpPr>
          <p:nvPr/>
        </p:nvSpPr>
        <p:spPr bwMode="auto">
          <a:xfrm>
            <a:off x="1447800" y="4419600"/>
            <a:ext cx="6953250" cy="1466299"/>
          </a:xfrm>
          <a:prstGeom prst="rect">
            <a:avLst/>
          </a:prstGeom>
          <a:noFill/>
          <a:ln w="9525">
            <a:noFill/>
            <a:miter lim="800000"/>
            <a:headEnd/>
            <a:tailEnd/>
          </a:ln>
        </p:spPr>
        <p:txBody>
          <a:bodyPr wrap="squar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C#</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-294,967,296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typed as </a:t>
            </a:r>
            <a:r>
              <a:rPr lang="en-US" sz="2400" dirty="0" err="1">
                <a:solidFill>
                  <a:srgbClr val="000000"/>
                </a:solidFill>
                <a:latin typeface="Consolas" pitchFamily="49" charset="0"/>
                <a:cs typeface="Courier New" pitchFamily="49" charset="0"/>
              </a:rPr>
              <a:t>int</a:t>
            </a:r>
            <a:r>
              <a:rPr lang="en-US" sz="2400" dirty="0">
                <a:solidFill>
                  <a:srgbClr val="000000"/>
                </a:solidFill>
                <a:latin typeface="Consolas" pitchFamily="49" charset="0"/>
                <a:cs typeface="Courier New" pitchFamily="49" charset="0"/>
              </a:rPr>
              <a:t> </a:t>
            </a:r>
          </a:p>
          <a:p>
            <a:pPr defTabSz="912813">
              <a:lnSpc>
                <a:spcPct val="78000"/>
              </a:lnSpc>
              <a:spcBef>
                <a:spcPct val="20000"/>
              </a:spcBef>
            </a:pPr>
            <a:r>
              <a:rPr lang="en-US" sz="2400" dirty="0">
                <a:solidFill>
                  <a:srgbClr val="000000"/>
                </a:solidFill>
                <a:latin typeface="Consolas" pitchFamily="49" charset="0"/>
                <a:cs typeface="Courier New" pitchFamily="49" charset="0"/>
              </a:rPr>
              <a:t>Or </a:t>
            </a:r>
            <a:r>
              <a:rPr lang="en-US" sz="2400" dirty="0" err="1">
                <a:solidFill>
                  <a:srgbClr val="000000"/>
                </a:solidFill>
                <a:latin typeface="Consolas" pitchFamily="49" charset="0"/>
                <a:cs typeface="Courier New" pitchFamily="49" charset="0"/>
              </a:rPr>
              <a:t>OverflowException</a:t>
            </a:r>
            <a:r>
              <a:rPr lang="en-US" sz="2400" dirty="0">
                <a:solidFill>
                  <a:srgbClr val="000000"/>
                </a:solidFill>
                <a:latin typeface="Consolas" pitchFamily="49" charset="0"/>
                <a:cs typeface="Courier New" pitchFamily="49" charset="0"/>
              </a:rPr>
              <a:t>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checked</a:t>
            </a:r>
          </a:p>
          <a:p>
            <a:pPr defTabSz="912813">
              <a:lnSpc>
                <a:spcPct val="78000"/>
              </a:lnSpc>
              <a:spcBef>
                <a:spcPct val="20000"/>
              </a:spcBef>
            </a:pPr>
            <a:r>
              <a:rPr lang="en-US" sz="2400" dirty="0">
                <a:solidFill>
                  <a:srgbClr val="000000"/>
                </a:solidFill>
                <a:latin typeface="Consolas" pitchFamily="49" charset="0"/>
                <a:cs typeface="Courier New" pitchFamily="49" charset="0"/>
              </a:rPr>
              <a:t>Or 4,000,000,000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typed as long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8"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r>
              <a:rPr lang="en-US" smtClean="0"/>
              <a:t>Call Site Caching</a:t>
            </a:r>
            <a:endParaRPr lang="en-US" dirty="0" smtClean="0"/>
          </a:p>
        </p:txBody>
      </p:sp>
      <p:sp>
        <p:nvSpPr>
          <p:cNvPr id="72705" name="Text Placeholder 1"/>
          <p:cNvSpPr>
            <a:spLocks noGrp="1"/>
          </p:cNvSpPr>
          <p:nvPr>
            <p:ph idx="1"/>
          </p:nvPr>
        </p:nvSpPr>
        <p:spPr/>
        <p:txBody>
          <a:bodyPr/>
          <a:lstStyle/>
          <a:p>
            <a:r>
              <a:rPr lang="en-US" dirty="0" err="1" smtClean="0"/>
              <a:t>System.Runtime.CompilerServices</a:t>
            </a:r>
            <a:endParaRPr lang="en-US" dirty="0" smtClean="0"/>
          </a:p>
          <a:p>
            <a:r>
              <a:rPr lang="en-US" dirty="0" smtClean="0"/>
              <a:t>Old Idea:  Polymorphic Inline Cache</a:t>
            </a:r>
          </a:p>
          <a:p>
            <a:pPr lvl="1"/>
            <a:r>
              <a:rPr lang="en-US" dirty="0" smtClean="0"/>
              <a:t>Implemented with delegates and generics</a:t>
            </a:r>
          </a:p>
          <a:p>
            <a:pPr lvl="1"/>
            <a:r>
              <a:rPr lang="en-US" dirty="0" smtClean="0"/>
              <a:t>No changes in CLR runtime engine (today)</a:t>
            </a:r>
          </a:p>
          <a:p>
            <a:r>
              <a:rPr lang="en-US" dirty="0" smtClean="0"/>
              <a:t>Major Addition:  Multiple languages on CLR</a:t>
            </a:r>
          </a:p>
          <a:p>
            <a:pPr lvl="1"/>
            <a:r>
              <a:rPr lang="en-US" dirty="0" err="1" smtClean="0"/>
              <a:t>Interop</a:t>
            </a:r>
            <a:r>
              <a:rPr lang="en-US" dirty="0" smtClean="0"/>
              <a:t> for sharing objects across languages</a:t>
            </a:r>
          </a:p>
          <a:p>
            <a:pPr lvl="1"/>
            <a:r>
              <a:rPr lang="en-US" dirty="0" smtClean="0"/>
              <a:t>Customization to work for each language</a:t>
            </a:r>
          </a:p>
          <a:p>
            <a:pPr lvl="1"/>
            <a:r>
              <a:rPr lang="en-US" dirty="0" smtClean="0"/>
              <a:t>Customization for library writers</a:t>
            </a:r>
          </a:p>
          <a:p>
            <a:endParaRPr lang="en-US" dirty="0" smtClean="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pPr eaLnBrk="1" hangingPunct="1"/>
            <a:r>
              <a:rPr lang="en-US" dirty="0" smtClean="0"/>
              <a:t>Call Site Caching</a:t>
            </a:r>
            <a:endParaRPr lang="en-US" sz="3600" dirty="0" smtClean="0"/>
          </a:p>
        </p:txBody>
      </p:sp>
      <p:sp>
        <p:nvSpPr>
          <p:cNvPr id="6" name="TextBox 5"/>
          <p:cNvSpPr txBox="1"/>
          <p:nvPr/>
        </p:nvSpPr>
        <p:spPr>
          <a:xfrm>
            <a:off x="685800" y="2218492"/>
            <a:ext cx="2667000" cy="67710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x + 1;</a:t>
            </a:r>
            <a:endParaRPr lang="en-US" sz="1600" dirty="0">
              <a:latin typeface="Consolas" pitchFamily="49" charset="0"/>
            </a:endParaRPr>
          </a:p>
        </p:txBody>
      </p:sp>
      <p:sp>
        <p:nvSpPr>
          <p:cNvPr id="7" name="TextBox 6"/>
          <p:cNvSpPr txBox="1"/>
          <p:nvPr/>
        </p:nvSpPr>
        <p:spPr>
          <a:xfrm>
            <a:off x="1219200" y="3352800"/>
            <a:ext cx="7467600" cy="2154436"/>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static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 site;</a:t>
            </a:r>
          </a:p>
          <a:p>
            <a:pPr fontAlgn="auto">
              <a:spcBef>
                <a:spcPts val="0"/>
              </a:spcBef>
              <a:spcAft>
                <a:spcPts val="0"/>
              </a:spcAft>
              <a:defRPr/>
            </a:pPr>
            <a:r>
              <a:rPr lang="en-US" sz="1600" dirty="0" smtClean="0">
                <a:solidFill>
                  <a:srgbClr val="080808"/>
                </a:solidFill>
                <a:latin typeface="Consolas" pitchFamily="49" charset="0"/>
                <a:cs typeface="Times New Roman"/>
              </a:rPr>
              <a:t>…</a:t>
            </a:r>
            <a:endParaRPr lang="en-US" sz="1600" dirty="0" smtClean="0">
              <a:solidFill>
                <a:schemeClr val="tx1"/>
              </a:solidFill>
              <a:latin typeface="Consolas" pitchFamily="49" charset="0"/>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(site == </a:t>
            </a:r>
            <a:r>
              <a:rPr lang="en-US" sz="1600" dirty="0" smtClean="0">
                <a:solidFill>
                  <a:srgbClr val="0000FF"/>
                </a:solidFill>
                <a:latin typeface="Consolas" pitchFamily="49" charset="0"/>
                <a:ea typeface="Calibri"/>
                <a:cs typeface="Times New Roman"/>
              </a:rPr>
              <a:t>null</a:t>
            </a:r>
            <a:r>
              <a:rPr lang="en-US" sz="1600" dirty="0" smtClean="0">
                <a:solidFill>
                  <a:srgbClr val="080808"/>
                </a:solidFill>
                <a:latin typeface="Consolas" pitchFamily="49" charset="0"/>
                <a:ea typeface="Calibri"/>
                <a:cs typeface="Times New Roman"/>
              </a:rPr>
              <a:t>)</a:t>
            </a:r>
          </a:p>
          <a:p>
            <a:pPr fontAlgn="auto">
              <a:spcBef>
                <a:spcPts val="0"/>
              </a:spcBef>
              <a:spcAft>
                <a:spcPts val="0"/>
              </a:spcAft>
              <a:defRPr/>
            </a:pPr>
            <a:r>
              <a:rPr lang="en-US" sz="1600" dirty="0" smtClean="0">
                <a:solidFill>
                  <a:srgbClr val="080808"/>
                </a:solidFill>
                <a:latin typeface="Consolas" pitchFamily="49" charset="0"/>
                <a:ea typeface="Calibri"/>
                <a:cs typeface="Times New Roman"/>
              </a:rPr>
              <a:t>   site =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&gt;&gt;.Create(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Binder</a:t>
            </a:r>
            <a:r>
              <a:rPr lang="en-US" sz="1600" dirty="0" err="1" smtClean="0">
                <a:solidFill>
                  <a:srgbClr val="080808"/>
                </a:solidFill>
                <a:latin typeface="Consolas" pitchFamily="49" charset="0"/>
                <a:ea typeface="Calibri"/>
                <a:cs typeface="Times New Roman"/>
              </a:rPr>
              <a:t>.BinaryOperation</a:t>
            </a: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ExpressionType</a:t>
            </a:r>
            <a:r>
              <a:rPr lang="en-US" sz="1600" dirty="0" err="1" smtClean="0">
                <a:solidFill>
                  <a:srgbClr val="080808"/>
                </a:solidFill>
                <a:latin typeface="Consolas" pitchFamily="49" charset="0"/>
                <a:ea typeface="Calibri"/>
                <a:cs typeface="Times New Roman"/>
              </a:rPr>
              <a:t>.Add</a:t>
            </a: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endParaRPr lang="en-US" sz="1600" dirty="0" smtClean="0">
              <a:solidFill>
                <a:srgbClr val="080808"/>
              </a:solidFill>
              <a:latin typeface="Consolas" pitchFamily="49" charset="0"/>
              <a:ea typeface="Calibri"/>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a:t>
            </a:r>
            <a:r>
              <a:rPr lang="en-US" sz="1600" dirty="0" err="1" smtClean="0">
                <a:solidFill>
                  <a:srgbClr val="080808"/>
                </a:solidFill>
                <a:latin typeface="Consolas" pitchFamily="49" charset="0"/>
                <a:ea typeface="Calibri"/>
                <a:cs typeface="Times New Roman"/>
              </a:rPr>
              <a:t>site.Target</a:t>
            </a:r>
            <a:r>
              <a:rPr lang="en-US" sz="1600" dirty="0" smtClean="0">
                <a:solidFill>
                  <a:srgbClr val="080808"/>
                </a:solidFill>
                <a:latin typeface="Consolas" pitchFamily="49" charset="0"/>
                <a:ea typeface="Calibri"/>
                <a:cs typeface="Times New Roman"/>
              </a:rPr>
              <a:t>(site, x, 1);</a:t>
            </a:r>
            <a:endParaRPr lang="en-US" sz="1600" dirty="0">
              <a:latin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smtClean="0"/>
              <a:t>Demo: Dynamic vs. Static</a:t>
            </a:r>
            <a:endParaRPr/>
          </a:p>
        </p:txBody>
      </p:sp>
      <p:sp>
        <p:nvSpPr>
          <p:cNvPr id="2969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2"/>
          <p:cNvSpPr>
            <a:spLocks noGrp="1"/>
          </p:cNvSpPr>
          <p:nvPr>
            <p:ph type="title"/>
          </p:nvPr>
        </p:nvSpPr>
        <p:spPr/>
        <p:txBody>
          <a:bodyPr/>
          <a:lstStyle/>
          <a:p>
            <a:r>
              <a:rPr lang="en-US" smtClean="0"/>
              <a:t>Creating Dynamic Objects</a:t>
            </a:r>
          </a:p>
        </p:txBody>
      </p:sp>
      <p:sp>
        <p:nvSpPr>
          <p:cNvPr id="2" name="Text Placeholder 1"/>
          <p:cNvSpPr>
            <a:spLocks noGrp="1"/>
          </p:cNvSpPr>
          <p:nvPr>
            <p:ph idx="1"/>
          </p:nvPr>
        </p:nvSpPr>
        <p:spPr/>
        <p:txBody>
          <a:bodyPr/>
          <a:lstStyle/>
          <a:p>
            <a:pPr marL="274320" indent="-274320"/>
            <a:r>
              <a:rPr lang="en-US" dirty="0" err="1" smtClean="0"/>
              <a:t>ExpandoObject</a:t>
            </a:r>
            <a:endParaRPr lang="en-US" dirty="0" smtClean="0"/>
          </a:p>
          <a:p>
            <a:pPr lvl="1"/>
            <a:r>
              <a:rPr lang="en-US" dirty="0" smtClean="0"/>
              <a:t>Key-Value Pairs</a:t>
            </a:r>
          </a:p>
          <a:p>
            <a:pPr lvl="1"/>
            <a:r>
              <a:rPr lang="en-US" dirty="0" smtClean="0"/>
              <a:t>Accessed as properties</a:t>
            </a:r>
          </a:p>
          <a:p>
            <a:pPr marL="274320" indent="-274320"/>
            <a:r>
              <a:rPr lang="en-US" dirty="0" err="1" smtClean="0"/>
              <a:t>DynamicObject</a:t>
            </a:r>
            <a:endParaRPr lang="en-US" dirty="0" smtClean="0"/>
          </a:p>
          <a:p>
            <a:pPr lvl="1"/>
            <a:r>
              <a:rPr lang="en-US" dirty="0" smtClean="0"/>
              <a:t>Abstract Base Class</a:t>
            </a:r>
          </a:p>
          <a:p>
            <a:pPr marL="274320" indent="-274320"/>
            <a:r>
              <a:rPr lang="en-US" dirty="0" err="1" smtClean="0"/>
              <a:t>IDynamicMetaObjectProvider</a:t>
            </a:r>
            <a:endParaRPr lang="en-US" dirty="0" smtClean="0"/>
          </a:p>
          <a:p>
            <a:pPr lvl="1"/>
            <a:r>
              <a:rPr lang="en-US" dirty="0" err="1" smtClean="0">
                <a:latin typeface="Consolas" pitchFamily="49" charset="0"/>
                <a:cs typeface="Consolas" pitchFamily="49" charset="0"/>
              </a:rPr>
              <a:t>DynamicMetaObject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GetMetaObject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Expression parameter)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dirty="0" smtClean="0"/>
              <a:t>Dynamic .NET Objects</a:t>
            </a:r>
            <a:endParaRPr dirty="0"/>
          </a:p>
        </p:txBody>
      </p:sp>
      <p:sp>
        <p:nvSpPr>
          <p:cNvPr id="7577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76816"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76822"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76823"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76824"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76825"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7685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sz="2400" dirty="0" smtClean="0"/>
              <a:t>PDC on Channel 9</a:t>
            </a:r>
          </a:p>
          <a:p>
            <a:pPr marL="640080" lvl="1" indent="-246888" eaLnBrk="1" fontAlgn="auto" hangingPunct="1">
              <a:spcAft>
                <a:spcPts val="0"/>
              </a:spcAft>
              <a:buFont typeface="Wingdings 2"/>
              <a:buChar char=""/>
              <a:defRPr/>
            </a:pPr>
            <a:r>
              <a:rPr lang="en-US" sz="2200" dirty="0" smtClean="0">
                <a:hlinkClick r:id="rId2"/>
              </a:rPr>
              <a:t>http://channel9.msdn.com/tags/Languages/</a:t>
            </a:r>
            <a:r>
              <a:rPr lang="en-US" sz="2200" dirty="0" smtClean="0"/>
              <a:t> </a:t>
            </a:r>
            <a:endParaRPr lang="en-US" sz="2200" dirty="0" smtClean="0"/>
          </a:p>
          <a:p>
            <a:pPr marL="274320" indent="-274320" eaLnBrk="1" fontAlgn="auto" hangingPunct="1">
              <a:spcAft>
                <a:spcPts val="0"/>
              </a:spcAft>
              <a:buClr>
                <a:schemeClr val="accent3"/>
              </a:buClr>
              <a:buFont typeface="Wingdings 2"/>
              <a:buChar char=""/>
              <a:defRPr/>
            </a:pPr>
            <a:r>
              <a:rPr lang="en-US" sz="2400" i="1" dirty="0" smtClean="0"/>
              <a:t>C</a:t>
            </a:r>
            <a:r>
              <a:rPr lang="en-US" sz="2400" i="1" dirty="0" smtClean="0"/>
              <a:t># in Depth</a:t>
            </a:r>
            <a:r>
              <a:rPr lang="en-US" sz="2400" dirty="0" smtClean="0"/>
              <a:t>, 2</a:t>
            </a:r>
            <a:r>
              <a:rPr lang="en-US" sz="2400" baseline="30000" dirty="0" smtClean="0"/>
              <a:t>nd</a:t>
            </a:r>
            <a:r>
              <a:rPr lang="en-US" sz="2400" dirty="0" smtClean="0"/>
              <a:t> Edition by Jon Skeet (Manning EAP)</a:t>
            </a:r>
            <a:endParaRPr lang="en-US" sz="2000" dirty="0" smtClean="0"/>
          </a:p>
          <a:p>
            <a:pPr marL="274320" indent="-274320" eaLnBrk="1" fontAlgn="auto" hangingPunct="1">
              <a:spcAft>
                <a:spcPts val="0"/>
              </a:spcAft>
              <a:buClr>
                <a:schemeClr val="accent3"/>
              </a:buClr>
              <a:buFont typeface="Wingdings 2"/>
              <a:buChar char=""/>
              <a:defRPr/>
            </a:pPr>
            <a:r>
              <a:rPr lang="en-US" sz="2400" dirty="0" smtClean="0"/>
              <a:t>Bart De Smet – Microsoft Language Geek</a:t>
            </a:r>
          </a:p>
          <a:p>
            <a:pPr marL="640080" lvl="1" indent="-246888" eaLnBrk="1" fontAlgn="auto" hangingPunct="1">
              <a:spcAft>
                <a:spcPts val="0"/>
              </a:spcAft>
              <a:buFont typeface="Wingdings 2"/>
              <a:buChar char=""/>
              <a:defRPr/>
            </a:pPr>
            <a:r>
              <a:rPr lang="en-US" sz="2000" dirty="0" smtClean="0">
                <a:hlinkClick r:id="rId3"/>
              </a:rPr>
              <a:t>http://community.bartdesmet.net/blogs/bart/</a:t>
            </a:r>
            <a:endParaRPr lang="en-US" sz="20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4"/>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5"/>
              </a:rPr>
              <a:t>@dahlbyk</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2600" y="1981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Title 4"/>
          <p:cNvSpPr>
            <a:spLocks noGrp="1"/>
          </p:cNvSpPr>
          <p:nvPr>
            <p:ph type="title"/>
          </p:nvPr>
        </p:nvSpPr>
        <p:spPr/>
        <p:txBody>
          <a:bodyPr/>
          <a:lstStyle/>
          <a:p>
            <a:pPr eaLnBrk="1" hangingPunct="1"/>
            <a:r>
              <a:rPr lang="en-US" dirty="0" smtClean="0"/>
              <a:t>Dynamic vs. Static</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2"/>
          <p:cNvSpPr>
            <a:spLocks noGrp="1"/>
          </p:cNvSpPr>
          <p:nvPr>
            <p:ph type="title"/>
          </p:nvPr>
        </p:nvSpPr>
        <p:spPr/>
        <p:txBody>
          <a:bodyPr/>
          <a:lstStyle/>
          <a:p>
            <a:pPr eaLnBrk="1" hangingPunct="1"/>
            <a:r>
              <a:rPr lang="en-US" smtClean="0"/>
              <a:t>Diverse Object Models</a:t>
            </a:r>
          </a:p>
        </p:txBody>
      </p:sp>
      <p:sp>
        <p:nvSpPr>
          <p:cNvPr id="3" name="Text Placeholder 2"/>
          <p:cNvSpPr>
            <a:spLocks noGrp="1"/>
          </p:cNvSpPr>
          <p:nvPr>
            <p:ph idx="1"/>
          </p:nvPr>
        </p:nvSpPr>
        <p:spPr/>
        <p:txBody>
          <a:bodyPr>
            <a:normAutofit/>
          </a:bodyPr>
          <a:lstStyle/>
          <a:p>
            <a:pPr marL="514350" indent="-514350" eaLnBrk="1" fontAlgn="auto" hangingPunct="1">
              <a:spcBef>
                <a:spcPts val="0"/>
              </a:spcBef>
              <a:spcAft>
                <a:spcPts val="0"/>
              </a:spcAft>
              <a:buClr>
                <a:schemeClr val="accent3"/>
              </a:buClr>
              <a:defRPr/>
            </a:pPr>
            <a:r>
              <a:rPr lang="en-US" dirty="0" smtClean="0"/>
              <a:t>C# and Visual Basic were designed to work great with </a:t>
            </a:r>
            <a:r>
              <a:rPr lang="en-US" dirty="0" smtClean="0">
                <a:solidFill>
                  <a:schemeClr val="accent3"/>
                </a:solidFill>
              </a:rPr>
              <a:t>.NET’s strongly-typed libraries</a:t>
            </a:r>
            <a:r>
              <a:rPr lang="en-US" dirty="0" smtClean="0"/>
              <a:t>.</a:t>
            </a:r>
          </a:p>
          <a:p>
            <a:pPr marL="514350" indent="-514350" eaLnBrk="1" fontAlgn="auto" hangingPunct="1">
              <a:spcAft>
                <a:spcPts val="0"/>
              </a:spcAft>
              <a:buClr>
                <a:schemeClr val="accent3"/>
              </a:buClr>
              <a:defRPr/>
            </a:pPr>
            <a:r>
              <a:rPr lang="en-US" dirty="0" smtClean="0"/>
              <a:t>However, there are </a:t>
            </a:r>
            <a:r>
              <a:rPr lang="en-US" dirty="0" smtClean="0">
                <a:solidFill>
                  <a:schemeClr val="accent3"/>
                </a:solidFill>
              </a:rPr>
              <a:t>many other object models</a:t>
            </a:r>
            <a:r>
              <a:rPr lang="en-US" dirty="0" smtClean="0"/>
              <a:t> out there that rely on specific features from their original target language!</a:t>
            </a:r>
          </a:p>
        </p:txBody>
      </p:sp>
      <p:sp>
        <p:nvSpPr>
          <p:cNvPr id="6" name="Rounded Rectangle 5"/>
          <p:cNvSpPr/>
          <p:nvPr/>
        </p:nvSpPr>
        <p:spPr bwMode="auto">
          <a:xfrm>
            <a:off x="26670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C#</a:t>
            </a:r>
          </a:p>
        </p:txBody>
      </p:sp>
      <p:sp>
        <p:nvSpPr>
          <p:cNvPr id="7" name="Rounded Rectangle 6"/>
          <p:cNvSpPr/>
          <p:nvPr/>
        </p:nvSpPr>
        <p:spPr bwMode="auto">
          <a:xfrm>
            <a:off x="46482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Visual Basic</a:t>
            </a:r>
          </a:p>
        </p:txBody>
      </p:sp>
      <p:sp>
        <p:nvSpPr>
          <p:cNvPr id="8" name="Rounded Rectangle 7"/>
          <p:cNvSpPr/>
          <p:nvPr/>
        </p:nvSpPr>
        <p:spPr bwMode="auto">
          <a:xfrm>
            <a:off x="3657600" y="5638800"/>
            <a:ext cx="1828800" cy="762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2300" dirty="0">
                <a:solidFill>
                  <a:srgbClr val="FFFFFF"/>
                </a:solidFill>
              </a:rPr>
              <a:t>.NET BCL</a:t>
            </a:r>
          </a:p>
        </p:txBody>
      </p:sp>
      <p:sp>
        <p:nvSpPr>
          <p:cNvPr id="9" name="Rounded Rectangle 8"/>
          <p:cNvSpPr/>
          <p:nvPr/>
        </p:nvSpPr>
        <p:spPr bwMode="auto">
          <a:xfrm>
            <a:off x="46482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COM</a:t>
            </a:r>
          </a:p>
        </p:txBody>
      </p:sp>
      <p:sp>
        <p:nvSpPr>
          <p:cNvPr id="11" name="Rounded Rectangle 10"/>
          <p:cNvSpPr/>
          <p:nvPr/>
        </p:nvSpPr>
        <p:spPr bwMode="auto">
          <a:xfrm>
            <a:off x="26670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HTML DOM</a:t>
            </a:r>
          </a:p>
        </p:txBody>
      </p:sp>
      <p:sp>
        <p:nvSpPr>
          <p:cNvPr id="12" name="Rounded Rectangle 11"/>
          <p:cNvSpPr/>
          <p:nvPr/>
        </p:nvSpPr>
        <p:spPr bwMode="auto">
          <a:xfrm>
            <a:off x="66294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Python </a:t>
            </a:r>
            <a:r>
              <a:rPr lang="en-US" sz="2300" dirty="0" err="1">
                <a:solidFill>
                  <a:srgbClr val="FFFFFF"/>
                </a:solidFill>
              </a:rPr>
              <a:t>Libs</a:t>
            </a: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35" presetClass="path" presetSubtype="0" accel="50000" decel="50000" fill="hold" nodeType="withEffect">
                                  <p:stCondLst>
                                    <p:cond delay="0"/>
                                  </p:stCondLst>
                                  <p:childTnLst>
                                    <p:animMotion origin="layout" path="M 0 0.00046 L -0.325 0.00046 " pathEditMode="relative" rAng="0" ptsTypes="AA">
                                      <p:cBhvr>
                                        <p:cTn id="9" dur="1000" fill="hold"/>
                                        <p:tgtEl>
                                          <p:spTgt spid="8"/>
                                        </p:tgtEl>
                                        <p:attrNameLst>
                                          <p:attrName>ppt_x</p:attrName>
                                          <p:attrName>ppt_y</p:attrName>
                                        </p:attrNameLst>
                                      </p:cBhvr>
                                      <p:rCtr x="-162" y="0"/>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dirty="0" smtClean="0"/>
              <a:t>HTML DOM</a:t>
            </a:r>
            <a:r>
              <a:rPr lang="en-US" dirty="0" smtClean="0"/>
              <a:t> – J(</a:t>
            </a:r>
            <a:r>
              <a:rPr lang="en-US" dirty="0" err="1" smtClean="0"/>
              <a:t>ava</a:t>
            </a:r>
            <a:r>
              <a:rPr lang="en-US" dirty="0" smtClean="0"/>
              <a:t>)Script</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 3.0</a:t>
            </a:r>
            <a:endParaRPr lang="en-US" dirty="0"/>
          </a:p>
        </p:txBody>
      </p:sp>
      <p:sp>
        <p:nvSpPr>
          <p:cNvPr id="4" name="TextBox 3"/>
          <p:cNvSpPr txBox="1"/>
          <p:nvPr/>
        </p:nvSpPr>
        <p:spPr>
          <a:xfrm>
            <a:off x="990600" y="2400300"/>
            <a:ext cx="7239000" cy="1485900"/>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VELatLong(latitude, longitude);</a:t>
            </a: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p>
          <a:p>
            <a:pPr fontAlgn="auto">
              <a:lnSpc>
                <a:spcPct val="78000"/>
              </a:lnSpc>
              <a:spcBef>
                <a:spcPts val="576"/>
              </a:spcBef>
              <a:spcAft>
                <a:spcPts val="0"/>
              </a:spcAft>
              <a:defRPr/>
            </a:pPr>
            <a:r>
              <a:rPr lang="en-US" noProof="1">
                <a:latin typeface="Consolas" pitchFamily="49" charset="0"/>
                <a:ea typeface="Calibri"/>
              </a:rPr>
              <a:t>pin.SetDescription(description);</a:t>
            </a:r>
          </a:p>
          <a:p>
            <a:pPr fontAlgn="auto">
              <a:lnSpc>
                <a:spcPct val="78000"/>
              </a:lnSpc>
              <a:spcBef>
                <a:spcPts val="576"/>
              </a:spcBef>
              <a:spcAft>
                <a:spcPts val="0"/>
              </a:spcAft>
              <a:defRPr/>
            </a:pPr>
            <a:r>
              <a:rPr lang="en-US" noProof="1">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990600" y="4343400"/>
            <a:ext cx="7239000" cy="2071688"/>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rgbClr val="3898B2"/>
                </a:solidFill>
                <a:latin typeface="Consolas" pitchFamily="49" charset="0"/>
                <a:ea typeface="Calibri"/>
                <a:cs typeface="Times New Roman"/>
              </a:rPr>
              <a:t>ScriptObject</a:t>
            </a:r>
            <a:r>
              <a:rPr lang="en-US" noProof="1">
                <a:latin typeface="Consolas" pitchFamily="49" charset="0"/>
                <a:ea typeface="Calibri"/>
              </a:rPr>
              <a:t> loc = win.CreateInstance(</a:t>
            </a:r>
          </a:p>
          <a:p>
            <a:pPr fontAlgn="auto">
              <a:lnSpc>
                <a:spcPct val="78000"/>
              </a:lnSpc>
              <a:spcBef>
                <a:spcPts val="576"/>
              </a:spcBef>
              <a:spcAft>
                <a:spcPts val="0"/>
              </a:spcAft>
              <a:defRPr/>
            </a:pPr>
            <a:r>
              <a:rPr lang="en-US" noProof="1">
                <a:latin typeface="Consolas" pitchFamily="49" charset="0"/>
                <a:ea typeface="Calibri"/>
              </a:rPr>
              <a:t>    </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latitude, longitude)</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 pin =</a:t>
            </a:r>
          </a:p>
          <a:p>
            <a:pPr fontAlgn="auto">
              <a:lnSpc>
                <a:spcPct val="78000"/>
              </a:lnSpc>
              <a:spcBef>
                <a:spcPts val="576"/>
              </a:spcBef>
              <a:spcAft>
                <a:spcPts val="0"/>
              </a:spcAft>
              <a:defRPr/>
            </a:pPr>
            <a:r>
              <a:rPr lang="en-US" dirty="0">
                <a:latin typeface="Consolas" pitchFamily="49" charset="0"/>
                <a:ea typeface="Calibri"/>
                <a:cs typeface="Times New Roman"/>
              </a:rPr>
              <a:t>    (</a:t>
            </a: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a:t>
            </a: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AddPushpin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SetTitle</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title);</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SetDescription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description);</a:t>
            </a:r>
          </a:p>
          <a:p>
            <a:pPr fontAlgn="auto">
              <a:lnSpc>
                <a:spcPct val="78000"/>
              </a:lnSpc>
              <a:spcBef>
                <a:spcPts val="576"/>
              </a:spcBef>
              <a:spcAft>
                <a:spcPts val="0"/>
              </a:spcAft>
              <a:defRPr/>
            </a:pP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SetCenterAndZoom</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 7);</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dirty="0" smtClean="0"/>
              <a:t>COM</a:t>
            </a:r>
            <a:r>
              <a:rPr lang="en-US" dirty="0" smtClean="0"/>
              <a:t> – VBA</a:t>
            </a:r>
            <a:endParaRPr lang="en-US" sz="3200" dirty="0">
              <a:solidFill>
                <a:schemeClr val="accent3"/>
              </a:solidFill>
            </a:endParaRPr>
          </a:p>
        </p:txBody>
      </p:sp>
      <p:sp>
        <p:nvSpPr>
          <p:cNvPr id="8" name="Content Placeholder 7"/>
          <p:cNvSpPr>
            <a:spLocks noGrp="1"/>
          </p:cNvSpPr>
          <p:nvPr>
            <p:ph idx="1"/>
          </p:nvPr>
        </p:nvSpPr>
        <p:spPr/>
        <p:txBody>
          <a:bodyPr/>
          <a:lstStyle/>
          <a:p>
            <a:pPr eaLnBrk="1" hangingPunct="1">
              <a:lnSpc>
                <a:spcPct val="100000"/>
              </a:lnSpc>
              <a:spcBef>
                <a:spcPts val="0"/>
              </a:spcBef>
            </a:pPr>
            <a:r>
              <a:rPr lang="en-US" dirty="0" smtClean="0"/>
              <a:t>VBA:</a:t>
            </a:r>
          </a:p>
          <a:p>
            <a:pPr eaLnBrk="1" hangingPunct="1">
              <a:lnSpc>
                <a:spcPct val="100000"/>
              </a:lnSpc>
              <a:spcBef>
                <a:spcPts val="0"/>
              </a:spcBef>
            </a:pPr>
            <a:endParaRPr lang="en-US" dirty="0" smtClean="0"/>
          </a:p>
          <a:p>
            <a:pPr eaLnBrk="1" hangingPunct="1">
              <a:lnSpc>
                <a:spcPct val="100000"/>
              </a:lnSpc>
              <a:spcBef>
                <a:spcPts val="0"/>
              </a:spcBef>
            </a:pPr>
            <a:r>
              <a:rPr lang="en-US" dirty="0" smtClean="0"/>
              <a:t>VB.NET:</a:t>
            </a:r>
          </a:p>
          <a:p>
            <a:pPr eaLnBrk="1" hangingPunct="1">
              <a:lnSpc>
                <a:spcPct val="100000"/>
              </a:lnSpc>
              <a:spcBef>
                <a:spcPts val="0"/>
              </a:spcBef>
            </a:pPr>
            <a:endParaRPr lang="en-US" dirty="0" smtClean="0"/>
          </a:p>
          <a:p>
            <a:pPr eaLnBrk="1" hangingPunct="1">
              <a:lnSpc>
                <a:spcPct val="100000"/>
              </a:lnSpc>
              <a:spcBef>
                <a:spcPts val="0"/>
              </a:spcBef>
            </a:pPr>
            <a:r>
              <a:rPr lang="en-US" dirty="0" smtClean="0"/>
              <a:t>C# 3.0:</a:t>
            </a:r>
          </a:p>
          <a:p>
            <a:endParaRPr lang="en-US" dirty="0"/>
          </a:p>
        </p:txBody>
      </p:sp>
      <p:sp>
        <p:nvSpPr>
          <p:cNvPr id="6" name="TextBox 5"/>
          <p:cNvSpPr txBox="1"/>
          <p:nvPr/>
        </p:nvSpPr>
        <p:spPr>
          <a:xfrm>
            <a:off x="990600" y="4038600"/>
            <a:ext cx="7239000" cy="1779588"/>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object</a:t>
            </a:r>
            <a:r>
              <a:rPr lang="en-US" dirty="0">
                <a:solidFill>
                  <a:srgbClr val="000000"/>
                </a:solidFill>
                <a:latin typeface="Consolas" pitchFamily="49" charset="0"/>
                <a:ea typeface="Calibri"/>
                <a:cs typeface="Courier New" pitchFamily="49" charset="0"/>
              </a:rPr>
              <a:t> missing = </a:t>
            </a:r>
            <a:r>
              <a:rPr lang="en-US" dirty="0" err="1">
                <a:solidFill>
                  <a:srgbClr val="3898B2"/>
                </a:solidFill>
                <a:latin typeface="Consolas" pitchFamily="49" charset="0"/>
                <a:ea typeface="Calibri"/>
                <a:cs typeface="Times New Roman"/>
              </a:rPr>
              <a:t>Type</a:t>
            </a:r>
            <a:r>
              <a:rPr lang="en-US" dirty="0" err="1">
                <a:solidFill>
                  <a:srgbClr val="000000"/>
                </a:solidFill>
                <a:latin typeface="Consolas" pitchFamily="49" charset="0"/>
                <a:ea typeface="Calibri"/>
                <a:cs typeface="Courier New" pitchFamily="49" charset="0"/>
              </a:rPr>
              <a:t>.Missing</a:t>
            </a:r>
            <a:r>
              <a:rPr lang="en-US" dirty="0">
                <a:solidFill>
                  <a:srgbClr val="000000"/>
                </a:solidFill>
                <a:latin typeface="Consolas" pitchFamily="49" charset="0"/>
                <a:ea typeface="Calibri"/>
                <a:cs typeface="Courier New" pitchFamily="49" charset="0"/>
              </a:rPr>
              <a:t>;</a:t>
            </a:r>
            <a:endParaRPr lang="en-US" dirty="0">
              <a:solidFill>
                <a:srgbClr val="0000FF"/>
              </a:solidFill>
              <a:latin typeface="Consolas" pitchFamily="49" charset="0"/>
              <a:ea typeface="Calibri"/>
              <a:cs typeface="Times New Roman"/>
            </a:endParaRPr>
          </a:p>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object</a:t>
            </a:r>
            <a:r>
              <a:rPr lang="en-US" dirty="0">
                <a:solidFill>
                  <a:srgbClr val="000000"/>
                </a:solidFill>
                <a:latin typeface="Consolas" pitchFamily="49" charset="0"/>
                <a:ea typeface="Calibri"/>
                <a:cs typeface="Courier New" pitchFamily="49" charset="0"/>
              </a:rPr>
              <a:t> link = </a:t>
            </a:r>
            <a:r>
              <a:rPr lang="en-US" dirty="0">
                <a:solidFill>
                  <a:srgbClr val="0000FF"/>
                </a:solidFill>
                <a:latin typeface="Consolas" pitchFamily="49" charset="0"/>
                <a:ea typeface="Calibri"/>
                <a:cs typeface="Times New Roman"/>
              </a:rPr>
              <a:t>true</a:t>
            </a:r>
            <a:r>
              <a:rPr lang="en-US" dirty="0">
                <a:solidFill>
                  <a:srgbClr val="000000"/>
                </a:solidFill>
                <a:latin typeface="Consolas" pitchFamily="49" charset="0"/>
                <a:ea typeface="Calibri"/>
                <a:cs typeface="Courier New" pitchFamily="49" charset="0"/>
              </a:rPr>
              <a:t>;</a:t>
            </a:r>
          </a:p>
          <a:p>
            <a:pPr fontAlgn="auto">
              <a:lnSpc>
                <a:spcPct val="78000"/>
              </a:lnSpc>
              <a:spcBef>
                <a:spcPts val="576"/>
              </a:spcBef>
              <a:spcAft>
                <a:spcPts val="0"/>
              </a:spcAft>
              <a:defRPr/>
            </a:pPr>
            <a:r>
              <a:rPr lang="en-US" dirty="0" err="1">
                <a:solidFill>
                  <a:srgbClr val="000000"/>
                </a:solidFill>
                <a:latin typeface="Consolas" pitchFamily="49" charset="0"/>
                <a:ea typeface="Calibri"/>
                <a:cs typeface="Courier New" pitchFamily="49" charset="0"/>
              </a:rPr>
              <a:t>word.Selection.PasteSpecial</a:t>
            </a:r>
            <a:r>
              <a:rPr lang="en-US" dirty="0">
                <a:solidFill>
                  <a:srgbClr val="000000"/>
                </a:solidFill>
                <a:latin typeface="Consolas" pitchFamily="49" charset="0"/>
                <a:ea typeface="Calibri"/>
                <a:cs typeface="Courier New" pitchFamily="49" charset="0"/>
              </a:rPr>
              <a:t>(</a:t>
            </a:r>
          </a:p>
          <a:p>
            <a:pPr fontAlgn="auto">
              <a:lnSpc>
                <a:spcPct val="78000"/>
              </a:lnSpc>
              <a:spcBef>
                <a:spcPts val="576"/>
              </a:spcBef>
              <a:spcAft>
                <a:spcPts val="0"/>
              </a:spcAft>
              <a:defRPr/>
            </a:pPr>
            <a:r>
              <a:rPr lang="en-US" dirty="0">
                <a:solidFill>
                  <a:srgbClr val="000000"/>
                </a:solidFill>
                <a:latin typeface="Consolas" pitchFamily="49" charset="0"/>
                <a:ea typeface="Calibri"/>
                <a:cs typeface="Courier New" pitchFamily="49" charset="0"/>
              </a:rPr>
              <a:t>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link,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    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a:p>
            <a:pPr fontAlgn="auto">
              <a:lnSpc>
                <a:spcPct val="78000"/>
              </a:lnSpc>
              <a:spcBef>
                <a:spcPts val="576"/>
              </a:spcBef>
              <a:spcAft>
                <a:spcPts val="0"/>
              </a:spcAft>
              <a:defRPr/>
            </a:pPr>
            <a:r>
              <a:rPr lang="en-US" dirty="0">
                <a:solidFill>
                  <a:srgbClr val="000000"/>
                </a:solidFill>
                <a:latin typeface="Consolas" pitchFamily="49" charset="0"/>
                <a:ea typeface="Calibri"/>
                <a:cs typeface="Courier New" pitchFamily="49" charset="0"/>
              </a:rPr>
              <a:t>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p:txBody>
      </p:sp>
      <p:sp>
        <p:nvSpPr>
          <p:cNvPr id="10" name="TextBox 9"/>
          <p:cNvSpPr txBox="1"/>
          <p:nvPr/>
        </p:nvSpPr>
        <p:spPr>
          <a:xfrm>
            <a:off x="990600" y="2404872"/>
            <a:ext cx="7239000" cy="314325"/>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chemeClr val="tx1"/>
                </a:solidFill>
                <a:latin typeface="Consolas" pitchFamily="49" charset="0"/>
                <a:ea typeface="Calibri"/>
                <a:cs typeface="Courier New" pitchFamily="49" charset="0"/>
              </a:rPr>
              <a:t>Selection.PasteSpecial</a:t>
            </a:r>
            <a:r>
              <a:rPr lang="en-US" dirty="0">
                <a:solidFill>
                  <a:schemeClr val="tx1"/>
                </a:solidFill>
                <a:latin typeface="Consolas" pitchFamily="49" charset="0"/>
                <a:ea typeface="Calibri"/>
                <a:cs typeface="Courier New" pitchFamily="49" charset="0"/>
              </a:rPr>
              <a:t> </a:t>
            </a:r>
            <a:r>
              <a:rPr lang="en-US" dirty="0">
                <a:solidFill>
                  <a:schemeClr val="tx1"/>
                </a:solidFill>
                <a:latin typeface="Consolas" pitchFamily="49" charset="0"/>
                <a:ea typeface="Calibri"/>
                <a:cs typeface="Times New Roman"/>
              </a:rPr>
              <a:t>Link:=</a:t>
            </a:r>
            <a:r>
              <a:rPr lang="en-US" dirty="0">
                <a:solidFill>
                  <a:srgbClr val="0000FF"/>
                </a:solidFill>
                <a:latin typeface="Consolas" pitchFamily="49" charset="0"/>
                <a:ea typeface="Calibri"/>
                <a:cs typeface="Times New Roman"/>
              </a:rPr>
              <a:t>True</a:t>
            </a:r>
            <a:endParaRPr lang="en-US" dirty="0">
              <a:solidFill>
                <a:schemeClr val="tx1"/>
              </a:solidFill>
              <a:latin typeface="Consolas" pitchFamily="49" charset="0"/>
              <a:ea typeface="Calibri"/>
              <a:cs typeface="Times New Roman"/>
            </a:endParaRPr>
          </a:p>
        </p:txBody>
      </p:sp>
      <p:sp>
        <p:nvSpPr>
          <p:cNvPr id="14" name="TextBox 13"/>
          <p:cNvSpPr txBox="1"/>
          <p:nvPr/>
        </p:nvSpPr>
        <p:spPr>
          <a:xfrm>
            <a:off x="990600" y="3200400"/>
            <a:ext cx="7239000" cy="314325"/>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chemeClr val="tx1"/>
                </a:solidFill>
                <a:latin typeface="Consolas" pitchFamily="49" charset="0"/>
                <a:ea typeface="Calibri"/>
                <a:cs typeface="Courier New" pitchFamily="49" charset="0"/>
              </a:rPr>
              <a:t>word.Selection.PasteSpecial</a:t>
            </a:r>
            <a:r>
              <a:rPr lang="en-US" dirty="0">
                <a:solidFill>
                  <a:schemeClr val="tx1"/>
                </a:solidFill>
                <a:latin typeface="Consolas" pitchFamily="49" charset="0"/>
                <a:ea typeface="Calibri"/>
                <a:cs typeface="Courier New" pitchFamily="49" charset="0"/>
              </a:rPr>
              <a:t>(</a:t>
            </a:r>
            <a:r>
              <a:rPr lang="en-US" dirty="0">
                <a:solidFill>
                  <a:schemeClr val="tx1"/>
                </a:solidFill>
                <a:latin typeface="Consolas" pitchFamily="49" charset="0"/>
                <a:ea typeface="Calibri"/>
                <a:cs typeface="Times New Roman"/>
              </a:rPr>
              <a:t>Link:=</a:t>
            </a:r>
            <a:r>
              <a:rPr lang="en-US" dirty="0">
                <a:solidFill>
                  <a:srgbClr val="0000FF"/>
                </a:solidFill>
                <a:latin typeface="Consolas" pitchFamily="49" charset="0"/>
                <a:ea typeface="Calibri"/>
                <a:cs typeface="Times New Roman"/>
              </a:rPr>
              <a:t>True</a:t>
            </a:r>
            <a:r>
              <a:rPr lang="en-US" dirty="0">
                <a:solidFill>
                  <a:schemeClr val="tx1"/>
                </a:solidFill>
                <a:latin typeface="Consolas" pitchFamily="49" charset="0"/>
                <a:ea typeface="Calibri"/>
                <a:cs typeface="Times New Roman"/>
              </a:rPr>
              <a:t>)</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dirty="0" smtClean="0"/>
              <a:t>Python Libraries</a:t>
            </a:r>
            <a:endParaRPr lang="en-US" sz="3200" dirty="0">
              <a:solidFill>
                <a:schemeClr val="accent3"/>
              </a:solidFill>
            </a:endParaRPr>
          </a:p>
        </p:txBody>
      </p:sp>
      <p:sp>
        <p:nvSpPr>
          <p:cNvPr id="38913" name="Text Placeholder 1"/>
          <p:cNvSpPr>
            <a:spLocks noGrp="1"/>
          </p:cNvSpPr>
          <p:nvPr>
            <p:ph idx="1"/>
          </p:nvPr>
        </p:nvSpPr>
        <p:spPr/>
        <p:txBody>
          <a:bodyPr/>
          <a:lstStyle/>
          <a:p>
            <a:pPr eaLnBrk="1" hangingPunct="1">
              <a:lnSpc>
                <a:spcPct val="100000"/>
              </a:lnSpc>
              <a:spcBef>
                <a:spcPts val="0"/>
              </a:spcBef>
            </a:pPr>
            <a:r>
              <a:rPr lang="en-US" dirty="0" smtClean="0"/>
              <a:t>Python:</a:t>
            </a:r>
          </a:p>
          <a:p>
            <a:pPr eaLnBrk="1" hangingPunct="1">
              <a:lnSpc>
                <a:spcPct val="100000"/>
              </a:lnSpc>
              <a:spcBef>
                <a:spcPts val="0"/>
              </a:spcBef>
            </a:pPr>
            <a:endParaRPr lang="en-US" dirty="0" smtClean="0"/>
          </a:p>
          <a:p>
            <a:pPr eaLnBrk="1" hangingPunct="1">
              <a:lnSpc>
                <a:spcPct val="100000"/>
              </a:lnSpc>
              <a:spcBef>
                <a:spcPts val="0"/>
              </a:spcBef>
            </a:pPr>
            <a:endParaRPr lang="en-US" dirty="0" smtClean="0"/>
          </a:p>
          <a:p>
            <a:pPr eaLnBrk="1" hangingPunct="1">
              <a:lnSpc>
                <a:spcPct val="100000"/>
              </a:lnSpc>
              <a:spcBef>
                <a:spcPts val="0"/>
              </a:spcBef>
            </a:pPr>
            <a:r>
              <a:rPr lang="en-US" dirty="0" smtClean="0"/>
              <a:t>C# 3.0:</a:t>
            </a:r>
          </a:p>
          <a:p>
            <a:pPr eaLnBrk="1" hangingPunct="1">
              <a:lnSpc>
                <a:spcPct val="100000"/>
              </a:lnSpc>
              <a:spcBef>
                <a:spcPts val="0"/>
              </a:spcBef>
            </a:pPr>
            <a:endParaRPr lang="en-US" dirty="0" smtClean="0"/>
          </a:p>
        </p:txBody>
      </p:sp>
      <p:sp>
        <p:nvSpPr>
          <p:cNvPr id="4" name="TextBox 3"/>
          <p:cNvSpPr txBox="1"/>
          <p:nvPr/>
        </p:nvSpPr>
        <p:spPr>
          <a:xfrm>
            <a:off x="990600" y="2392362"/>
            <a:ext cx="7239000" cy="655638"/>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sz="2000" dirty="0">
                <a:solidFill>
                  <a:srgbClr val="000000"/>
                </a:solidFill>
                <a:latin typeface="Consolas" pitchFamily="49" charset="0"/>
                <a:ea typeface="Calibri"/>
                <a:cs typeface="Courier New" pitchFamily="49" charset="0"/>
              </a:rPr>
              <a:t>import random</a:t>
            </a:r>
          </a:p>
          <a:p>
            <a:pPr fontAlgn="auto">
              <a:lnSpc>
                <a:spcPct val="78000"/>
              </a:lnSpc>
              <a:spcBef>
                <a:spcPts val="576"/>
              </a:spcBef>
              <a:spcAft>
                <a:spcPts val="0"/>
              </a:spcAft>
              <a:defRPr/>
            </a:pPr>
            <a:r>
              <a:rPr lang="en-US" sz="2000" dirty="0" err="1">
                <a:solidFill>
                  <a:srgbClr val="000000"/>
                </a:solidFill>
                <a:latin typeface="Consolas" pitchFamily="49" charset="0"/>
                <a:ea typeface="Calibri"/>
                <a:cs typeface="Courier New" pitchFamily="49" charset="0"/>
              </a:rPr>
              <a:t>random.shuffle</a:t>
            </a:r>
            <a:r>
              <a:rPr lang="en-US" sz="2000" dirty="0">
                <a:solidFill>
                  <a:srgbClr val="000000"/>
                </a:solidFill>
                <a:latin typeface="Consolas" pitchFamily="49" charset="0"/>
                <a:ea typeface="Calibri"/>
                <a:cs typeface="Courier New" pitchFamily="49" charset="0"/>
              </a:rPr>
              <a:t>(items)</a:t>
            </a:r>
            <a:endParaRPr lang="en-US" sz="2000" dirty="0">
              <a:solidFill>
                <a:srgbClr val="0000FF"/>
              </a:solidFill>
              <a:latin typeface="Consolas" pitchFamily="49" charset="0"/>
              <a:ea typeface="Calibri"/>
              <a:cs typeface="Times New Roman"/>
            </a:endParaRPr>
          </a:p>
        </p:txBody>
      </p:sp>
      <p:sp>
        <p:nvSpPr>
          <p:cNvPr id="6" name="TextBox 5"/>
          <p:cNvSpPr txBox="1"/>
          <p:nvPr/>
        </p:nvSpPr>
        <p:spPr>
          <a:xfrm>
            <a:off x="990600" y="3643313"/>
            <a:ext cx="7239000" cy="2757487"/>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source = engine.</a:t>
            </a:r>
          </a:p>
          <a:p>
            <a:pPr fontAlgn="auto">
              <a:lnSpc>
                <a:spcPct val="78000"/>
              </a:lnSpc>
              <a:spcBef>
                <a:spcPct val="20000"/>
              </a:spcBef>
              <a:spcAft>
                <a:spcPts val="0"/>
              </a:spcAft>
              <a:defRPr/>
            </a:pPr>
            <a:r>
              <a:rPr lang="en-US" dirty="0">
                <a:solidFill>
                  <a:srgbClr val="000000"/>
                </a:solidFill>
                <a:latin typeface="Consolas" pitchFamily="49" charset="0"/>
                <a:cs typeface="Courier New" pitchFamily="49" charset="0"/>
              </a:rPr>
              <a:t>    </a:t>
            </a:r>
            <a:r>
              <a:rPr lang="en-US" dirty="0" err="1">
                <a:solidFill>
                  <a:srgbClr val="000000"/>
                </a:solidFill>
                <a:latin typeface="Consolas" pitchFamily="49" charset="0"/>
                <a:cs typeface="Courier New" pitchFamily="49" charset="0"/>
              </a:rPr>
              <a:t>CreateScriptSourceFromFile</a:t>
            </a:r>
            <a:r>
              <a:rPr lang="en-US" dirty="0">
                <a:solidFill>
                  <a:srgbClr val="000000"/>
                </a:solidFill>
                <a:latin typeface="Consolas" pitchFamily="49" charset="0"/>
                <a:ea typeface="Calibri"/>
                <a:cs typeface="Times New Roman"/>
              </a:rPr>
              <a:t>(</a:t>
            </a:r>
            <a:r>
              <a:rPr lang="en-US" dirty="0">
                <a:solidFill>
                  <a:srgbClr val="A31515"/>
                </a:solidFill>
                <a:latin typeface="Consolas" pitchFamily="49" charset="0"/>
                <a:ea typeface="Calibri"/>
                <a:cs typeface="Times New Roman"/>
              </a:rPr>
              <a:t>@"lib\random.py"</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scope = </a:t>
            </a:r>
            <a:r>
              <a:rPr lang="en-US" dirty="0" err="1">
                <a:solidFill>
                  <a:srgbClr val="000000"/>
                </a:solidFill>
                <a:latin typeface="Consolas" pitchFamily="49" charset="0"/>
                <a:cs typeface="Courier New" pitchFamily="49" charset="0"/>
              </a:rPr>
              <a:t>engine.CreateScope</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err="1">
                <a:solidFill>
                  <a:srgbClr val="000000"/>
                </a:solidFill>
                <a:latin typeface="Consolas" pitchFamily="49" charset="0"/>
                <a:cs typeface="Courier New" pitchFamily="49" charset="0"/>
              </a:rPr>
              <a:t>source.Execute</a:t>
            </a:r>
            <a:r>
              <a:rPr lang="en-US" dirty="0">
                <a:solidFill>
                  <a:srgbClr val="000000"/>
                </a:solidFill>
                <a:latin typeface="Consolas" pitchFamily="49" charset="0"/>
                <a:cs typeface="Courier New" pitchFamily="49" charset="0"/>
              </a:rPr>
              <a:t>(scope);</a:t>
            </a:r>
          </a:p>
          <a:p>
            <a:pPr fontAlgn="auto">
              <a:lnSpc>
                <a:spcPct val="78000"/>
              </a:lnSpc>
              <a:spcBef>
                <a:spcPct val="20000"/>
              </a:spcBef>
              <a:spcAft>
                <a:spcPts val="0"/>
              </a:spcAft>
              <a:defRPr/>
            </a:pPr>
            <a:endParaRPr lang="en-US" dirty="0">
              <a:solidFill>
                <a:srgbClr val="A31515"/>
              </a:solidFill>
              <a:latin typeface="Consolas" pitchFamily="49" charset="0"/>
              <a:ea typeface="Calibri"/>
              <a:cs typeface="Times New Roman"/>
            </a:endParaRPr>
          </a:p>
          <a:p>
            <a:pPr fontAlgn="auto">
              <a:lnSpc>
                <a:spcPct val="78000"/>
              </a:lnSpc>
              <a:spcBef>
                <a:spcPct val="20000"/>
              </a:spcBef>
              <a:spcAft>
                <a:spcPts val="0"/>
              </a:spcAft>
              <a:defRPr/>
            </a:pPr>
            <a:r>
              <a:rPr lang="en-US" dirty="0" err="1">
                <a:solidFill>
                  <a:srgbClr val="000000"/>
                </a:solidFill>
                <a:latin typeface="Consolas" pitchFamily="49" charset="0"/>
                <a:cs typeface="Courier New" pitchFamily="49" charset="0"/>
              </a:rPr>
              <a:t>scope.SetVariable</a:t>
            </a:r>
            <a:r>
              <a:rPr lang="en-US" dirty="0">
                <a:solidFill>
                  <a:srgbClr val="000000"/>
                </a:solidFill>
                <a:latin typeface="Consolas" pitchFamily="49" charset="0"/>
                <a:cs typeface="Courier New" pitchFamily="49" charset="0"/>
              </a:rPr>
              <a:t>(</a:t>
            </a:r>
            <a:r>
              <a:rPr lang="en-US" dirty="0">
                <a:solidFill>
                  <a:srgbClr val="A31515"/>
                </a:solidFill>
                <a:latin typeface="Consolas" pitchFamily="49" charset="0"/>
                <a:ea typeface="Calibri"/>
                <a:cs typeface="Times New Roman"/>
              </a:rPr>
              <a:t>"items"</a:t>
            </a:r>
            <a:r>
              <a:rPr lang="en-US" dirty="0">
                <a:solidFill>
                  <a:srgbClr val="000000"/>
                </a:solidFill>
                <a:latin typeface="Consolas" pitchFamily="49" charset="0"/>
                <a:cs typeface="Courier New" pitchFamily="49" charset="0"/>
              </a:rPr>
              <a:t>, items);</a:t>
            </a:r>
          </a:p>
          <a:p>
            <a:pPr fontAlgn="auto">
              <a:lnSpc>
                <a:spcPct val="78000"/>
              </a:lnSpc>
              <a:spcBef>
                <a:spcPct val="20000"/>
              </a:spcBef>
              <a:spcAft>
                <a:spcPts val="0"/>
              </a:spcAft>
              <a:defRPr/>
            </a:pPr>
            <a:endParaRPr lang="en-US" dirty="0">
              <a:solidFill>
                <a:srgbClr val="C00000"/>
              </a:solidFill>
              <a:latin typeface="Consolas" pitchFamily="49" charset="0"/>
              <a:cs typeface="Courier New" pitchFamily="49" charset="0"/>
            </a:endParaRPr>
          </a:p>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source1 = </a:t>
            </a:r>
            <a:r>
              <a:rPr lang="en-US" dirty="0" err="1" smtClean="0">
                <a:solidFill>
                  <a:srgbClr val="000000"/>
                </a:solidFill>
                <a:latin typeface="Consolas" pitchFamily="49" charset="0"/>
                <a:cs typeface="Courier New" pitchFamily="49" charset="0"/>
              </a:rPr>
              <a:t>engine.CreateScriptSourceFromString</a:t>
            </a:r>
            <a:r>
              <a:rPr lang="en-US" dirty="0" smtClean="0">
                <a:solidFill>
                  <a:srgbClr val="000000"/>
                </a:solidFill>
                <a:latin typeface="Consolas" pitchFamily="49" charset="0"/>
                <a:cs typeface="Courier New" pitchFamily="49" charset="0"/>
              </a:rPr>
              <a:t>(</a:t>
            </a:r>
            <a:endParaRPr lang="en-US" dirty="0" smtClean="0">
              <a:solidFill>
                <a:srgbClr val="DF8045"/>
              </a:solidFill>
              <a:latin typeface="Consolas" pitchFamily="49" charset="0"/>
              <a:cs typeface="Courier New" pitchFamily="49" charset="0"/>
            </a:endParaRPr>
          </a:p>
          <a:p>
            <a:pPr fontAlgn="auto">
              <a:lnSpc>
                <a:spcPct val="78000"/>
              </a:lnSpc>
              <a:spcBef>
                <a:spcPct val="20000"/>
              </a:spcBef>
              <a:spcAft>
                <a:spcPts val="0"/>
              </a:spcAft>
              <a:defRPr/>
            </a:pPr>
            <a:r>
              <a:rPr lang="en-US" dirty="0" smtClean="0">
                <a:solidFill>
                  <a:srgbClr val="A31515"/>
                </a:solidFill>
                <a:latin typeface="Consolas" pitchFamily="49" charset="0"/>
                <a:ea typeface="Calibri"/>
                <a:cs typeface="Times New Roman"/>
              </a:rPr>
              <a:t>    "</a:t>
            </a:r>
            <a:r>
              <a:rPr lang="en-US" dirty="0" err="1" smtClean="0">
                <a:solidFill>
                  <a:srgbClr val="A31515"/>
                </a:solidFill>
                <a:latin typeface="Consolas" pitchFamily="49" charset="0"/>
                <a:ea typeface="Calibri"/>
                <a:cs typeface="Times New Roman"/>
              </a:rPr>
              <a:t>random.shuffle</a:t>
            </a:r>
            <a:r>
              <a:rPr lang="en-US" dirty="0" smtClean="0">
                <a:solidFill>
                  <a:srgbClr val="A31515"/>
                </a:solidFill>
                <a:latin typeface="Consolas" pitchFamily="49" charset="0"/>
                <a:ea typeface="Calibri"/>
                <a:cs typeface="Times New Roman"/>
              </a:rPr>
              <a:t>(items)"</a:t>
            </a:r>
            <a:r>
              <a:rPr lang="en-US" dirty="0" smtClean="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smtClean="0">
                <a:solidFill>
                  <a:srgbClr val="000000"/>
                </a:solidFill>
                <a:latin typeface="Consolas" pitchFamily="49" charset="0"/>
                <a:cs typeface="Courier New" pitchFamily="49" charset="0"/>
              </a:rPr>
              <a:t>source1.Execute(scope</a:t>
            </a:r>
            <a:r>
              <a:rPr lang="en-US" dirty="0">
                <a:solidFill>
                  <a:srgbClr val="000000"/>
                </a:solidFill>
                <a:latin typeface="Consolas" pitchFamily="49" charset="0"/>
                <a:cs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3"/>
          <p:cNvSpPr>
            <a:spLocks noChangeArrowheads="1"/>
          </p:cNvSpPr>
          <p:nvPr/>
        </p:nvSpPr>
        <p:spPr bwMode="auto">
          <a:xfrm>
            <a:off x="1391840" y="1905000"/>
            <a:ext cx="7294960" cy="4000528"/>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4.0</a:t>
            </a:r>
          </a:p>
        </p:txBody>
      </p:sp>
      <p:sp>
        <p:nvSpPr>
          <p:cNvPr id="23" name="AutoShape 3"/>
          <p:cNvSpPr>
            <a:spLocks noChangeArrowheads="1"/>
          </p:cNvSpPr>
          <p:nvPr/>
        </p:nvSpPr>
        <p:spPr bwMode="auto">
          <a:xfrm>
            <a:off x="1391840" y="2971800"/>
            <a:ext cx="7294960" cy="3581400"/>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3.5</a:t>
            </a:r>
          </a:p>
        </p:txBody>
      </p:sp>
      <p:sp>
        <p:nvSpPr>
          <p:cNvPr id="30" name="Rounded Rectangle 29"/>
          <p:cNvSpPr/>
          <p:nvPr/>
        </p:nvSpPr>
        <p:spPr>
          <a:xfrm>
            <a:off x="457200" y="3048000"/>
            <a:ext cx="46482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LINQ</a:t>
            </a:r>
          </a:p>
        </p:txBody>
      </p:sp>
      <p:sp>
        <p:nvSpPr>
          <p:cNvPr id="14" name="AutoShape 3"/>
          <p:cNvSpPr>
            <a:spLocks noChangeArrowheads="1"/>
          </p:cNvSpPr>
          <p:nvPr/>
        </p:nvSpPr>
        <p:spPr bwMode="auto">
          <a:xfrm>
            <a:off x="1391840" y="3962400"/>
            <a:ext cx="7294960" cy="2590800"/>
          </a:xfrm>
          <a:prstGeom prst="roundRect">
            <a:avLst>
              <a:gd name="adj" fmla="val 1281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2.0</a:t>
            </a:r>
          </a:p>
        </p:txBody>
      </p:sp>
      <p:sp>
        <p:nvSpPr>
          <p:cNvPr id="40973" name="Title 1"/>
          <p:cNvSpPr>
            <a:spLocks noGrp="1"/>
          </p:cNvSpPr>
          <p:nvPr>
            <p:ph type="title"/>
          </p:nvPr>
        </p:nvSpPr>
        <p:spPr/>
        <p:txBody>
          <a:bodyPr/>
          <a:lstStyle/>
          <a:p>
            <a:pPr eaLnBrk="1" hangingPunct="1"/>
            <a:r>
              <a:rPr lang="en-US" smtClean="0"/>
              <a:t>Common Language Runtime</a:t>
            </a:r>
          </a:p>
        </p:txBody>
      </p:sp>
      <p:sp>
        <p:nvSpPr>
          <p:cNvPr id="3" name="AutoShape 3"/>
          <p:cNvSpPr>
            <a:spLocks noChangeArrowheads="1"/>
          </p:cNvSpPr>
          <p:nvPr/>
        </p:nvSpPr>
        <p:spPr bwMode="auto">
          <a:xfrm>
            <a:off x="1391841" y="4876800"/>
            <a:ext cx="7294959" cy="1676400"/>
          </a:xfrm>
          <a:prstGeom prst="roundRect">
            <a:avLst>
              <a:gd name="adj" fmla="val 18714"/>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ctr"/>
          <a:lstStyle/>
          <a:p>
            <a:pPr algn="r" fontAlgn="auto">
              <a:spcBef>
                <a:spcPts val="0"/>
              </a:spcBef>
              <a:spcAft>
                <a:spcPts val="0"/>
              </a:spcAft>
              <a:defRPr/>
            </a:pPr>
            <a:r>
              <a:rPr lang="en-US" sz="3200" dirty="0"/>
              <a:t>.NET 1.0</a:t>
            </a:r>
          </a:p>
        </p:txBody>
      </p:sp>
      <p:sp>
        <p:nvSpPr>
          <p:cNvPr id="4" name="AutoShape 4"/>
          <p:cNvSpPr>
            <a:spLocks noChangeArrowheads="1"/>
          </p:cNvSpPr>
          <p:nvPr/>
        </p:nvSpPr>
        <p:spPr bwMode="auto">
          <a:xfrm>
            <a:off x="34290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GC</a:t>
            </a:r>
          </a:p>
        </p:txBody>
      </p:sp>
      <p:sp>
        <p:nvSpPr>
          <p:cNvPr id="9" name="AutoShape 4"/>
          <p:cNvSpPr>
            <a:spLocks noChangeArrowheads="1"/>
          </p:cNvSpPr>
          <p:nvPr/>
        </p:nvSpPr>
        <p:spPr bwMode="auto">
          <a:xfrm>
            <a:off x="16764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BCL</a:t>
            </a:r>
          </a:p>
        </p:txBody>
      </p:sp>
      <p:sp>
        <p:nvSpPr>
          <p:cNvPr id="10" name="AutoShape 4"/>
          <p:cNvSpPr>
            <a:spLocks noChangeArrowheads="1"/>
          </p:cNvSpPr>
          <p:nvPr/>
        </p:nvSpPr>
        <p:spPr bwMode="auto">
          <a:xfrm>
            <a:off x="51816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Reflection</a:t>
            </a:r>
          </a:p>
        </p:txBody>
      </p:sp>
      <p:sp>
        <p:nvSpPr>
          <p:cNvPr id="11" name="AutoShape 4"/>
          <p:cNvSpPr>
            <a:spLocks noChangeArrowheads="1"/>
          </p:cNvSpPr>
          <p:nvPr/>
        </p:nvSpPr>
        <p:spPr bwMode="auto">
          <a:xfrm>
            <a:off x="16764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JIT</a:t>
            </a:r>
          </a:p>
        </p:txBody>
      </p:sp>
      <p:sp>
        <p:nvSpPr>
          <p:cNvPr id="22" name="AutoShape 4"/>
          <p:cNvSpPr>
            <a:spLocks noChangeArrowheads="1"/>
          </p:cNvSpPr>
          <p:nvPr/>
        </p:nvSpPr>
        <p:spPr bwMode="auto">
          <a:xfrm>
            <a:off x="34290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Generics</a:t>
            </a:r>
          </a:p>
          <a:p>
            <a:pPr algn="ctr" defTabSz="1096875" eaLnBrk="0" fontAlgn="auto" hangingPunct="0">
              <a:spcBef>
                <a:spcPts val="0"/>
              </a:spcBef>
              <a:spcAft>
                <a:spcPts val="0"/>
              </a:spcAft>
              <a:defRPr/>
            </a:pPr>
            <a:r>
              <a:rPr lang="en-US" sz="2000" dirty="0"/>
              <a:t>In Runtime</a:t>
            </a:r>
          </a:p>
        </p:txBody>
      </p:sp>
      <p:sp>
        <p:nvSpPr>
          <p:cNvPr id="24" name="AutoShape 4"/>
          <p:cNvSpPr>
            <a:spLocks noChangeArrowheads="1"/>
          </p:cNvSpPr>
          <p:nvPr/>
        </p:nvSpPr>
        <p:spPr bwMode="auto">
          <a:xfrm>
            <a:off x="3425825"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a:t>
            </a:r>
          </a:p>
        </p:txBody>
      </p:sp>
      <p:sp>
        <p:nvSpPr>
          <p:cNvPr id="25" name="AutoShape 4"/>
          <p:cNvSpPr>
            <a:spLocks noChangeArrowheads="1"/>
          </p:cNvSpPr>
          <p:nvPr/>
        </p:nvSpPr>
        <p:spPr bwMode="auto">
          <a:xfrm>
            <a:off x="1670050"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Extension</a:t>
            </a:r>
          </a:p>
          <a:p>
            <a:pPr algn="ctr" defTabSz="1096875" eaLnBrk="0" fontAlgn="auto" hangingPunct="0">
              <a:spcBef>
                <a:spcPts val="0"/>
              </a:spcBef>
              <a:spcAft>
                <a:spcPts val="0"/>
              </a:spcAft>
              <a:defRPr/>
            </a:pPr>
            <a:r>
              <a:rPr lang="en-US" sz="2000" dirty="0"/>
              <a:t>Methods</a:t>
            </a:r>
          </a:p>
        </p:txBody>
      </p:sp>
      <p:sp>
        <p:nvSpPr>
          <p:cNvPr id="31" name="Rounded Rectangle 30"/>
          <p:cNvSpPr/>
          <p:nvPr/>
        </p:nvSpPr>
        <p:spPr>
          <a:xfrm>
            <a:off x="457200" y="2057400"/>
            <a:ext cx="64008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DLR</a:t>
            </a:r>
          </a:p>
        </p:txBody>
      </p:sp>
      <p:sp>
        <p:nvSpPr>
          <p:cNvPr id="27" name="AutoShape 4"/>
          <p:cNvSpPr>
            <a:spLocks noChangeArrowheads="1"/>
          </p:cNvSpPr>
          <p:nvPr/>
        </p:nvSpPr>
        <p:spPr bwMode="auto">
          <a:xfrm>
            <a:off x="34290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 v2</a:t>
            </a:r>
          </a:p>
        </p:txBody>
      </p:sp>
      <p:sp>
        <p:nvSpPr>
          <p:cNvPr id="28" name="AutoShape 4"/>
          <p:cNvSpPr>
            <a:spLocks noChangeArrowheads="1"/>
          </p:cNvSpPr>
          <p:nvPr/>
        </p:nvSpPr>
        <p:spPr bwMode="auto">
          <a:xfrm>
            <a:off x="51816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Call Site Caching</a:t>
            </a:r>
          </a:p>
        </p:txBody>
      </p:sp>
      <p:sp>
        <p:nvSpPr>
          <p:cNvPr id="29" name="AutoShape 4"/>
          <p:cNvSpPr>
            <a:spLocks noChangeArrowheads="1"/>
          </p:cNvSpPr>
          <p:nvPr/>
        </p:nvSpPr>
        <p:spPr bwMode="auto">
          <a:xfrm>
            <a:off x="16764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Dispatch</a:t>
            </a:r>
          </a:p>
        </p:txBody>
      </p:sp>
      <p:sp>
        <p:nvSpPr>
          <p:cNvPr id="32" name="AutoShape 4"/>
          <p:cNvSpPr>
            <a:spLocks noChangeArrowheads="1"/>
          </p:cNvSpPr>
          <p:nvPr/>
        </p:nvSpPr>
        <p:spPr bwMode="auto">
          <a:xfrm>
            <a:off x="51816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err="1"/>
              <a:t>Codegen</a:t>
            </a:r>
            <a:endParaRPr lang="en-US" sz="2000" dirty="0"/>
          </a:p>
        </p:txBody>
      </p:sp>
      <p:sp>
        <p:nvSpPr>
          <p:cNvPr id="33" name="AutoShape 4"/>
          <p:cNvSpPr>
            <a:spLocks noChangeArrowheads="1"/>
          </p:cNvSpPr>
          <p:nvPr/>
        </p:nvSpPr>
        <p:spPr bwMode="auto">
          <a:xfrm>
            <a:off x="34290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Verifier</a:t>
            </a:r>
          </a:p>
          <a:p>
            <a:pPr algn="ctr" defTabSz="1096875" eaLnBrk="0" fontAlgn="auto" hangingPunct="0">
              <a:spcBef>
                <a:spcPts val="0"/>
              </a:spcBef>
              <a:spcAft>
                <a:spcPts val="0"/>
              </a:spcAft>
              <a:defRPr/>
            </a:pPr>
            <a:r>
              <a:rPr lang="en-US" sz="2000" dirty="0"/>
              <a:t>Sandbox</a:t>
            </a:r>
          </a:p>
        </p:txBody>
      </p:sp>
      <p:sp>
        <p:nvSpPr>
          <p:cNvPr id="34" name="AutoShape 4"/>
          <p:cNvSpPr>
            <a:spLocks noChangeArrowheads="1"/>
          </p:cNvSpPr>
          <p:nvPr/>
        </p:nvSpPr>
        <p:spPr bwMode="auto">
          <a:xfrm>
            <a:off x="5178558" y="3124200"/>
            <a:ext cx="1675984" cy="685800"/>
          </a:xfrm>
          <a:prstGeom prst="hexago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dirty="0" err="1"/>
              <a:t>Silverlight</a:t>
            </a:r>
            <a:endParaRPr lang="en-US" dirty="0"/>
          </a:p>
        </p:txBody>
      </p:sp>
      <p:sp>
        <p:nvSpPr>
          <p:cNvPr id="35" name="AutoShape 4"/>
          <p:cNvSpPr>
            <a:spLocks noChangeArrowheads="1"/>
          </p:cNvSpPr>
          <p:nvPr/>
        </p:nvSpPr>
        <p:spPr bwMode="auto">
          <a:xfrm>
            <a:off x="16764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Fast</a:t>
            </a:r>
          </a:p>
          <a:p>
            <a:pPr algn="ctr" defTabSz="1096875" eaLnBrk="0" fontAlgn="auto" hangingPunct="0">
              <a:spcBef>
                <a:spcPts val="0"/>
              </a:spcBef>
              <a:spcAft>
                <a:spcPts val="0"/>
              </a:spcAft>
              <a:defRPr/>
            </a:pPr>
            <a:r>
              <a:rPr lang="en-US" sz="2000" dirty="0"/>
              <a:t>Delegates</a:t>
            </a:r>
          </a:p>
        </p:txBody>
      </p:sp>
      <p:sp>
        <p:nvSpPr>
          <p:cNvPr id="36" name="AutoShape 4"/>
          <p:cNvSpPr>
            <a:spLocks noChangeArrowheads="1"/>
          </p:cNvSpPr>
          <p:nvPr/>
        </p:nvSpPr>
        <p:spPr bwMode="auto">
          <a:xfrm>
            <a:off x="51816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Methods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DODN2009_Theme</Template>
  <TotalTime>2209</TotalTime>
  <Words>1552</Words>
  <Application>Microsoft Office PowerPoint</Application>
  <PresentationFormat>On-screen Show (4:3)</PresentationFormat>
  <Paragraphs>518</Paragraphs>
  <Slides>33</Slides>
  <Notes>22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Dynamic .NET Demystifed</vt:lpstr>
      <vt:lpstr>Who am I?</vt:lpstr>
      <vt:lpstr>Demo: Dynamic vs. Static</vt:lpstr>
      <vt:lpstr>Dynamic vs. Static</vt:lpstr>
      <vt:lpstr>Diverse Object Models</vt:lpstr>
      <vt:lpstr>HTML DOM – J(ava)Script</vt:lpstr>
      <vt:lpstr>COM – VBA</vt:lpstr>
      <vt:lpstr>Python Libraries</vt:lpstr>
      <vt:lpstr>Common Language Runtime</vt:lpstr>
      <vt:lpstr>.NET Dynamic Programming</vt:lpstr>
      <vt:lpstr>Dynamically Typed Objects</vt:lpstr>
      <vt:lpstr>Dynamically Typed Objects</vt:lpstr>
      <vt:lpstr>Dynamically Typed Objects</vt:lpstr>
      <vt:lpstr>dynamic in a Nutshell</vt:lpstr>
      <vt:lpstr>dynamic vs var</vt:lpstr>
      <vt:lpstr>Dynamic in Visual Basic 10</vt:lpstr>
      <vt:lpstr>Digging Deeper</vt:lpstr>
      <vt:lpstr>Dynamic Dispatch</vt:lpstr>
      <vt:lpstr>Digging Deeper</vt:lpstr>
      <vt:lpstr>Language Expressions</vt:lpstr>
      <vt:lpstr>System.Linq.Expressions v2</vt:lpstr>
      <vt:lpstr>Factorial In C#</vt:lpstr>
      <vt:lpstr>Factorial In C# With Dynamic</vt:lpstr>
      <vt:lpstr>Factorial In Python</vt:lpstr>
      <vt:lpstr>Factorial In Ruby</vt:lpstr>
      <vt:lpstr>Different Semantics</vt:lpstr>
      <vt:lpstr>Digging Deeper</vt:lpstr>
      <vt:lpstr>Call Site Caching</vt:lpstr>
      <vt:lpstr>Call Site Caching</vt:lpstr>
      <vt:lpstr>Creating Dynamic Objects</vt:lpstr>
      <vt:lpstr>Dynamic .NET Objects</vt:lpstr>
      <vt:lpstr>.NET Dynamic Programming</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334</cp:revision>
  <dcterms:created xsi:type="dcterms:W3CDTF">2009-08-14T19:51:58Z</dcterms:created>
  <dcterms:modified xsi:type="dcterms:W3CDTF">2010-06-18T05:26:39Z</dcterms:modified>
</cp:coreProperties>
</file>