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3"/>
  </p:notesMasterIdLst>
  <p:sldIdLst>
    <p:sldId id="256" r:id="rId2"/>
    <p:sldId id="378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53" r:id="rId15"/>
    <p:sldId id="361" r:id="rId16"/>
    <p:sldId id="362" r:id="rId17"/>
    <p:sldId id="366" r:id="rId18"/>
    <p:sldId id="372" r:id="rId19"/>
    <p:sldId id="380" r:id="rId20"/>
    <p:sldId id="325" r:id="rId21"/>
    <p:sldId id="367" r:id="rId22"/>
    <p:sldId id="364" r:id="rId23"/>
    <p:sldId id="368" r:id="rId24"/>
    <p:sldId id="369" r:id="rId25"/>
    <p:sldId id="336" r:id="rId26"/>
    <p:sldId id="375" r:id="rId27"/>
    <p:sldId id="376" r:id="rId28"/>
    <p:sldId id="377" r:id="rId29"/>
    <p:sldId id="370" r:id="rId30"/>
    <p:sldId id="344" r:id="rId31"/>
    <p:sldId id="309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C3836"/>
    <a:srgbClr val="A31515"/>
    <a:srgbClr val="2B91AF"/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669" autoAdjust="0"/>
  </p:normalViewPr>
  <p:slideViewPr>
    <p:cSldViewPr>
      <p:cViewPr varScale="1">
        <p:scale>
          <a:sx n="87" d="100"/>
          <a:sy n="87" d="100"/>
        </p:scale>
        <p:origin x="-102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98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897B11-6501-4FDC-A106-1EFA8FADFCC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692F84-47E8-4F3B-A86E-3C7787FC1DF2}">
      <dgm:prSet phldrT="[Text]"/>
      <dgm:spPr/>
      <dgm:t>
        <a:bodyPr/>
        <a:lstStyle/>
        <a:p>
          <a:r>
            <a:rPr lang="en-US" dirty="0" smtClean="0"/>
            <a:t>Languages</a:t>
          </a:r>
          <a:endParaRPr lang="en-US" dirty="0"/>
        </a:p>
      </dgm:t>
    </dgm:pt>
    <dgm:pt modelId="{FE17910D-D929-4A86-A43A-6228C6F80BF9}" type="parTrans" cxnId="{8B052153-6376-4CAC-907E-FC34C8B3355D}">
      <dgm:prSet/>
      <dgm:spPr/>
      <dgm:t>
        <a:bodyPr/>
        <a:lstStyle/>
        <a:p>
          <a:endParaRPr lang="en-US"/>
        </a:p>
      </dgm:t>
    </dgm:pt>
    <dgm:pt modelId="{51F49271-398B-4A18-BD30-9DAB57E5CECB}" type="sibTrans" cxnId="{8B052153-6376-4CAC-907E-FC34C8B3355D}">
      <dgm:prSet/>
      <dgm:spPr/>
      <dgm:t>
        <a:bodyPr/>
        <a:lstStyle/>
        <a:p>
          <a:endParaRPr lang="en-US"/>
        </a:p>
      </dgm:t>
    </dgm:pt>
    <dgm:pt modelId="{7AB346A7-0B68-41EB-957E-85F302671D5B}">
      <dgm:prSet phldrT="[Text]"/>
      <dgm:spPr/>
      <dgm:t>
        <a:bodyPr/>
        <a:lstStyle/>
        <a:p>
          <a:r>
            <a:rPr lang="en-US" dirty="0" smtClean="0"/>
            <a:t>Iron*</a:t>
          </a:r>
          <a:endParaRPr lang="en-US" dirty="0"/>
        </a:p>
      </dgm:t>
    </dgm:pt>
    <dgm:pt modelId="{15A569FD-EB9B-4F7B-A71F-1B691990ADBA}" type="parTrans" cxnId="{346B1E01-E3B0-475B-AAB2-3718D3BD1ED9}">
      <dgm:prSet/>
      <dgm:spPr/>
      <dgm:t>
        <a:bodyPr/>
        <a:lstStyle/>
        <a:p>
          <a:endParaRPr lang="en-US"/>
        </a:p>
      </dgm:t>
    </dgm:pt>
    <dgm:pt modelId="{2C13E43E-8571-43D0-8916-9B17443F4B68}" type="sibTrans" cxnId="{346B1E01-E3B0-475B-AAB2-3718D3BD1ED9}">
      <dgm:prSet/>
      <dgm:spPr/>
      <dgm:t>
        <a:bodyPr/>
        <a:lstStyle/>
        <a:p>
          <a:endParaRPr lang="en-US"/>
        </a:p>
      </dgm:t>
    </dgm:pt>
    <dgm:pt modelId="{877D5371-5946-447E-AFAD-9B4303279ABA}">
      <dgm:prSet phldrT="[Text]"/>
      <dgm:spPr/>
      <dgm:t>
        <a:bodyPr/>
        <a:lstStyle/>
        <a:p>
          <a:r>
            <a:rPr lang="en-US" dirty="0" smtClean="0"/>
            <a:t>Runtime</a:t>
          </a:r>
          <a:endParaRPr lang="en-US" dirty="0"/>
        </a:p>
      </dgm:t>
    </dgm:pt>
    <dgm:pt modelId="{1D672233-D581-4D78-BB38-5C7BE3FD15BA}" type="parTrans" cxnId="{C5FD6990-051B-4EF8-ADB1-7250559A4A0F}">
      <dgm:prSet/>
      <dgm:spPr/>
      <dgm:t>
        <a:bodyPr/>
        <a:lstStyle/>
        <a:p>
          <a:endParaRPr lang="en-US"/>
        </a:p>
      </dgm:t>
    </dgm:pt>
    <dgm:pt modelId="{D70BC7F9-34B7-4AFD-A3C0-5BB4B47F1AD7}" type="sibTrans" cxnId="{C5FD6990-051B-4EF8-ADB1-7250559A4A0F}">
      <dgm:prSet/>
      <dgm:spPr/>
      <dgm:t>
        <a:bodyPr/>
        <a:lstStyle/>
        <a:p>
          <a:endParaRPr lang="en-US"/>
        </a:p>
      </dgm:t>
    </dgm:pt>
    <dgm:pt modelId="{98B770EB-FA31-4DDC-8534-13010785A89F}">
      <dgm:prSet phldrT="[Text]"/>
      <dgm:spPr/>
      <dgm:t>
        <a:bodyPr/>
        <a:lstStyle/>
        <a:p>
          <a:r>
            <a:rPr lang="en-US" dirty="0" smtClean="0"/>
            <a:t>Call Site Caching</a:t>
          </a:r>
          <a:endParaRPr lang="en-US" dirty="0"/>
        </a:p>
      </dgm:t>
    </dgm:pt>
    <dgm:pt modelId="{7D2CE060-A9DD-4B2A-A873-4FCA0770965D}" type="parTrans" cxnId="{11F7A081-BB63-4954-8773-A4AA3E2AE09C}">
      <dgm:prSet/>
      <dgm:spPr/>
      <dgm:t>
        <a:bodyPr/>
        <a:lstStyle/>
        <a:p>
          <a:endParaRPr lang="en-US"/>
        </a:p>
      </dgm:t>
    </dgm:pt>
    <dgm:pt modelId="{9F41AD1E-47FC-436B-AF33-A091EDE05611}" type="sibTrans" cxnId="{11F7A081-BB63-4954-8773-A4AA3E2AE09C}">
      <dgm:prSet/>
      <dgm:spPr/>
      <dgm:t>
        <a:bodyPr/>
        <a:lstStyle/>
        <a:p>
          <a:endParaRPr lang="en-US"/>
        </a:p>
      </dgm:t>
    </dgm:pt>
    <dgm:pt modelId="{88A620A3-31E7-4ACB-8953-C6CAEDDC51BF}">
      <dgm:prSet phldrT="[Text]"/>
      <dgm:spPr/>
      <dgm:t>
        <a:bodyPr/>
        <a:lstStyle/>
        <a:p>
          <a:r>
            <a:rPr lang="en-US" dirty="0" smtClean="0"/>
            <a:t>Expression Trees</a:t>
          </a:r>
          <a:endParaRPr lang="en-US" dirty="0"/>
        </a:p>
      </dgm:t>
    </dgm:pt>
    <dgm:pt modelId="{7BF508C1-1A3D-4A27-A6E8-7E0E94150640}" type="parTrans" cxnId="{A95CB2D5-8E28-4F07-B650-10BF5BBB841C}">
      <dgm:prSet/>
      <dgm:spPr/>
      <dgm:t>
        <a:bodyPr/>
        <a:lstStyle/>
        <a:p>
          <a:endParaRPr lang="en-US"/>
        </a:p>
      </dgm:t>
    </dgm:pt>
    <dgm:pt modelId="{426B8C4C-8CA3-4A83-A5FF-BC2B48EC7C23}" type="sibTrans" cxnId="{A95CB2D5-8E28-4F07-B650-10BF5BBB841C}">
      <dgm:prSet/>
      <dgm:spPr/>
      <dgm:t>
        <a:bodyPr/>
        <a:lstStyle/>
        <a:p>
          <a:endParaRPr lang="en-US"/>
        </a:p>
      </dgm:t>
    </dgm:pt>
    <dgm:pt modelId="{9A2BD22F-1BF5-49DD-8B8C-9C83CF6A1B05}">
      <dgm:prSet phldrT="[Text]"/>
      <dgm:spPr/>
      <dgm:t>
        <a:bodyPr/>
        <a:lstStyle/>
        <a:p>
          <a:r>
            <a:rPr lang="en-US" dirty="0" smtClean="0"/>
            <a:t>Objects</a:t>
          </a:r>
          <a:endParaRPr lang="en-US" dirty="0"/>
        </a:p>
      </dgm:t>
    </dgm:pt>
    <dgm:pt modelId="{F70D4A83-0403-4C65-A82D-3C2171D10A95}" type="parTrans" cxnId="{590B7052-DC79-4243-A532-00F1D689671A}">
      <dgm:prSet/>
      <dgm:spPr/>
      <dgm:t>
        <a:bodyPr/>
        <a:lstStyle/>
        <a:p>
          <a:endParaRPr lang="en-US"/>
        </a:p>
      </dgm:t>
    </dgm:pt>
    <dgm:pt modelId="{ED2492B6-3566-4274-B629-240A527C7D2B}" type="sibTrans" cxnId="{590B7052-DC79-4243-A532-00F1D689671A}">
      <dgm:prSet/>
      <dgm:spPr/>
      <dgm:t>
        <a:bodyPr/>
        <a:lstStyle/>
        <a:p>
          <a:endParaRPr lang="en-US"/>
        </a:p>
      </dgm:t>
    </dgm:pt>
    <dgm:pt modelId="{E0B9BF06-1215-4625-8185-539ED11B22DE}">
      <dgm:prSet phldrT="[Text]"/>
      <dgm:spPr/>
      <dgm:t>
        <a:bodyPr/>
        <a:lstStyle/>
        <a:p>
          <a:r>
            <a:rPr lang="en-US" dirty="0" smtClean="0"/>
            <a:t>CLR</a:t>
          </a:r>
          <a:endParaRPr lang="en-US" dirty="0"/>
        </a:p>
      </dgm:t>
    </dgm:pt>
    <dgm:pt modelId="{111DA79C-D16D-46C5-B21E-1CFDC5CC81FA}" type="parTrans" cxnId="{0CF66DC6-FFA5-43E1-B08F-38D3B3DA858B}">
      <dgm:prSet/>
      <dgm:spPr/>
      <dgm:t>
        <a:bodyPr/>
        <a:lstStyle/>
        <a:p>
          <a:endParaRPr lang="en-US"/>
        </a:p>
      </dgm:t>
    </dgm:pt>
    <dgm:pt modelId="{FDDC15AE-4085-4F2D-9DCB-F50FE1ABBE4C}" type="sibTrans" cxnId="{0CF66DC6-FFA5-43E1-B08F-38D3B3DA858B}">
      <dgm:prSet/>
      <dgm:spPr/>
      <dgm:t>
        <a:bodyPr/>
        <a:lstStyle/>
        <a:p>
          <a:endParaRPr lang="en-US"/>
        </a:p>
      </dgm:t>
    </dgm:pt>
    <dgm:pt modelId="{915EF077-61B9-4013-8373-6461EA3E87CF}">
      <dgm:prSet phldrT="[Text]"/>
      <dgm:spPr/>
      <dgm:t>
        <a:bodyPr/>
        <a:lstStyle/>
        <a:p>
          <a:r>
            <a:rPr lang="en-US" dirty="0" smtClean="0"/>
            <a:t>COM</a:t>
          </a:r>
          <a:endParaRPr lang="en-US" dirty="0"/>
        </a:p>
      </dgm:t>
    </dgm:pt>
    <dgm:pt modelId="{4A1B0466-57C8-4167-AF0D-2069CE8BABFE}" type="parTrans" cxnId="{572F0030-A854-4D46-9457-3491FD5A7427}">
      <dgm:prSet/>
      <dgm:spPr/>
      <dgm:t>
        <a:bodyPr/>
        <a:lstStyle/>
        <a:p>
          <a:endParaRPr lang="en-US"/>
        </a:p>
      </dgm:t>
    </dgm:pt>
    <dgm:pt modelId="{D13A888C-435A-4A24-B066-BD625930C5A1}" type="sibTrans" cxnId="{572F0030-A854-4D46-9457-3491FD5A7427}">
      <dgm:prSet/>
      <dgm:spPr/>
      <dgm:t>
        <a:bodyPr/>
        <a:lstStyle/>
        <a:p>
          <a:endParaRPr lang="en-US"/>
        </a:p>
      </dgm:t>
    </dgm:pt>
    <dgm:pt modelId="{CA21678E-054C-416A-8F45-56872F856CB4}">
      <dgm:prSet phldrT="[Text]"/>
      <dgm:spPr/>
      <dgm:t>
        <a:bodyPr/>
        <a:lstStyle/>
        <a:p>
          <a:r>
            <a:rPr lang="en-US" dirty="0" smtClean="0"/>
            <a:t>C#</a:t>
          </a:r>
          <a:endParaRPr lang="en-US" dirty="0"/>
        </a:p>
      </dgm:t>
    </dgm:pt>
    <dgm:pt modelId="{CD7446C2-30DD-4D51-92C2-7FBBD7859781}" type="parTrans" cxnId="{B52FC554-C505-41FD-B29F-AA7BFE1CFAD5}">
      <dgm:prSet/>
      <dgm:spPr/>
    </dgm:pt>
    <dgm:pt modelId="{41D22643-8B79-4962-908C-F4F39516B3EC}" type="sibTrans" cxnId="{B52FC554-C505-41FD-B29F-AA7BFE1CFAD5}">
      <dgm:prSet/>
      <dgm:spPr/>
    </dgm:pt>
    <dgm:pt modelId="{93089E10-3920-41BA-A82E-A8B27AD6874B}">
      <dgm:prSet phldrT="[Text]"/>
      <dgm:spPr/>
      <dgm:t>
        <a:bodyPr/>
        <a:lstStyle/>
        <a:p>
          <a:r>
            <a:rPr lang="en-US" dirty="0" smtClean="0"/>
            <a:t>Dynamic Dispatch</a:t>
          </a:r>
          <a:endParaRPr lang="en-US" dirty="0"/>
        </a:p>
      </dgm:t>
    </dgm:pt>
    <dgm:pt modelId="{3C54E886-E59A-46BA-BF63-02333394B324}" type="parTrans" cxnId="{6D463F46-35D8-465A-A39A-6BD03F60EC58}">
      <dgm:prSet/>
      <dgm:spPr/>
    </dgm:pt>
    <dgm:pt modelId="{7602A2CF-6EF2-4771-B713-DA7738241B7B}" type="sibTrans" cxnId="{6D463F46-35D8-465A-A39A-6BD03F60EC58}">
      <dgm:prSet/>
      <dgm:spPr/>
    </dgm:pt>
    <dgm:pt modelId="{8F3D4F80-76AA-4C64-8EA9-5A54D6507D4F}">
      <dgm:prSet phldrT="[Text]"/>
      <dgm:spPr/>
      <dgm:t>
        <a:bodyPr/>
        <a:lstStyle/>
        <a:p>
          <a:r>
            <a:rPr lang="en-US" dirty="0" smtClean="0"/>
            <a:t>Dynamic</a:t>
          </a:r>
          <a:endParaRPr lang="en-US" dirty="0"/>
        </a:p>
      </dgm:t>
    </dgm:pt>
    <dgm:pt modelId="{DB5A8664-EC9D-4859-A1A5-221EE5EC10BB}" type="parTrans" cxnId="{B4D62AC5-CEF1-4E85-97C0-974464CBF99A}">
      <dgm:prSet/>
      <dgm:spPr/>
    </dgm:pt>
    <dgm:pt modelId="{EE7E3A0F-9D27-4D5A-A305-BD7E06839F58}" type="sibTrans" cxnId="{B4D62AC5-CEF1-4E85-97C0-974464CBF99A}">
      <dgm:prSet/>
      <dgm:spPr/>
    </dgm:pt>
    <dgm:pt modelId="{5828AD40-2BA4-4DFF-9EF5-D6931EF0FE84}">
      <dgm:prSet phldrT="[Text]"/>
      <dgm:spPr/>
      <dgm:t>
        <a:bodyPr/>
        <a:lstStyle/>
        <a:p>
          <a:r>
            <a:rPr lang="en-US" dirty="0" smtClean="0"/>
            <a:t>VB.NET</a:t>
          </a:r>
          <a:endParaRPr lang="en-US" dirty="0"/>
        </a:p>
      </dgm:t>
    </dgm:pt>
    <dgm:pt modelId="{7C048BA1-C7CC-4E2D-B9EF-162074F3835D}" type="parTrans" cxnId="{2638296F-9B6E-4D1F-89B4-C90AF9F7A88B}">
      <dgm:prSet/>
      <dgm:spPr/>
    </dgm:pt>
    <dgm:pt modelId="{F3154A3F-5BF5-4F70-91BC-44625FB51084}" type="sibTrans" cxnId="{2638296F-9B6E-4D1F-89B4-C90AF9F7A88B}">
      <dgm:prSet/>
      <dgm:spPr/>
    </dgm:pt>
    <dgm:pt modelId="{6985B1E2-B074-4852-99F7-8331DCB0414F}" type="pres">
      <dgm:prSet presAssocID="{F4897B11-6501-4FDC-A106-1EFA8FADFCC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2D91FD-9788-4D3D-A811-A630AD18A7F7}" type="pres">
      <dgm:prSet presAssocID="{FF692F84-47E8-4F3B-A86E-3C7787FC1DF2}" presName="linNode" presStyleCnt="0"/>
      <dgm:spPr/>
    </dgm:pt>
    <dgm:pt modelId="{EC2257AD-374C-4825-9BEE-D1F3868C081D}" type="pres">
      <dgm:prSet presAssocID="{FF692F84-47E8-4F3B-A86E-3C7787FC1DF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804F5-FE00-4E9D-9F82-07BEE5B18CDD}" type="pres">
      <dgm:prSet presAssocID="{FF692F84-47E8-4F3B-A86E-3C7787FC1DF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03A86-4348-4347-9E3E-E5A41BFA852C}" type="pres">
      <dgm:prSet presAssocID="{51F49271-398B-4A18-BD30-9DAB57E5CECB}" presName="sp" presStyleCnt="0"/>
      <dgm:spPr/>
    </dgm:pt>
    <dgm:pt modelId="{59197C32-59B6-4F5E-910B-EBDBFFF21FC7}" type="pres">
      <dgm:prSet presAssocID="{877D5371-5946-447E-AFAD-9B4303279ABA}" presName="linNode" presStyleCnt="0"/>
      <dgm:spPr/>
    </dgm:pt>
    <dgm:pt modelId="{7D0649E0-6330-4102-9706-903AF96E9377}" type="pres">
      <dgm:prSet presAssocID="{877D5371-5946-447E-AFAD-9B4303279AB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9C68B-7D4C-40A5-995E-79481BF85C90}" type="pres">
      <dgm:prSet presAssocID="{877D5371-5946-447E-AFAD-9B4303279ABA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ED543B-7B25-46AB-A39A-7D008BC30248}" type="pres">
      <dgm:prSet presAssocID="{D70BC7F9-34B7-4AFD-A3C0-5BB4B47F1AD7}" presName="sp" presStyleCnt="0"/>
      <dgm:spPr/>
    </dgm:pt>
    <dgm:pt modelId="{CFF2F52B-28FE-49E0-8F13-06D80F1FEBC7}" type="pres">
      <dgm:prSet presAssocID="{9A2BD22F-1BF5-49DD-8B8C-9C83CF6A1B05}" presName="linNode" presStyleCnt="0"/>
      <dgm:spPr/>
    </dgm:pt>
    <dgm:pt modelId="{B24D5DBE-62D7-448B-8D5D-010BAEA82D0E}" type="pres">
      <dgm:prSet presAssocID="{9A2BD22F-1BF5-49DD-8B8C-9C83CF6A1B0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DB758-08A9-4A7F-AAE1-E7B3089B0528}" type="pres">
      <dgm:prSet presAssocID="{9A2BD22F-1BF5-49DD-8B8C-9C83CF6A1B0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052153-6376-4CAC-907E-FC34C8B3355D}" srcId="{F4897B11-6501-4FDC-A106-1EFA8FADFCC5}" destId="{FF692F84-47E8-4F3B-A86E-3C7787FC1DF2}" srcOrd="0" destOrd="0" parTransId="{FE17910D-D929-4A86-A43A-6228C6F80BF9}" sibTransId="{51F49271-398B-4A18-BD30-9DAB57E5CECB}"/>
    <dgm:cxn modelId="{B4D62AC5-CEF1-4E85-97C0-974464CBF99A}" srcId="{9A2BD22F-1BF5-49DD-8B8C-9C83CF6A1B05}" destId="{8F3D4F80-76AA-4C64-8EA9-5A54D6507D4F}" srcOrd="2" destOrd="0" parTransId="{DB5A8664-EC9D-4859-A1A5-221EE5EC10BB}" sibTransId="{EE7E3A0F-9D27-4D5A-A305-BD7E06839F58}"/>
    <dgm:cxn modelId="{B4719CE3-DF4C-4983-9804-137A3FF5D3EA}" type="presOf" srcId="{877D5371-5946-447E-AFAD-9B4303279ABA}" destId="{7D0649E0-6330-4102-9706-903AF96E9377}" srcOrd="0" destOrd="0" presId="urn:microsoft.com/office/officeart/2005/8/layout/vList5"/>
    <dgm:cxn modelId="{590B7052-DC79-4243-A532-00F1D689671A}" srcId="{F4897B11-6501-4FDC-A106-1EFA8FADFCC5}" destId="{9A2BD22F-1BF5-49DD-8B8C-9C83CF6A1B05}" srcOrd="2" destOrd="0" parTransId="{F70D4A83-0403-4C65-A82D-3C2171D10A95}" sibTransId="{ED2492B6-3566-4274-B629-240A527C7D2B}"/>
    <dgm:cxn modelId="{0CF66DC6-FFA5-43E1-B08F-38D3B3DA858B}" srcId="{9A2BD22F-1BF5-49DD-8B8C-9C83CF6A1B05}" destId="{E0B9BF06-1215-4625-8185-539ED11B22DE}" srcOrd="0" destOrd="0" parTransId="{111DA79C-D16D-46C5-B21E-1CFDC5CC81FA}" sibTransId="{FDDC15AE-4085-4F2D-9DCB-F50FE1ABBE4C}"/>
    <dgm:cxn modelId="{DE2CBF3A-A245-46D1-B597-CDF54BB8F165}" type="presOf" srcId="{CA21678E-054C-416A-8F45-56872F856CB4}" destId="{195804F5-FE00-4E9D-9F82-07BEE5B18CDD}" srcOrd="0" destOrd="2" presId="urn:microsoft.com/office/officeart/2005/8/layout/vList5"/>
    <dgm:cxn modelId="{445CA2D3-E416-4EBF-A452-CBFADB0F1E85}" type="presOf" srcId="{F4897B11-6501-4FDC-A106-1EFA8FADFCC5}" destId="{6985B1E2-B074-4852-99F7-8331DCB0414F}" srcOrd="0" destOrd="0" presId="urn:microsoft.com/office/officeart/2005/8/layout/vList5"/>
    <dgm:cxn modelId="{572F0030-A854-4D46-9457-3491FD5A7427}" srcId="{9A2BD22F-1BF5-49DD-8B8C-9C83CF6A1B05}" destId="{915EF077-61B9-4013-8373-6461EA3E87CF}" srcOrd="1" destOrd="0" parTransId="{4A1B0466-57C8-4167-AF0D-2069CE8BABFE}" sibTransId="{D13A888C-435A-4A24-B066-BD625930C5A1}"/>
    <dgm:cxn modelId="{0D62F04D-7F5A-4C40-A120-A808D64DAB94}" type="presOf" srcId="{915EF077-61B9-4013-8373-6461EA3E87CF}" destId="{939DB758-08A9-4A7F-AAE1-E7B3089B0528}" srcOrd="0" destOrd="1" presId="urn:microsoft.com/office/officeart/2005/8/layout/vList5"/>
    <dgm:cxn modelId="{D46C1370-350C-4D11-A6C9-E71A4B775393}" type="presOf" srcId="{7AB346A7-0B68-41EB-957E-85F302671D5B}" destId="{195804F5-FE00-4E9D-9F82-07BEE5B18CDD}" srcOrd="0" destOrd="0" presId="urn:microsoft.com/office/officeart/2005/8/layout/vList5"/>
    <dgm:cxn modelId="{C5FD6990-051B-4EF8-ADB1-7250559A4A0F}" srcId="{F4897B11-6501-4FDC-A106-1EFA8FADFCC5}" destId="{877D5371-5946-447E-AFAD-9B4303279ABA}" srcOrd="1" destOrd="0" parTransId="{1D672233-D581-4D78-BB38-5C7BE3FD15BA}" sibTransId="{D70BC7F9-34B7-4AFD-A3C0-5BB4B47F1AD7}"/>
    <dgm:cxn modelId="{C26AF0CC-579B-4AC7-9A7D-209F2B870646}" type="presOf" srcId="{5828AD40-2BA4-4DFF-9EF5-D6931EF0FE84}" destId="{195804F5-FE00-4E9D-9F82-07BEE5B18CDD}" srcOrd="0" destOrd="1" presId="urn:microsoft.com/office/officeart/2005/8/layout/vList5"/>
    <dgm:cxn modelId="{11F7A081-BB63-4954-8773-A4AA3E2AE09C}" srcId="{877D5371-5946-447E-AFAD-9B4303279ABA}" destId="{98B770EB-FA31-4DDC-8534-13010785A89F}" srcOrd="0" destOrd="0" parTransId="{7D2CE060-A9DD-4B2A-A873-4FCA0770965D}" sibTransId="{9F41AD1E-47FC-436B-AF33-A091EDE05611}"/>
    <dgm:cxn modelId="{9CE9D573-5069-46BB-BA2A-C4B64B001B7E}" type="presOf" srcId="{FF692F84-47E8-4F3B-A86E-3C7787FC1DF2}" destId="{EC2257AD-374C-4825-9BEE-D1F3868C081D}" srcOrd="0" destOrd="0" presId="urn:microsoft.com/office/officeart/2005/8/layout/vList5"/>
    <dgm:cxn modelId="{B52FC554-C505-41FD-B29F-AA7BFE1CFAD5}" srcId="{FF692F84-47E8-4F3B-A86E-3C7787FC1DF2}" destId="{CA21678E-054C-416A-8F45-56872F856CB4}" srcOrd="2" destOrd="0" parTransId="{CD7446C2-30DD-4D51-92C2-7FBBD7859781}" sibTransId="{41D22643-8B79-4962-908C-F4F39516B3EC}"/>
    <dgm:cxn modelId="{3CB8E93C-75E4-4154-98C8-1C950870FF47}" type="presOf" srcId="{8F3D4F80-76AA-4C64-8EA9-5A54D6507D4F}" destId="{939DB758-08A9-4A7F-AAE1-E7B3089B0528}" srcOrd="0" destOrd="2" presId="urn:microsoft.com/office/officeart/2005/8/layout/vList5"/>
    <dgm:cxn modelId="{3564AC63-F224-4009-8232-B871EFE02D76}" type="presOf" srcId="{9A2BD22F-1BF5-49DD-8B8C-9C83CF6A1B05}" destId="{B24D5DBE-62D7-448B-8D5D-010BAEA82D0E}" srcOrd="0" destOrd="0" presId="urn:microsoft.com/office/officeart/2005/8/layout/vList5"/>
    <dgm:cxn modelId="{A95CB2D5-8E28-4F07-B650-10BF5BBB841C}" srcId="{877D5371-5946-447E-AFAD-9B4303279ABA}" destId="{88A620A3-31E7-4ACB-8953-C6CAEDDC51BF}" srcOrd="1" destOrd="0" parTransId="{7BF508C1-1A3D-4A27-A6E8-7E0E94150640}" sibTransId="{426B8C4C-8CA3-4A83-A5FF-BC2B48EC7C23}"/>
    <dgm:cxn modelId="{2638296F-9B6E-4D1F-89B4-C90AF9F7A88B}" srcId="{FF692F84-47E8-4F3B-A86E-3C7787FC1DF2}" destId="{5828AD40-2BA4-4DFF-9EF5-D6931EF0FE84}" srcOrd="1" destOrd="0" parTransId="{7C048BA1-C7CC-4E2D-B9EF-162074F3835D}" sibTransId="{F3154A3F-5BF5-4F70-91BC-44625FB51084}"/>
    <dgm:cxn modelId="{46D275CD-F4AF-4D47-9380-3036206770F2}" type="presOf" srcId="{93089E10-3920-41BA-A82E-A8B27AD6874B}" destId="{9DD9C68B-7D4C-40A5-995E-79481BF85C90}" srcOrd="0" destOrd="2" presId="urn:microsoft.com/office/officeart/2005/8/layout/vList5"/>
    <dgm:cxn modelId="{2845F8E9-9125-4380-92CE-DCB4D2500DFC}" type="presOf" srcId="{98B770EB-FA31-4DDC-8534-13010785A89F}" destId="{9DD9C68B-7D4C-40A5-995E-79481BF85C90}" srcOrd="0" destOrd="0" presId="urn:microsoft.com/office/officeart/2005/8/layout/vList5"/>
    <dgm:cxn modelId="{F943239A-79D0-4FB5-BC7C-05816FDD2B6D}" type="presOf" srcId="{88A620A3-31E7-4ACB-8953-C6CAEDDC51BF}" destId="{9DD9C68B-7D4C-40A5-995E-79481BF85C90}" srcOrd="0" destOrd="1" presId="urn:microsoft.com/office/officeart/2005/8/layout/vList5"/>
    <dgm:cxn modelId="{346B1E01-E3B0-475B-AAB2-3718D3BD1ED9}" srcId="{FF692F84-47E8-4F3B-A86E-3C7787FC1DF2}" destId="{7AB346A7-0B68-41EB-957E-85F302671D5B}" srcOrd="0" destOrd="0" parTransId="{15A569FD-EB9B-4F7B-A71F-1B691990ADBA}" sibTransId="{2C13E43E-8571-43D0-8916-9B17443F4B68}"/>
    <dgm:cxn modelId="{6D463F46-35D8-465A-A39A-6BD03F60EC58}" srcId="{877D5371-5946-447E-AFAD-9B4303279ABA}" destId="{93089E10-3920-41BA-A82E-A8B27AD6874B}" srcOrd="2" destOrd="0" parTransId="{3C54E886-E59A-46BA-BF63-02333394B324}" sibTransId="{7602A2CF-6EF2-4771-B713-DA7738241B7B}"/>
    <dgm:cxn modelId="{C78E99D1-53DA-4ACA-B82E-4B889188FFB8}" type="presOf" srcId="{E0B9BF06-1215-4625-8185-539ED11B22DE}" destId="{939DB758-08A9-4A7F-AAE1-E7B3089B0528}" srcOrd="0" destOrd="0" presId="urn:microsoft.com/office/officeart/2005/8/layout/vList5"/>
    <dgm:cxn modelId="{F4A78D83-6FB8-4DB9-8497-6A84D84D109E}" type="presParOf" srcId="{6985B1E2-B074-4852-99F7-8331DCB0414F}" destId="{832D91FD-9788-4D3D-A811-A630AD18A7F7}" srcOrd="0" destOrd="0" presId="urn:microsoft.com/office/officeart/2005/8/layout/vList5"/>
    <dgm:cxn modelId="{A3BD7589-23AD-4DA6-94D0-E5E6D418C983}" type="presParOf" srcId="{832D91FD-9788-4D3D-A811-A630AD18A7F7}" destId="{EC2257AD-374C-4825-9BEE-D1F3868C081D}" srcOrd="0" destOrd="0" presId="urn:microsoft.com/office/officeart/2005/8/layout/vList5"/>
    <dgm:cxn modelId="{BE086B4B-ED1F-4A2C-8A9F-5FFEECCFF9C0}" type="presParOf" srcId="{832D91FD-9788-4D3D-A811-A630AD18A7F7}" destId="{195804F5-FE00-4E9D-9F82-07BEE5B18CDD}" srcOrd="1" destOrd="0" presId="urn:microsoft.com/office/officeart/2005/8/layout/vList5"/>
    <dgm:cxn modelId="{1C8F3EBE-C29F-40FD-A65F-85DEE9DFF894}" type="presParOf" srcId="{6985B1E2-B074-4852-99F7-8331DCB0414F}" destId="{89903A86-4348-4347-9E3E-E5A41BFA852C}" srcOrd="1" destOrd="0" presId="urn:microsoft.com/office/officeart/2005/8/layout/vList5"/>
    <dgm:cxn modelId="{61E5D706-1340-4080-9EE2-68D72996B0DD}" type="presParOf" srcId="{6985B1E2-B074-4852-99F7-8331DCB0414F}" destId="{59197C32-59B6-4F5E-910B-EBDBFFF21FC7}" srcOrd="2" destOrd="0" presId="urn:microsoft.com/office/officeart/2005/8/layout/vList5"/>
    <dgm:cxn modelId="{3B2BFBD6-B4CE-457B-B79A-821F9D0CE6F1}" type="presParOf" srcId="{59197C32-59B6-4F5E-910B-EBDBFFF21FC7}" destId="{7D0649E0-6330-4102-9706-903AF96E9377}" srcOrd="0" destOrd="0" presId="urn:microsoft.com/office/officeart/2005/8/layout/vList5"/>
    <dgm:cxn modelId="{E261B139-7B96-4006-9DDC-47CFC5D70402}" type="presParOf" srcId="{59197C32-59B6-4F5E-910B-EBDBFFF21FC7}" destId="{9DD9C68B-7D4C-40A5-995E-79481BF85C90}" srcOrd="1" destOrd="0" presId="urn:microsoft.com/office/officeart/2005/8/layout/vList5"/>
    <dgm:cxn modelId="{01E09888-6E9B-4225-A4B5-3B1EA806F50B}" type="presParOf" srcId="{6985B1E2-B074-4852-99F7-8331DCB0414F}" destId="{20ED543B-7B25-46AB-A39A-7D008BC30248}" srcOrd="3" destOrd="0" presId="urn:microsoft.com/office/officeart/2005/8/layout/vList5"/>
    <dgm:cxn modelId="{85D508DC-EE51-4875-A9CC-788AFC2CD217}" type="presParOf" srcId="{6985B1E2-B074-4852-99F7-8331DCB0414F}" destId="{CFF2F52B-28FE-49E0-8F13-06D80F1FEBC7}" srcOrd="4" destOrd="0" presId="urn:microsoft.com/office/officeart/2005/8/layout/vList5"/>
    <dgm:cxn modelId="{EF6D598C-8D4A-4CB1-927F-EFC431F39AFF}" type="presParOf" srcId="{CFF2F52B-28FE-49E0-8F13-06D80F1FEBC7}" destId="{B24D5DBE-62D7-448B-8D5D-010BAEA82D0E}" srcOrd="0" destOrd="0" presId="urn:microsoft.com/office/officeart/2005/8/layout/vList5"/>
    <dgm:cxn modelId="{3CB35532-6B59-4FFB-8FB8-57D581888203}" type="presParOf" srcId="{CFF2F52B-28FE-49E0-8F13-06D80F1FEBC7}" destId="{939DB758-08A9-4A7F-AAE1-E7B3089B052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804F5-FE00-4E9D-9F82-07BEE5B18CDD}">
      <dsp:nvSpPr>
        <dsp:cNvPr id="0" name=""/>
        <dsp:cNvSpPr/>
      </dsp:nvSpPr>
      <dsp:spPr>
        <a:xfrm rot="5400000">
          <a:off x="4999892" y="-1885919"/>
          <a:ext cx="119247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Iron*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VB.NET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C#</a:t>
          </a:r>
          <a:endParaRPr lang="en-US" sz="2100" kern="1200" dirty="0"/>
        </a:p>
      </dsp:txBody>
      <dsp:txXfrm rot="-5400000">
        <a:off x="2962655" y="209530"/>
        <a:ext cx="5208732" cy="1076046"/>
      </dsp:txXfrm>
    </dsp:sp>
    <dsp:sp modelId="{EC2257AD-374C-4825-9BEE-D1F3868C081D}">
      <dsp:nvSpPr>
        <dsp:cNvPr id="0" name=""/>
        <dsp:cNvSpPr/>
      </dsp:nvSpPr>
      <dsp:spPr>
        <a:xfrm>
          <a:off x="0" y="2258"/>
          <a:ext cx="2962656" cy="1490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Languages</a:t>
          </a:r>
          <a:endParaRPr lang="en-US" sz="4100" kern="1200" dirty="0"/>
        </a:p>
      </dsp:txBody>
      <dsp:txXfrm>
        <a:off x="72765" y="75023"/>
        <a:ext cx="2817126" cy="1345058"/>
      </dsp:txXfrm>
    </dsp:sp>
    <dsp:sp modelId="{9DD9C68B-7D4C-40A5-995E-79481BF85C90}">
      <dsp:nvSpPr>
        <dsp:cNvPr id="0" name=""/>
        <dsp:cNvSpPr/>
      </dsp:nvSpPr>
      <dsp:spPr>
        <a:xfrm rot="5400000">
          <a:off x="4999892" y="-320802"/>
          <a:ext cx="119247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Call Site Caching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Expression Trees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Dynamic Dispatch</a:t>
          </a:r>
          <a:endParaRPr lang="en-US" sz="2100" kern="1200" dirty="0"/>
        </a:p>
      </dsp:txBody>
      <dsp:txXfrm rot="-5400000">
        <a:off x="2962655" y="1774647"/>
        <a:ext cx="5208732" cy="1076046"/>
      </dsp:txXfrm>
    </dsp:sp>
    <dsp:sp modelId="{7D0649E0-6330-4102-9706-903AF96E9377}">
      <dsp:nvSpPr>
        <dsp:cNvPr id="0" name=""/>
        <dsp:cNvSpPr/>
      </dsp:nvSpPr>
      <dsp:spPr>
        <a:xfrm>
          <a:off x="0" y="1567375"/>
          <a:ext cx="2962656" cy="1490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Runtime</a:t>
          </a:r>
          <a:endParaRPr lang="en-US" sz="4100" kern="1200" dirty="0"/>
        </a:p>
      </dsp:txBody>
      <dsp:txXfrm>
        <a:off x="72765" y="1640140"/>
        <a:ext cx="2817126" cy="1345058"/>
      </dsp:txXfrm>
    </dsp:sp>
    <dsp:sp modelId="{939DB758-08A9-4A7F-AAE1-E7B3089B0528}">
      <dsp:nvSpPr>
        <dsp:cNvPr id="0" name=""/>
        <dsp:cNvSpPr/>
      </dsp:nvSpPr>
      <dsp:spPr>
        <a:xfrm rot="5400000">
          <a:off x="4999892" y="1244315"/>
          <a:ext cx="119247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CLR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COM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Dynamic</a:t>
          </a:r>
          <a:endParaRPr lang="en-US" sz="2100" kern="1200" dirty="0"/>
        </a:p>
      </dsp:txBody>
      <dsp:txXfrm rot="-5400000">
        <a:off x="2962655" y="3339764"/>
        <a:ext cx="5208732" cy="1076046"/>
      </dsp:txXfrm>
    </dsp:sp>
    <dsp:sp modelId="{B24D5DBE-62D7-448B-8D5D-010BAEA82D0E}">
      <dsp:nvSpPr>
        <dsp:cNvPr id="0" name=""/>
        <dsp:cNvSpPr/>
      </dsp:nvSpPr>
      <dsp:spPr>
        <a:xfrm>
          <a:off x="0" y="3132493"/>
          <a:ext cx="2962656" cy="1490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Objects</a:t>
          </a:r>
          <a:endParaRPr lang="en-US" sz="4100" kern="1200" dirty="0"/>
        </a:p>
      </dsp:txBody>
      <dsp:txXfrm>
        <a:off x="72765" y="3205258"/>
        <a:ext cx="2817126" cy="1345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5/23/2013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0789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D7562C-6906-4AC2-B430-5494A661625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F6C89B-D5FD-4F53-8B6E-9E812F3C6D4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F6C89B-D5FD-4F53-8B6E-9E812F3C6D4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C7F9D4-DE56-4CDF-98AA-538D38A8287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0587C6-2E5F-4347-8263-8D5EFAAE14F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3547F6-4D2A-4353-951D-C05B446F1DF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2E564C-F71A-4537-A65E-09E68A136C1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E400A-2B5A-4CE5-AB41-8D7F425A243F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6" y="3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86DC47-0F90-4727-9A34-3AC346F923C3}" type="datetimeFigureOut">
              <a:rPr lang="en-US" smtClean="0"/>
              <a:pPr>
                <a:defRPr/>
              </a:pPr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4D832-AC51-4BD2-B7D9-2E9C057438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92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4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3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3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30050" y="1905000"/>
            <a:ext cx="7672003" cy="2053960"/>
          </a:xfrm>
        </p:spPr>
        <p:txBody>
          <a:bodyPr/>
          <a:lstStyle>
            <a:lvl1pPr>
              <a:lnSpc>
                <a:spcPct val="78000"/>
              </a:lnSpc>
              <a:defRPr/>
            </a:lvl1pPr>
            <a:lvl2pPr>
              <a:lnSpc>
                <a:spcPct val="78000"/>
              </a:lnSpc>
              <a:defRPr/>
            </a:lvl2pPr>
            <a:lvl3pPr>
              <a:lnSpc>
                <a:spcPct val="78000"/>
              </a:lnSpc>
              <a:defRPr/>
            </a:lvl3pPr>
            <a:lvl4pPr>
              <a:lnSpc>
                <a:spcPct val="78000"/>
              </a:lnSpc>
              <a:defRPr/>
            </a:lvl4pPr>
            <a:lvl5pPr>
              <a:lnSpc>
                <a:spcPct val="78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87054" y="990600"/>
            <a:ext cx="8375946" cy="738664"/>
          </a:xfrm>
          <a:prstGeom prst="rect">
            <a:avLst/>
          </a:prstGeom>
        </p:spPr>
        <p:txBody>
          <a:bodyPr tIns="0" rtlCol="0" anchor="t">
            <a:sp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131437-47E7-407A-B910-750CA350456A}" type="datetimeFigureOut">
              <a:rPr lang="en-US" smtClean="0"/>
              <a:pPr>
                <a:defRPr/>
              </a:pPr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9A230-72AA-450B-9DD3-F072BF90E2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3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D71EDA-48E1-495F-A37C-38B82ACCBA36}" type="datetimeFigureOut">
              <a:rPr lang="en-US" smtClean="0"/>
              <a:pPr>
                <a:defRPr/>
              </a:pPr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55924-0641-4D0F-8AA7-08A477A96B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CD8522-A6F8-431E-9EA5-C2CC4745C968}" type="datetimeFigureOut">
              <a:rPr lang="en-US" smtClean="0"/>
              <a:pPr>
                <a:defRPr/>
              </a:pPr>
              <a:t>5/23/2013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8D6B9-72BB-4360-94EE-208FE7790F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9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69899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9468F-2446-4BA7-88EE-4BC4625C09C9}" type="datetimeFigureOut">
              <a:rPr lang="en-US" smtClean="0"/>
              <a:pPr>
                <a:defRPr/>
              </a:pPr>
              <a:t>5/23/2013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2221D-F4FB-4EBE-8ED3-7EF976406F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5DCD4B-BC4C-4229-86ED-0BF7D8B0194F}" type="datetimeFigureOut">
              <a:rPr lang="en-US" smtClean="0"/>
              <a:pPr>
                <a:defRPr/>
              </a:pPr>
              <a:t>5/23/2013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FE7D8-FFA4-4593-8776-7223A1EFFD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5/23/2013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6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5/23/2013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11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5/23/2013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6" y="0"/>
            <a:ext cx="9143999" cy="143373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0D666AC4-ADE0-48FE-9239-CAA01565B3A6}" type="datetimeFigureOut">
              <a:rPr lang="en-US" smtClean="0"/>
              <a:pPr>
                <a:defRPr/>
              </a:pPr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602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2C3D187-6AEF-4EC5-B624-05DD4E70EA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01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linqbridg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CSDynamicControvers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clay.codeplex.com/" TargetMode="External"/><Relationship Id="rId3" Type="http://schemas.openxmlformats.org/officeDocument/2006/relationships/hyperlink" Target="http://bit.ly/dJ2BHa" TargetMode="External"/><Relationship Id="rId7" Type="http://schemas.openxmlformats.org/officeDocument/2006/relationships/hyperlink" Target="http://code.google.com/p/impromptu-interfac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ronjs.net/" TargetMode="External"/><Relationship Id="rId11" Type="http://schemas.openxmlformats.org/officeDocument/2006/relationships/hyperlink" Target="https://github.com/markrendle/Simple.Data" TargetMode="External"/><Relationship Id="rId5" Type="http://schemas.openxmlformats.org/officeDocument/2006/relationships/hyperlink" Target="http://ironruby.net/" TargetMode="External"/><Relationship Id="rId10" Type="http://schemas.openxmlformats.org/officeDocument/2006/relationships/hyperlink" Target="http://code.google.com/p/dapper-dot-net/" TargetMode="External"/><Relationship Id="rId4" Type="http://schemas.openxmlformats.org/officeDocument/2006/relationships/hyperlink" Target="http://ironpython.net/" TargetMode="External"/><Relationship Id="rId9" Type="http://schemas.openxmlformats.org/officeDocument/2006/relationships/hyperlink" Target="https://github.com/robconery/massiv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" TargetMode="External"/><Relationship Id="rId2" Type="http://schemas.openxmlformats.org/officeDocument/2006/relationships/hyperlink" Target="http://bit.ly/dJ2BH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eith.lostechies.com/" TargetMode="External"/><Relationship Id="rId4" Type="http://schemas.openxmlformats.org/officeDocument/2006/relationships/hyperlink" Target="http://github.com/dahlbyk/Presentation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C# Beyond C++ and Java</a:t>
            </a:r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/>
            <a:r>
              <a:rPr lang="en-US" dirty="0" smtClean="0"/>
              <a:t>Keith Dahlby</a:t>
            </a:r>
          </a:p>
          <a:p>
            <a:pPr marR="0" eaLnBrk="1" hangingPunct="1"/>
            <a:r>
              <a:rPr lang="en-US" dirty="0" smtClean="0"/>
              <a:t>@dahlbyk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Query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858743"/>
              </p:ext>
            </p:extLst>
          </p:nvPr>
        </p:nvGraphicFramePr>
        <p:xfrm>
          <a:off x="723901" y="18288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498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Implementation of all Standard Query Operators</a:t>
            </a:r>
          </a:p>
          <a:p>
            <a:r>
              <a:rPr lang="en-US" sz="2000" dirty="0" smtClean="0"/>
              <a:t>System.Linq.Enumerable</a:t>
            </a:r>
          </a:p>
          <a:p>
            <a:pPr lvl="1"/>
            <a:r>
              <a:rPr lang="en-US" sz="1800" dirty="0" smtClean="0"/>
              <a:t>Extension methods on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&lt;T&gt;</a:t>
            </a:r>
          </a:p>
          <a:p>
            <a:r>
              <a:rPr lang="en-US" sz="2000" dirty="0" smtClean="0"/>
              <a:t>Use C# Iterators Extensively</a:t>
            </a:r>
          </a:p>
          <a:p>
            <a:pPr lvl="1"/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yield return</a:t>
            </a:r>
          </a:p>
          <a:p>
            <a:r>
              <a:rPr lang="en-US" sz="2000" dirty="0" smtClean="0"/>
              <a:t>LINQBridge – .NET 2.0 </a:t>
            </a:r>
          </a:p>
          <a:p>
            <a:pPr lvl="1"/>
            <a:r>
              <a:rPr lang="en-US" sz="1800" dirty="0" smtClean="0"/>
              <a:t>LINQ to Objects</a:t>
            </a:r>
          </a:p>
          <a:p>
            <a:pPr lvl="1"/>
            <a:r>
              <a:rPr lang="en-US" sz="1800" dirty="0" smtClean="0"/>
              <a:t>Generic delegates (Action, Func)</a:t>
            </a:r>
          </a:p>
          <a:p>
            <a:pPr lvl="1"/>
            <a:r>
              <a:rPr lang="en-US" sz="1800" dirty="0" smtClean="0"/>
              <a:t>ExtensionAttribute</a:t>
            </a:r>
          </a:p>
          <a:p>
            <a:pPr lvl="1"/>
            <a:r>
              <a:rPr lang="en-US" sz="1800" dirty="0" smtClean="0">
                <a:hlinkClick r:id="rId2"/>
              </a:rPr>
              <a:t>http://code.google.com/p/linqbridge/</a:t>
            </a:r>
            <a:endParaRPr lang="en-US" sz="1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9705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* via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r>
              <a:rPr lang="en-US" sz="2000" dirty="0" smtClean="0"/>
              <a:t>LINQ to XML</a:t>
            </a:r>
          </a:p>
          <a:p>
            <a:pPr lvl="1"/>
            <a:r>
              <a:rPr lang="en-US" sz="1800" dirty="0" smtClean="0"/>
              <a:t>System.Xml.Linq</a:t>
            </a:r>
          </a:p>
          <a:p>
            <a:pPr lvl="1"/>
            <a:r>
              <a:rPr lang="en-US" sz="1800" dirty="0" smtClean="0"/>
              <a:t>All selectors return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&lt;&gt;</a:t>
            </a:r>
          </a:p>
          <a:p>
            <a:r>
              <a:rPr lang="en-US" sz="2000" dirty="0" smtClean="0"/>
              <a:t>LINQ to DataSet</a:t>
            </a:r>
          </a:p>
          <a:p>
            <a:pPr lvl="1"/>
            <a:r>
              <a:rPr lang="en-US" sz="1800" dirty="0" smtClean="0"/>
              <a:t>System.Data.DataSetExtensions</a:t>
            </a:r>
          </a:p>
          <a:p>
            <a:pPr lvl="1"/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EnumerableRowCollection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DataRow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&gt;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AsEnumerable(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DataTable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source)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EnumerableRowCollectionExtensions</a:t>
            </a:r>
            <a:r>
              <a:rPr lang="en-US" sz="1800" dirty="0" smtClean="0"/>
              <a:t> provides </a:t>
            </a:r>
            <a:r>
              <a:rPr lang="en-US" sz="1800" i="1" dirty="0" smtClean="0"/>
              <a:t>some</a:t>
            </a:r>
            <a:r>
              <a:rPr lang="en-US" sz="1800" dirty="0" smtClean="0"/>
              <a:t> operators</a:t>
            </a:r>
          </a:p>
          <a:p>
            <a:r>
              <a:rPr lang="en-US" sz="2000" dirty="0" smtClean="0"/>
              <a:t>LINQ to Legacy</a:t>
            </a:r>
          </a:p>
          <a:p>
            <a:pPr lvl="1"/>
            <a:r>
              <a:rPr lang="en-US" sz="1800" dirty="0" smtClean="0"/>
              <a:t>Take advantage of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Cast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&lt;T&gt;()</a:t>
            </a:r>
            <a:r>
              <a:rPr lang="en-US" sz="1800" dirty="0" smtClean="0"/>
              <a:t> and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OfType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&lt;T&gt;()</a:t>
            </a:r>
          </a:p>
          <a:p>
            <a:pPr lvl="1"/>
            <a:r>
              <a:rPr lang="en-US" sz="1800" dirty="0" smtClean="0">
                <a:cs typeface="Consolas" pitchFamily="49" charset="0"/>
              </a:rPr>
              <a:t>Query expression support, just like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800" dirty="0" smtClean="0">
                <a:latin typeface="+mn-lt"/>
                <a:cs typeface="Consolas" pitchFamily="49" charset="0"/>
              </a:rPr>
              <a:t>: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MyType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obj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MyArrayList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sz="1800" dirty="0" smtClean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83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IQueryable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sz="2000" dirty="0" smtClean="0"/>
              <a:t>Expression Trees from Standard Query Operators</a:t>
            </a:r>
          </a:p>
          <a:p>
            <a:r>
              <a:rPr lang="en-US" sz="2000" dirty="0" smtClean="0"/>
              <a:t>System.Linq.Queryable</a:t>
            </a:r>
          </a:p>
          <a:p>
            <a:pPr lvl="1"/>
            <a:r>
              <a:rPr lang="en-US" sz="1800" dirty="0" smtClean="0"/>
              <a:t>Extension methods on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IQueryable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&lt;T&gt;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IQueryable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   Type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ElementType {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Expression {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IQueryProvider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Provider {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1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interface</a:t>
            </a:r>
            <a:r>
              <a:rPr lang="fr-FR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IQueryable</a:t>
            </a:r>
            <a:r>
              <a:rPr lang="fr-FR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&lt;T&gt; :</a:t>
            </a:r>
          </a:p>
          <a:p>
            <a:pPr>
              <a:buNone/>
            </a:pPr>
            <a:r>
              <a:rPr lang="fr-FR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fr-FR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&lt;T&gt;, </a:t>
            </a:r>
            <a:r>
              <a:rPr lang="fr-FR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IQueryable</a:t>
            </a:r>
            <a:r>
              <a:rPr lang="fr-FR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fr-FR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IEnumerable</a:t>
            </a:r>
            <a:endParaRPr lang="fr-FR" sz="1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 }</a:t>
            </a:r>
            <a:endParaRPr lang="en-US" sz="1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485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Controversy!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“Dynamic is the last nail in the coffin. C# is no longer a serious statically typed language…”</a:t>
            </a:r>
          </a:p>
          <a:p>
            <a:r>
              <a:rPr lang="en-US" sz="2400" dirty="0" smtClean="0"/>
              <a:t>“Compile-time type checking is one of the hallmarks of a great statically-typed language.”</a:t>
            </a:r>
          </a:p>
          <a:p>
            <a:r>
              <a:rPr lang="en-US" sz="2400" dirty="0" smtClean="0"/>
              <a:t>“C# is becoming less and less robust because of all of these shortcuts, the disaster started with var.”</a:t>
            </a:r>
          </a:p>
          <a:p>
            <a:r>
              <a:rPr lang="en-US" sz="2400" dirty="0" smtClean="0"/>
              <a:t>“C# is strongly typed, let's stop pretending it isn't.”</a:t>
            </a:r>
          </a:p>
          <a:p>
            <a:r>
              <a:rPr lang="en-US" sz="2400" dirty="0" smtClean="0"/>
              <a:t>“The purpose of strong type checking is not to save you from yourself, but to save you from incompetent coworkers.”</a:t>
            </a:r>
          </a:p>
          <a:p>
            <a:r>
              <a:rPr lang="en-US" sz="2400" dirty="0" smtClean="0">
                <a:hlinkClick r:id="rId2"/>
              </a:rPr>
              <a:t>http://bit.ly/CSDynamicControversy</a:t>
            </a:r>
            <a:r>
              <a:rPr lang="en-US" sz="2400" dirty="0" smtClean="0"/>
              <a:t>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id = record.GetInt32(</a:t>
            </a:r>
            <a:br>
              <a:rPr lang="en-US" sz="2400" dirty="0" smtClean="0">
                <a:latin typeface="Consolas" pitchFamily="49" charset="0"/>
              </a:rPr>
            </a:br>
            <a:r>
              <a:rPr lang="en-US" sz="2400" dirty="0" smtClean="0">
                <a:latin typeface="Consolas" pitchFamily="49" charset="0"/>
              </a:rPr>
              <a:t>             record.GetOrdinal(</a:t>
            </a:r>
            <a:r>
              <a:rPr lang="en-US" sz="2400" dirty="0" smtClean="0">
                <a:solidFill>
                  <a:srgbClr val="A31515"/>
                </a:solidFill>
                <a:latin typeface="Consolas" pitchFamily="49" charset="0"/>
              </a:rPr>
              <a:t>"Id"</a:t>
            </a:r>
            <a:r>
              <a:rPr lang="en-US" sz="2400" dirty="0" smtClean="0">
                <a:latin typeface="Consolas" pitchFamily="49" charset="0"/>
              </a:rPr>
              <a:t>));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n-US" sz="2400" dirty="0" smtClean="0">
                <a:latin typeface="Consolas" pitchFamily="49" charset="0"/>
              </a:rPr>
              <a:t>Discount(</a:t>
            </a:r>
            <a:br>
              <a:rPr lang="en-US" sz="2400" dirty="0" smtClean="0">
                <a:latin typeface="Consolas" pitchFamily="49" charset="0"/>
              </a:rPr>
            </a:br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  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)xml.Attribute(</a:t>
            </a:r>
            <a:r>
              <a:rPr lang="en-US" sz="2400" dirty="0" smtClean="0">
                <a:solidFill>
                  <a:srgbClr val="A31515"/>
                </a:solidFill>
                <a:latin typeface="Consolas" pitchFamily="49" charset="0"/>
              </a:rPr>
              <a:t>"Id"</a:t>
            </a:r>
            <a:r>
              <a:rPr lang="en-US" sz="2400" dirty="0" smtClean="0">
                <a:latin typeface="Consolas" pitchFamily="49" charset="0"/>
              </a:rPr>
              <a:t>),</a:t>
            </a:r>
            <a:br>
              <a:rPr lang="en-US" sz="2400" dirty="0" smtClean="0">
                <a:latin typeface="Consolas" pitchFamily="49" charset="0"/>
              </a:rPr>
            </a:br>
            <a:r>
              <a:rPr lang="en-US" sz="2400" dirty="0" smtClean="0">
                <a:latin typeface="Consolas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decimal</a:t>
            </a:r>
            <a:r>
              <a:rPr lang="en-US" sz="2400" dirty="0" smtClean="0">
                <a:latin typeface="Consolas" pitchFamily="49" charset="0"/>
              </a:rPr>
              <a:t>)xml.Element(</a:t>
            </a:r>
            <a:r>
              <a:rPr lang="en-US" sz="2400" dirty="0" smtClean="0">
                <a:solidFill>
                  <a:srgbClr val="A31515"/>
                </a:solidFill>
                <a:latin typeface="Consolas" pitchFamily="49" charset="0"/>
              </a:rPr>
              <a:t>"Amount"</a:t>
            </a:r>
            <a:r>
              <a:rPr lang="en-US" sz="2400" dirty="0" smtClean="0">
                <a:latin typeface="Consolas" pitchFamily="49" charset="0"/>
              </a:rPr>
              <a:t>))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)ViewData[</a:t>
            </a:r>
            <a:r>
              <a:rPr lang="en-US" sz="2400" dirty="0" smtClean="0">
                <a:solidFill>
                  <a:srgbClr val="A31515"/>
                </a:solidFill>
                <a:latin typeface="Consolas" pitchFamily="49" charset="0"/>
              </a:rPr>
              <a:t>"UserId"</a:t>
            </a:r>
            <a:r>
              <a:rPr lang="en-US" sz="2400" dirty="0" smtClean="0">
                <a:latin typeface="Consolas" pitchFamily="49" charset="0"/>
              </a:rPr>
              <a:t>]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id = record.Id;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n-US" sz="2400" dirty="0" smtClean="0">
                <a:latin typeface="Consolas" pitchFamily="49" charset="0"/>
              </a:rPr>
              <a:t>Discount(</a:t>
            </a:r>
            <a:br>
              <a:rPr lang="en-US" sz="2400" dirty="0" smtClean="0">
                <a:latin typeface="Consolas" pitchFamily="49" charset="0"/>
              </a:rPr>
            </a:br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  </a:t>
            </a:r>
            <a:r>
              <a:rPr lang="en-US" sz="2400" dirty="0" smtClean="0">
                <a:latin typeface="Consolas" pitchFamily="49" charset="0"/>
              </a:rPr>
              <a:t>xml.Id,</a:t>
            </a:r>
            <a:br>
              <a:rPr lang="en-US" sz="2400" dirty="0" smtClean="0">
                <a:latin typeface="Consolas" pitchFamily="49" charset="0"/>
              </a:rPr>
            </a:br>
            <a:r>
              <a:rPr lang="en-US" sz="2400" dirty="0" smtClean="0">
                <a:latin typeface="Consolas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xml.Amount)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ViewBag.UserId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.NET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>
          <a:off x="457200" y="1775460"/>
          <a:ext cx="8229600" cy="4625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Iron*</a:t>
            </a:r>
          </a:p>
          <a:p>
            <a:r>
              <a:rPr lang="en-US" dirty="0" smtClean="0"/>
              <a:t>Visual Basic .NET since 7.0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Option Strict Off</a:t>
            </a:r>
          </a:p>
          <a:p>
            <a:pPr lvl="1"/>
            <a:r>
              <a:rPr lang="en-US" dirty="0" smtClean="0"/>
              <a:t>Uses DLR since 10.0</a:t>
            </a:r>
          </a:p>
          <a:p>
            <a:r>
              <a:rPr lang="en-US" dirty="0" smtClean="0">
                <a:latin typeface="Consolas" pitchFamily="49" charset="0"/>
              </a:rPr>
              <a:t>C# </a:t>
            </a:r>
            <a:r>
              <a:rPr lang="en-US" dirty="0" smtClean="0"/>
              <a:t>since 4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dynamic</a:t>
            </a:r>
          </a:p>
          <a:p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smtClean="0">
                <a:latin typeface="Consolas" pitchFamily="49" charset="0"/>
              </a:rPr>
              <a:t>dynamic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Implicit: CLR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nsolas" pitchFamily="49" charset="0"/>
              </a:rPr>
              <a:t>dynamic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dynamic</a:t>
            </a:r>
            <a:r>
              <a:rPr lang="en-US" dirty="0" smtClean="0">
                <a:latin typeface="Consolas" pitchFamily="49" charset="0"/>
              </a:rPr>
              <a:t> foo = "bar";</a:t>
            </a:r>
          </a:p>
          <a:p>
            <a:pPr lvl="1"/>
            <a:endParaRPr lang="en-US" sz="1800" dirty="0" smtClean="0">
              <a:latin typeface="Consolas" pitchFamily="49" charset="0"/>
            </a:endParaRPr>
          </a:p>
          <a:p>
            <a:r>
              <a:rPr lang="en-US" dirty="0" smtClean="0"/>
              <a:t>Implicit: </a:t>
            </a:r>
            <a:r>
              <a:rPr lang="en-US" dirty="0" smtClean="0">
                <a:latin typeface="Consolas" pitchFamily="49" charset="0"/>
              </a:rPr>
              <a:t>dynamic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CLR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string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baz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 lvl="1"/>
            <a:endParaRPr lang="en-US" sz="1800" dirty="0" smtClean="0">
              <a:latin typeface="Consolas" pitchFamily="49" charset="0"/>
            </a:endParaRPr>
          </a:p>
          <a:p>
            <a:r>
              <a:rPr lang="en-US" dirty="0" smtClean="0"/>
              <a:t>Expression with </a:t>
            </a:r>
            <a:r>
              <a:rPr lang="en-US" dirty="0" smtClean="0">
                <a:latin typeface="Consolas" pitchFamily="49" charset="0"/>
              </a:rPr>
              <a:t>dynamic</a:t>
            </a:r>
            <a:r>
              <a:rPr lang="en-US" dirty="0" smtClean="0"/>
              <a:t> is </a:t>
            </a:r>
            <a:r>
              <a:rPr lang="en-US" dirty="0" smtClean="0">
                <a:latin typeface="Consolas" pitchFamily="49" charset="0"/>
              </a:rPr>
              <a:t>dynamic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qux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</a:rPr>
              <a:t> + </a:t>
            </a:r>
            <a:r>
              <a:rPr lang="en-US" dirty="0" err="1" smtClean="0">
                <a:latin typeface="Consolas" pitchFamily="49" charset="0"/>
              </a:rPr>
              <a:t>baz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562600"/>
            <a:ext cx="521493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257802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5349240"/>
            <a:ext cx="2170364" cy="877900"/>
          </a:xfrm>
          <a:prstGeom prst="rect">
            <a:avLst/>
          </a:prstGeom>
          <a:noFill/>
        </p:spPr>
      </p:pic>
      <p:pic>
        <p:nvPicPr>
          <p:cNvPr id="10" name="Picture 6" descr="J&amp;P Cycles® - Aftermarket Parts &amp; Accessories for your motorcycle!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209800"/>
            <a:ext cx="2286000" cy="834390"/>
          </a:xfrm>
          <a:prstGeom prst="rect">
            <a:avLst/>
          </a:prstGeom>
          <a:noFill/>
        </p:spPr>
      </p:pic>
      <p:pic>
        <p:nvPicPr>
          <p:cNvPr id="1026" name="Picture 2" descr="C:\Users\Keith\Desktop\poshgit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28567" y="3657600"/>
            <a:ext cx="5686866" cy="1425008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1752600"/>
            <a:ext cx="2286000" cy="165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1000" y="1874520"/>
            <a:ext cx="5334000" cy="26468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91440" rIns="18288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public static class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cs typeface="Times New Roman"/>
              </a:rPr>
              <a:t>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cs typeface="Times New Roman"/>
              </a:rPr>
              <a:t>Math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decimal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Abs(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decimal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value);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public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Abs(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value);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public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float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Abs(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float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value);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public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Abs(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value);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public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long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Abs(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long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value);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public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sbyte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Abs(</a:t>
            </a:r>
            <a:r>
              <a:rPr lang="en-US" sz="1600" dirty="0" err="1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sbyte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value);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public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short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Abs(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short</a:t>
            </a:r>
            <a:r>
              <a:rPr lang="en-US" sz="1600" dirty="0">
                <a:latin typeface="Consolas" pitchFamily="49" charset="0"/>
                <a:ea typeface="Calibri"/>
                <a:cs typeface="Times New Roman"/>
              </a:rPr>
              <a:t> value);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80808"/>
                </a:solidFill>
                <a:latin typeface="Consolas" pitchFamily="49" charset="0"/>
                <a:cs typeface="Times New Roman"/>
              </a:rPr>
              <a:t>  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cs typeface="Times New Roman"/>
              </a:rPr>
              <a:t>…</a:t>
            </a:r>
            <a:endParaRPr lang="en-US" sz="1600" dirty="0">
              <a:solidFill>
                <a:srgbClr val="080808"/>
              </a:solidFill>
              <a:latin typeface="Consolas" pitchFamily="49" charset="0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80808"/>
                </a:solidFill>
                <a:latin typeface="Consolas" pitchFamily="49" charset="0"/>
                <a:cs typeface="Times New Roman"/>
              </a:rPr>
              <a:t>}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2971800"/>
            <a:ext cx="3429000" cy="677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91440" rIns="18288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dynamic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x 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=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2;</a:t>
            </a:r>
            <a:endParaRPr lang="en-US" sz="1600" dirty="0">
              <a:solidFill>
                <a:srgbClr val="080808"/>
              </a:solidFill>
              <a:latin typeface="Consolas" pitchFamily="49" charset="0"/>
              <a:ea typeface="Calibri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dynamic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y 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= 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Math</a:t>
            </a:r>
            <a:r>
              <a:rPr lang="en-US" sz="1600" dirty="0" err="1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.Abs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(x);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4069080"/>
            <a:ext cx="3429000" cy="677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91440" rIns="18288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dynamic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x =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1.75;</a:t>
            </a:r>
            <a:endParaRPr lang="en-US" sz="1600" dirty="0">
              <a:solidFill>
                <a:srgbClr val="080808"/>
              </a:solidFill>
              <a:latin typeface="Consolas" pitchFamily="49" charset="0"/>
              <a:ea typeface="Calibri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dynamic 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y = 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Math</a:t>
            </a:r>
            <a:r>
              <a:rPr lang="en-US" sz="1600" dirty="0" err="1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.Abs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(x);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7800" y="5166360"/>
            <a:ext cx="3429000" cy="677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91440" rIns="18288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dynamic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x =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"2";</a:t>
            </a:r>
            <a:endParaRPr lang="en-US" sz="1600" dirty="0">
              <a:solidFill>
                <a:srgbClr val="080808"/>
              </a:solidFill>
              <a:latin typeface="Consolas" pitchFamily="49" charset="0"/>
              <a:ea typeface="Calibri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dynamic 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y = 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Math</a:t>
            </a:r>
            <a:r>
              <a:rPr lang="en-US" sz="1600" dirty="0" err="1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.Abs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(x);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49166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Dynamic Consuming Static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04800" y="3154680"/>
            <a:ext cx="45720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04800" y="2606040"/>
            <a:ext cx="45720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166362"/>
            <a:ext cx="43053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0" grpId="0" animBg="1"/>
      <p:bldP spid="10" grpId="1" animBg="1"/>
      <p:bldP spid="11" grpId="0" animBg="1"/>
      <p:bldP spid="1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57800" y="2971800"/>
            <a:ext cx="3429000" cy="677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91440" rIns="18288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x =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2;</a:t>
            </a:r>
            <a:endParaRPr lang="en-US" sz="1600" dirty="0">
              <a:solidFill>
                <a:srgbClr val="080808"/>
              </a:solidFill>
              <a:latin typeface="Consolas" pitchFamily="49" charset="0"/>
              <a:ea typeface="Calibri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y 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=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DMath</a:t>
            </a:r>
            <a:r>
              <a:rPr lang="en-US" sz="1600" dirty="0" err="1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.Abs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(x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);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1874520"/>
            <a:ext cx="5638800" cy="215443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public static class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80808"/>
                </a:solidFill>
                <a:latin typeface="Consolas" pitchFamily="49" charset="0"/>
                <a:cs typeface="Times New Roman"/>
              </a:rPr>
              <a:t>DMath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cs typeface="Times New Roman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public static dynamic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Abs(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dynamic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value) {</a:t>
            </a:r>
            <a:b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(value &gt;= 0)</a:t>
            </a:r>
            <a:b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    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value;</a:t>
            </a:r>
            <a:b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/>
            </a:r>
            <a:b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-value;</a:t>
            </a:r>
            <a:b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  }</a:t>
            </a:r>
            <a:endParaRPr lang="en-US" sz="1600" dirty="0">
              <a:solidFill>
                <a:srgbClr val="080808"/>
              </a:solidFill>
              <a:latin typeface="Consolas" pitchFamily="49" charset="0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80808"/>
                </a:solidFill>
                <a:latin typeface="Consolas" pitchFamily="49" charset="0"/>
                <a:cs typeface="Times New Roman"/>
              </a:rPr>
              <a:t>}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4079510"/>
            <a:ext cx="3429000" cy="677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91440" rIns="18288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x = 1.75;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y =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DMath</a:t>
            </a:r>
            <a:r>
              <a:rPr lang="en-US" sz="1600" dirty="0" err="1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.Abs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(x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);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49166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Static Consuming Dynamic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5166360"/>
            <a:ext cx="3429000" cy="677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91440" rIns="18288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x 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= 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"1.75"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;</a:t>
            </a:r>
            <a:endParaRPr lang="en-US" sz="1600" dirty="0">
              <a:solidFill>
                <a:srgbClr val="080808"/>
              </a:solidFill>
              <a:latin typeface="Consolas" pitchFamily="49" charset="0"/>
              <a:ea typeface="Calibri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 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y 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=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DMath</a:t>
            </a:r>
            <a:r>
              <a:rPr lang="en-US" sz="1600" dirty="0" err="1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.Abs</a:t>
            </a:r>
            <a:r>
              <a:rPr lang="en-US" sz="16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(x</a:t>
            </a:r>
            <a:r>
              <a:rPr lang="en-US" sz="1600" dirty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);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166360"/>
            <a:ext cx="430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</a:rPr>
              <a:t>dynamic</a:t>
            </a:r>
            <a:r>
              <a:rPr lang="en-US" dirty="0" smtClean="0"/>
              <a:t> 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/>
            <a:r>
              <a:rPr lang="en-US" dirty="0" smtClean="0"/>
              <a:t>Limited dynamic conversion/</a:t>
            </a:r>
            <a:r>
              <a:rPr lang="en-US" dirty="0" err="1" smtClean="0"/>
              <a:t>coersion</a:t>
            </a:r>
            <a:endParaRPr lang="en-US" dirty="0" smtClean="0"/>
          </a:p>
          <a:p>
            <a:pPr marL="633222" indent="-514350"/>
            <a:endParaRPr lang="en-US" dirty="0" smtClean="0"/>
          </a:p>
          <a:p>
            <a:pPr marL="633222" indent="-514350"/>
            <a:r>
              <a:rPr lang="en-US" dirty="0" smtClean="0"/>
              <a:t>No extension methods</a:t>
            </a:r>
          </a:p>
          <a:p>
            <a:pPr marL="633222" indent="-514350"/>
            <a:endParaRPr lang="en-US" dirty="0" smtClean="0"/>
          </a:p>
          <a:p>
            <a:pPr marL="633222" indent="-514350"/>
            <a:r>
              <a:rPr lang="en-US" dirty="0" smtClean="0"/>
              <a:t>Thus, using LINQ is tricky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>
            <a:noAutofit/>
          </a:bodyPr>
          <a:lstStyle/>
          <a:p>
            <a:pPr marL="0" indent="0">
              <a:buClrTx/>
              <a:buSzTx/>
              <a:buNone/>
              <a:defRPr/>
            </a:pPr>
            <a:endParaRPr lang="fr-FR" sz="1800" dirty="0" smtClean="0">
              <a:solidFill>
                <a:srgbClr val="0000FF"/>
              </a:solidFill>
              <a:latin typeface="Consolas" pitchFamily="49" charset="0"/>
              <a:cs typeface="Times New Roman"/>
            </a:endParaRPr>
          </a:p>
          <a:p>
            <a:pPr marL="0" indent="0">
              <a:buClrTx/>
              <a:buSzTx/>
              <a:buNone/>
              <a:defRPr/>
            </a:pPr>
            <a:endParaRPr lang="fr-FR" sz="1800" dirty="0" smtClean="0">
              <a:solidFill>
                <a:srgbClr val="0000FF"/>
              </a:solidFill>
              <a:latin typeface="Consolas" pitchFamily="49" charset="0"/>
              <a:cs typeface="Times New Roman"/>
            </a:endParaRPr>
          </a:p>
          <a:p>
            <a:pPr marL="0" indent="0">
              <a:buClrTx/>
              <a:buSzTx/>
              <a:buNone/>
              <a:defRPr/>
            </a:pPr>
            <a:endParaRPr lang="fr-FR" sz="1800" dirty="0" smtClean="0">
              <a:solidFill>
                <a:srgbClr val="0000FF"/>
              </a:solidFill>
              <a:latin typeface="Consolas" pitchFamily="49" charset="0"/>
              <a:cs typeface="Times New Roman"/>
            </a:endParaRPr>
          </a:p>
          <a:p>
            <a:pPr marL="0" indent="0">
              <a:buClrTx/>
              <a:buSzTx/>
              <a:buNone/>
              <a:defRPr/>
            </a:pPr>
            <a:endParaRPr lang="fr-FR" sz="1800" dirty="0" smtClean="0">
              <a:solidFill>
                <a:srgbClr val="0000FF"/>
              </a:solidFill>
              <a:latin typeface="Consolas" pitchFamily="49" charset="0"/>
              <a:cs typeface="Times New Roman"/>
            </a:endParaRPr>
          </a:p>
          <a:p>
            <a:pPr marL="0" indent="0">
              <a:buClrTx/>
              <a:buSzTx/>
              <a:buNone/>
              <a:defRPr/>
            </a:pPr>
            <a:r>
              <a:rPr lang="fr-FR" sz="1800" dirty="0" err="1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static</a:t>
            </a:r>
            <a:r>
              <a:rPr lang="fr-FR" sz="1800" dirty="0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 </a:t>
            </a:r>
            <a:r>
              <a:rPr lang="fr-FR" sz="1800" dirty="0" err="1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int</a:t>
            </a:r>
            <a:r>
              <a:rPr lang="fr-FR" sz="1800" dirty="0" smtClean="0">
                <a:latin typeface="Consolas" pitchFamily="49" charset="0"/>
                <a:cs typeface="Times New Roman"/>
              </a:rPr>
              <a:t> </a:t>
            </a:r>
            <a:r>
              <a:rPr lang="fr-FR" sz="1800" dirty="0" err="1" smtClean="0">
                <a:latin typeface="Consolas" pitchFamily="49" charset="0"/>
                <a:cs typeface="Times New Roman"/>
              </a:rPr>
              <a:t>Increment</a:t>
            </a:r>
            <a:r>
              <a:rPr lang="fr-FR" sz="1800" dirty="0" smtClean="0">
                <a:latin typeface="Consolas" pitchFamily="49" charset="0"/>
                <a:cs typeface="Times New Roman"/>
              </a:rPr>
              <a:t>(</a:t>
            </a:r>
            <a:r>
              <a:rPr lang="fr-FR" sz="1800" dirty="0" err="1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dynamic</a:t>
            </a:r>
            <a:r>
              <a:rPr lang="fr-FR" sz="1800" dirty="0" smtClean="0">
                <a:latin typeface="Consolas" pitchFamily="49" charset="0"/>
                <a:cs typeface="Times New Roman"/>
              </a:rPr>
              <a:t> x)</a:t>
            </a:r>
          </a:p>
          <a:p>
            <a:pPr marL="0" indent="0">
              <a:buClrTx/>
              <a:buSzTx/>
              <a:buNone/>
              <a:defRPr/>
            </a:pPr>
            <a:r>
              <a:rPr lang="fr-FR" sz="1800" dirty="0" smtClean="0">
                <a:latin typeface="Consolas" pitchFamily="49" charset="0"/>
                <a:cs typeface="Times New Roman"/>
              </a:rPr>
              <a:t>{</a:t>
            </a:r>
          </a:p>
          <a:p>
            <a:pPr marL="0" indent="0">
              <a:buClrTx/>
              <a:buSzTx/>
              <a:buNone/>
              <a:defRPr/>
            </a:pPr>
            <a:r>
              <a:rPr lang="fr-FR" sz="1800" dirty="0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  return</a:t>
            </a:r>
            <a:r>
              <a:rPr lang="fr-FR" sz="1800" dirty="0" smtClean="0">
                <a:latin typeface="Consolas" pitchFamily="49" charset="0"/>
                <a:cs typeface="Times New Roman"/>
              </a:rPr>
              <a:t> x + 1;</a:t>
            </a:r>
          </a:p>
          <a:p>
            <a:pPr marL="0" indent="0">
              <a:buClrTx/>
              <a:buSzTx/>
              <a:buNone/>
              <a:defRPr/>
            </a:pPr>
            <a:r>
              <a:rPr lang="fr-FR" sz="1800" dirty="0" smtClean="0">
                <a:latin typeface="Consolas" pitchFamily="49" charset="0"/>
                <a:cs typeface="Times New Roman"/>
              </a:rPr>
              <a:t>}</a:t>
            </a:r>
          </a:p>
          <a:p>
            <a:pPr marL="0" lvl="0" indent="0">
              <a:buClrTx/>
              <a:buSzTx/>
              <a:buNone/>
              <a:defRPr/>
            </a:pPr>
            <a:endParaRPr lang="en-US" sz="1800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Generates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>
            <a:noAutofit/>
          </a:bodyPr>
          <a:lstStyle/>
          <a:p>
            <a:pPr marL="0" indent="0">
              <a:buClrTx/>
              <a:buSzTx/>
              <a:buNone/>
              <a:defRPr/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static 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CallSite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CallSite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object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&gt;&gt; site1;</a:t>
            </a:r>
          </a:p>
          <a:p>
            <a:pPr marL="0" lvl="0" indent="0">
              <a:buClrTx/>
              <a:buSzTx/>
              <a:buNone/>
              <a:defRPr/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static 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CallSite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CallSite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object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object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&gt;&gt; site2;</a:t>
            </a:r>
          </a:p>
          <a:p>
            <a:pPr marL="0" lvl="0" indent="0">
              <a:buClrTx/>
              <a:buSzTx/>
              <a:buNone/>
              <a:defRPr/>
            </a:pPr>
            <a:endParaRPr lang="en-US" sz="1800" dirty="0" smtClean="0">
              <a:solidFill>
                <a:srgbClr val="080808"/>
              </a:solidFill>
              <a:latin typeface="Consolas" pitchFamily="49" charset="0"/>
              <a:cs typeface="Times New Roman"/>
            </a:endParaRPr>
          </a:p>
          <a:p>
            <a:pPr marL="0" lvl="0" indent="0">
              <a:buClrTx/>
              <a:buSzTx/>
              <a:buNone/>
              <a:defRPr/>
            </a:pPr>
            <a:r>
              <a:rPr lang="fr-FR" sz="1800" dirty="0" smtClean="0">
                <a:latin typeface="Consolas" pitchFamily="49" charset="0"/>
                <a:cs typeface="Times New Roman"/>
              </a:rPr>
              <a:t>[</a:t>
            </a:r>
            <a:r>
              <a:rPr lang="fr-FR" sz="1800" dirty="0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return</a:t>
            </a:r>
            <a:r>
              <a:rPr lang="fr-FR" sz="1800" dirty="0" smtClean="0">
                <a:latin typeface="Consolas" pitchFamily="49" charset="0"/>
                <a:cs typeface="Times New Roman"/>
              </a:rPr>
              <a:t>: </a:t>
            </a:r>
            <a:r>
              <a:rPr lang="fr-FR" sz="1800" dirty="0" err="1" smtClean="0">
                <a:solidFill>
                  <a:srgbClr val="2B91AF"/>
                </a:solidFill>
                <a:latin typeface="Consolas" pitchFamily="49" charset="0"/>
                <a:cs typeface="Times New Roman"/>
              </a:rPr>
              <a:t>Dynamic</a:t>
            </a:r>
            <a:r>
              <a:rPr lang="fr-FR" sz="1800" dirty="0" smtClean="0">
                <a:latin typeface="Consolas" pitchFamily="49" charset="0"/>
                <a:cs typeface="Times New Roman"/>
              </a:rPr>
              <a:t>]</a:t>
            </a:r>
            <a:endParaRPr lang="en-US" sz="1800" dirty="0" smtClean="0">
              <a:solidFill>
                <a:srgbClr val="080808"/>
              </a:solidFill>
              <a:latin typeface="Consolas" pitchFamily="49" charset="0"/>
              <a:cs typeface="Times New Roman"/>
            </a:endParaRPr>
          </a:p>
          <a:p>
            <a:pPr marL="0" indent="0">
              <a:buClrTx/>
              <a:buSzTx/>
              <a:buNone/>
              <a:defRPr/>
            </a:pPr>
            <a:r>
              <a:rPr lang="fr-FR" sz="1800" dirty="0" err="1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static</a:t>
            </a:r>
            <a:r>
              <a:rPr lang="fr-FR" sz="1800" dirty="0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 </a:t>
            </a:r>
            <a:r>
              <a:rPr lang="fr-FR" sz="1800" dirty="0" err="1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int</a:t>
            </a:r>
            <a:r>
              <a:rPr lang="fr-FR" sz="1800" dirty="0" smtClean="0">
                <a:latin typeface="Consolas" pitchFamily="49" charset="0"/>
                <a:cs typeface="Times New Roman"/>
              </a:rPr>
              <a:t> </a:t>
            </a:r>
            <a:r>
              <a:rPr lang="fr-FR" sz="1800" dirty="0" err="1" smtClean="0">
                <a:latin typeface="Consolas" pitchFamily="49" charset="0"/>
                <a:cs typeface="Times New Roman"/>
              </a:rPr>
              <a:t>Increment</a:t>
            </a:r>
            <a:r>
              <a:rPr lang="fr-FR" sz="1800" dirty="0" smtClean="0">
                <a:latin typeface="Consolas" pitchFamily="49" charset="0"/>
                <a:cs typeface="Times New Roman"/>
              </a:rPr>
              <a:t>([</a:t>
            </a:r>
            <a:r>
              <a:rPr lang="fr-FR" sz="1800" dirty="0" err="1" smtClean="0">
                <a:solidFill>
                  <a:srgbClr val="2B91AF"/>
                </a:solidFill>
                <a:latin typeface="Consolas" pitchFamily="49" charset="0"/>
                <a:cs typeface="Times New Roman"/>
              </a:rPr>
              <a:t>Dynamic</a:t>
            </a:r>
            <a:r>
              <a:rPr lang="fr-FR" sz="1800" dirty="0" smtClean="0">
                <a:latin typeface="Consolas" pitchFamily="49" charset="0"/>
                <a:cs typeface="Times New Roman"/>
              </a:rPr>
              <a:t>] </a:t>
            </a:r>
            <a:r>
              <a:rPr lang="fr-FR" sz="1800" dirty="0" err="1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object</a:t>
            </a:r>
            <a:r>
              <a:rPr lang="fr-FR" sz="1800" dirty="0" smtClean="0">
                <a:latin typeface="Consolas" pitchFamily="49" charset="0"/>
                <a:cs typeface="Times New Roman"/>
              </a:rPr>
              <a:t> x) {</a:t>
            </a:r>
          </a:p>
          <a:p>
            <a:pPr marL="0" lvl="0" indent="0">
              <a:buClrTx/>
              <a:buSzTx/>
              <a:buNone/>
              <a:defRPr/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if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(site1 ==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null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lvl="0" indent="0">
              <a:buClrTx/>
              <a:buSzTx/>
              <a:buNone/>
              <a:defRPr/>
            </a:pP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    site1 = 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CallSite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CallSite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object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&gt;&gt;.Create(</a:t>
            </a:r>
            <a:b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              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Binder</a:t>
            </a:r>
            <a:r>
              <a:rPr lang="en-US" sz="1800" dirty="0" err="1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.Convert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(…, 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typeof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), …));</a:t>
            </a:r>
            <a:b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</a:br>
            <a:endParaRPr lang="en-US" sz="1800" dirty="0" smtClean="0">
              <a:solidFill>
                <a:srgbClr val="080808"/>
              </a:solidFill>
              <a:latin typeface="Consolas" pitchFamily="49" charset="0"/>
              <a:ea typeface="Calibri"/>
              <a:cs typeface="Times New Roman"/>
            </a:endParaRPr>
          </a:p>
          <a:p>
            <a:pPr marL="0" lvl="0" indent="0">
              <a:buClrTx/>
              <a:buSzTx/>
              <a:buNone/>
              <a:defRPr/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if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(site2 ==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null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lvl="0" indent="0">
              <a:buClrTx/>
              <a:buSzTx/>
              <a:buNone/>
              <a:defRPr/>
            </a:pP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    site2 = 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CallSite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CallSite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object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object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&gt;&gt;.Create(</a:t>
            </a:r>
            <a:b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              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Binder</a:t>
            </a:r>
            <a:r>
              <a:rPr lang="en-US" sz="1800" dirty="0" err="1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.BinaryOperation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(…, </a:t>
            </a:r>
            <a:r>
              <a:rPr lang="en-US" sz="18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ExpressionType</a:t>
            </a:r>
            <a:r>
              <a:rPr lang="en-US" sz="1800" dirty="0" err="1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.Add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, …));</a:t>
            </a:r>
            <a:b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</a:br>
            <a:endParaRPr lang="en-US" sz="1800" dirty="0" smtClean="0">
              <a:solidFill>
                <a:srgbClr val="080808"/>
              </a:solidFill>
              <a:latin typeface="Consolas" pitchFamily="49" charset="0"/>
              <a:ea typeface="Calibri"/>
              <a:cs typeface="Times New Roman"/>
            </a:endParaRPr>
          </a:p>
          <a:p>
            <a:pPr marL="0" lvl="0" indent="0">
              <a:buClrTx/>
              <a:buSzTx/>
              <a:buNone/>
              <a:defRPr/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Times New Roman"/>
              </a:rPr>
              <a:t>  return</a:t>
            </a: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ea typeface="Calibri"/>
                <a:cs typeface="Times New Roman"/>
              </a:rPr>
              <a:t> site1.Target(site1, site2.Target(site2, x, 1));</a:t>
            </a:r>
          </a:p>
          <a:p>
            <a:pPr marL="0" lvl="0" indent="0">
              <a:buClrTx/>
              <a:buSzTx/>
              <a:buNone/>
              <a:defRPr/>
            </a:pPr>
            <a:r>
              <a:rPr lang="en-US" sz="1800" dirty="0" smtClean="0">
                <a:solidFill>
                  <a:srgbClr val="080808"/>
                </a:solidFill>
                <a:latin typeface="Consolas" pitchFamily="49" charset="0"/>
                <a:cs typeface="Times New Roman"/>
              </a:rPr>
              <a:t>}</a:t>
            </a:r>
            <a:endParaRPr lang="en-US" sz="1800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System.Linq.Expressions v2</a:t>
            </a:r>
          </a:p>
        </p:txBody>
      </p:sp>
      <p:sp>
        <p:nvSpPr>
          <p:cNvPr id="59393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.NET 3.5 Expression Trees</a:t>
            </a:r>
          </a:p>
          <a:p>
            <a:pPr>
              <a:buFont typeface="Impact" pitchFamily="34" charset="0"/>
              <a:buChar char="+"/>
            </a:pPr>
            <a:r>
              <a:rPr lang="en-US" dirty="0" smtClean="0"/>
              <a:t>Extra Expressions</a:t>
            </a:r>
          </a:p>
          <a:p>
            <a:pPr lvl="1">
              <a:buNone/>
            </a:pPr>
            <a:r>
              <a:rPr lang="en-US" sz="2000" dirty="0" smtClean="0"/>
              <a:t>++, --, </a:t>
            </a:r>
            <a:r>
              <a:rPr lang="en-US" sz="2000" dirty="0" err="1" smtClean="0"/>
              <a:t>ArrayAccess</a:t>
            </a:r>
            <a:r>
              <a:rPr lang="en-US" sz="2000" dirty="0" smtClean="0"/>
              <a:t>, Default, </a:t>
            </a:r>
            <a:r>
              <a:rPr lang="en-US" sz="2000" dirty="0" err="1" smtClean="0"/>
              <a:t>RefEqual</a:t>
            </a:r>
            <a:r>
              <a:rPr lang="en-US" sz="2000" dirty="0" smtClean="0"/>
              <a:t>, </a:t>
            </a:r>
            <a:r>
              <a:rPr lang="en-US" sz="2000" dirty="0" err="1" smtClean="0"/>
              <a:t>Unbox</a:t>
            </a:r>
            <a:r>
              <a:rPr lang="en-US" sz="2000" dirty="0" smtClean="0"/>
              <a:t>, etc</a:t>
            </a:r>
          </a:p>
          <a:p>
            <a:pPr>
              <a:buFont typeface="Impact" pitchFamily="34" charset="0"/>
              <a:buChar char="+"/>
            </a:pPr>
            <a:r>
              <a:rPr lang="en-US" dirty="0" smtClean="0"/>
              <a:t>Assignment</a:t>
            </a:r>
          </a:p>
          <a:p>
            <a:pPr lvl="1">
              <a:buNone/>
            </a:pPr>
            <a:r>
              <a:rPr lang="en-US" sz="2000" dirty="0" smtClean="0"/>
              <a:t>=, +=, -=, *=, /=, %=, &amp;=, |=, ^=, &lt;&lt;=, &gt;&gt;=, etc</a:t>
            </a:r>
          </a:p>
          <a:p>
            <a:pPr>
              <a:buFont typeface="Impact" pitchFamily="34" charset="0"/>
              <a:buChar char="+"/>
            </a:pPr>
            <a:r>
              <a:rPr lang="en-US" dirty="0" smtClean="0"/>
              <a:t>Control flow</a:t>
            </a:r>
          </a:p>
          <a:p>
            <a:pPr lvl="1">
              <a:buNone/>
            </a:pPr>
            <a:r>
              <a:rPr lang="en-US" sz="2000" dirty="0" smtClean="0"/>
              <a:t>if, switch, for, break, return, throw, try…catch..finally, </a:t>
            </a:r>
            <a:r>
              <a:rPr lang="en-US" sz="2000" dirty="0" err="1" smtClean="0"/>
              <a:t>goto</a:t>
            </a:r>
            <a:r>
              <a:rPr lang="en-US" sz="2000" dirty="0" smtClean="0"/>
              <a:t>, label, etc</a:t>
            </a:r>
          </a:p>
          <a:p>
            <a:pPr>
              <a:buFont typeface="Impact" pitchFamily="34" charset="0"/>
              <a:buChar char="+"/>
            </a:pPr>
            <a:r>
              <a:rPr lang="en-US" dirty="0" smtClean="0"/>
              <a:t>Dynamic dispatch</a:t>
            </a:r>
          </a:p>
          <a:p>
            <a:pPr>
              <a:buFont typeface="Impact" pitchFamily="34" charset="0"/>
              <a:buChar char="="/>
            </a:pPr>
            <a:r>
              <a:rPr lang="en-US" b="1" dirty="0" smtClean="0"/>
              <a:t>Full method bodies</a:t>
            </a:r>
            <a:endParaRPr lang="en-US" dirty="0" smtClean="0"/>
          </a:p>
        </p:txBody>
      </p:sp>
      <p:sp>
        <p:nvSpPr>
          <p:cNvPr id="6" name="Right Brace 5"/>
          <p:cNvSpPr/>
          <p:nvPr/>
        </p:nvSpPr>
        <p:spPr>
          <a:xfrm>
            <a:off x="5334000" y="1981200"/>
            <a:ext cx="228600" cy="8382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62600" y="2133604"/>
            <a:ext cx="3276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n-lt"/>
              </a:rPr>
              <a:t>Lambda Expressions</a:t>
            </a:r>
            <a:endParaRPr lang="en-US" sz="2600" dirty="0">
              <a:latin typeface="+mn-l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3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3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Factorial In C#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990600" y="3581400"/>
            <a:ext cx="8382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Return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81000" y="3581400"/>
            <a:ext cx="3810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If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667000" y="2362200"/>
            <a:ext cx="11430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Parameter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n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667000" y="2971800"/>
            <a:ext cx="990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Constant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5334000" y="47244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CSharpOp</a:t>
            </a:r>
            <a:r>
              <a:rPr lang="en-US" sz="1400" dirty="0">
                <a:solidFill>
                  <a:srgbClr val="FFFFFF"/>
                </a:solidFill>
              </a:rPr>
              <a:t>[-]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990600" y="26670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CSharpOp</a:t>
            </a:r>
            <a:r>
              <a:rPr lang="en-US" sz="1400" dirty="0">
                <a:solidFill>
                  <a:srgbClr val="FFFFFF"/>
                </a:solidFill>
              </a:rPr>
              <a:t>[==]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3657600" y="47244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MethodCall</a:t>
            </a:r>
            <a:endParaRPr lang="en-US" sz="1400" dirty="0">
              <a:solidFill>
                <a:srgbClr val="FFFFFF"/>
              </a:solidFill>
            </a:endParaRP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Program.fact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981200" y="44196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CSharpOp</a:t>
            </a:r>
            <a:r>
              <a:rPr lang="en-US" sz="1400" dirty="0">
                <a:solidFill>
                  <a:srgbClr val="FFFFFF"/>
                </a:solidFill>
              </a:rPr>
              <a:t>[*]</a:t>
            </a:r>
          </a:p>
        </p:txBody>
      </p:sp>
      <p:cxnSp>
        <p:nvCxnSpPr>
          <p:cNvPr id="19" name="Straight Arrow Connector 18"/>
          <p:cNvCxnSpPr>
            <a:stCxn id="0" idx="3"/>
            <a:endCxn id="0" idx="1"/>
          </p:cNvCxnSpPr>
          <p:nvPr/>
        </p:nvCxnSpPr>
        <p:spPr>
          <a:xfrm>
            <a:off x="1828800" y="3733800"/>
            <a:ext cx="152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0" idx="3"/>
            <a:endCxn id="0" idx="1"/>
          </p:cNvCxnSpPr>
          <p:nvPr/>
        </p:nvCxnSpPr>
        <p:spPr>
          <a:xfrm flipV="1">
            <a:off x="762000" y="2895600"/>
            <a:ext cx="228600" cy="8382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0" idx="3"/>
            <a:endCxn id="0" idx="1"/>
          </p:cNvCxnSpPr>
          <p:nvPr/>
        </p:nvCxnSpPr>
        <p:spPr>
          <a:xfrm>
            <a:off x="2438400" y="28956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0" idx="3"/>
            <a:endCxn id="0" idx="1"/>
          </p:cNvCxnSpPr>
          <p:nvPr/>
        </p:nvCxnSpPr>
        <p:spPr>
          <a:xfrm flipV="1">
            <a:off x="2438400" y="25908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 bwMode="auto">
          <a:xfrm>
            <a:off x="1981200" y="3505200"/>
            <a:ext cx="990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Constant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1</a:t>
            </a:r>
          </a:p>
        </p:txBody>
      </p:sp>
      <p:cxnSp>
        <p:nvCxnSpPr>
          <p:cNvPr id="34" name="Elbow Connector 33"/>
          <p:cNvCxnSpPr>
            <a:stCxn id="0" idx="3"/>
            <a:endCxn id="0" idx="1"/>
          </p:cNvCxnSpPr>
          <p:nvPr/>
        </p:nvCxnSpPr>
        <p:spPr>
          <a:xfrm>
            <a:off x="762000" y="3733800"/>
            <a:ext cx="2286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0" idx="3"/>
            <a:endCxn id="0" idx="1"/>
          </p:cNvCxnSpPr>
          <p:nvPr/>
        </p:nvCxnSpPr>
        <p:spPr>
          <a:xfrm>
            <a:off x="762000" y="3733800"/>
            <a:ext cx="228600" cy="9144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0" idx="3"/>
            <a:endCxn id="0" idx="1"/>
          </p:cNvCxnSpPr>
          <p:nvPr/>
        </p:nvCxnSpPr>
        <p:spPr>
          <a:xfrm>
            <a:off x="3429000" y="46482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0" idx="3"/>
            <a:endCxn id="0" idx="1"/>
          </p:cNvCxnSpPr>
          <p:nvPr/>
        </p:nvCxnSpPr>
        <p:spPr>
          <a:xfrm>
            <a:off x="5105400" y="4953000"/>
            <a:ext cx="2286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 bwMode="auto">
          <a:xfrm>
            <a:off x="7010400" y="4419600"/>
            <a:ext cx="11430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Parameter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n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7010400" y="5029200"/>
            <a:ext cx="990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Constant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1</a:t>
            </a:r>
          </a:p>
        </p:txBody>
      </p:sp>
      <p:cxnSp>
        <p:nvCxnSpPr>
          <p:cNvPr id="62" name="Elbow Connector 61"/>
          <p:cNvCxnSpPr>
            <a:stCxn id="0" idx="3"/>
            <a:endCxn id="0" idx="1"/>
          </p:cNvCxnSpPr>
          <p:nvPr/>
        </p:nvCxnSpPr>
        <p:spPr>
          <a:xfrm>
            <a:off x="6781800" y="49530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0" idx="3"/>
            <a:endCxn id="0" idx="1"/>
          </p:cNvCxnSpPr>
          <p:nvPr/>
        </p:nvCxnSpPr>
        <p:spPr>
          <a:xfrm flipV="1">
            <a:off x="6781800" y="46482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 bwMode="auto">
          <a:xfrm>
            <a:off x="990600" y="4495800"/>
            <a:ext cx="8382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Return</a:t>
            </a:r>
          </a:p>
        </p:txBody>
      </p:sp>
      <p:cxnSp>
        <p:nvCxnSpPr>
          <p:cNvPr id="66" name="Straight Arrow Connector 65"/>
          <p:cNvCxnSpPr>
            <a:stCxn id="0" idx="3"/>
            <a:endCxn id="0" idx="1"/>
          </p:cNvCxnSpPr>
          <p:nvPr/>
        </p:nvCxnSpPr>
        <p:spPr>
          <a:xfrm>
            <a:off x="1828800" y="4648200"/>
            <a:ext cx="152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37" name="Text Box 4"/>
          <p:cNvSpPr txBox="1">
            <a:spLocks noChangeArrowheads="1"/>
          </p:cNvSpPr>
          <p:nvPr/>
        </p:nvSpPr>
        <p:spPr bwMode="auto">
          <a:xfrm>
            <a:off x="5029200" y="1905000"/>
            <a:ext cx="3733800" cy="181587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35" tIns="45718" rIns="0" bIns="45718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static dynamic fact(dynamic n) {</a:t>
            </a:r>
          </a:p>
          <a:p>
            <a:r>
              <a:rPr lang="en-US" sz="1600" dirty="0">
                <a:latin typeface="Consolas" pitchFamily="49" charset="0"/>
              </a:rPr>
              <a:t>    if (n == 0) {</a:t>
            </a:r>
          </a:p>
          <a:p>
            <a:r>
              <a:rPr lang="en-US" sz="1600" dirty="0">
                <a:latin typeface="Consolas" pitchFamily="49" charset="0"/>
              </a:rPr>
              <a:t>        return 1;</a:t>
            </a:r>
          </a:p>
          <a:p>
            <a:r>
              <a:rPr lang="en-US" sz="1600" dirty="0">
                <a:latin typeface="Consolas" pitchFamily="49" charset="0"/>
              </a:rPr>
              <a:t>    } else {</a:t>
            </a:r>
          </a:p>
          <a:p>
            <a:r>
              <a:rPr lang="en-US" sz="1600" dirty="0">
                <a:latin typeface="Consolas" pitchFamily="49" charset="0"/>
              </a:rPr>
              <a:t>        return n * fact(n - 1);</a:t>
            </a:r>
          </a:p>
          <a:p>
            <a:r>
              <a:rPr lang="en-US" sz="1600" dirty="0">
                <a:latin typeface="Consolas" pitchFamily="49" charset="0"/>
              </a:rPr>
              <a:t>    }</a:t>
            </a:r>
          </a:p>
          <a:p>
            <a:r>
              <a:rPr lang="en-US" sz="1600" dirty="0">
                <a:latin typeface="Consolas" pitchFamily="49" charset="0"/>
              </a:rPr>
              <a:t>}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3657600" y="4114800"/>
            <a:ext cx="11430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Parameter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n</a:t>
            </a:r>
          </a:p>
        </p:txBody>
      </p:sp>
      <p:cxnSp>
        <p:nvCxnSpPr>
          <p:cNvPr id="47" name="Elbow Connector 46"/>
          <p:cNvCxnSpPr>
            <a:stCxn id="0" idx="3"/>
            <a:endCxn id="0" idx="1"/>
          </p:cNvCxnSpPr>
          <p:nvPr/>
        </p:nvCxnSpPr>
        <p:spPr>
          <a:xfrm flipV="1">
            <a:off x="3429000" y="43434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4"/>
          <p:cNvSpPr txBox="1">
            <a:spLocks noChangeArrowheads="1"/>
          </p:cNvSpPr>
          <p:nvPr/>
        </p:nvSpPr>
        <p:spPr bwMode="auto">
          <a:xfrm>
            <a:off x="5029200" y="1905001"/>
            <a:ext cx="3733800" cy="132343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35" tIns="45718" rIns="91435" bIns="45718">
            <a:spAutoFit/>
          </a:bodyPr>
          <a:lstStyle/>
          <a:p>
            <a:r>
              <a:rPr lang="en-US" sz="1600">
                <a:latin typeface="Consolas" pitchFamily="49" charset="0"/>
              </a:rPr>
              <a:t>def fact(n):</a:t>
            </a:r>
          </a:p>
          <a:p>
            <a:r>
              <a:rPr lang="en-US" sz="1600">
                <a:latin typeface="Consolas" pitchFamily="49" charset="0"/>
              </a:rPr>
              <a:t>    if n == 0:</a:t>
            </a:r>
          </a:p>
          <a:p>
            <a:r>
              <a:rPr lang="en-US" sz="1600">
                <a:latin typeface="Consolas" pitchFamily="49" charset="0"/>
              </a:rPr>
              <a:t>        return 1</a:t>
            </a:r>
          </a:p>
          <a:p>
            <a:r>
              <a:rPr lang="en-US" sz="1600">
                <a:latin typeface="Consolas" pitchFamily="49" charset="0"/>
              </a:rPr>
              <a:t>    else:</a:t>
            </a:r>
          </a:p>
          <a:p>
            <a:r>
              <a:rPr lang="en-US" sz="1600">
                <a:latin typeface="Consolas" pitchFamily="49" charset="0"/>
              </a:rPr>
              <a:t>        return n * fact(n - 1)</a:t>
            </a:r>
          </a:p>
        </p:txBody>
      </p:sp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Factorial In Python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990600" y="3581400"/>
            <a:ext cx="8382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Return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81000" y="3581400"/>
            <a:ext cx="3810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If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667000" y="2362200"/>
            <a:ext cx="11430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Parameter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n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667000" y="2971800"/>
            <a:ext cx="990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Constant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5334000" y="51816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PythonOp</a:t>
            </a:r>
            <a:r>
              <a:rPr lang="en-US" sz="1400" dirty="0">
                <a:solidFill>
                  <a:srgbClr val="FFFFFF"/>
                </a:solidFill>
              </a:rPr>
              <a:t>[-]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990600" y="26670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PythonOp</a:t>
            </a:r>
            <a:r>
              <a:rPr lang="en-US" sz="1400" dirty="0">
                <a:solidFill>
                  <a:srgbClr val="FFFFFF"/>
                </a:solidFill>
              </a:rPr>
              <a:t>[==]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3657600" y="47244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PythonInvoke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981200" y="44196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PythonOp</a:t>
            </a:r>
            <a:r>
              <a:rPr lang="en-US" sz="1400" dirty="0">
                <a:solidFill>
                  <a:srgbClr val="FFFFFF"/>
                </a:solidFill>
              </a:rPr>
              <a:t>[*]</a:t>
            </a:r>
          </a:p>
        </p:txBody>
      </p:sp>
      <p:cxnSp>
        <p:nvCxnSpPr>
          <p:cNvPr id="19" name="Straight Arrow Connector 18"/>
          <p:cNvCxnSpPr>
            <a:stCxn id="0" idx="3"/>
            <a:endCxn id="0" idx="1"/>
          </p:cNvCxnSpPr>
          <p:nvPr/>
        </p:nvCxnSpPr>
        <p:spPr>
          <a:xfrm>
            <a:off x="1828800" y="3733800"/>
            <a:ext cx="152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0" idx="3"/>
            <a:endCxn id="0" idx="1"/>
          </p:cNvCxnSpPr>
          <p:nvPr/>
        </p:nvCxnSpPr>
        <p:spPr>
          <a:xfrm flipV="1">
            <a:off x="762000" y="2895600"/>
            <a:ext cx="228600" cy="8382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0" idx="3"/>
            <a:endCxn id="0" idx="1"/>
          </p:cNvCxnSpPr>
          <p:nvPr/>
        </p:nvCxnSpPr>
        <p:spPr>
          <a:xfrm>
            <a:off x="2438400" y="28956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0" idx="3"/>
            <a:endCxn id="0" idx="1"/>
          </p:cNvCxnSpPr>
          <p:nvPr/>
        </p:nvCxnSpPr>
        <p:spPr>
          <a:xfrm flipV="1">
            <a:off x="2438400" y="25908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 bwMode="auto">
          <a:xfrm>
            <a:off x="1981200" y="3505200"/>
            <a:ext cx="990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Constant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1</a:t>
            </a:r>
          </a:p>
        </p:txBody>
      </p:sp>
      <p:cxnSp>
        <p:nvCxnSpPr>
          <p:cNvPr id="34" name="Elbow Connector 33"/>
          <p:cNvCxnSpPr>
            <a:stCxn id="0" idx="3"/>
            <a:endCxn id="0" idx="1"/>
          </p:cNvCxnSpPr>
          <p:nvPr/>
        </p:nvCxnSpPr>
        <p:spPr>
          <a:xfrm>
            <a:off x="762000" y="3733800"/>
            <a:ext cx="2286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0" idx="3"/>
            <a:endCxn id="0" idx="1"/>
          </p:cNvCxnSpPr>
          <p:nvPr/>
        </p:nvCxnSpPr>
        <p:spPr>
          <a:xfrm>
            <a:off x="762000" y="3733800"/>
            <a:ext cx="228600" cy="9144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 bwMode="auto">
          <a:xfrm>
            <a:off x="3657600" y="4114800"/>
            <a:ext cx="11430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Parameter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n</a:t>
            </a:r>
          </a:p>
        </p:txBody>
      </p:sp>
      <p:cxnSp>
        <p:nvCxnSpPr>
          <p:cNvPr id="47" name="Elbow Connector 46"/>
          <p:cNvCxnSpPr>
            <a:stCxn id="0" idx="3"/>
            <a:endCxn id="0" idx="1"/>
          </p:cNvCxnSpPr>
          <p:nvPr/>
        </p:nvCxnSpPr>
        <p:spPr>
          <a:xfrm flipV="1">
            <a:off x="3429000" y="43434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0" idx="3"/>
            <a:endCxn id="0" idx="1"/>
          </p:cNvCxnSpPr>
          <p:nvPr/>
        </p:nvCxnSpPr>
        <p:spPr>
          <a:xfrm>
            <a:off x="3429000" y="46482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0" idx="3"/>
            <a:endCxn id="0" idx="1"/>
          </p:cNvCxnSpPr>
          <p:nvPr/>
        </p:nvCxnSpPr>
        <p:spPr>
          <a:xfrm flipV="1">
            <a:off x="5105400" y="4419600"/>
            <a:ext cx="228600" cy="5334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0" idx="3"/>
            <a:endCxn id="0" idx="1"/>
          </p:cNvCxnSpPr>
          <p:nvPr/>
        </p:nvCxnSpPr>
        <p:spPr>
          <a:xfrm>
            <a:off x="5105400" y="4953000"/>
            <a:ext cx="228600" cy="4572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 bwMode="auto">
          <a:xfrm>
            <a:off x="7010400" y="4876800"/>
            <a:ext cx="11430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Parameter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n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7010400" y="5486400"/>
            <a:ext cx="990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Constant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1</a:t>
            </a:r>
          </a:p>
        </p:txBody>
      </p:sp>
      <p:cxnSp>
        <p:nvCxnSpPr>
          <p:cNvPr id="62" name="Elbow Connector 61"/>
          <p:cNvCxnSpPr>
            <a:stCxn id="0" idx="3"/>
            <a:endCxn id="0" idx="1"/>
          </p:cNvCxnSpPr>
          <p:nvPr/>
        </p:nvCxnSpPr>
        <p:spPr>
          <a:xfrm>
            <a:off x="6781800" y="54102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0" idx="3"/>
            <a:endCxn id="0" idx="1"/>
          </p:cNvCxnSpPr>
          <p:nvPr/>
        </p:nvCxnSpPr>
        <p:spPr>
          <a:xfrm flipV="1">
            <a:off x="6781800" y="51054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 bwMode="auto">
          <a:xfrm>
            <a:off x="990600" y="4495800"/>
            <a:ext cx="8382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Return</a:t>
            </a:r>
          </a:p>
        </p:txBody>
      </p:sp>
      <p:cxnSp>
        <p:nvCxnSpPr>
          <p:cNvPr id="66" name="Straight Arrow Connector 65"/>
          <p:cNvCxnSpPr>
            <a:stCxn id="0" idx="3"/>
            <a:endCxn id="0" idx="1"/>
          </p:cNvCxnSpPr>
          <p:nvPr/>
        </p:nvCxnSpPr>
        <p:spPr>
          <a:xfrm>
            <a:off x="1828800" y="4648200"/>
            <a:ext cx="152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 bwMode="auto">
          <a:xfrm>
            <a:off x="5334000" y="4191000"/>
            <a:ext cx="1219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Property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Value</a:t>
            </a:r>
          </a:p>
        </p:txBody>
      </p:sp>
      <p:sp>
        <p:nvSpPr>
          <p:cNvPr id="70" name="Rounded Rectangle 69"/>
          <p:cNvSpPr/>
          <p:nvPr/>
        </p:nvSpPr>
        <p:spPr bwMode="auto">
          <a:xfrm>
            <a:off x="6705600" y="4191000"/>
            <a:ext cx="1219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Field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$</a:t>
            </a:r>
            <a:r>
              <a:rPr lang="en-US" sz="1400" dirty="0" err="1">
                <a:solidFill>
                  <a:srgbClr val="FFFFFF"/>
                </a:solidFill>
              </a:rPr>
              <a:t>global.fact</a:t>
            </a:r>
            <a:endParaRPr lang="en-US" sz="1400" dirty="0">
              <a:solidFill>
                <a:srgbClr val="FFFFFF"/>
              </a:solidFill>
            </a:endParaRPr>
          </a:p>
        </p:txBody>
      </p:sp>
      <p:cxnSp>
        <p:nvCxnSpPr>
          <p:cNvPr id="72" name="Straight Arrow Connector 71"/>
          <p:cNvCxnSpPr>
            <a:stCxn id="0" idx="3"/>
            <a:endCxn id="0" idx="1"/>
          </p:cNvCxnSpPr>
          <p:nvPr/>
        </p:nvCxnSpPr>
        <p:spPr>
          <a:xfrm>
            <a:off x="6553200" y="4419600"/>
            <a:ext cx="152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4"/>
          <p:cNvSpPr txBox="1">
            <a:spLocks noChangeArrowheads="1"/>
          </p:cNvSpPr>
          <p:nvPr/>
        </p:nvSpPr>
        <p:spPr bwMode="auto">
          <a:xfrm>
            <a:off x="5029200" y="1905000"/>
            <a:ext cx="3733800" cy="181587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35" tIns="45718" rIns="91435" bIns="45718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def fact(n)</a:t>
            </a:r>
          </a:p>
          <a:p>
            <a:r>
              <a:rPr lang="en-US" sz="1600" dirty="0">
                <a:latin typeface="Consolas" pitchFamily="49" charset="0"/>
              </a:rPr>
              <a:t>    if n == 0</a:t>
            </a:r>
          </a:p>
          <a:p>
            <a:r>
              <a:rPr lang="en-US" sz="1600" dirty="0">
                <a:latin typeface="Consolas" pitchFamily="49" charset="0"/>
              </a:rPr>
              <a:t>        1</a:t>
            </a:r>
          </a:p>
          <a:p>
            <a:r>
              <a:rPr lang="en-US" sz="1600" dirty="0">
                <a:latin typeface="Consolas" pitchFamily="49" charset="0"/>
              </a:rPr>
              <a:t>    else</a:t>
            </a:r>
          </a:p>
          <a:p>
            <a:r>
              <a:rPr lang="en-US" sz="1600" dirty="0">
                <a:latin typeface="Consolas" pitchFamily="49" charset="0"/>
              </a:rPr>
              <a:t>        n * fact(n - 1)</a:t>
            </a:r>
          </a:p>
          <a:p>
            <a:r>
              <a:rPr lang="en-US" sz="1600" dirty="0">
                <a:latin typeface="Consolas" pitchFamily="49" charset="0"/>
              </a:rPr>
              <a:t>    end</a:t>
            </a:r>
          </a:p>
          <a:p>
            <a:r>
              <a:rPr lang="en-US" sz="1600" dirty="0">
                <a:latin typeface="Consolas" pitchFamily="49" charset="0"/>
              </a:rPr>
              <a:t>end</a:t>
            </a:r>
          </a:p>
        </p:txBody>
      </p:sp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Factorial In Ruby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81000" y="3581400"/>
            <a:ext cx="3810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If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810000" y="2362200"/>
            <a:ext cx="1066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Parameter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n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810000" y="2971800"/>
            <a:ext cx="990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Constant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990600" y="2667000"/>
            <a:ext cx="1219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MethodCall</a:t>
            </a:r>
            <a:endParaRPr lang="en-US" sz="1400" dirty="0">
              <a:solidFill>
                <a:srgbClr val="FFFFFF"/>
              </a:solidFill>
            </a:endParaRP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Ruby.IsTrue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4343400" y="51816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RubyOp</a:t>
            </a:r>
            <a:r>
              <a:rPr lang="en-US" sz="1400" dirty="0">
                <a:solidFill>
                  <a:srgbClr val="FFFFFF"/>
                </a:solidFill>
              </a:rPr>
              <a:t>[-]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362200" y="2667000"/>
            <a:ext cx="1219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RubyOp</a:t>
            </a:r>
            <a:r>
              <a:rPr lang="en-US" sz="1400" dirty="0">
                <a:solidFill>
                  <a:srgbClr val="FFFFFF"/>
                </a:solidFill>
              </a:rPr>
              <a:t>[==]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2667000" y="47244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RubyCall</a:t>
            </a:r>
            <a:r>
              <a:rPr lang="en-US" sz="1400" dirty="0">
                <a:solidFill>
                  <a:srgbClr val="FFFFFF"/>
                </a:solidFill>
              </a:rPr>
              <a:t>[fact]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990600" y="441960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Dynamic</a:t>
            </a:r>
          </a:p>
          <a:p>
            <a:pPr algn="ctr" defTabSz="914099">
              <a:defRPr/>
            </a:pPr>
            <a:r>
              <a:rPr lang="en-US" sz="1400" dirty="0" err="1">
                <a:solidFill>
                  <a:srgbClr val="FFFFFF"/>
                </a:solidFill>
              </a:rPr>
              <a:t>RubyOp</a:t>
            </a:r>
            <a:r>
              <a:rPr lang="en-US" sz="1400" dirty="0">
                <a:solidFill>
                  <a:srgbClr val="FFFFFF"/>
                </a:solidFill>
              </a:rPr>
              <a:t>[*]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4343400" y="4267200"/>
            <a:ext cx="11430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Parameter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self</a:t>
            </a:r>
          </a:p>
        </p:txBody>
      </p:sp>
      <p:cxnSp>
        <p:nvCxnSpPr>
          <p:cNvPr id="21" name="Elbow Connector 20"/>
          <p:cNvCxnSpPr>
            <a:stCxn id="0" idx="3"/>
            <a:endCxn id="0" idx="1"/>
          </p:cNvCxnSpPr>
          <p:nvPr/>
        </p:nvCxnSpPr>
        <p:spPr>
          <a:xfrm flipV="1">
            <a:off x="762000" y="2895600"/>
            <a:ext cx="228600" cy="8382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0" idx="3"/>
            <a:endCxn id="0" idx="1"/>
          </p:cNvCxnSpPr>
          <p:nvPr/>
        </p:nvCxnSpPr>
        <p:spPr>
          <a:xfrm>
            <a:off x="2209800" y="2895600"/>
            <a:ext cx="152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0" idx="3"/>
            <a:endCxn id="0" idx="1"/>
          </p:cNvCxnSpPr>
          <p:nvPr/>
        </p:nvCxnSpPr>
        <p:spPr>
          <a:xfrm>
            <a:off x="3581400" y="28956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3581400" y="25908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 bwMode="auto">
          <a:xfrm>
            <a:off x="990600" y="3505200"/>
            <a:ext cx="990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Constant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1</a:t>
            </a:r>
          </a:p>
        </p:txBody>
      </p:sp>
      <p:cxnSp>
        <p:nvCxnSpPr>
          <p:cNvPr id="34" name="Elbow Connector 33"/>
          <p:cNvCxnSpPr>
            <a:stCxn id="0" idx="3"/>
            <a:endCxn id="0" idx="1"/>
          </p:cNvCxnSpPr>
          <p:nvPr/>
        </p:nvCxnSpPr>
        <p:spPr>
          <a:xfrm>
            <a:off x="762000" y="3733800"/>
            <a:ext cx="2286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0" idx="3"/>
            <a:endCxn id="0" idx="1"/>
          </p:cNvCxnSpPr>
          <p:nvPr/>
        </p:nvCxnSpPr>
        <p:spPr>
          <a:xfrm>
            <a:off x="762000" y="3733800"/>
            <a:ext cx="228600" cy="9144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 bwMode="auto">
          <a:xfrm>
            <a:off x="2667000" y="4114800"/>
            <a:ext cx="1219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Parameter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n</a:t>
            </a:r>
          </a:p>
        </p:txBody>
      </p:sp>
      <p:cxnSp>
        <p:nvCxnSpPr>
          <p:cNvPr id="47" name="Elbow Connector 46"/>
          <p:cNvCxnSpPr>
            <a:stCxn id="0" idx="3"/>
            <a:endCxn id="0" idx="1"/>
          </p:cNvCxnSpPr>
          <p:nvPr/>
        </p:nvCxnSpPr>
        <p:spPr>
          <a:xfrm flipV="1">
            <a:off x="2438400" y="43434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0" idx="3"/>
            <a:endCxn id="0" idx="1"/>
          </p:cNvCxnSpPr>
          <p:nvPr/>
        </p:nvCxnSpPr>
        <p:spPr>
          <a:xfrm>
            <a:off x="2438400" y="46482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0" idx="3"/>
            <a:endCxn id="0" idx="1"/>
          </p:cNvCxnSpPr>
          <p:nvPr/>
        </p:nvCxnSpPr>
        <p:spPr>
          <a:xfrm flipV="1">
            <a:off x="4114800" y="4495800"/>
            <a:ext cx="228600" cy="4572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0" idx="3"/>
            <a:endCxn id="0" idx="1"/>
          </p:cNvCxnSpPr>
          <p:nvPr/>
        </p:nvCxnSpPr>
        <p:spPr>
          <a:xfrm>
            <a:off x="4114800" y="4953000"/>
            <a:ext cx="228600" cy="4572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 bwMode="auto">
          <a:xfrm>
            <a:off x="6019800" y="4876800"/>
            <a:ext cx="11430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Parameter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n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6019800" y="5486400"/>
            <a:ext cx="990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Constant</a:t>
            </a:r>
          </a:p>
          <a:p>
            <a:pPr algn="ctr" defTabSz="914099">
              <a:defRPr/>
            </a:pPr>
            <a:r>
              <a:rPr lang="en-US" sz="1400" dirty="0">
                <a:solidFill>
                  <a:srgbClr val="FFFFFF"/>
                </a:solidFill>
              </a:rPr>
              <a:t>1</a:t>
            </a:r>
          </a:p>
        </p:txBody>
      </p:sp>
      <p:cxnSp>
        <p:nvCxnSpPr>
          <p:cNvPr id="62" name="Elbow Connector 61"/>
          <p:cNvCxnSpPr>
            <a:stCxn id="0" idx="3"/>
            <a:endCxn id="0" idx="1"/>
          </p:cNvCxnSpPr>
          <p:nvPr/>
        </p:nvCxnSpPr>
        <p:spPr>
          <a:xfrm>
            <a:off x="5791200" y="54102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0" idx="3"/>
            <a:endCxn id="0" idx="1"/>
          </p:cNvCxnSpPr>
          <p:nvPr/>
        </p:nvCxnSpPr>
        <p:spPr>
          <a:xfrm flipV="1">
            <a:off x="5791200" y="5105400"/>
            <a:ext cx="2286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on CLR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/>
            <a:r>
              <a:rPr lang="en-US" dirty="0" err="1" smtClean="0">
                <a:latin typeface="Consolas" pitchFamily="49" charset="0"/>
              </a:rPr>
              <a:t>ExpandoObject</a:t>
            </a:r>
            <a:endParaRPr lang="en-US" dirty="0" smtClean="0">
              <a:latin typeface="Consolas" pitchFamily="49" charset="0"/>
            </a:endParaRPr>
          </a:p>
          <a:p>
            <a:pPr lvl="1"/>
            <a:r>
              <a:rPr lang="en-US" sz="2400" dirty="0" smtClean="0"/>
              <a:t>Key-Value Pairs</a:t>
            </a:r>
          </a:p>
          <a:p>
            <a:pPr lvl="1"/>
            <a:r>
              <a:rPr lang="en-US" sz="2400" dirty="0" smtClean="0"/>
              <a:t>Accessed as properties</a:t>
            </a:r>
          </a:p>
          <a:p>
            <a:pPr marL="274320" indent="-274320"/>
            <a:r>
              <a:rPr lang="en-US" dirty="0" err="1" smtClean="0">
                <a:latin typeface="Consolas" pitchFamily="49" charset="0"/>
              </a:rPr>
              <a:t>DynamicObject</a:t>
            </a:r>
            <a:endParaRPr lang="en-US" dirty="0" smtClean="0">
              <a:latin typeface="Consolas" pitchFamily="49" charset="0"/>
            </a:endParaRPr>
          </a:p>
          <a:p>
            <a:pPr lvl="1"/>
            <a:r>
              <a:rPr lang="en-US" sz="2400" dirty="0" smtClean="0"/>
              <a:t>Abstract Base Class</a:t>
            </a:r>
          </a:p>
          <a:p>
            <a:pPr marL="274320" indent="-274320"/>
            <a:r>
              <a:rPr lang="en-US" dirty="0" err="1" smtClean="0">
                <a:latin typeface="Consolas" pitchFamily="49" charset="0"/>
              </a:rPr>
              <a:t>IDynamicMetaObjectProvider</a:t>
            </a:r>
            <a:endParaRPr lang="en-US" dirty="0" smtClean="0">
              <a:latin typeface="Consolas" pitchFamily="49" charset="0"/>
            </a:endParaRPr>
          </a:p>
          <a:p>
            <a:pPr lvl="1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DynamicMetaObject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GetMetaObject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          Expression parameter)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1391840" y="1905000"/>
            <a:ext cx="7294960" cy="4000528"/>
          </a:xfrm>
          <a:prstGeom prst="roundRect">
            <a:avLst>
              <a:gd name="adj" fmla="val 937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28" tIns="45715" rIns="91428" bIns="45715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.NET 4.0</a:t>
            </a:r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1391840" y="2971800"/>
            <a:ext cx="7294960" cy="3581400"/>
          </a:xfrm>
          <a:prstGeom prst="roundRect">
            <a:avLst>
              <a:gd name="adj" fmla="val 937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28" tIns="45715" rIns="91428" bIns="45715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.NET 3.5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57200" y="3048000"/>
            <a:ext cx="4648200" cy="838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LINQ</a:t>
            </a: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1391840" y="3962400"/>
            <a:ext cx="7294960" cy="2590800"/>
          </a:xfrm>
          <a:prstGeom prst="roundRect">
            <a:avLst>
              <a:gd name="adj" fmla="val 1281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28" tIns="45715" rIns="91428" bIns="45715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.NET 2.0</a:t>
            </a:r>
          </a:p>
        </p:txBody>
      </p:sp>
      <p:sp>
        <p:nvSpPr>
          <p:cNvPr id="409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Language Runtime</a:t>
            </a: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391841" y="4876800"/>
            <a:ext cx="7294959" cy="1676400"/>
          </a:xfrm>
          <a:prstGeom prst="roundRect">
            <a:avLst>
              <a:gd name="adj" fmla="val 1871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28" tIns="45715" rIns="91428" bIns="45715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.NET 1.0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429000" y="4953000"/>
            <a:ext cx="1600200" cy="6858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9720" tIns="54859" rIns="109720" bIns="54859" anchor="ctr"/>
          <a:lstStyle/>
          <a:p>
            <a:pPr algn="ctr" defTabSz="109687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GC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676400" y="5715000"/>
            <a:ext cx="1600200" cy="6858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9720" tIns="54859" rIns="109720" bIns="54859" anchor="ctr"/>
          <a:lstStyle/>
          <a:p>
            <a:pPr algn="ctr" defTabSz="109687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BCL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5181600" y="4953000"/>
            <a:ext cx="1600200" cy="6858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9720" tIns="54859" rIns="109720" bIns="54859" anchor="ctr"/>
          <a:lstStyle/>
          <a:p>
            <a:pPr algn="ctr" defTabSz="109687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Reflection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676400" y="4953000"/>
            <a:ext cx="1600200" cy="6858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9720" tIns="54859" rIns="109720" bIns="54859" anchor="ctr"/>
          <a:lstStyle/>
          <a:p>
            <a:pPr algn="ctr" defTabSz="109687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JIT</a:t>
            </a:r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3429000" y="4038600"/>
            <a:ext cx="1600200" cy="6858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9720" tIns="54859" rIns="109720" bIns="54859" anchor="ctr"/>
          <a:lstStyle/>
          <a:p>
            <a:pPr algn="ctr" defTabSz="109687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Generics</a:t>
            </a:r>
          </a:p>
          <a:p>
            <a:pPr algn="ctr" defTabSz="109687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In Runtime</a:t>
            </a: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3425825" y="3111500"/>
            <a:ext cx="1600200" cy="6858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9720" tIns="54859" rIns="109720" bIns="54859" anchor="ctr"/>
          <a:lstStyle/>
          <a:p>
            <a:pPr algn="ctr" defTabSz="109687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Expression</a:t>
            </a:r>
          </a:p>
          <a:p>
            <a:pPr algn="ctr" defTabSz="109687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Trees</a:t>
            </a: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1670050" y="3111500"/>
            <a:ext cx="1600200" cy="6858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9720" tIns="54859" rIns="109720" bIns="54859" anchor="ctr"/>
          <a:lstStyle/>
          <a:p>
            <a:pPr algn="ctr" defTabSz="109687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Extension</a:t>
            </a:r>
          </a:p>
          <a:p>
            <a:pPr algn="ctr" defTabSz="109687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Methods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57200" y="2057400"/>
            <a:ext cx="6400800" cy="838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DLR</a:t>
            </a: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3429000" y="2133600"/>
            <a:ext cx="1600200" cy="6858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9720" tIns="54859" rIns="109720" bIns="54859" anchor="ctr"/>
          <a:lstStyle/>
          <a:p>
            <a:pPr algn="ctr" defTabSz="109687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Expression</a:t>
            </a:r>
          </a:p>
          <a:p>
            <a:pPr algn="ctr" defTabSz="109687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Trees v2</a:t>
            </a:r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5181600" y="2133600"/>
            <a:ext cx="1600200" cy="6858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9720" tIns="54859" rIns="109720" bIns="54859" anchor="ctr"/>
          <a:lstStyle/>
          <a:p>
            <a:pPr algn="ctr" defTabSz="109687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Call Site Caching</a:t>
            </a: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1676400" y="2133600"/>
            <a:ext cx="1600200" cy="6858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9720" tIns="54859" rIns="109720" bIns="54859" anchor="ctr"/>
          <a:lstStyle/>
          <a:p>
            <a:pPr algn="ctr" defTabSz="109687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Dynamic</a:t>
            </a:r>
          </a:p>
          <a:p>
            <a:pPr algn="ctr" defTabSz="109687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Dispatch</a:t>
            </a:r>
          </a:p>
        </p:txBody>
      </p:sp>
      <p:sp>
        <p:nvSpPr>
          <p:cNvPr id="32" name="AutoShape 4"/>
          <p:cNvSpPr>
            <a:spLocks noChangeArrowheads="1"/>
          </p:cNvSpPr>
          <p:nvPr/>
        </p:nvSpPr>
        <p:spPr bwMode="auto">
          <a:xfrm>
            <a:off x="5181600" y="5715000"/>
            <a:ext cx="1600200" cy="6858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9720" tIns="54859" rIns="109720" bIns="54859" anchor="ctr"/>
          <a:lstStyle/>
          <a:p>
            <a:pPr algn="ctr" defTabSz="109687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Dynamic</a:t>
            </a:r>
          </a:p>
          <a:p>
            <a:pPr algn="ctr" defTabSz="109687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/>
              <a:t>Codegen</a:t>
            </a:r>
            <a:endParaRPr lang="en-US" sz="2000" dirty="0"/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auto">
          <a:xfrm>
            <a:off x="3429000" y="5715000"/>
            <a:ext cx="1600200" cy="6858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9720" tIns="54859" rIns="109720" bIns="54859" anchor="ctr"/>
          <a:lstStyle/>
          <a:p>
            <a:pPr algn="ctr" defTabSz="109687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Verifier</a:t>
            </a:r>
          </a:p>
          <a:p>
            <a:pPr algn="ctr" defTabSz="109687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Sandbox</a:t>
            </a:r>
          </a:p>
        </p:txBody>
      </p: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5178558" y="3124200"/>
            <a:ext cx="1675984" cy="685800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9720" tIns="54859" rIns="109720" bIns="54859" anchor="ctr"/>
          <a:lstStyle/>
          <a:p>
            <a:pPr algn="ctr" defTabSz="109687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Silverlight</a:t>
            </a:r>
            <a:endParaRPr lang="en-US" dirty="0"/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auto">
          <a:xfrm>
            <a:off x="1676400" y="4038600"/>
            <a:ext cx="1600200" cy="6858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9720" tIns="54859" rIns="109720" bIns="54859" anchor="ctr"/>
          <a:lstStyle/>
          <a:p>
            <a:pPr algn="ctr" defTabSz="109687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Fast</a:t>
            </a:r>
          </a:p>
          <a:p>
            <a:pPr algn="ctr" defTabSz="109687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Delegates</a:t>
            </a:r>
          </a:p>
        </p:txBody>
      </p:sp>
      <p:sp>
        <p:nvSpPr>
          <p:cNvPr id="36" name="AutoShape 4"/>
          <p:cNvSpPr>
            <a:spLocks noChangeArrowheads="1"/>
          </p:cNvSpPr>
          <p:nvPr/>
        </p:nvSpPr>
        <p:spPr bwMode="auto">
          <a:xfrm>
            <a:off x="5181600" y="4038600"/>
            <a:ext cx="1600200" cy="6858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9720" tIns="54859" rIns="109720" bIns="54859" anchor="ctr"/>
          <a:lstStyle/>
          <a:p>
            <a:pPr algn="ctr" defTabSz="109687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Dynamic</a:t>
            </a:r>
          </a:p>
          <a:p>
            <a:pPr algn="ctr" defTabSz="109687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8209813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/>
              <a:t>Dynamic .NET </a:t>
            </a:r>
            <a:r>
              <a:rPr lang="en-US" dirty="0" smtClean="0"/>
              <a:t>In Action</a:t>
            </a:r>
            <a:endParaRPr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http://bit.ly/dJ2BHa</a:t>
            </a:r>
            <a:r>
              <a:rPr lang="en-US" dirty="0" smtClean="0"/>
              <a:t> </a:t>
            </a:r>
          </a:p>
          <a:p>
            <a:pPr lvl="1"/>
            <a:r>
              <a:rPr lang="en-US" sz="2000" dirty="0" smtClean="0">
                <a:hlinkClick r:id="rId4"/>
              </a:rPr>
              <a:t>http://ironpython.net/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5"/>
              </a:rPr>
              <a:t>http://ironruby.net/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6"/>
              </a:rPr>
              <a:t>http://ironjs.net/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7"/>
              </a:rPr>
              <a:t>http://code.google.com/p/impromptu-interface/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8"/>
              </a:rPr>
              <a:t>http://clay.codeplex.com/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>
                <a:hlinkClick r:id="rId8"/>
              </a:rPr>
              <a:t>https://github.com/dahlbyk/DNXml</a:t>
            </a:r>
          </a:p>
          <a:p>
            <a:pPr lvl="1"/>
            <a:r>
              <a:rPr lang="en-US" sz="2000" dirty="0" smtClean="0">
                <a:hlinkClick r:id="rId8"/>
              </a:rPr>
              <a:t>http://www.microsoft.com/web/webmatrix/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9"/>
              </a:rPr>
              <a:t>https://github.com/robconery/massive</a:t>
            </a:r>
            <a:endParaRPr lang="en-US" sz="2000" dirty="0" smtClean="0"/>
          </a:p>
          <a:p>
            <a:pPr lvl="1">
              <a:buClr>
                <a:srgbClr val="C0504D"/>
              </a:buClr>
            </a:pPr>
            <a:r>
              <a:rPr lang="en-US" sz="2000" dirty="0" smtClean="0">
                <a:hlinkClick r:id="rId10"/>
              </a:rPr>
              <a:t>http://code.google.com/p/dapper-dot-net/</a:t>
            </a:r>
            <a:endParaRPr lang="en-US" sz="2100" dirty="0" smtClean="0">
              <a:solidFill>
                <a:prstClr val="black"/>
              </a:solidFill>
              <a:hlinkClick r:id="rId8"/>
            </a:endParaRPr>
          </a:p>
          <a:p>
            <a:pPr lvl="1">
              <a:buClr>
                <a:srgbClr val="C0504D"/>
              </a:buClr>
            </a:pPr>
            <a:r>
              <a:rPr lang="en-US" sz="2000" dirty="0" smtClean="0">
                <a:solidFill>
                  <a:prstClr val="black"/>
                </a:solidFill>
                <a:hlinkClick r:id="rId11"/>
              </a:rPr>
              <a:t>https://github.com/markrendle/Simple.Data</a:t>
            </a:r>
            <a:endParaRPr lang="en-US" sz="2000" dirty="0" smtClean="0"/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>
              <a:buClr>
                <a:schemeClr val="accent3"/>
              </a:buClr>
              <a:buNone/>
              <a:defRPr/>
            </a:pPr>
            <a:r>
              <a:rPr lang="en-US" sz="2400" dirty="0" smtClean="0"/>
              <a:t>Dynamic .NET Projects: </a:t>
            </a:r>
            <a:r>
              <a:rPr lang="en-US" sz="2400" dirty="0" smtClean="0">
                <a:hlinkClick r:id="rId2"/>
              </a:rPr>
              <a:t>http://bit.ly/dJ2BHa</a:t>
            </a:r>
            <a:r>
              <a:rPr lang="en-US" sz="2400" dirty="0" smtClean="0"/>
              <a:t> </a:t>
            </a:r>
          </a:p>
          <a:p>
            <a:pPr marL="274320">
              <a:buClr>
                <a:schemeClr val="accent3"/>
              </a:buClr>
              <a:buNone/>
              <a:defRPr/>
            </a:pPr>
            <a:r>
              <a:rPr lang="en-US" sz="2400" dirty="0" smtClean="0"/>
              <a:t>Most available on </a:t>
            </a:r>
            <a:r>
              <a:rPr lang="en-US" sz="2400" dirty="0" smtClean="0">
                <a:hlinkClick r:id="rId3"/>
              </a:rPr>
              <a:t>http://nuget.org/</a:t>
            </a:r>
            <a:r>
              <a:rPr lang="en-US" sz="2400" dirty="0" smtClean="0"/>
              <a:t> </a:t>
            </a:r>
          </a:p>
          <a:p>
            <a:pPr marL="274320">
              <a:buClr>
                <a:schemeClr val="accent3"/>
              </a:buClr>
              <a:buNone/>
              <a:defRPr/>
            </a:pPr>
            <a:endParaRPr lang="en-US" sz="2400" dirty="0" smtClean="0"/>
          </a:p>
          <a:p>
            <a:pPr marL="274320">
              <a:buClr>
                <a:schemeClr val="accent3"/>
              </a:buClr>
              <a:buNone/>
              <a:defRPr/>
            </a:pPr>
            <a:r>
              <a:rPr lang="en-US" sz="2400" dirty="0" smtClean="0">
                <a:hlinkClick r:id="rId4"/>
              </a:rPr>
              <a:t>http://github.com/dahlbyk/Presentations</a:t>
            </a: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@dahlbyk</a:t>
            </a:r>
          </a:p>
          <a:p>
            <a:pPr algn="ctr">
              <a:buNone/>
            </a:pPr>
            <a:r>
              <a:rPr lang="en-US" sz="2400" dirty="0" smtClean="0">
                <a:hlinkClick r:id="rId5"/>
              </a:rPr>
              <a:t>http://keith.lostechies.com/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Types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1855248"/>
            <a:ext cx="4040188" cy="659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C#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venir LT Std 45 Book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514600"/>
            <a:ext cx="403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</a:rPr>
              <a:t> entry =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600" dirty="0" smtClean="0">
                <a:latin typeface="Consolas" pitchFamily="49" charset="0"/>
              </a:rPr>
              <a:t> {</a:t>
            </a:r>
          </a:p>
          <a:p>
            <a:r>
              <a:rPr lang="en-US" sz="1600" dirty="0" smtClean="0">
                <a:latin typeface="Consolas" pitchFamily="49" charset="0"/>
              </a:rPr>
              <a:t>    Title = 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"Dear Diary"</a:t>
            </a:r>
            <a:r>
              <a:rPr lang="en-US" sz="1600" dirty="0" smtClean="0">
                <a:latin typeface="Consolas" pitchFamily="49" charset="0"/>
              </a:rPr>
              <a:t>,</a:t>
            </a:r>
          </a:p>
          <a:p>
            <a:r>
              <a:rPr lang="en-US" sz="1600" dirty="0" smtClean="0">
                <a:latin typeface="Consolas" pitchFamily="49" charset="0"/>
              </a:rPr>
              <a:t>    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</a:rPr>
              <a:t>DateTime</a:t>
            </a:r>
            <a:r>
              <a:rPr lang="en-US" sz="1600" dirty="0" smtClean="0">
                <a:latin typeface="Consolas" pitchFamily="49" charset="0"/>
              </a:rPr>
              <a:t>.Now</a:t>
            </a:r>
          </a:p>
          <a:p>
            <a:r>
              <a:rPr lang="en-US" sz="1600" dirty="0" smtClean="0">
                <a:latin typeface="Consolas" pitchFamily="49" charset="0"/>
              </a:rPr>
              <a:t>};</a:t>
            </a:r>
          </a:p>
          <a:p>
            <a:endParaRPr lang="en-US" sz="1600" dirty="0" smtClean="0">
              <a:latin typeface="Consolas" pitchFamily="49" charset="0"/>
            </a:endParaRPr>
          </a:p>
          <a:p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en-US" sz="1600" dirty="0" smtClean="0">
                <a:latin typeface="Consolas" pitchFamily="49" charset="0"/>
              </a:rPr>
              <a:t>.WriteLine(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"{0:d}: {1}"</a:t>
            </a:r>
            <a:r>
              <a:rPr lang="en-US" sz="1600" dirty="0" smtClean="0">
                <a:latin typeface="Consolas" pitchFamily="49" charset="0"/>
              </a:rPr>
              <a:t>,</a:t>
            </a:r>
          </a:p>
          <a:p>
            <a:r>
              <a:rPr lang="en-US" sz="1600" dirty="0" smtClean="0">
                <a:latin typeface="Consolas" pitchFamily="49" charset="0"/>
              </a:rPr>
              <a:t>    entry.Now, entry.Title);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457200" y="5135880"/>
            <a:ext cx="8229600" cy="42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var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type is inferred!</a:t>
            </a:r>
          </a:p>
        </p:txBody>
      </p:sp>
    </p:spTree>
    <p:extLst>
      <p:ext uri="{BB962C8B-B14F-4D97-AF65-F5344CB8AC3E}">
        <p14:creationId xmlns:p14="http://schemas.microsoft.com/office/powerpoint/2010/main" val="27123364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1828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Must be defined in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static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 class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Appear in IntelliSense if namespace in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using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First argument serves as instance variable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venir LT Std 45 Book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219033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public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static class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StringExtensions</a:t>
            </a:r>
            <a:r>
              <a:rPr lang="en-US" sz="1600" dirty="0" smtClean="0">
                <a:latin typeface="Consolas" pitchFamily="49" charset="0"/>
              </a:rPr>
              <a:t>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   public static void </a:t>
            </a:r>
            <a:r>
              <a:rPr lang="en-US" sz="1600" dirty="0" smtClean="0">
                <a:latin typeface="Consolas" pitchFamily="49" charset="0"/>
              </a:rPr>
              <a:t>Print(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this string </a:t>
            </a:r>
            <a:r>
              <a:rPr lang="en-US" sz="1600" dirty="0" err="1" smtClean="0">
                <a:latin typeface="Consolas" pitchFamily="49" charset="0"/>
              </a:rPr>
              <a:t>aString</a:t>
            </a:r>
            <a:r>
              <a:rPr lang="en-US" sz="1600" dirty="0" smtClean="0">
                <a:latin typeface="Consolas" pitchFamily="49" charset="0"/>
              </a:rPr>
              <a:t>) {</a:t>
            </a:r>
          </a:p>
          <a:p>
            <a:r>
              <a:rPr lang="en-US" sz="1600" dirty="0" smtClean="0">
                <a:latin typeface="Consolas" pitchFamily="49" charset="0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en-US" sz="1600" dirty="0" err="1" smtClean="0">
                <a:latin typeface="Consolas" pitchFamily="49" charset="0"/>
              </a:rPr>
              <a:t>.WriteLine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aString</a:t>
            </a:r>
            <a:r>
              <a:rPr lang="en-US" sz="1600" dirty="0" smtClean="0">
                <a:latin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</a:rPr>
              <a:t>    }</a:t>
            </a:r>
          </a:p>
          <a:p>
            <a:r>
              <a:rPr lang="en-US" sz="1600" dirty="0" smtClean="0">
                <a:latin typeface="Consolas" pitchFamily="49" charset="0"/>
              </a:rPr>
              <a:t>}</a:t>
            </a:r>
          </a:p>
          <a:p>
            <a:endParaRPr lang="en-US" sz="1600" dirty="0" smtClean="0">
              <a:latin typeface="Consolas" pitchFamily="49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</a:rPr>
              <a:t> hello = "Hello from </a:t>
            </a:r>
            <a:r>
              <a:rPr lang="en-US" sz="1600" dirty="0" err="1" smtClean="0">
                <a:latin typeface="Consolas" pitchFamily="49" charset="0"/>
              </a:rPr>
              <a:t>StringExtensions</a:t>
            </a:r>
            <a:r>
              <a:rPr lang="en-US" sz="1600" dirty="0" smtClean="0">
                <a:latin typeface="Consolas" pitchFamily="49" charset="0"/>
              </a:rPr>
              <a:t>";</a:t>
            </a:r>
          </a:p>
          <a:p>
            <a:r>
              <a:rPr lang="en-US" sz="1600" dirty="0" err="1" smtClean="0">
                <a:latin typeface="Consolas" pitchFamily="49" charset="0"/>
              </a:rPr>
              <a:t>hello.Print</a:t>
            </a:r>
            <a:r>
              <a:rPr lang="en-US" sz="1600" dirty="0" smtClean="0">
                <a:latin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39331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1444752"/>
            <a:ext cx="8229600" cy="42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C# supports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this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 keyword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9812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static void </a:t>
            </a:r>
            <a:r>
              <a:rPr lang="en-US" sz="1600" dirty="0" smtClean="0">
                <a:latin typeface="Consolas" pitchFamily="49" charset="0"/>
              </a:rPr>
              <a:t>ForEach&lt;T&gt;(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</a:rPr>
              <a:t>this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</a:rPr>
              <a:t>IEnumerable</a:t>
            </a:r>
            <a:r>
              <a:rPr lang="en-US" sz="1600" dirty="0" smtClean="0">
                <a:latin typeface="Consolas" pitchFamily="49" charset="0"/>
              </a:rPr>
              <a:t>&lt;T&gt; source, 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</a:rPr>
              <a:t>Action</a:t>
            </a:r>
            <a:r>
              <a:rPr lang="en-US" sz="1600" dirty="0" smtClean="0">
                <a:latin typeface="Consolas" pitchFamily="49" charset="0"/>
              </a:rPr>
              <a:t>&lt;T&gt; action)</a:t>
            </a:r>
          </a:p>
          <a:p>
            <a:r>
              <a:rPr lang="en-US" sz="1600" dirty="0" smtClean="0">
                <a:latin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foreach </a:t>
            </a:r>
            <a:r>
              <a:rPr lang="en-US" sz="1600" dirty="0" smtClean="0">
                <a:latin typeface="Consolas" pitchFamily="49" charset="0"/>
              </a:rPr>
              <a:t>(T o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in</a:t>
            </a:r>
            <a:r>
              <a:rPr lang="en-US" sz="1600" dirty="0" smtClean="0">
                <a:latin typeface="Consolas" pitchFamily="49" charset="0"/>
              </a:rPr>
              <a:t> source)</a:t>
            </a:r>
          </a:p>
          <a:p>
            <a:r>
              <a:rPr lang="en-US" sz="1600" dirty="0" smtClean="0">
                <a:latin typeface="Consolas" pitchFamily="49" charset="0"/>
              </a:rPr>
              <a:t>        action(o);</a:t>
            </a:r>
          </a:p>
          <a:p>
            <a:r>
              <a:rPr lang="en-US" sz="1600" dirty="0" smtClean="0">
                <a:latin typeface="Consolas" pitchFamily="49" charset="0"/>
              </a:rPr>
              <a:t>}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57200" y="3352800"/>
            <a:ext cx="8229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Generic Delegates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tabLst/>
              <a:defRPr/>
            </a:pPr>
            <a:r>
              <a:rPr lang="en-US" kern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 void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kern="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delegate void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Action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&lt;T&gt;(T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arg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tabLst/>
              <a:defRPr/>
            </a:pPr>
            <a:r>
              <a:rPr lang="en-US" kern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 void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kern="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&lt;T1, T2&gt;(T1 arg1, T2 arg2);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SzPct val="75000"/>
              <a:defRPr/>
            </a:pPr>
            <a:r>
              <a:rPr lang="en-US" kern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kern="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TResult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kern="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kern="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TResult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SzPct val="75000"/>
              <a:defRPr/>
            </a:pPr>
            <a:r>
              <a:rPr lang="en-US" kern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kern="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TResult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kern="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&lt;T, </a:t>
            </a:r>
            <a:r>
              <a:rPr lang="en-US" kern="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TResult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&gt;(T </a:t>
            </a:r>
            <a:r>
              <a:rPr lang="en-US" kern="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arg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SzPct val="75000"/>
              <a:defRPr/>
            </a:pPr>
            <a:r>
              <a:rPr lang="en-US" kern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kern="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TResult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kern="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&lt;T1, T2, </a:t>
            </a:r>
            <a:r>
              <a:rPr lang="en-US" kern="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TResult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&gt;(T1 arg1, T2 arg2);</a:t>
            </a:r>
          </a:p>
        </p:txBody>
      </p:sp>
    </p:spTree>
    <p:extLst>
      <p:ext uri="{BB962C8B-B14F-4D97-AF65-F5344CB8AC3E}">
        <p14:creationId xmlns:p14="http://schemas.microsoft.com/office/powerpoint/2010/main" val="1352148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447800"/>
            <a:ext cx="822960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Evolution of C# Delegates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delegate string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MyDelegate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int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i);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static string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MyMethod(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i) { … 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MyDelegate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del1 = new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MyDelegate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(MyMethod); // C# 1.0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MyDelegate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del2 =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delegate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i) { … };    // C# 2.0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SzPct val="75000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MyDelegate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del3 </a:t>
            </a:r>
            <a:r>
              <a:rPr lang="en-US" sz="2000" kern="0" dirty="0" smtClean="0">
                <a:solidFill>
                  <a:srgbClr val="333333"/>
                </a:solidFill>
                <a:latin typeface="Consolas" pitchFamily="49" charset="0"/>
              </a:rPr>
              <a:t>= MyMethod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;                 // C# 2.0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SzPct val="75000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MyDelegate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del4 = </a:t>
            </a:r>
            <a:r>
              <a:rPr lang="en-US" sz="2000" kern="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2000" kern="0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000" kern="0" dirty="0" smtClean="0">
                <a:solidFill>
                  <a:srgbClr val="333333"/>
                </a:solidFill>
                <a:latin typeface="Consolas" pitchFamily="49" charset="0"/>
              </a:rPr>
              <a:t> i) =&gt; { … };      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// C# 3.0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SzPct val="75000"/>
            </a:pPr>
            <a:r>
              <a:rPr lang="en-US" sz="2000" kern="0" dirty="0" err="1" smtClean="0">
                <a:solidFill>
                  <a:srgbClr val="2B91AF"/>
                </a:solidFill>
                <a:latin typeface="Consolas" pitchFamily="49" charset="0"/>
              </a:rPr>
              <a:t>Func</a:t>
            </a:r>
            <a:r>
              <a:rPr lang="en-US" sz="2000" kern="0" dirty="0" smtClean="0">
                <a:solidFill>
                  <a:srgbClr val="333333"/>
                </a:solidFill>
                <a:latin typeface="Consolas" pitchFamily="49" charset="0"/>
              </a:rPr>
              <a:t>&lt;</a:t>
            </a:r>
            <a:r>
              <a:rPr lang="en-US" sz="2000" kern="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000" kern="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2000" kern="0" dirty="0" smtClean="0">
                <a:solidFill>
                  <a:srgbClr val="0000FF"/>
                </a:solidFill>
                <a:latin typeface="Consolas" pitchFamily="49" charset="0"/>
              </a:rPr>
              <a:t>string</a:t>
            </a:r>
            <a:r>
              <a:rPr lang="en-US" sz="2000" kern="0" dirty="0" smtClean="0">
                <a:solidFill>
                  <a:srgbClr val="333333"/>
                </a:solidFill>
                <a:latin typeface="Consolas" pitchFamily="49" charset="0"/>
              </a:rPr>
              <a:t>&gt; del5 = </a:t>
            </a:r>
            <a:r>
              <a:rPr lang="en-US" sz="2000" kern="0" dirty="0" err="1" smtClean="0">
                <a:solidFill>
                  <a:srgbClr val="333333"/>
                </a:solidFill>
                <a:latin typeface="Consolas" pitchFamily="49" charset="0"/>
              </a:rPr>
              <a:t>i</a:t>
            </a:r>
            <a:r>
              <a:rPr lang="en-US" sz="2000" kern="0" dirty="0" smtClean="0">
                <a:solidFill>
                  <a:srgbClr val="333333"/>
                </a:solidFill>
                <a:latin typeface="Consolas" pitchFamily="49" charset="0"/>
              </a:rPr>
              <a:t> =&gt; { … };        // C# 3.0</a:t>
            </a:r>
          </a:p>
        </p:txBody>
      </p:sp>
    </p:spTree>
    <p:extLst>
      <p:ext uri="{BB962C8B-B14F-4D97-AF65-F5344CB8AC3E}">
        <p14:creationId xmlns:p14="http://schemas.microsoft.com/office/powerpoint/2010/main" val="2237279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sz="2400" dirty="0" smtClean="0"/>
              <a:t>System.Linq.Expressions</a:t>
            </a:r>
          </a:p>
          <a:p>
            <a:r>
              <a:rPr lang="en-US" sz="2400" dirty="0" smtClean="0"/>
              <a:t>Abstract Syntax Tree representing code</a:t>
            </a:r>
          </a:p>
          <a:p>
            <a:r>
              <a:rPr lang="en-US" sz="2400" dirty="0" smtClean="0"/>
              <a:t>Assignable from lambda expression:</a:t>
            </a:r>
          </a:p>
          <a:p>
            <a:pPr>
              <a:buNone/>
            </a:pP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</a:rPr>
              <a:t>Expression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</a:rPr>
              <a:t>Func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&gt;&gt;</a:t>
            </a:r>
            <a:r>
              <a:rPr lang="en-US" sz="2000" dirty="0" smtClean="0">
                <a:latin typeface="Consolas" pitchFamily="49" charset="0"/>
              </a:rPr>
              <a:t> inc = (a =&gt; a + 1);</a:t>
            </a:r>
          </a:p>
          <a:p>
            <a:r>
              <a:rPr lang="en-US" sz="2400" dirty="0" smtClean="0">
                <a:latin typeface="Avenir LT Std 45 Book"/>
              </a:rPr>
              <a:t>Compiles into:</a:t>
            </a:r>
          </a:p>
          <a:p>
            <a:pPr>
              <a:buNone/>
            </a:pP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ParameterExpression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CS$a;</a:t>
            </a:r>
          </a:p>
          <a:p>
            <a:pPr>
              <a:buNone/>
            </a:pP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&gt;&gt; inc =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.Lambda&lt;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&gt;&gt;(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.Add(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CS$a = 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.Parameter(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), </a:t>
            </a:r>
            <a:r>
              <a:rPr lang="en-US" sz="2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"a"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.Constant(1,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))),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ParameterExpression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[] { CS$a });</a:t>
            </a:r>
          </a:p>
        </p:txBody>
      </p:sp>
    </p:spTree>
    <p:extLst>
      <p:ext uri="{BB962C8B-B14F-4D97-AF65-F5344CB8AC3E}">
        <p14:creationId xmlns:p14="http://schemas.microsoft.com/office/powerpoint/2010/main" val="426616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r>
              <a:rPr lang="en-US" sz="2400" dirty="0" smtClean="0"/>
              <a:t>Provide query keywords in C# &amp; VB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sz="2000" dirty="0" smtClean="0">
                <a:latin typeface="Consolas" pitchFamily="49" charset="0"/>
              </a:rPr>
              <a:t> names =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from</a:t>
            </a:r>
            <a:r>
              <a:rPr lang="en-US" sz="2000" dirty="0" smtClean="0">
                <a:latin typeface="Consolas" pitchFamily="49" charset="0"/>
              </a:rPr>
              <a:t> s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in</a:t>
            </a:r>
            <a:r>
              <a:rPr lang="en-US" sz="2000" dirty="0" smtClean="0">
                <a:latin typeface="Consolas" pitchFamily="49" charset="0"/>
              </a:rPr>
              <a:t> Students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           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where </a:t>
            </a:r>
            <a:r>
              <a:rPr lang="en-US" sz="2000" dirty="0" smtClean="0">
                <a:latin typeface="Consolas" pitchFamily="49" charset="0"/>
              </a:rPr>
              <a:t>s.Age % 2 == 0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           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orderby</a:t>
            </a:r>
            <a:r>
              <a:rPr lang="en-US" sz="2000" dirty="0" smtClean="0">
                <a:latin typeface="Consolas" pitchFamily="49" charset="0"/>
              </a:rPr>
              <a:t> s.Name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descending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            select </a:t>
            </a:r>
            <a:r>
              <a:rPr lang="en-US" sz="2000" dirty="0" smtClean="0">
                <a:latin typeface="Consolas" pitchFamily="49" charset="0"/>
              </a:rPr>
              <a:t>s.Name;</a:t>
            </a:r>
            <a:endParaRPr lang="en-US" sz="2400" dirty="0" smtClean="0">
              <a:latin typeface="+mn-lt"/>
            </a:endParaRPr>
          </a:p>
          <a:p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Translated into method calls:</a:t>
            </a:r>
          </a:p>
          <a:p>
            <a:pPr>
              <a:buNone/>
            </a:pP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 names =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Students.Where(s =&gt; s.Age % 2 == 0)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   .OrderByDescending(s =&gt; s.Name)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   .Select(s =&gt; s.Name);</a:t>
            </a:r>
          </a:p>
        </p:txBody>
      </p:sp>
    </p:spTree>
    <p:extLst>
      <p:ext uri="{BB962C8B-B14F-4D97-AF65-F5344CB8AC3E}">
        <p14:creationId xmlns:p14="http://schemas.microsoft.com/office/powerpoint/2010/main" val="1429969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3634</TotalTime>
  <Words>1398</Words>
  <Application>Microsoft Office PowerPoint</Application>
  <PresentationFormat>On-screen Show (4:3)</PresentationFormat>
  <Paragraphs>460</Paragraphs>
  <Slides>31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Module</vt:lpstr>
      <vt:lpstr>C# Beyond C++ and Java</vt:lpstr>
      <vt:lpstr>Who am I?</vt:lpstr>
      <vt:lpstr>Common Language Runtime</vt:lpstr>
      <vt:lpstr>Anonymous Types</vt:lpstr>
      <vt:lpstr>Extension Methods</vt:lpstr>
      <vt:lpstr>Extension Methods</vt:lpstr>
      <vt:lpstr>Lambda Expressions</vt:lpstr>
      <vt:lpstr>Expression Trees</vt:lpstr>
      <vt:lpstr>Query Expressions</vt:lpstr>
      <vt:lpstr>Standard Query Operators</vt:lpstr>
      <vt:lpstr>LINQ to Objects</vt:lpstr>
      <vt:lpstr>LINQ to * via Objects</vt:lpstr>
      <vt:lpstr>LINQ to IQueryable</vt:lpstr>
      <vt:lpstr>Controversy!</vt:lpstr>
      <vt:lpstr>Static C#</vt:lpstr>
      <vt:lpstr>Better?</vt:lpstr>
      <vt:lpstr>Dynamic .NET</vt:lpstr>
      <vt:lpstr>Languages</vt:lpstr>
      <vt:lpstr>C# dynamic</vt:lpstr>
      <vt:lpstr>Dynamic Consuming Static</vt:lpstr>
      <vt:lpstr>Static Consuming Dynamic</vt:lpstr>
      <vt:lpstr>dynamic Caveats</vt:lpstr>
      <vt:lpstr>You Write</vt:lpstr>
      <vt:lpstr>Compiler Generates</vt:lpstr>
      <vt:lpstr>System.Linq.Expressions v2</vt:lpstr>
      <vt:lpstr>Factorial In C#</vt:lpstr>
      <vt:lpstr>Factorial In Python</vt:lpstr>
      <vt:lpstr>Factorial In Ruby</vt:lpstr>
      <vt:lpstr>Dynamic on CLR</vt:lpstr>
      <vt:lpstr>Dynamic .NET In Action</vt:lpstr>
      <vt:lpstr>Resources</vt:lpstr>
    </vt:vector>
  </TitlesOfParts>
  <Company>Inetium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548</cp:revision>
  <dcterms:created xsi:type="dcterms:W3CDTF">2009-08-14T19:51:58Z</dcterms:created>
  <dcterms:modified xsi:type="dcterms:W3CDTF">2013-05-24T00:59:46Z</dcterms:modified>
</cp:coreProperties>
</file>