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50"/>
  </p:notesMasterIdLst>
  <p:sldIdLst>
    <p:sldId id="256" r:id="rId2"/>
    <p:sldId id="448" r:id="rId3"/>
    <p:sldId id="416" r:id="rId4"/>
    <p:sldId id="391" r:id="rId5"/>
    <p:sldId id="449" r:id="rId6"/>
    <p:sldId id="450" r:id="rId7"/>
    <p:sldId id="452" r:id="rId8"/>
    <p:sldId id="454" r:id="rId9"/>
    <p:sldId id="409" r:id="rId10"/>
    <p:sldId id="395" r:id="rId11"/>
    <p:sldId id="396" r:id="rId12"/>
    <p:sldId id="397" r:id="rId13"/>
    <p:sldId id="393" r:id="rId14"/>
    <p:sldId id="421" r:id="rId15"/>
    <p:sldId id="440" r:id="rId16"/>
    <p:sldId id="398" r:id="rId17"/>
    <p:sldId id="399" r:id="rId18"/>
    <p:sldId id="439" r:id="rId19"/>
    <p:sldId id="400" r:id="rId20"/>
    <p:sldId id="408" r:id="rId21"/>
    <p:sldId id="441" r:id="rId22"/>
    <p:sldId id="442" r:id="rId23"/>
    <p:sldId id="407" r:id="rId24"/>
    <p:sldId id="420" r:id="rId25"/>
    <p:sldId id="443" r:id="rId26"/>
    <p:sldId id="413" r:id="rId27"/>
    <p:sldId id="414" r:id="rId28"/>
    <p:sldId id="444" r:id="rId29"/>
    <p:sldId id="415" r:id="rId30"/>
    <p:sldId id="435" r:id="rId31"/>
    <p:sldId id="436" r:id="rId32"/>
    <p:sldId id="437" r:id="rId33"/>
    <p:sldId id="445" r:id="rId34"/>
    <p:sldId id="412" r:id="rId35"/>
    <p:sldId id="427" r:id="rId36"/>
    <p:sldId id="431" r:id="rId37"/>
    <p:sldId id="402" r:id="rId38"/>
    <p:sldId id="422" r:id="rId39"/>
    <p:sldId id="423" r:id="rId40"/>
    <p:sldId id="424" r:id="rId41"/>
    <p:sldId id="410" r:id="rId42"/>
    <p:sldId id="404" r:id="rId43"/>
    <p:sldId id="411" r:id="rId44"/>
    <p:sldId id="405" r:id="rId45"/>
    <p:sldId id="428" r:id="rId46"/>
    <p:sldId id="429" r:id="rId47"/>
    <p:sldId id="418" r:id="rId48"/>
    <p:sldId id="447" r:id="rId4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836"/>
    <a:srgbClr val="0000FF"/>
    <a:srgbClr val="FFFF99"/>
    <a:srgbClr val="2B91AF"/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98" d="100"/>
          <a:sy n="98" d="100"/>
        </p:scale>
        <p:origin x="-102" y="-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7/25/2013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65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1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857749"/>
            <a:ext cx="1013460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9" y="4857749"/>
            <a:ext cx="5507719" cy="2057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0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1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6"/>
            <a:ext cx="3836404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857749"/>
            <a:ext cx="1013460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857749"/>
            <a:ext cx="1013460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857749"/>
            <a:ext cx="1013460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2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4242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4857749"/>
            <a:ext cx="1013460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857749"/>
            <a:ext cx="1013460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7/25/2013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9" y="4857749"/>
            <a:ext cx="5507719" cy="2057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307351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9" y="4857749"/>
            <a:ext cx="5507719" cy="2057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8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7/25/2013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3" y="0"/>
            <a:ext cx="9143999" cy="107530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857749"/>
            <a:ext cx="1013460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keith.lostechies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resentations" TargetMode="External"/><Relationship Id="rId5" Type="http://schemas.openxmlformats.org/officeDocument/2006/relationships/hyperlink" Target="http://github.com/dahlbyk/posh-git" TargetMode="External"/><Relationship Id="rId4" Type="http://schemas.openxmlformats.org/officeDocument/2006/relationships/hyperlink" Target="http://gitready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Git More Done</a:t>
            </a:r>
            <a:br>
              <a:rPr lang="en-US" dirty="0" smtClean="0"/>
            </a:br>
            <a:r>
              <a:rPr lang="en-US" sz="3200" dirty="0" smtClean="0"/>
              <a:t>LibGit2Sharp Edition</a:t>
            </a:r>
            <a:endParaRPr lang="en-US" sz="4400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nsolas" pitchFamily="49" charset="0"/>
              </a:rPr>
              <a:t>git help config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git config –l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810147"/>
              </p:ext>
            </p:extLst>
          </p:nvPr>
        </p:nvGraphicFramePr>
        <p:xfrm>
          <a:off x="533400" y="264795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49530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Scope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Switch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Location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Repository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r>
                        <a:rPr lang="en-US" sz="1800" dirty="0" err="1" smtClean="0"/>
                        <a:t>git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dirty="0" err="1" smtClean="0"/>
                        <a:t>config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</a:rPr>
                        <a:t>--global</a:t>
                      </a:r>
                      <a:endParaRPr lang="en-US" sz="1800" dirty="0">
                        <a:latin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$XDG_CONFIG_HOME/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200" baseline="0" dirty="0" smtClean="0"/>
                        <a:t>or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dirty="0" smtClean="0"/>
                        <a:t>~/.</a:t>
                      </a:r>
                      <a:r>
                        <a:rPr lang="en-US" sz="1800" dirty="0" err="1" smtClean="0"/>
                        <a:t>gitconfig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</a:rPr>
                        <a:t>--system</a:t>
                      </a:r>
                      <a:endParaRPr lang="en-US" sz="1800" dirty="0">
                        <a:latin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{install dir}/etc/</a:t>
                      </a:r>
                      <a:r>
                        <a:rPr lang="en-US" sz="1800" dirty="0" err="1" smtClean="0"/>
                        <a:t>gitconfig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80947"/>
              </p:ext>
            </p:extLst>
          </p:nvPr>
        </p:nvGraphicFramePr>
        <p:xfrm>
          <a:off x="457200" y="1331120"/>
          <a:ext cx="8229600" cy="302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Setting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diff.renames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 = don’t detect renames (default)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true = detect renames</a:t>
                      </a:r>
                    </a:p>
                    <a:p>
                      <a:r>
                        <a:rPr lang="en-US" sz="1400" b="1" dirty="0" smtClean="0"/>
                        <a:t>copies</a:t>
                      </a:r>
                      <a:r>
                        <a:rPr lang="en-US" sz="1400" baseline="0" dirty="0" smtClean="0"/>
                        <a:t> = detect renames &amp; copies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difftool.prompt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true (default), </a:t>
                      </a:r>
                      <a:r>
                        <a:rPr lang="en-US" sz="1400" b="1" baseline="0" dirty="0" smtClean="0"/>
                        <a:t>false</a:t>
                      </a: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mergetool.prompt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true (default), </a:t>
                      </a:r>
                      <a:r>
                        <a:rPr lang="en-US" sz="1400" b="1" baseline="0" dirty="0" smtClean="0"/>
                        <a:t>false</a:t>
                      </a:r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mergetool.keepBackup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true (default), </a:t>
                      </a:r>
                      <a:r>
                        <a:rPr lang="en-US" sz="1400" b="1" baseline="0" dirty="0" smtClean="0"/>
                        <a:t>false</a:t>
                      </a:r>
                      <a:endParaRPr lang="en-US" sz="14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baseline="0" dirty="0" smtClean="0"/>
                        <a:t>After merge, original file with conflict markers saved with .</a:t>
                      </a:r>
                      <a:r>
                        <a:rPr lang="en-US" sz="1100" i="1" baseline="0" dirty="0" err="1" smtClean="0"/>
                        <a:t>orig</a:t>
                      </a:r>
                      <a:r>
                        <a:rPr lang="en-US" sz="1100" i="1" baseline="0" dirty="0" smtClean="0"/>
                        <a:t> extension</a:t>
                      </a:r>
                      <a:endParaRPr lang="en-US" sz="1100" b="1" baseline="0" dirty="0" smtClean="0"/>
                    </a:p>
                  </a:txBody>
                  <a:tcPr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help.autocorrect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 = show but</a:t>
                      </a:r>
                      <a:r>
                        <a:rPr lang="en-US" sz="1400" baseline="0" dirty="0" smtClean="0"/>
                        <a:t> don’t execute (default)</a:t>
                      </a:r>
                    </a:p>
                    <a:p>
                      <a:r>
                        <a:rPr lang="en-US" sz="1400" i="1" baseline="0" dirty="0" smtClean="0"/>
                        <a:t>N</a:t>
                      </a:r>
                      <a:r>
                        <a:rPr lang="en-US" sz="1400" baseline="0" dirty="0" smtClean="0"/>
                        <a:t> = execute correction after </a:t>
                      </a:r>
                      <a:r>
                        <a:rPr lang="en-US" sz="1400" i="1" baseline="0" dirty="0" smtClean="0"/>
                        <a:t>N</a:t>
                      </a:r>
                      <a:r>
                        <a:rPr lang="en-US" sz="1400" i="0" baseline="0" dirty="0" smtClean="0"/>
                        <a:t> tenths of a second</a:t>
                      </a:r>
                      <a:endParaRPr lang="en-US" sz="1400" baseline="0" dirty="0" smtClean="0"/>
                    </a:p>
                    <a:p>
                      <a:r>
                        <a:rPr lang="en-US" sz="1400" b="1" baseline="0" dirty="0" smtClean="0"/>
                        <a:t>-</a:t>
                      </a:r>
                      <a:r>
                        <a:rPr lang="en-US" sz="1400" b="1" i="1" baseline="0" dirty="0" smtClean="0"/>
                        <a:t>N</a:t>
                      </a:r>
                      <a:r>
                        <a:rPr lang="en-US" sz="1400" baseline="0" dirty="0" smtClean="0"/>
                        <a:t> = execute correction immediately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log.date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default, </a:t>
                      </a:r>
                      <a:r>
                        <a:rPr lang="en-US" sz="1400" b="1" dirty="0" smtClean="0"/>
                        <a:t>relative</a:t>
                      </a:r>
                      <a:r>
                        <a:rPr lang="en-US" sz="1400" dirty="0" smtClean="0"/>
                        <a:t>, local, </a:t>
                      </a:r>
                      <a:r>
                        <a:rPr lang="en-US" sz="1400" dirty="0" err="1" smtClean="0"/>
                        <a:t>iso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rfc</a:t>
                      </a:r>
                      <a:r>
                        <a:rPr lang="en-US" sz="1400" baseline="0" dirty="0" smtClean="0"/>
                        <a:t> short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31394"/>
            <a:ext cx="8534400" cy="34692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Wrap git command + arguments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alias.call</a:t>
            </a:r>
            <a:r>
              <a:rPr lang="en-US" dirty="0" smtClean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>
                <a:latin typeface="Consolas" pitchFamily="49" charset="0"/>
              </a:rPr>
              <a:t>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lum bright="37000" contrast="54000"/>
          </a:blip>
          <a:srcRect r="25110"/>
          <a:stretch/>
        </p:blipFill>
        <p:spPr bwMode="auto">
          <a:xfrm>
            <a:off x="4114800" y="3409950"/>
            <a:ext cx="4382311" cy="121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SHA1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set to new SHA1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pPr lvl="2"/>
            <a:r>
              <a:rPr lang="en-US" dirty="0" smtClean="0"/>
              <a:t>On commit, no branch to update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 = parent; 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smtClean="0">
                <a:latin typeface="Consolas" pitchFamily="49" charset="0"/>
              </a:rPr>
              <a:t>git reset HEAD@{1}</a:t>
            </a:r>
          </a:p>
          <a:p>
            <a:r>
              <a:rPr lang="en-US" dirty="0" smtClean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3855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1636" y="363855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733550"/>
            <a:ext cx="5473730" cy="13716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657350"/>
            <a:ext cx="199638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branch --merged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smtClean="0">
                <a:latin typeface="Consolas" pitchFamily="49" charset="0"/>
              </a:rPr>
              <a:t>git checkout master -b topic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57300"/>
            <a:ext cx="4572000" cy="342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4149090"/>
            <a:ext cx="2667000" cy="3429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Advantage: WIP lives in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Discard previous (WIP) commit: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1"/>
            <a:r>
              <a:rPr lang="en-US" dirty="0" smtClean="0"/>
              <a:t>Make HEAD look like remote branch: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--hard origin/master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[--&lt;mode&gt;]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394"/>
            <a:ext cx="8229600" cy="350349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soft = move HEAD; don’t reset index/work tree</a:t>
            </a:r>
          </a:p>
          <a:p>
            <a:pPr lvl="1"/>
            <a:r>
              <a:rPr lang="en-US" sz="2400" dirty="0" err="1" smtClean="0"/>
              <a:t>Uncommit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mixed = reset index but not work tree (default)</a:t>
            </a:r>
          </a:p>
          <a:p>
            <a:pPr lvl="1"/>
            <a:r>
              <a:rPr lang="en-US" sz="2400" dirty="0" err="1" smtClean="0"/>
              <a:t>Unstage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hard = reset index and work tree</a:t>
            </a:r>
          </a:p>
          <a:p>
            <a:pPr lvl="1"/>
            <a:r>
              <a:rPr lang="en-US" sz="2400" dirty="0" smtClean="0"/>
              <a:t>Discard changes (ignores untracked files)</a:t>
            </a:r>
          </a:p>
          <a:p>
            <a:pPr lvl="1"/>
            <a:r>
              <a:rPr lang="en-US" sz="2400" b="1" dirty="0" smtClean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" y="2000250"/>
            <a:ext cx="4427220" cy="298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00150"/>
            <a:ext cx="4386263" cy="280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600200"/>
            <a:ext cx="3246120" cy="313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114550"/>
            <a:ext cx="533400" cy="12573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2800350"/>
            <a:ext cx="533400" cy="177165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2971800"/>
            <a:ext cx="457200" cy="12573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5617" y="1293018"/>
            <a:ext cx="6132767" cy="358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219200" y="2994422"/>
            <a:ext cx="1600200" cy="96012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5600" y="188595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95600" y="3289816"/>
            <a:ext cx="457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2647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647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31168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Fast-Forward merge </a:t>
            </a:r>
            <a:r>
              <a:rPr lang="en-US" dirty="0" smtClean="0"/>
              <a:t>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git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Replay commits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</a:t>
            </a:r>
            <a:r>
              <a:rPr lang="en-US" dirty="0" err="1" smtClean="0"/>
              <a:t>automagically</a:t>
            </a:r>
            <a:endParaRPr lang="en-US" dirty="0" smtClean="0"/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Neat </a:t>
            </a:r>
            <a:r>
              <a:rPr lang="en-US" dirty="0" smtClean="0"/>
              <a:t>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LibGit2Sharp</a:t>
            </a:r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Naming </a:t>
            </a:r>
            <a:r>
              <a:rPr lang="en-US" dirty="0" smtClean="0"/>
              <a:t>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git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1"/>
            <a:ext cx="8229600" cy="3469207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0574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228850"/>
            <a:ext cx="990600" cy="28575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228850"/>
            <a:ext cx="990600" cy="28575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228850"/>
            <a:ext cx="1295400" cy="28575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2971800"/>
            <a:ext cx="990600" cy="28575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2971800"/>
            <a:ext cx="990600" cy="28575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2971800"/>
            <a:ext cx="1295400" cy="28575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3714750"/>
            <a:ext cx="990600" cy="28575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3714750"/>
            <a:ext cx="1295400" cy="28575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280035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35433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42291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4400550"/>
            <a:ext cx="990600" cy="28575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3714750"/>
            <a:ext cx="990600" cy="28575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4400550"/>
            <a:ext cx="1600200" cy="28575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LibGit2Sharp: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.Net</a:t>
            </a:r>
            <a:r>
              <a:rPr lang="en-US" dirty="0"/>
              <a:t>/Mono = ❤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stash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hlinkClick r:id="rId2"/>
              </a:rPr>
              <a:t>http://github.com/libgit2/libgit2sharp/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://git-scm.com/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hlinkClick r:id="rId3"/>
              </a:rPr>
              <a:t>http://gitref.org/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hlinkClick r:id="rId4"/>
              </a:rPr>
              <a:t>http://gitready.com/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hlinkClick r:id="rId5"/>
              </a:rPr>
              <a:t>http://github.com/dahlbyk/posh-git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hlinkClick r:id="rId6"/>
              </a:rPr>
              <a:t>http://github.com/dahlbyk/Presentations</a:t>
            </a: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dahlbyk</a:t>
            </a:r>
            <a:endParaRPr lang="en-US" sz="2000" dirty="0" smtClean="0"/>
          </a:p>
          <a:p>
            <a:pPr algn="ctr">
              <a:buNone/>
            </a:pPr>
            <a:r>
              <a:rPr lang="en-US" sz="2000" dirty="0" smtClean="0">
                <a:hlinkClick r:id="rId7"/>
              </a:rPr>
              <a:t>http://keith.lostechies.com/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 algn="ctr">
              <a:buNone/>
            </a:pPr>
            <a:r>
              <a:rPr lang="en-US" dirty="0"/>
              <a:t>libgit2 is a </a:t>
            </a:r>
            <a:r>
              <a:rPr lang="en-US" b="1" dirty="0"/>
              <a:t>portable</a:t>
            </a:r>
            <a:r>
              <a:rPr lang="en-US" dirty="0"/>
              <a:t>, </a:t>
            </a:r>
            <a:r>
              <a:rPr lang="en-US" b="1" dirty="0"/>
              <a:t>pure C implementation</a:t>
            </a:r>
            <a:r>
              <a:rPr lang="en-US" dirty="0"/>
              <a:t> of the </a:t>
            </a:r>
            <a:r>
              <a:rPr lang="en-US" dirty="0" err="1"/>
              <a:t>Git</a:t>
            </a:r>
            <a:r>
              <a:rPr lang="en-US" dirty="0"/>
              <a:t> core methods provided as a re-entrant linkable library with a solid API, allowing you to write native speed custom </a:t>
            </a:r>
            <a:r>
              <a:rPr lang="en-US" dirty="0" err="1"/>
              <a:t>Git</a:t>
            </a:r>
            <a:r>
              <a:rPr lang="en-US" dirty="0"/>
              <a:t> applications in any language which supports C bindings. </a:t>
            </a:r>
            <a:endParaRPr lang="en-US" dirty="0" smtClean="0"/>
          </a:p>
          <a:p>
            <a:pPr marL="118872" indent="0" algn="ctr">
              <a:buNone/>
            </a:pPr>
            <a:endParaRPr lang="en-US" dirty="0"/>
          </a:p>
          <a:p>
            <a:pPr marL="118872" indent="0" algn="ctr">
              <a:buNone/>
            </a:pPr>
            <a:r>
              <a:rPr lang="en-US" dirty="0"/>
              <a:t>http://libgit2.github.com/</a:t>
            </a:r>
          </a:p>
        </p:txBody>
      </p:sp>
      <p:pic>
        <p:nvPicPr>
          <p:cNvPr id="1026" name="Picture 2" descr="http://libgit2.github.com/images/libgit2/log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57150"/>
            <a:ext cx="3886200" cy="9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953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LibGit2Sharp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+ </a:t>
            </a:r>
            <a:r>
              <a:rPr lang="en-US" dirty="0" err="1"/>
              <a:t>.Net</a:t>
            </a:r>
            <a:r>
              <a:rPr lang="en-US" dirty="0"/>
              <a:t>/Mono = </a:t>
            </a:r>
            <a:r>
              <a:rPr lang="en-US" dirty="0" smtClean="0"/>
              <a:t>❤</a:t>
            </a:r>
          </a:p>
          <a:p>
            <a:r>
              <a:rPr lang="en-US" dirty="0" smtClean="0"/>
              <a:t>Since Dec. 2010</a:t>
            </a:r>
          </a:p>
          <a:p>
            <a:r>
              <a:rPr lang="en-US" dirty="0" smtClean="0"/>
              <a:t>Used by </a:t>
            </a:r>
            <a:r>
              <a:rPr lang="en-US" dirty="0" err="1" smtClean="0"/>
              <a:t>GitHub</a:t>
            </a:r>
            <a:r>
              <a:rPr lang="en-US" dirty="0" smtClean="0"/>
              <a:t>, Microsoft, many others</a:t>
            </a:r>
          </a:p>
        </p:txBody>
      </p:sp>
    </p:spTree>
    <p:extLst>
      <p:ext uri="{BB962C8B-B14F-4D97-AF65-F5344CB8AC3E}">
        <p14:creationId xmlns:p14="http://schemas.microsoft.com/office/powerpoint/2010/main" val="416550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Operations</a:t>
            </a:r>
          </a:p>
          <a:p>
            <a:pPr lvl="1"/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Reset</a:t>
            </a:r>
          </a:p>
          <a:p>
            <a:r>
              <a:rPr lang="en-US" dirty="0" smtClean="0"/>
              <a:t>“Namespaces” for everything else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10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Branches</a:t>
            </a:r>
            <a:endParaRPr lang="en-US" dirty="0"/>
          </a:p>
          <a:p>
            <a:r>
              <a:rPr lang="en-US" dirty="0"/>
              <a:t>Commits</a:t>
            </a:r>
          </a:p>
          <a:p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Diff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Ignore</a:t>
            </a:r>
          </a:p>
          <a:p>
            <a:r>
              <a:rPr lang="en-US" dirty="0"/>
              <a:t>Index</a:t>
            </a:r>
          </a:p>
          <a:p>
            <a:r>
              <a:rPr lang="en-US" dirty="0"/>
              <a:t>Info</a:t>
            </a:r>
          </a:p>
          <a:p>
            <a:r>
              <a:rPr lang="en-US" dirty="0" err="1"/>
              <a:t>MergeHeads</a:t>
            </a:r>
            <a:endParaRPr lang="en-US" dirty="0"/>
          </a:p>
          <a:p>
            <a:r>
              <a:rPr lang="en-US" dirty="0"/>
              <a:t>Network</a:t>
            </a:r>
          </a:p>
          <a:p>
            <a:r>
              <a:rPr lang="en-US" dirty="0"/>
              <a:t>Notes</a:t>
            </a:r>
          </a:p>
          <a:p>
            <a:r>
              <a:rPr lang="en-US" dirty="0" err="1"/>
              <a:t>ObjectDatabase</a:t>
            </a:r>
            <a:endParaRPr lang="en-US" dirty="0"/>
          </a:p>
          <a:p>
            <a:r>
              <a:rPr lang="en-US" dirty="0"/>
              <a:t>Refs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Stash</a:t>
            </a:r>
          </a:p>
          <a:p>
            <a:r>
              <a:rPr lang="en-US" dirty="0" err="1"/>
              <a:t>Submodules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7749"/>
            <a:ext cx="2385060" cy="205740"/>
          </a:xfrm>
          <a:prstGeom prst="rect">
            <a:avLst/>
          </a:prstGeom>
        </p:spPr>
        <p:txBody>
          <a:bodyPr vert="horz" bIns="0" rtlCol="0" anchor="b">
            <a:normAutofit fontScale="92500" lnSpcReduction="10000"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MonkeySpace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10499</TotalTime>
  <Words>1579</Words>
  <Application>Microsoft Office PowerPoint</Application>
  <PresentationFormat>On-screen Show (16:9)</PresentationFormat>
  <Paragraphs>399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Module</vt:lpstr>
      <vt:lpstr>Git More Done LibGit2Sharp Edition</vt:lpstr>
      <vt:lpstr>Who am I?</vt:lpstr>
      <vt:lpstr>Who are you?</vt:lpstr>
      <vt:lpstr>Git More Done</vt:lpstr>
      <vt:lpstr>PowerPoint Presentation</vt:lpstr>
      <vt:lpstr>LibGit2Sharp</vt:lpstr>
      <vt:lpstr>Repository</vt:lpstr>
      <vt:lpstr>Repository Namespaces</vt:lpstr>
      <vt:lpstr>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</vt:lpstr>
      <vt:lpstr>git reset [--&lt;mode&gt;]</vt:lpstr>
      <vt:lpstr>The Others</vt:lpstr>
      <vt:lpstr>Git Staging Area (Index)</vt:lpstr>
      <vt:lpstr>git add --patch</vt:lpstr>
      <vt:lpstr>git add --patch</vt:lpstr>
      <vt:lpstr>Rewriting History</vt:lpstr>
      <vt:lpstr>git cherry-pick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1058</cp:revision>
  <dcterms:created xsi:type="dcterms:W3CDTF">2009-08-14T19:51:58Z</dcterms:created>
  <dcterms:modified xsi:type="dcterms:W3CDTF">2013-07-25T20:46:27Z</dcterms:modified>
</cp:coreProperties>
</file>