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5" r:id="rId7"/>
    <p:sldId id="266" r:id="rId8"/>
    <p:sldId id="263" r:id="rId9"/>
    <p:sldId id="264" r:id="rId10"/>
    <p:sldId id="267" r:id="rId11"/>
    <p:sldId id="268" r:id="rId12"/>
    <p:sldId id="269" r:id="rId13"/>
    <p:sldId id="271" r:id="rId14"/>
    <p:sldId id="272" r:id="rId15"/>
    <p:sldId id="273" r:id="rId16"/>
    <p:sldId id="274" r:id="rId17"/>
    <p:sldId id="275" r:id="rId18"/>
    <p:sldId id="276" r:id="rId19"/>
    <p:sldId id="261" r:id="rId20"/>
    <p:sldId id="26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63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625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169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535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3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448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598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42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908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91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408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10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59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93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series/DCOILWTIC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eia.gov/electricit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&lt;</a:t>
            </a:r>
            <a:r>
              <a:rPr lang="en-US" sz="4800" dirty="0"/>
              <a:t>CO2 Emissions in the context of Economic Growth</a:t>
            </a:r>
            <a:r>
              <a:rPr lang="en" sz="4800" dirty="0"/>
              <a:t>&gt;</a:t>
            </a:r>
            <a:endParaRPr sz="48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&lt;</a:t>
            </a:r>
            <a:r>
              <a:rPr lang="en-US" dirty="0"/>
              <a:t>Aydin Jalilov</a:t>
            </a:r>
            <a:r>
              <a:rPr lang="en" dirty="0"/>
              <a:t>&gt;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4. There are 3 main sources of CO2 emission.</a:t>
            </a:r>
          </a:p>
          <a:p>
            <a:pPr marL="628650" lvl="1" indent="-171450"/>
            <a:r>
              <a:rPr lang="en-US" sz="1200" dirty="0"/>
              <a:t>CO2 emissions from Gaseous fuel</a:t>
            </a:r>
          </a:p>
          <a:p>
            <a:pPr marL="628650" lvl="1" indent="-171450"/>
            <a:r>
              <a:rPr lang="en-US" sz="1200" dirty="0"/>
              <a:t>CO2 emission from Liquid Fuel</a:t>
            </a:r>
          </a:p>
          <a:p>
            <a:pPr marL="628650" lvl="1" indent="-171450"/>
            <a:r>
              <a:rPr lang="en-US" sz="1200" dirty="0"/>
              <a:t>CO2 emission from Solid Fuel</a:t>
            </a:r>
          </a:p>
          <a:p>
            <a:pPr marL="457200" lvl="1" indent="0">
              <a:buNone/>
            </a:pPr>
            <a:endParaRPr lang="en-US" dirty="0"/>
          </a:p>
          <a:p>
            <a:pPr marL="457200" lvl="1" indent="0">
              <a:buNone/>
            </a:pPr>
            <a:r>
              <a:rPr lang="en-US" sz="1200" dirty="0"/>
              <a:t>Although for the most part Total CO2 emission per capita and CO2 emissions from Liquid fuel behave similarly and strongly correlated, after the Recession behavior of the total CO2 emissions and the CO2 emissions from Solid Fuel is very similar. Does this mean that main liquid fuel users switching to alternative energy?</a:t>
            </a:r>
            <a:br>
              <a:rPr lang="en-US" sz="1200" dirty="0"/>
            </a:br>
            <a:endParaRPr lang="en-US" sz="1200" dirty="0"/>
          </a:p>
        </p:txBody>
      </p:sp>
      <p:pic>
        <p:nvPicPr>
          <p:cNvPr id="6" name="Picture 5" descr="A close up of a map&#10;&#10;Description automatically generated">
            <a:extLst>
              <a:ext uri="{FF2B5EF4-FFF2-40B4-BE49-F238E27FC236}">
                <a16:creationId xmlns:a16="http://schemas.microsoft.com/office/drawing/2014/main" id="{A88E5C69-3588-44A4-BF2A-CD265F01311F}"/>
              </a:ext>
            </a:extLst>
          </p:cNvPr>
          <p:cNvPicPr>
            <a:picLocks noChangeAspect="1"/>
          </p:cNvPicPr>
          <p:nvPr/>
        </p:nvPicPr>
        <p:blipFill>
          <a:blip r:embed="rId3"/>
          <a:stretch>
            <a:fillRect/>
          </a:stretch>
        </p:blipFill>
        <p:spPr>
          <a:xfrm>
            <a:off x="3917004" y="731375"/>
            <a:ext cx="5005692" cy="2502846"/>
          </a:xfrm>
          <a:prstGeom prst="rect">
            <a:avLst/>
          </a:prstGeom>
        </p:spPr>
      </p:pic>
    </p:spTree>
    <p:extLst>
      <p:ext uri="{BB962C8B-B14F-4D97-AF65-F5344CB8AC3E}">
        <p14:creationId xmlns:p14="http://schemas.microsoft.com/office/powerpoint/2010/main" val="247547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After 2008 correlation between different sources</a:t>
            </a:r>
          </a:p>
          <a:p>
            <a:pPr marL="0" lvl="0" indent="0" algn="l" rtl="0">
              <a:spcBef>
                <a:spcPts val="1600"/>
              </a:spcBef>
              <a:spcAft>
                <a:spcPts val="0"/>
              </a:spcAft>
              <a:buNone/>
            </a:pPr>
            <a:r>
              <a:rPr lang="en-US" sz="1200" dirty="0"/>
              <a:t>Of CO2 emissions reveal important facts.</a:t>
            </a:r>
          </a:p>
          <a:p>
            <a:pPr marL="0" lvl="0" indent="0" algn="l" rtl="0">
              <a:spcBef>
                <a:spcPts val="1600"/>
              </a:spcBef>
              <a:spcAft>
                <a:spcPts val="0"/>
              </a:spcAft>
              <a:buNone/>
            </a:pPr>
            <a:endParaRPr lang="en-US" sz="1200" dirty="0"/>
          </a:p>
          <a:p>
            <a:pPr marL="171450" indent="-171450">
              <a:spcBef>
                <a:spcPts val="1600"/>
              </a:spcBef>
            </a:pPr>
            <a:r>
              <a:rPr lang="en-US" sz="1000" dirty="0"/>
              <a:t> Correlation between the Solid Fuel CO2 emission values and Liquid Fuel CO2 emission values is very strong and positive. This means that both are not alternative to each other but rather the industries that use Liquid Fuel also use Solid Fuel or the industries that use either of these fuel types are dependent on each other.</a:t>
            </a:r>
          </a:p>
          <a:p>
            <a:pPr marL="171450" indent="-171450">
              <a:spcBef>
                <a:spcPts val="1600"/>
              </a:spcBef>
            </a:pPr>
            <a:r>
              <a:rPr lang="en-US" sz="1000" dirty="0"/>
              <a:t>  Correlation between the Gaseous Fuel and other types of fuel is always negative meaning that the Gaseous </a:t>
            </a:r>
            <a:r>
              <a:rPr lang="en-US" sz="1000" dirty="0" err="1"/>
              <a:t>guel</a:t>
            </a:r>
            <a:r>
              <a:rPr lang="en-US" sz="1000" dirty="0"/>
              <a:t> is a true alternative. It also means that the increase in usage of Gaseous fuel decrease the amount of CO2 by through lesser usage of Liquid and Solid Fuels</a:t>
            </a:r>
          </a:p>
          <a:p>
            <a:pPr marL="171450" indent="-171450">
              <a:spcBef>
                <a:spcPts val="1600"/>
              </a:spcBef>
            </a:pPr>
            <a:r>
              <a:rPr lang="en-US" sz="1000" dirty="0"/>
              <a:t> CO2 per capita values have very strong relation with Solid Fuel.</a:t>
            </a:r>
          </a:p>
        </p:txBody>
      </p:sp>
      <p:pic>
        <p:nvPicPr>
          <p:cNvPr id="3" name="Picture 2" descr="A display in a room&#10;&#10;Description automatically generated">
            <a:extLst>
              <a:ext uri="{FF2B5EF4-FFF2-40B4-BE49-F238E27FC236}">
                <a16:creationId xmlns:a16="http://schemas.microsoft.com/office/drawing/2014/main" id="{4DD739BB-10E2-4303-8C3C-1EB80227BECE}"/>
              </a:ext>
            </a:extLst>
          </p:cNvPr>
          <p:cNvPicPr>
            <a:picLocks noChangeAspect="1"/>
          </p:cNvPicPr>
          <p:nvPr/>
        </p:nvPicPr>
        <p:blipFill>
          <a:blip r:embed="rId3"/>
          <a:stretch>
            <a:fillRect/>
          </a:stretch>
        </p:blipFill>
        <p:spPr>
          <a:xfrm>
            <a:off x="4193914" y="1321962"/>
            <a:ext cx="3856054" cy="1249788"/>
          </a:xfrm>
          <a:prstGeom prst="rect">
            <a:avLst/>
          </a:prstGeom>
        </p:spPr>
      </p:pic>
    </p:spTree>
    <p:extLst>
      <p:ext uri="{BB962C8B-B14F-4D97-AF65-F5344CB8AC3E}">
        <p14:creationId xmlns:p14="http://schemas.microsoft.com/office/powerpoint/2010/main" val="136456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5. Irregularities in CO2 emission values per capita </a:t>
            </a:r>
          </a:p>
          <a:p>
            <a:pPr marL="0" lvl="0" indent="0" algn="l" rtl="0">
              <a:spcBef>
                <a:spcPts val="1600"/>
              </a:spcBef>
              <a:spcAft>
                <a:spcPts val="0"/>
              </a:spcAft>
              <a:buNone/>
            </a:pPr>
            <a:r>
              <a:rPr lang="en-US" sz="1200" dirty="0"/>
              <a:t>May be related to the emerging technology, as well</a:t>
            </a:r>
          </a:p>
          <a:p>
            <a:pPr marL="0" lvl="0" indent="0" algn="l" rtl="0">
              <a:spcBef>
                <a:spcPts val="1600"/>
              </a:spcBef>
              <a:spcAft>
                <a:spcPts val="0"/>
              </a:spcAft>
              <a:buNone/>
            </a:pPr>
            <a:r>
              <a:rPr lang="en-US" sz="1200" dirty="0"/>
              <a:t>As the usage of nuclear and alternative energy.</a:t>
            </a:r>
          </a:p>
          <a:p>
            <a:pPr marL="0" lvl="0" indent="0" algn="l" rtl="0">
              <a:spcBef>
                <a:spcPts val="1600"/>
              </a:spcBef>
              <a:spcAft>
                <a:spcPts val="0"/>
              </a:spcAft>
              <a:buNone/>
            </a:pPr>
            <a:r>
              <a:rPr lang="en-US" sz="1200" dirty="0"/>
              <a:t>Also, more efficient usage of the liquid fuel may</a:t>
            </a:r>
          </a:p>
          <a:p>
            <a:pPr marL="0" lvl="0" indent="0" algn="l" rtl="0">
              <a:spcBef>
                <a:spcPts val="1600"/>
              </a:spcBef>
              <a:spcAft>
                <a:spcPts val="0"/>
              </a:spcAft>
              <a:buNone/>
            </a:pPr>
            <a:r>
              <a:rPr lang="en-US" sz="1200" dirty="0"/>
              <a:t>Result in lesser CO2 emissions. If there is new</a:t>
            </a:r>
          </a:p>
          <a:p>
            <a:pPr marL="0" lvl="0" indent="0" algn="l" rtl="0">
              <a:spcBef>
                <a:spcPts val="1600"/>
              </a:spcBef>
              <a:spcAft>
                <a:spcPts val="0"/>
              </a:spcAft>
              <a:buNone/>
            </a:pPr>
            <a:r>
              <a:rPr lang="en-US" sz="1200" dirty="0"/>
              <a:t>Technology introduced then the electricity retail prices also should increase to cover the expenses.</a:t>
            </a:r>
          </a:p>
        </p:txBody>
      </p:sp>
      <p:pic>
        <p:nvPicPr>
          <p:cNvPr id="4" name="Picture 3" descr="A close up of a map&#10;&#10;Description automatically generated">
            <a:extLst>
              <a:ext uri="{FF2B5EF4-FFF2-40B4-BE49-F238E27FC236}">
                <a16:creationId xmlns:a16="http://schemas.microsoft.com/office/drawing/2014/main" id="{FC4923F6-FBCD-4365-BE13-162C1503E7B1}"/>
              </a:ext>
            </a:extLst>
          </p:cNvPr>
          <p:cNvPicPr>
            <a:picLocks noChangeAspect="1"/>
          </p:cNvPicPr>
          <p:nvPr/>
        </p:nvPicPr>
        <p:blipFill>
          <a:blip r:embed="rId3"/>
          <a:stretch>
            <a:fillRect/>
          </a:stretch>
        </p:blipFill>
        <p:spPr>
          <a:xfrm>
            <a:off x="3852934" y="950865"/>
            <a:ext cx="5180008" cy="2590004"/>
          </a:xfrm>
          <a:prstGeom prst="rect">
            <a:avLst/>
          </a:prstGeom>
        </p:spPr>
      </p:pic>
    </p:spTree>
    <p:extLst>
      <p:ext uri="{BB962C8B-B14F-4D97-AF65-F5344CB8AC3E}">
        <p14:creationId xmlns:p14="http://schemas.microsoft.com/office/powerpoint/2010/main" val="324887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Alternative and nuclear energy</a:t>
            </a:r>
          </a:p>
          <a:p>
            <a:pPr marL="0" lvl="0" indent="0" algn="l" rtl="0">
              <a:spcBef>
                <a:spcPts val="1600"/>
              </a:spcBef>
              <a:spcAft>
                <a:spcPts val="0"/>
              </a:spcAft>
              <a:buNone/>
            </a:pPr>
            <a:r>
              <a:rPr lang="en-US" sz="1200" dirty="0"/>
              <a:t>Usage in US in 2011 was 12%</a:t>
            </a:r>
          </a:p>
          <a:p>
            <a:pPr marL="0" lvl="0" indent="0" algn="l" rtl="0">
              <a:spcBef>
                <a:spcPts val="1600"/>
              </a:spcBef>
              <a:spcAft>
                <a:spcPts val="0"/>
              </a:spcAft>
              <a:buNone/>
            </a:pPr>
            <a:r>
              <a:rPr lang="en-US" sz="1200" dirty="0"/>
              <a:t>As an example, Canada was at</a:t>
            </a:r>
          </a:p>
          <a:p>
            <a:pPr marL="0" lvl="0" indent="0" algn="l" rtl="0">
              <a:spcBef>
                <a:spcPts val="1600"/>
              </a:spcBef>
              <a:spcAft>
                <a:spcPts val="0"/>
              </a:spcAft>
              <a:buNone/>
            </a:pPr>
            <a:r>
              <a:rPr lang="en-US" sz="1200" dirty="0"/>
              <a:t>23%, France at 47%, Iceland at</a:t>
            </a:r>
          </a:p>
          <a:p>
            <a:pPr marL="0" lvl="0" indent="0" algn="l" rtl="0">
              <a:spcBef>
                <a:spcPts val="1600"/>
              </a:spcBef>
              <a:spcAft>
                <a:spcPts val="0"/>
              </a:spcAft>
              <a:buNone/>
            </a:pPr>
            <a:r>
              <a:rPr lang="en-US" sz="1200" dirty="0"/>
              <a:t>84%.</a:t>
            </a:r>
          </a:p>
        </p:txBody>
      </p:sp>
      <p:pic>
        <p:nvPicPr>
          <p:cNvPr id="3" name="Picture 2" descr="A close up of a map&#10;&#10;Description automatically generated">
            <a:extLst>
              <a:ext uri="{FF2B5EF4-FFF2-40B4-BE49-F238E27FC236}">
                <a16:creationId xmlns:a16="http://schemas.microsoft.com/office/drawing/2014/main" id="{2C33E697-9BAF-4BBC-912A-44D5B3A6A107}"/>
              </a:ext>
            </a:extLst>
          </p:cNvPr>
          <p:cNvPicPr>
            <a:picLocks noChangeAspect="1"/>
          </p:cNvPicPr>
          <p:nvPr/>
        </p:nvPicPr>
        <p:blipFill>
          <a:blip r:embed="rId3"/>
          <a:stretch>
            <a:fillRect/>
          </a:stretch>
        </p:blipFill>
        <p:spPr>
          <a:xfrm>
            <a:off x="2828145" y="1070711"/>
            <a:ext cx="6004155" cy="3002078"/>
          </a:xfrm>
          <a:prstGeom prst="rect">
            <a:avLst/>
          </a:prstGeom>
        </p:spPr>
      </p:pic>
    </p:spTree>
    <p:extLst>
      <p:ext uri="{BB962C8B-B14F-4D97-AF65-F5344CB8AC3E}">
        <p14:creationId xmlns:p14="http://schemas.microsoft.com/office/powerpoint/2010/main" val="98710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Electricity retail prices increase over</a:t>
            </a:r>
          </a:p>
          <a:p>
            <a:pPr marL="0" lvl="0" indent="0" algn="l" rtl="0">
              <a:spcBef>
                <a:spcPts val="1600"/>
              </a:spcBef>
              <a:spcAft>
                <a:spcPts val="0"/>
              </a:spcAft>
              <a:buNone/>
            </a:pPr>
            <a:r>
              <a:rPr lang="en-US" sz="1200" dirty="0"/>
              <a:t>time..</a:t>
            </a:r>
          </a:p>
        </p:txBody>
      </p:sp>
      <p:pic>
        <p:nvPicPr>
          <p:cNvPr id="4" name="Picture 3" descr="A close up of a map&#10;&#10;Description automatically generated">
            <a:extLst>
              <a:ext uri="{FF2B5EF4-FFF2-40B4-BE49-F238E27FC236}">
                <a16:creationId xmlns:a16="http://schemas.microsoft.com/office/drawing/2014/main" id="{D43F772A-A381-40E8-9106-33A95CA921CA}"/>
              </a:ext>
            </a:extLst>
          </p:cNvPr>
          <p:cNvPicPr>
            <a:picLocks noChangeAspect="1"/>
          </p:cNvPicPr>
          <p:nvPr/>
        </p:nvPicPr>
        <p:blipFill>
          <a:blip r:embed="rId3"/>
          <a:stretch>
            <a:fillRect/>
          </a:stretch>
        </p:blipFill>
        <p:spPr>
          <a:xfrm>
            <a:off x="2924784" y="923570"/>
            <a:ext cx="6134910" cy="3067455"/>
          </a:xfrm>
          <a:prstGeom prst="rect">
            <a:avLst/>
          </a:prstGeom>
        </p:spPr>
      </p:pic>
    </p:spTree>
    <p:extLst>
      <p:ext uri="{BB962C8B-B14F-4D97-AF65-F5344CB8AC3E}">
        <p14:creationId xmlns:p14="http://schemas.microsoft.com/office/powerpoint/2010/main" val="385893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6. Statistical Tests. For this part the countries are divided into groups based on their GDP per capita.</a:t>
            </a:r>
          </a:p>
          <a:p>
            <a:pPr marL="0" lvl="0" indent="0" algn="l" rtl="0">
              <a:spcBef>
                <a:spcPts val="1600"/>
              </a:spcBef>
              <a:spcAft>
                <a:spcPts val="0"/>
              </a:spcAft>
              <a:buNone/>
            </a:pPr>
            <a:r>
              <a:rPr lang="en-US" sz="1000" dirty="0" err="1">
                <a:latin typeface="Avenir Next LT Pro" panose="020B0504020202020204" pitchFamily="34" charset="0"/>
              </a:rPr>
              <a:t>lowGDP</a:t>
            </a:r>
            <a:r>
              <a:rPr lang="en-US" sz="1000" dirty="0">
                <a:latin typeface="Avenir Next LT Pro" panose="020B0504020202020204" pitchFamily="34" charset="0"/>
              </a:rPr>
              <a:t> = </a:t>
            </a:r>
            <a:r>
              <a:rPr lang="en-US" sz="1000" dirty="0" err="1">
                <a:latin typeface="Avenir Next LT Pro" panose="020B0504020202020204" pitchFamily="34" charset="0"/>
              </a:rPr>
              <a:t>dataCountries</a:t>
            </a:r>
            <a:r>
              <a:rPr lang="en-US" sz="1000" dirty="0">
                <a:latin typeface="Avenir Next LT Pro" panose="020B0504020202020204" pitchFamily="34" charset="0"/>
              </a:rPr>
              <a:t>[</a:t>
            </a:r>
            <a:r>
              <a:rPr lang="en-US" sz="1000" dirty="0" err="1">
                <a:latin typeface="Avenir Next LT Pro" panose="020B0504020202020204" pitchFamily="34" charset="0"/>
              </a:rPr>
              <a:t>dataCountries</a:t>
            </a:r>
            <a:r>
              <a:rPr lang="en-US" sz="1000" dirty="0">
                <a:latin typeface="Avenir Next LT Pro" panose="020B0504020202020204" pitchFamily="34" charset="0"/>
              </a:rPr>
              <a:t>["Value"].values &lt; 2500]</a:t>
            </a:r>
          </a:p>
          <a:p>
            <a:pPr marL="0" indent="0">
              <a:buNone/>
            </a:pPr>
            <a:r>
              <a:rPr lang="en-US" sz="1000" dirty="0" err="1">
                <a:latin typeface="Avenir Next LT Pro" panose="020B0504020202020204" pitchFamily="34" charset="0"/>
              </a:rPr>
              <a:t>mediumGDP</a:t>
            </a:r>
            <a:r>
              <a:rPr lang="en-US" sz="1000" dirty="0">
                <a:latin typeface="Avenir Next LT Pro" panose="020B0504020202020204" pitchFamily="34" charset="0"/>
              </a:rPr>
              <a:t> = </a:t>
            </a:r>
            <a:r>
              <a:rPr lang="en-US" sz="1000" dirty="0" err="1">
                <a:latin typeface="Avenir Next LT Pro" panose="020B0504020202020204" pitchFamily="34" charset="0"/>
              </a:rPr>
              <a:t>dataCountries</a:t>
            </a:r>
            <a:r>
              <a:rPr lang="en-US" sz="1000" dirty="0">
                <a:latin typeface="Avenir Next LT Pro" panose="020B0504020202020204" pitchFamily="34" charset="0"/>
              </a:rPr>
              <a:t>[(</a:t>
            </a:r>
            <a:r>
              <a:rPr lang="en-US" sz="1000" dirty="0" err="1">
                <a:latin typeface="Avenir Next LT Pro" panose="020B0504020202020204" pitchFamily="34" charset="0"/>
              </a:rPr>
              <a:t>dataCountries</a:t>
            </a:r>
            <a:r>
              <a:rPr lang="en-US" sz="1000" dirty="0">
                <a:latin typeface="Avenir Next LT Pro" panose="020B0504020202020204" pitchFamily="34" charset="0"/>
              </a:rPr>
              <a:t>["Value"].values &gt;= 2500) &amp; (</a:t>
            </a:r>
            <a:r>
              <a:rPr lang="en-US" sz="1000" dirty="0" err="1">
                <a:latin typeface="Avenir Next LT Pro" panose="020B0504020202020204" pitchFamily="34" charset="0"/>
              </a:rPr>
              <a:t>dataCountries</a:t>
            </a:r>
            <a:r>
              <a:rPr lang="en-US" sz="1000" dirty="0">
                <a:latin typeface="Avenir Next LT Pro" panose="020B0504020202020204" pitchFamily="34" charset="0"/>
              </a:rPr>
              <a:t>["Value"].values &lt; 12000)]</a:t>
            </a:r>
          </a:p>
          <a:p>
            <a:pPr marL="0" indent="0">
              <a:buNone/>
            </a:pPr>
            <a:r>
              <a:rPr lang="en-US" sz="1000" dirty="0" err="1">
                <a:latin typeface="Avenir Next LT Pro" panose="020B0504020202020204" pitchFamily="34" charset="0"/>
              </a:rPr>
              <a:t>highGDP</a:t>
            </a:r>
            <a:r>
              <a:rPr lang="en-US" sz="1000" dirty="0">
                <a:latin typeface="Avenir Next LT Pro" panose="020B0504020202020204" pitchFamily="34" charset="0"/>
              </a:rPr>
              <a:t> = </a:t>
            </a:r>
            <a:r>
              <a:rPr lang="en-US" sz="1000" dirty="0" err="1">
                <a:latin typeface="Avenir Next LT Pro" panose="020B0504020202020204" pitchFamily="34" charset="0"/>
              </a:rPr>
              <a:t>dataCountries</a:t>
            </a:r>
            <a:r>
              <a:rPr lang="en-US" sz="1000" dirty="0">
                <a:latin typeface="Avenir Next LT Pro" panose="020B0504020202020204" pitchFamily="34" charset="0"/>
              </a:rPr>
              <a:t>[</a:t>
            </a:r>
            <a:r>
              <a:rPr lang="en-US" sz="1000" dirty="0" err="1">
                <a:latin typeface="Avenir Next LT Pro" panose="020B0504020202020204" pitchFamily="34" charset="0"/>
              </a:rPr>
              <a:t>dataCountries</a:t>
            </a:r>
            <a:r>
              <a:rPr lang="en-US" sz="1000" dirty="0">
                <a:latin typeface="Avenir Next LT Pro" panose="020B0504020202020204" pitchFamily="34" charset="0"/>
              </a:rPr>
              <a:t>["Value"].values &gt;= 12000]</a:t>
            </a:r>
          </a:p>
          <a:p>
            <a:pPr marL="0" indent="0">
              <a:buNone/>
            </a:pPr>
            <a:endParaRPr lang="en-US" sz="1000" dirty="0">
              <a:latin typeface="Avenir Next LT Pro" panose="020B0504020202020204" pitchFamily="34" charset="0"/>
            </a:endParaRPr>
          </a:p>
          <a:p>
            <a:pPr marL="0" indent="0">
              <a:buNone/>
            </a:pPr>
            <a:endParaRPr lang="en-US" sz="1000" dirty="0">
              <a:latin typeface="Avenir Next LT Pro" panose="020B0504020202020204" pitchFamily="34" charset="0"/>
            </a:endParaRPr>
          </a:p>
          <a:p>
            <a:pPr marL="0" indent="0">
              <a:buNone/>
            </a:pPr>
            <a:endParaRPr lang="en-US" sz="1000" dirty="0">
              <a:latin typeface="Avenir Next LT Pro" panose="020B0504020202020204" pitchFamily="34" charset="0"/>
            </a:endParaRPr>
          </a:p>
        </p:txBody>
      </p:sp>
    </p:spTree>
    <p:extLst>
      <p:ext uri="{BB962C8B-B14F-4D97-AF65-F5344CB8AC3E}">
        <p14:creationId xmlns:p14="http://schemas.microsoft.com/office/powerpoint/2010/main" val="219514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Statistical Tests Results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endParaRPr lang="en-US" sz="1000" dirty="0">
              <a:latin typeface="Avenir Next LT Pro" panose="020B05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5A6E96FB-0399-4B02-B726-BD079A053D36}"/>
              </a:ext>
            </a:extLst>
          </p:cNvPr>
          <p:cNvPicPr>
            <a:picLocks noChangeAspect="1"/>
          </p:cNvPicPr>
          <p:nvPr/>
        </p:nvPicPr>
        <p:blipFill>
          <a:blip r:embed="rId3"/>
          <a:stretch>
            <a:fillRect/>
          </a:stretch>
        </p:blipFill>
        <p:spPr>
          <a:xfrm>
            <a:off x="311700" y="1198640"/>
            <a:ext cx="6962695" cy="2792385"/>
          </a:xfrm>
          <a:prstGeom prst="rect">
            <a:avLst/>
          </a:prstGeom>
        </p:spPr>
      </p:pic>
    </p:spTree>
    <p:extLst>
      <p:ext uri="{BB962C8B-B14F-4D97-AF65-F5344CB8AC3E}">
        <p14:creationId xmlns:p14="http://schemas.microsoft.com/office/powerpoint/2010/main" val="408916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Statistical Tests Results</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endParaRPr lang="en-US" sz="1000" dirty="0">
              <a:latin typeface="Avenir Next LT Pro" panose="020B0504020202020204" pitchFamily="34" charset="0"/>
            </a:endParaRPr>
          </a:p>
        </p:txBody>
      </p:sp>
      <p:pic>
        <p:nvPicPr>
          <p:cNvPr id="3" name="Picture 2" descr="A screenshot of a social media post&#10;&#10;Description automatically generated">
            <a:extLst>
              <a:ext uri="{FF2B5EF4-FFF2-40B4-BE49-F238E27FC236}">
                <a16:creationId xmlns:a16="http://schemas.microsoft.com/office/drawing/2014/main" id="{0FDC64E3-30E2-4B47-86F8-53DEDB93E6A3}"/>
              </a:ext>
            </a:extLst>
          </p:cNvPr>
          <p:cNvPicPr>
            <a:picLocks noChangeAspect="1"/>
          </p:cNvPicPr>
          <p:nvPr/>
        </p:nvPicPr>
        <p:blipFill>
          <a:blip r:embed="rId3"/>
          <a:stretch>
            <a:fillRect/>
          </a:stretch>
        </p:blipFill>
        <p:spPr>
          <a:xfrm>
            <a:off x="311700" y="1569418"/>
            <a:ext cx="7353218" cy="1343105"/>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405F328C-1D68-4A76-A564-89CB9EC17DB2}"/>
              </a:ext>
            </a:extLst>
          </p:cNvPr>
          <p:cNvPicPr>
            <a:picLocks noChangeAspect="1"/>
          </p:cNvPicPr>
          <p:nvPr/>
        </p:nvPicPr>
        <p:blipFill>
          <a:blip r:embed="rId4"/>
          <a:stretch>
            <a:fillRect/>
          </a:stretch>
        </p:blipFill>
        <p:spPr>
          <a:xfrm>
            <a:off x="406558" y="3109404"/>
            <a:ext cx="7258360" cy="1412437"/>
          </a:xfrm>
          <a:prstGeom prst="rect">
            <a:avLst/>
          </a:prstGeom>
        </p:spPr>
      </p:pic>
    </p:spTree>
    <p:extLst>
      <p:ext uri="{BB962C8B-B14F-4D97-AF65-F5344CB8AC3E}">
        <p14:creationId xmlns:p14="http://schemas.microsoft.com/office/powerpoint/2010/main" val="192111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71450" indent="-171450"/>
            <a:r>
              <a:rPr lang="en-US" sz="1200" dirty="0">
                <a:latin typeface="Avenir Next LT Pro" panose="020B0504020202020204" pitchFamily="34" charset="0"/>
              </a:rPr>
              <a:t>As the production increases the amount of CO2 emission increases as well. CO2 emission is directly related to the energy production and energy production uses CO2 producing technology.</a:t>
            </a:r>
          </a:p>
          <a:p>
            <a:pPr marL="171450" indent="-171450"/>
            <a:r>
              <a:rPr lang="en-US" sz="1200" dirty="0">
                <a:latin typeface="Avenir Next LT Pro" panose="020B0504020202020204" pitchFamily="34" charset="0"/>
              </a:rPr>
              <a:t>Although CO2 emission increase every year almost linearly since 1960 the GDP value of CO2 emission reduce thanks to implementation of new technology, more efficient fuel burning mechanisms, alternative and nuclear energy.</a:t>
            </a:r>
          </a:p>
          <a:p>
            <a:pPr marL="171450" indent="-171450"/>
            <a:r>
              <a:rPr lang="en-US" sz="1200" dirty="0">
                <a:latin typeface="Avenir Next LT Pro" panose="020B0504020202020204" pitchFamily="34" charset="0"/>
              </a:rPr>
              <a:t>Gaseous Fuel is a true alternative to Liquid and Solid Fuel types to reduce the CO2 amount. </a:t>
            </a:r>
          </a:p>
          <a:p>
            <a:pPr marL="171450" indent="-171450"/>
            <a:r>
              <a:rPr lang="en-US" sz="1200" dirty="0">
                <a:latin typeface="Avenir Next LT Pro" panose="020B0504020202020204" pitchFamily="34" charset="0"/>
              </a:rPr>
              <a:t>CO2 per capita may be misleading since the primary goal is to harness the total CO2 but the total CO2 volumes keep increasing.</a:t>
            </a:r>
          </a:p>
          <a:p>
            <a:pPr marL="171450" indent="-171450"/>
            <a:r>
              <a:rPr lang="en-US" sz="1200" dirty="0">
                <a:latin typeface="Avenir Next LT Pro" panose="020B0504020202020204" pitchFamily="34" charset="0"/>
              </a:rPr>
              <a:t>Least developed nations do not use advanced technology and cheap but less efficient usage of the Fuel result in increased CO2 per capita. </a:t>
            </a:r>
          </a:p>
          <a:p>
            <a:pPr marL="171450" indent="-171450"/>
            <a:endParaRPr lang="en-US" sz="1200" dirty="0">
              <a:latin typeface="Avenir Next LT Pro" panose="020B0504020202020204" pitchFamily="34" charset="0"/>
            </a:endParaRPr>
          </a:p>
        </p:txBody>
      </p:sp>
    </p:spTree>
    <p:extLst>
      <p:ext uri="{BB962C8B-B14F-4D97-AF65-F5344CB8AC3E}">
        <p14:creationId xmlns:p14="http://schemas.microsoft.com/office/powerpoint/2010/main" val="49200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Primary dataset used in this project is </a:t>
            </a:r>
            <a:endParaRPr dirty="0"/>
          </a:p>
          <a:p>
            <a:pPr marL="457200" lvl="0" indent="-342900" algn="l" rtl="0">
              <a:spcBef>
                <a:spcPts val="1600"/>
              </a:spcBef>
              <a:spcAft>
                <a:spcPts val="0"/>
              </a:spcAft>
              <a:buSzPts val="1800"/>
              <a:buChar char="-"/>
            </a:pPr>
            <a:r>
              <a:rPr lang="en" dirty="0"/>
              <a:t>World Development Indicators Dataset </a:t>
            </a:r>
            <a:r>
              <a:rPr lang="en-US" dirty="0"/>
              <a:t>from World Bank</a:t>
            </a:r>
          </a:p>
          <a:p>
            <a:pPr marL="457200" lvl="0" indent="-342900" algn="l" rtl="0">
              <a:spcBef>
                <a:spcPts val="1600"/>
              </a:spcBef>
              <a:spcAft>
                <a:spcPts val="0"/>
              </a:spcAft>
              <a:buSzPts val="1800"/>
              <a:buChar char="-"/>
            </a:pPr>
            <a:r>
              <a:rPr lang="en-US" dirty="0"/>
              <a:t>Additional Datasets: </a:t>
            </a:r>
          </a:p>
          <a:p>
            <a:pPr lvl="1"/>
            <a:r>
              <a:rPr lang="en-US" dirty="0"/>
              <a:t>Oil prices from 1986 </a:t>
            </a:r>
            <a:r>
              <a:rPr lang="en-US" dirty="0" err="1"/>
              <a:t>todate</a:t>
            </a:r>
            <a:r>
              <a:rPr lang="en-US" dirty="0"/>
              <a:t> obtained from </a:t>
            </a:r>
            <a:r>
              <a:rPr lang="en-US" b="1" u="sng" dirty="0">
                <a:hlinkClick r:id="rId3"/>
              </a:rPr>
              <a:t>https://fred.stlouisfed.org/series/DCOILWTICO</a:t>
            </a:r>
            <a:endParaRPr lang="en-US" b="1" u="sng" dirty="0"/>
          </a:p>
          <a:p>
            <a:pPr lvl="1"/>
            <a:r>
              <a:rPr lang="en-US" dirty="0"/>
              <a:t>Average Retail price of Electricity obtained from </a:t>
            </a:r>
            <a:r>
              <a:rPr lang="en-US" u="sng" dirty="0">
                <a:hlinkClick r:id="rId4"/>
              </a:rPr>
              <a:t>https://www.eia.gov/electricity/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sz="1400" dirty="0"/>
              <a:t>Emerging Global concern about the Climate change due to greenhouse gases, particularly CO2 were challenged by some countries claiming that the environmental degradation directly related to Economy Growth and is inevitable. </a:t>
            </a:r>
          </a:p>
          <a:p>
            <a:pPr marL="0" lvl="0" indent="0">
              <a:spcAft>
                <a:spcPts val="1600"/>
              </a:spcAft>
              <a:buNone/>
            </a:pPr>
            <a:r>
              <a:rPr lang="en-US" sz="1400" dirty="0"/>
              <a:t>This work analyses Global CO2 emissions within the context of Economic Growth</a:t>
            </a:r>
          </a:p>
          <a:p>
            <a:pPr marL="0" lvl="0" indent="0">
              <a:spcAft>
                <a:spcPts val="1600"/>
              </a:spcAft>
              <a:buNone/>
            </a:pPr>
            <a:r>
              <a:rPr lang="en-US" sz="1400" dirty="0"/>
              <a:t>The analysis conducted on different group of countries based on their GDP per capita to find out whether this claim holds true.</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400" dirty="0"/>
              <a:t>How are US CO2 emission per capita volumes compare against those in other developed nations, particularly EU nations.</a:t>
            </a:r>
          </a:p>
          <a:p>
            <a:pPr marL="285750" indent="-285750">
              <a:spcAft>
                <a:spcPts val="1600"/>
              </a:spcAft>
            </a:pPr>
            <a:r>
              <a:rPr lang="en-US" sz="1400" dirty="0"/>
              <a:t>How are GDP and CO2 emissions per capita correlated in Least developed nations.</a:t>
            </a:r>
          </a:p>
          <a:p>
            <a:pPr marL="285750" indent="-285750">
              <a:spcAft>
                <a:spcPts val="1600"/>
              </a:spcAft>
            </a:pPr>
            <a:r>
              <a:rPr lang="en-US" sz="1400" dirty="0"/>
              <a:t>How are total amount of the CO2 in </a:t>
            </a:r>
            <a:r>
              <a:rPr lang="en-US" sz="1400" dirty="0" err="1"/>
              <a:t>kt</a:t>
            </a:r>
            <a:r>
              <a:rPr lang="en-US" sz="1400" dirty="0"/>
              <a:t> and total GDP (inflation included) correlated – US only</a:t>
            </a:r>
          </a:p>
          <a:p>
            <a:pPr marL="285750" indent="-285750">
              <a:spcAft>
                <a:spcPts val="1600"/>
              </a:spcAft>
            </a:pPr>
            <a:r>
              <a:rPr lang="en-US" sz="1400" dirty="0"/>
              <a:t>What are the main sources of CO2 emissions and how are they correlated. </a:t>
            </a:r>
          </a:p>
          <a:p>
            <a:pPr marL="285750" indent="-285750">
              <a:spcAft>
                <a:spcPts val="1600"/>
              </a:spcAft>
            </a:pPr>
            <a:r>
              <a:rPr lang="en-US" sz="1400" dirty="0"/>
              <a:t>Why are there fluctuations in CO2 emission over time? Insights</a:t>
            </a:r>
          </a:p>
          <a:p>
            <a:pPr marL="285750" indent="-285750">
              <a:spcAft>
                <a:spcPts val="1600"/>
              </a:spcAft>
            </a:pPr>
            <a:r>
              <a:rPr lang="en-US" sz="1400" dirty="0"/>
              <a:t>Statistical Tests – </a:t>
            </a:r>
            <a:r>
              <a:rPr lang="en-US" sz="1400" dirty="0" err="1"/>
              <a:t>Ttest</a:t>
            </a:r>
            <a:r>
              <a:rPr lang="en-US" sz="1400" dirty="0"/>
              <a:t>, </a:t>
            </a:r>
            <a:r>
              <a:rPr lang="en-US" sz="1400" dirty="0" err="1"/>
              <a:t>Anova</a:t>
            </a:r>
            <a:r>
              <a:rPr lang="en-US" sz="1400" dirty="0"/>
              <a:t>, Kruskal</a:t>
            </a:r>
            <a:endParaRPr lang="e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28600" lvl="0" indent="-228600" algn="l" rtl="0">
              <a:spcBef>
                <a:spcPts val="1600"/>
              </a:spcBef>
              <a:spcAft>
                <a:spcPts val="0"/>
              </a:spcAft>
              <a:buFont typeface="+mj-lt"/>
              <a:buAutoNum type="arabicPeriod"/>
            </a:pPr>
            <a:r>
              <a:rPr lang="en-US" sz="1200" dirty="0"/>
              <a:t>USA  is an outlier and Is exceeded</a:t>
            </a:r>
          </a:p>
          <a:p>
            <a:pPr marL="0" lvl="0" indent="0" algn="l" rtl="0">
              <a:spcBef>
                <a:spcPts val="1600"/>
              </a:spcBef>
              <a:spcAft>
                <a:spcPts val="0"/>
              </a:spcAft>
              <a:buNone/>
            </a:pPr>
            <a:r>
              <a:rPr lang="en-US" sz="1200" dirty="0"/>
              <a:t>Only by Middle East nations and</a:t>
            </a:r>
          </a:p>
          <a:p>
            <a:pPr marL="0" lvl="0" indent="0" algn="l" rtl="0">
              <a:spcBef>
                <a:spcPts val="1600"/>
              </a:spcBef>
              <a:spcAft>
                <a:spcPts val="0"/>
              </a:spcAft>
              <a:buNone/>
            </a:pPr>
            <a:r>
              <a:rPr lang="en-US" sz="1200" dirty="0"/>
              <a:t>Trinidad and Tobacco in S. America</a:t>
            </a:r>
          </a:p>
          <a:p>
            <a:pPr marL="0" lvl="0" indent="0" algn="l" rtl="0">
              <a:spcBef>
                <a:spcPts val="1600"/>
              </a:spcBef>
              <a:spcAft>
                <a:spcPts val="0"/>
              </a:spcAft>
              <a:buNone/>
            </a:pPr>
            <a:endParaRPr lang="en" sz="1200" dirty="0"/>
          </a:p>
        </p:txBody>
      </p:sp>
      <p:pic>
        <p:nvPicPr>
          <p:cNvPr id="5" name="Picture 4" descr="Plotly graph of CO2 emission per capita&#10;USA is definitely outlier.">
            <a:extLst>
              <a:ext uri="{FF2B5EF4-FFF2-40B4-BE49-F238E27FC236}">
                <a16:creationId xmlns:a16="http://schemas.microsoft.com/office/drawing/2014/main" id="{72BAE102-D5B9-4032-A2B5-54D22780A8F9}"/>
              </a:ext>
            </a:extLst>
          </p:cNvPr>
          <p:cNvPicPr>
            <a:picLocks noChangeAspect="1"/>
          </p:cNvPicPr>
          <p:nvPr/>
        </p:nvPicPr>
        <p:blipFill>
          <a:blip r:embed="rId3"/>
          <a:stretch>
            <a:fillRect/>
          </a:stretch>
        </p:blipFill>
        <p:spPr>
          <a:xfrm>
            <a:off x="3191078" y="785873"/>
            <a:ext cx="5952922" cy="35717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There is string correlation between</a:t>
            </a:r>
          </a:p>
          <a:p>
            <a:pPr marL="0" lvl="0" indent="0" algn="l" rtl="0">
              <a:spcBef>
                <a:spcPts val="1600"/>
              </a:spcBef>
              <a:spcAft>
                <a:spcPts val="0"/>
              </a:spcAft>
              <a:buNone/>
            </a:pPr>
            <a:r>
              <a:rPr lang="en-US" sz="1200" dirty="0"/>
              <a:t>GDP and CO2 values per capita in </a:t>
            </a:r>
          </a:p>
          <a:p>
            <a:pPr marL="0" lvl="0" indent="0" algn="l" rtl="0">
              <a:spcBef>
                <a:spcPts val="1600"/>
              </a:spcBef>
              <a:spcAft>
                <a:spcPts val="0"/>
              </a:spcAft>
              <a:buNone/>
            </a:pPr>
            <a:r>
              <a:rPr lang="en-US" sz="1200" dirty="0"/>
              <a:t>1960’s but after that GDP values per</a:t>
            </a:r>
          </a:p>
          <a:p>
            <a:pPr marL="0" lvl="0" indent="0" algn="l" rtl="0">
              <a:spcBef>
                <a:spcPts val="1600"/>
              </a:spcBef>
              <a:spcAft>
                <a:spcPts val="0"/>
              </a:spcAft>
              <a:buNone/>
            </a:pPr>
            <a:r>
              <a:rPr lang="en-US" sz="1200" dirty="0"/>
              <a:t>Capita are independent from CO2</a:t>
            </a:r>
          </a:p>
          <a:p>
            <a:pPr marL="0" lvl="0" indent="0" algn="l" rtl="0">
              <a:spcBef>
                <a:spcPts val="1600"/>
              </a:spcBef>
              <a:spcAft>
                <a:spcPts val="0"/>
              </a:spcAft>
              <a:buNone/>
            </a:pPr>
            <a:r>
              <a:rPr lang="en-US" sz="1200" dirty="0"/>
              <a:t>volumes.  There may be many reasons to</a:t>
            </a:r>
          </a:p>
          <a:p>
            <a:pPr marL="0" lvl="0" indent="0" algn="l" rtl="0">
              <a:spcBef>
                <a:spcPts val="1600"/>
              </a:spcBef>
              <a:spcAft>
                <a:spcPts val="0"/>
              </a:spcAft>
              <a:buNone/>
            </a:pPr>
            <a:r>
              <a:rPr lang="en-US" sz="1200" dirty="0"/>
              <a:t>this, e.g. diversification of economy after </a:t>
            </a:r>
          </a:p>
          <a:p>
            <a:pPr marL="0" lvl="0" indent="0" algn="l" rtl="0">
              <a:spcBef>
                <a:spcPts val="1600"/>
              </a:spcBef>
              <a:spcAft>
                <a:spcPts val="0"/>
              </a:spcAft>
              <a:buNone/>
            </a:pPr>
            <a:r>
              <a:rPr lang="en-US" sz="1200" dirty="0"/>
              <a:t>Oil crisis in 1973, advent of new more efficient technology, nuclear energy consumption, alternative energy, etc.</a:t>
            </a:r>
          </a:p>
        </p:txBody>
      </p:sp>
      <p:pic>
        <p:nvPicPr>
          <p:cNvPr id="3" name="Picture 2">
            <a:extLst>
              <a:ext uri="{FF2B5EF4-FFF2-40B4-BE49-F238E27FC236}">
                <a16:creationId xmlns:a16="http://schemas.microsoft.com/office/drawing/2014/main" id="{E180A373-ABE3-4CFE-9068-93214940C9AD}"/>
              </a:ext>
            </a:extLst>
          </p:cNvPr>
          <p:cNvPicPr>
            <a:picLocks noChangeAspect="1"/>
          </p:cNvPicPr>
          <p:nvPr/>
        </p:nvPicPr>
        <p:blipFill>
          <a:blip r:embed="rId3"/>
          <a:stretch>
            <a:fillRect/>
          </a:stretch>
        </p:blipFill>
        <p:spPr>
          <a:xfrm>
            <a:off x="3301720" y="1152475"/>
            <a:ext cx="5530580" cy="2765290"/>
          </a:xfrm>
          <a:prstGeom prst="rect">
            <a:avLst/>
          </a:prstGeom>
        </p:spPr>
      </p:pic>
    </p:spTree>
    <p:extLst>
      <p:ext uri="{BB962C8B-B14F-4D97-AF65-F5344CB8AC3E}">
        <p14:creationId xmlns:p14="http://schemas.microsoft.com/office/powerpoint/2010/main" val="11771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EU  has similar pattern in GDP vs CO2 per</a:t>
            </a:r>
          </a:p>
          <a:p>
            <a:pPr marL="0" lvl="0" indent="0" algn="l" rtl="0">
              <a:spcBef>
                <a:spcPts val="1600"/>
              </a:spcBef>
              <a:spcAft>
                <a:spcPts val="0"/>
              </a:spcAft>
              <a:buNone/>
            </a:pPr>
            <a:r>
              <a:rPr lang="en-US" sz="1200" dirty="0"/>
              <a:t>Capita values as we seen in US. </a:t>
            </a:r>
          </a:p>
        </p:txBody>
      </p:sp>
      <p:pic>
        <p:nvPicPr>
          <p:cNvPr id="4" name="Picture 3" descr="A close up of a map&#10;&#10;Description automatically generated">
            <a:extLst>
              <a:ext uri="{FF2B5EF4-FFF2-40B4-BE49-F238E27FC236}">
                <a16:creationId xmlns:a16="http://schemas.microsoft.com/office/drawing/2014/main" id="{509D171F-796B-4FD9-A833-5AA1518A1620}"/>
              </a:ext>
            </a:extLst>
          </p:cNvPr>
          <p:cNvPicPr>
            <a:picLocks noChangeAspect="1"/>
          </p:cNvPicPr>
          <p:nvPr/>
        </p:nvPicPr>
        <p:blipFill>
          <a:blip r:embed="rId3"/>
          <a:stretch>
            <a:fillRect/>
          </a:stretch>
        </p:blipFill>
        <p:spPr>
          <a:xfrm>
            <a:off x="3404680" y="945383"/>
            <a:ext cx="5657898" cy="2828949"/>
          </a:xfrm>
          <a:prstGeom prst="rect">
            <a:avLst/>
          </a:prstGeom>
        </p:spPr>
      </p:pic>
    </p:spTree>
    <p:extLst>
      <p:ext uri="{BB962C8B-B14F-4D97-AF65-F5344CB8AC3E}">
        <p14:creationId xmlns:p14="http://schemas.microsoft.com/office/powerpoint/2010/main" val="271207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2. Correlation between GDP per capita and CO2</a:t>
            </a:r>
          </a:p>
          <a:p>
            <a:pPr marL="0" lvl="0" indent="0" algn="l" rtl="0">
              <a:spcBef>
                <a:spcPts val="1600"/>
              </a:spcBef>
              <a:spcAft>
                <a:spcPts val="0"/>
              </a:spcAft>
              <a:buNone/>
            </a:pPr>
            <a:r>
              <a:rPr lang="en-US" sz="1200" dirty="0"/>
              <a:t>per capita values is very strong. </a:t>
            </a:r>
          </a:p>
          <a:p>
            <a:pPr marL="0" lvl="0" indent="0" algn="l" rtl="0">
              <a:spcBef>
                <a:spcPts val="1600"/>
              </a:spcBef>
              <a:spcAft>
                <a:spcPts val="0"/>
              </a:spcAft>
              <a:buNone/>
            </a:pPr>
            <a:r>
              <a:rPr lang="en-US" sz="1200" dirty="0"/>
              <a:t>It is antithetical to what we have observed in</a:t>
            </a:r>
          </a:p>
          <a:p>
            <a:pPr marL="0" lvl="0" indent="0" algn="l" rtl="0">
              <a:spcBef>
                <a:spcPts val="1600"/>
              </a:spcBef>
              <a:spcAft>
                <a:spcPts val="0"/>
              </a:spcAft>
              <a:buNone/>
            </a:pPr>
            <a:r>
              <a:rPr lang="en-US" sz="1200" dirty="0"/>
              <a:t>developed Nations  meaning their economy is</a:t>
            </a:r>
          </a:p>
          <a:p>
            <a:pPr marL="0" lvl="0" indent="0" algn="l" rtl="0">
              <a:spcBef>
                <a:spcPts val="1600"/>
              </a:spcBef>
              <a:spcAft>
                <a:spcPts val="0"/>
              </a:spcAft>
              <a:buNone/>
            </a:pPr>
            <a:r>
              <a:rPr lang="en-US" sz="1200" dirty="0"/>
              <a:t>more dependent on technology that produces </a:t>
            </a:r>
          </a:p>
          <a:p>
            <a:pPr marL="0" lvl="0" indent="0" algn="l" rtl="0">
              <a:spcBef>
                <a:spcPts val="1600"/>
              </a:spcBef>
              <a:spcAft>
                <a:spcPts val="0"/>
              </a:spcAft>
              <a:buNone/>
            </a:pPr>
            <a:r>
              <a:rPr lang="en-US" sz="1200" dirty="0"/>
              <a:t>CO2.  </a:t>
            </a:r>
            <a:endParaRPr lang="en" sz="1200" dirty="0"/>
          </a:p>
        </p:txBody>
      </p:sp>
      <p:pic>
        <p:nvPicPr>
          <p:cNvPr id="3" name="Picture 2" descr="A close up of a map&#10;&#10;Description automatically generated">
            <a:extLst>
              <a:ext uri="{FF2B5EF4-FFF2-40B4-BE49-F238E27FC236}">
                <a16:creationId xmlns:a16="http://schemas.microsoft.com/office/drawing/2014/main" id="{F6F3C4D5-030A-4E9F-BA6F-BC0BD8093983}"/>
              </a:ext>
            </a:extLst>
          </p:cNvPr>
          <p:cNvPicPr>
            <a:picLocks noChangeAspect="1"/>
          </p:cNvPicPr>
          <p:nvPr/>
        </p:nvPicPr>
        <p:blipFill>
          <a:blip r:embed="rId3"/>
          <a:stretch>
            <a:fillRect/>
          </a:stretch>
        </p:blipFill>
        <p:spPr>
          <a:xfrm>
            <a:off x="3816938" y="953311"/>
            <a:ext cx="5327062" cy="266353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4601416-6EEC-4CFE-83EB-E744AD6049C4}"/>
              </a:ext>
            </a:extLst>
          </p:cNvPr>
          <p:cNvPicPr>
            <a:picLocks noChangeAspect="1"/>
          </p:cNvPicPr>
          <p:nvPr/>
        </p:nvPicPr>
        <p:blipFill>
          <a:blip r:embed="rId4"/>
          <a:stretch>
            <a:fillRect/>
          </a:stretch>
        </p:blipFill>
        <p:spPr>
          <a:xfrm>
            <a:off x="4325566" y="3664612"/>
            <a:ext cx="2398414" cy="706675"/>
          </a:xfrm>
          <a:prstGeom prst="rect">
            <a:avLst/>
          </a:prstGeom>
        </p:spPr>
      </p:pic>
    </p:spTree>
    <p:extLst>
      <p:ext uri="{BB962C8B-B14F-4D97-AF65-F5344CB8AC3E}">
        <p14:creationId xmlns:p14="http://schemas.microsoft.com/office/powerpoint/2010/main" val="20296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200" dirty="0"/>
              <a:t>3. Remarkable Finding. Total GDP</a:t>
            </a:r>
          </a:p>
          <a:p>
            <a:pPr marL="0" lvl="0" indent="0" algn="l" rtl="0">
              <a:spcBef>
                <a:spcPts val="1600"/>
              </a:spcBef>
              <a:spcAft>
                <a:spcPts val="0"/>
              </a:spcAft>
              <a:buNone/>
            </a:pPr>
            <a:r>
              <a:rPr lang="en-US" sz="1200" dirty="0"/>
              <a:t> and total CO2 in US are linearly </a:t>
            </a:r>
          </a:p>
          <a:p>
            <a:pPr marL="0" lvl="0" indent="0" algn="l" rtl="0">
              <a:spcBef>
                <a:spcPts val="1600"/>
              </a:spcBef>
              <a:spcAft>
                <a:spcPts val="0"/>
              </a:spcAft>
              <a:buNone/>
            </a:pPr>
            <a:r>
              <a:rPr lang="en-US" sz="1200" dirty="0"/>
              <a:t>correlated. This unfortunately this are the </a:t>
            </a:r>
          </a:p>
          <a:p>
            <a:pPr marL="0" lvl="0" indent="0" algn="l" rtl="0">
              <a:spcBef>
                <a:spcPts val="1600"/>
              </a:spcBef>
              <a:spcAft>
                <a:spcPts val="0"/>
              </a:spcAft>
              <a:buNone/>
            </a:pPr>
            <a:r>
              <a:rPr lang="en-US" sz="1200" dirty="0"/>
              <a:t>GDP values with inflation included which</a:t>
            </a:r>
          </a:p>
          <a:p>
            <a:pPr marL="0" lvl="0" indent="0" algn="l" rtl="0">
              <a:spcBef>
                <a:spcPts val="1600"/>
              </a:spcBef>
              <a:spcAft>
                <a:spcPts val="0"/>
              </a:spcAft>
              <a:buNone/>
            </a:pPr>
            <a:r>
              <a:rPr lang="en-US" sz="1200" dirty="0"/>
              <a:t>may distort the results of the analysis.</a:t>
            </a:r>
          </a:p>
          <a:p>
            <a:pPr marL="0" lvl="0" indent="0" algn="l" rtl="0">
              <a:spcBef>
                <a:spcPts val="1600"/>
              </a:spcBef>
              <a:spcAft>
                <a:spcPts val="0"/>
              </a:spcAft>
              <a:buNone/>
            </a:pPr>
            <a:r>
              <a:rPr lang="en-US" sz="1200" dirty="0"/>
              <a:t>Also the population might be a big</a:t>
            </a:r>
          </a:p>
          <a:p>
            <a:pPr marL="0" lvl="0" indent="0" algn="l" rtl="0">
              <a:spcBef>
                <a:spcPts val="1600"/>
              </a:spcBef>
              <a:spcAft>
                <a:spcPts val="0"/>
              </a:spcAft>
              <a:buNone/>
            </a:pPr>
            <a:r>
              <a:rPr lang="en-US" sz="1200" dirty="0"/>
              <a:t> factor. This finding needs more analysis.</a:t>
            </a:r>
          </a:p>
        </p:txBody>
      </p:sp>
      <p:pic>
        <p:nvPicPr>
          <p:cNvPr id="3" name="Picture 2" descr="A close up of a map&#10;&#10;Description automatically generated">
            <a:extLst>
              <a:ext uri="{FF2B5EF4-FFF2-40B4-BE49-F238E27FC236}">
                <a16:creationId xmlns:a16="http://schemas.microsoft.com/office/drawing/2014/main" id="{581D2BCB-04A9-4D8C-8717-B161022C290B}"/>
              </a:ext>
            </a:extLst>
          </p:cNvPr>
          <p:cNvPicPr>
            <a:picLocks noChangeAspect="1"/>
          </p:cNvPicPr>
          <p:nvPr/>
        </p:nvPicPr>
        <p:blipFill>
          <a:blip r:embed="rId3"/>
          <a:stretch>
            <a:fillRect/>
          </a:stretch>
        </p:blipFill>
        <p:spPr>
          <a:xfrm>
            <a:off x="3155200" y="1152475"/>
            <a:ext cx="5677100" cy="2838550"/>
          </a:xfrm>
          <a:prstGeom prst="rect">
            <a:avLst/>
          </a:prstGeom>
        </p:spPr>
      </p:pic>
    </p:spTree>
    <p:extLst>
      <p:ext uri="{BB962C8B-B14F-4D97-AF65-F5344CB8AC3E}">
        <p14:creationId xmlns:p14="http://schemas.microsoft.com/office/powerpoint/2010/main" val="40313826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955</Words>
  <Application>Microsoft Office PowerPoint</Application>
  <PresentationFormat>On-screen Show (16:9)</PresentationFormat>
  <Paragraphs>95</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Avenir Next LT Pro</vt:lpstr>
      <vt:lpstr>Simple Light</vt:lpstr>
      <vt:lpstr>&lt;CO2 Emissions in the context of Economic Growth&gt;</vt:lpstr>
      <vt:lpstr>Dataset(s)</vt:lpstr>
      <vt:lpstr>Motivation</vt:lpstr>
      <vt:lpstr>Research Question(s)</vt:lpstr>
      <vt:lpstr>Findings</vt:lpstr>
      <vt:lpstr>Findings</vt:lpstr>
      <vt:lpstr>Findings</vt:lpstr>
      <vt:lpstr>Findings</vt:lpstr>
      <vt:lpstr>Findings</vt:lpstr>
      <vt:lpstr>Findings</vt:lpstr>
      <vt:lpstr>Findings</vt:lpstr>
      <vt:lpstr>Findings</vt:lpstr>
      <vt:lpstr>Findings</vt:lpstr>
      <vt:lpstr>Findings</vt:lpstr>
      <vt:lpstr>Findings</vt:lpstr>
      <vt:lpstr>Statistical Tests Results</vt:lpstr>
      <vt:lpstr>Statistical Tests Results</vt:lpstr>
      <vt:lpstr>Conclusion</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Aydin Jalilov</dc:creator>
  <cp:lastModifiedBy>Aydin Jalilov</cp:lastModifiedBy>
  <cp:revision>20</cp:revision>
  <dcterms:modified xsi:type="dcterms:W3CDTF">2020-02-04T17:06:49Z</dcterms:modified>
</cp:coreProperties>
</file>