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6" r:id="rId3"/>
    <p:sldId id="276" r:id="rId4"/>
    <p:sldId id="277" r:id="rId5"/>
    <p:sldId id="257" r:id="rId6"/>
    <p:sldId id="259" r:id="rId7"/>
    <p:sldId id="258" r:id="rId8"/>
    <p:sldId id="263" r:id="rId9"/>
    <p:sldId id="271" r:id="rId10"/>
    <p:sldId id="272" r:id="rId11"/>
    <p:sldId id="273" r:id="rId12"/>
    <p:sldId id="270" r:id="rId13"/>
    <p:sldId id="274" r:id="rId14"/>
    <p:sldId id="260" r:id="rId15"/>
    <p:sldId id="261" r:id="rId16"/>
    <p:sldId id="262" r:id="rId17"/>
    <p:sldId id="278" r:id="rId18"/>
    <p:sldId id="279" r:id="rId19"/>
    <p:sldId id="267" r:id="rId20"/>
    <p:sldId id="264" r:id="rId21"/>
    <p:sldId id="268"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9"/>
    <p:restoredTop sz="84941"/>
  </p:normalViewPr>
  <p:slideViewPr>
    <p:cSldViewPr snapToGrid="0" snapToObjects="1">
      <p:cViewPr varScale="1">
        <p:scale>
          <a:sx n="89" d="100"/>
          <a:sy n="89"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EAE5B-CB10-5746-82D8-46A61106C54B}" type="datetimeFigureOut">
              <a:rPr lang="en-US" smtClean="0"/>
              <a:t>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A37BA-5448-534A-AB05-AED41A8E00A5}" type="slidenum">
              <a:rPr lang="en-US" smtClean="0"/>
              <a:t>‹#›</a:t>
            </a:fld>
            <a:endParaRPr lang="en-US"/>
          </a:p>
        </p:txBody>
      </p:sp>
    </p:spTree>
    <p:extLst>
      <p:ext uri="{BB962C8B-B14F-4D97-AF65-F5344CB8AC3E}">
        <p14:creationId xmlns:p14="http://schemas.microsoft.com/office/powerpoint/2010/main" val="407948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red.stlouisfed.org/series/DCOILWTIC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ia.gov/electricity/data/browser/#/topic/7?agg=0,1&amp;geo=g&amp;endsec=vg&amp;linechart=ELEC.PRICE.US-ALL.A~ELEC.PRICE.US-RES.A~ELEC.PRICE.US-COM.A~ELEC.PRICE.US-IND.A&amp;columnchart=ELEC.PRICE.US-ALL.A~ELEC.PRICE.US-RES.A~ELEC.PRICE.US-COM.A~ELEC.PRICE.US-IND.A&amp;map=ELEC.PRICE.US-ALL.A&amp;freq=A&amp;ctype=linechart&amp;ltype=pin&amp;rtype=s&amp;pin=&amp;rse=0&amp;maptype=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our main data set – some of the indicators varied from military expenditure, imports of goods and services and arms exports, etc. </a:t>
            </a:r>
          </a:p>
          <a:p>
            <a:r>
              <a:rPr lang="en-US" dirty="0"/>
              <a:t>We also used data from </a:t>
            </a:r>
            <a:r>
              <a:rPr lang="en-US" dirty="0">
                <a:hlinkClick r:id="rId3"/>
              </a:rPr>
              <a:t>https://fred.stlouisfed.org/series/DCOILWTICO</a:t>
            </a:r>
            <a:r>
              <a:rPr lang="en-US" dirty="0"/>
              <a:t> for oil prices and </a:t>
            </a:r>
            <a:r>
              <a:rPr lang="en-US" sz="1200" b="0" i="0" u="sng" kern="1200" dirty="0">
                <a:solidFill>
                  <a:schemeClr val="tx1"/>
                </a:solidFill>
                <a:effectLst/>
                <a:latin typeface="+mn-lt"/>
                <a:ea typeface="+mn-ea"/>
                <a:cs typeface="+mn-cs"/>
                <a:hlinkClick r:id="rId4"/>
              </a:rPr>
              <a:t>https://www.eia.gov/electricity/data/browser/#/topic/7?agg=0,1&amp;geo=g&amp;endsec=vg&amp;linechart=ELEC.PRICE.US-ALL.A~ELEC.PRICE.US-RES.A~ELEC.PRICE.US-COM.A~ELEC.PRICE.US-IND.A&amp;columnchart=ELEC.PRICE.US-ALL.A~ELEC.PRICE.US-RES.A~ELEC.PRICE.US-COM.A~ELEC.PRICE.US-IND.A&amp;map=ELEC.PRICE.US-ALL.A&amp;freq=A&amp;ctype=linechart&amp;ltype=pin&amp;rtype=s&amp;pin=&amp;rse=0&amp;maptype=0</a:t>
            </a:r>
            <a:r>
              <a:rPr lang="en-US" sz="1200" b="0" i="0" u="sng" kern="1200" dirty="0">
                <a:solidFill>
                  <a:schemeClr val="tx1"/>
                </a:solidFill>
                <a:effectLst/>
                <a:latin typeface="+mn-lt"/>
                <a:ea typeface="+mn-ea"/>
                <a:cs typeface="+mn-cs"/>
              </a:rPr>
              <a:t> </a:t>
            </a:r>
            <a:r>
              <a:rPr lang="en-US" sz="1200" b="0" i="0" u="none" kern="1200" dirty="0">
                <a:solidFill>
                  <a:schemeClr val="tx1"/>
                </a:solidFill>
                <a:effectLst/>
                <a:latin typeface="+mn-lt"/>
                <a:ea typeface="+mn-ea"/>
                <a:cs typeface="+mn-cs"/>
              </a:rPr>
              <a:t>for the cost of electricity in the US.</a:t>
            </a:r>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5</a:t>
            </a:fld>
            <a:endParaRPr lang="en-US"/>
          </a:p>
        </p:txBody>
      </p:sp>
    </p:spTree>
    <p:extLst>
      <p:ext uri="{BB962C8B-B14F-4D97-AF65-F5344CB8AC3E}">
        <p14:creationId xmlns:p14="http://schemas.microsoft.com/office/powerpoint/2010/main" val="281373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8</a:t>
            </a:fld>
            <a:endParaRPr lang="en-US"/>
          </a:p>
        </p:txBody>
      </p:sp>
    </p:spTree>
    <p:extLst>
      <p:ext uri="{BB962C8B-B14F-4D97-AF65-F5344CB8AC3E}">
        <p14:creationId xmlns:p14="http://schemas.microsoft.com/office/powerpoint/2010/main" val="287808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Correlation between GDP per capita and CO2</a:t>
            </a:r>
          </a:p>
          <a:p>
            <a:r>
              <a:rPr lang="en-US" sz="1200" b="0" i="0" kern="1200" dirty="0">
                <a:solidFill>
                  <a:schemeClr val="tx1"/>
                </a:solidFill>
                <a:effectLst/>
                <a:latin typeface="+mn-lt"/>
                <a:ea typeface="+mn-ea"/>
                <a:cs typeface="+mn-cs"/>
              </a:rPr>
              <a:t>per capita values is very strong. </a:t>
            </a:r>
          </a:p>
          <a:p>
            <a:r>
              <a:rPr lang="en-US" sz="1200" b="0" i="0" kern="1200" dirty="0">
                <a:solidFill>
                  <a:schemeClr val="tx1"/>
                </a:solidFill>
                <a:effectLst/>
                <a:latin typeface="+mn-lt"/>
                <a:ea typeface="+mn-ea"/>
                <a:cs typeface="+mn-cs"/>
              </a:rPr>
              <a:t>It is antithetical to what we have observed in</a:t>
            </a:r>
          </a:p>
          <a:p>
            <a:r>
              <a:rPr lang="en-US" sz="1200" b="0" i="0" kern="1200" dirty="0">
                <a:solidFill>
                  <a:schemeClr val="tx1"/>
                </a:solidFill>
                <a:effectLst/>
                <a:latin typeface="+mn-lt"/>
                <a:ea typeface="+mn-ea"/>
                <a:cs typeface="+mn-cs"/>
              </a:rPr>
              <a:t>developed Nations meaning their economy is</a:t>
            </a:r>
          </a:p>
          <a:p>
            <a:r>
              <a:rPr lang="en-US" sz="1200" b="0" i="0" kern="1200" dirty="0">
                <a:solidFill>
                  <a:schemeClr val="tx1"/>
                </a:solidFill>
                <a:effectLst/>
                <a:latin typeface="+mn-lt"/>
                <a:ea typeface="+mn-ea"/>
                <a:cs typeface="+mn-cs"/>
              </a:rPr>
              <a:t>more dependent on technology that produces </a:t>
            </a:r>
          </a:p>
          <a:p>
            <a:r>
              <a:rPr lang="en-US" sz="1200" b="0" i="0" kern="1200" dirty="0">
                <a:solidFill>
                  <a:schemeClr val="tx1"/>
                </a:solidFill>
                <a:effectLst/>
                <a:latin typeface="+mn-lt"/>
                <a:ea typeface="+mn-ea"/>
                <a:cs typeface="+mn-cs"/>
              </a:rPr>
              <a:t>CO</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11</a:t>
            </a:fld>
            <a:endParaRPr lang="en-US"/>
          </a:p>
        </p:txBody>
      </p:sp>
    </p:spTree>
    <p:extLst>
      <p:ext uri="{BB962C8B-B14F-4D97-AF65-F5344CB8AC3E}">
        <p14:creationId xmlns:p14="http://schemas.microsoft.com/office/powerpoint/2010/main" val="120993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Findings</a:t>
            </a:r>
          </a:p>
          <a:p>
            <a:r>
              <a:rPr lang="en-US" sz="1200" b="0" i="0" kern="1200" dirty="0">
                <a:solidFill>
                  <a:schemeClr val="tx1"/>
                </a:solidFill>
                <a:effectLst/>
                <a:latin typeface="+mn-lt"/>
                <a:ea typeface="+mn-ea"/>
                <a:cs typeface="+mn-cs"/>
              </a:rPr>
              <a:t>3. Remarkable Finding. Total GDP</a:t>
            </a:r>
          </a:p>
          <a:p>
            <a:r>
              <a:rPr lang="en-US" sz="1200" b="0" i="0" kern="1200" dirty="0">
                <a:solidFill>
                  <a:schemeClr val="tx1"/>
                </a:solidFill>
                <a:effectLst/>
                <a:latin typeface="+mn-lt"/>
                <a:ea typeface="+mn-ea"/>
                <a:cs typeface="+mn-cs"/>
              </a:rPr>
              <a:t>and total CO2 in US are linearly </a:t>
            </a:r>
          </a:p>
          <a:p>
            <a:r>
              <a:rPr lang="en-US" sz="1200" b="0" i="0" kern="1200" dirty="0">
                <a:solidFill>
                  <a:schemeClr val="tx1"/>
                </a:solidFill>
                <a:effectLst/>
                <a:latin typeface="+mn-lt"/>
                <a:ea typeface="+mn-ea"/>
                <a:cs typeface="+mn-cs"/>
              </a:rPr>
              <a:t>correlated. This unfortunately this are the </a:t>
            </a:r>
          </a:p>
          <a:p>
            <a:r>
              <a:rPr lang="en-US" sz="1200" b="0" i="0" kern="1200" dirty="0">
                <a:solidFill>
                  <a:schemeClr val="tx1"/>
                </a:solidFill>
                <a:effectLst/>
                <a:latin typeface="+mn-lt"/>
                <a:ea typeface="+mn-ea"/>
                <a:cs typeface="+mn-cs"/>
              </a:rPr>
              <a:t>GDP values with inflation included which</a:t>
            </a:r>
          </a:p>
          <a:p>
            <a:r>
              <a:rPr lang="en-US" sz="1200" b="0" i="0" kern="1200" dirty="0">
                <a:solidFill>
                  <a:schemeClr val="tx1"/>
                </a:solidFill>
                <a:effectLst/>
                <a:latin typeface="+mn-lt"/>
                <a:ea typeface="+mn-ea"/>
                <a:cs typeface="+mn-cs"/>
              </a:rPr>
              <a:t>may distort the results of the analysis.</a:t>
            </a:r>
          </a:p>
          <a:p>
            <a:r>
              <a:rPr lang="en-US" sz="1200" b="0" i="0" kern="1200" dirty="0">
                <a:solidFill>
                  <a:schemeClr val="tx1"/>
                </a:solidFill>
                <a:effectLst/>
                <a:latin typeface="+mn-lt"/>
                <a:ea typeface="+mn-ea"/>
                <a:cs typeface="+mn-cs"/>
              </a:rPr>
              <a:t>Also the population might be a big</a:t>
            </a:r>
          </a:p>
          <a:p>
            <a:r>
              <a:rPr lang="en-US" sz="1200" b="0" i="0" kern="1200" dirty="0">
                <a:solidFill>
                  <a:schemeClr val="tx1"/>
                </a:solidFill>
                <a:effectLst/>
                <a:latin typeface="+mn-lt"/>
                <a:ea typeface="+mn-ea"/>
                <a:cs typeface="+mn-cs"/>
              </a:rPr>
              <a:t>factor. This finding needs more analysis.</a:t>
            </a: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13</a:t>
            </a:fld>
            <a:endParaRPr lang="en-US"/>
          </a:p>
        </p:txBody>
      </p:sp>
    </p:spTree>
    <p:extLst>
      <p:ext uri="{BB962C8B-B14F-4D97-AF65-F5344CB8AC3E}">
        <p14:creationId xmlns:p14="http://schemas.microsoft.com/office/powerpoint/2010/main" val="172501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Total </a:t>
            </a:r>
            <a:r>
              <a:rPr lang="en-US" sz="1200" b="0" i="0" kern="1200" baseline="0" dirty="0">
                <a:solidFill>
                  <a:schemeClr val="tx1"/>
                </a:solidFill>
                <a:effectLst/>
                <a:latin typeface="+mn-lt"/>
                <a:ea typeface="+mn-ea"/>
                <a:cs typeface="+mn-cs"/>
              </a:rPr>
              <a:t>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emission per capita and 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from liquid fuel behave similarly and are strongly correlated, after the Recession we can see that the total 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emissions and CO2 from Solid fuel start to behave similarly. </a:t>
            </a:r>
          </a:p>
          <a:p>
            <a:r>
              <a:rPr lang="en-US" sz="1200" b="0" i="0" kern="1200" baseline="0" dirty="0">
                <a:solidFill>
                  <a:schemeClr val="tx1"/>
                </a:solidFill>
                <a:effectLst/>
                <a:latin typeface="+mn-lt"/>
                <a:ea typeface="+mn-ea"/>
                <a:cs typeface="+mn-cs"/>
              </a:rPr>
              <a:t>Does this mean that the main users for liquid fuel are switching to alternative forms of energy?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15</a:t>
            </a:fld>
            <a:endParaRPr lang="en-US"/>
          </a:p>
        </p:txBody>
      </p:sp>
    </p:spTree>
    <p:extLst>
      <p:ext uri="{BB962C8B-B14F-4D97-AF65-F5344CB8AC3E}">
        <p14:creationId xmlns:p14="http://schemas.microsoft.com/office/powerpoint/2010/main" val="249148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CO2 emission behaves linearly in the beginning and then changes in irregular fashion it would be better to divide the CO2 emission to different timeframes.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Fun Facts: The dip in CO2 emission in starting from 1973 to 1975 is related to the Oil Crisis caused by Arab Petroleum Exporting Countries proclaiming an oil embargo at nations perceived as supporting Israel.</a:t>
            </a:r>
          </a:p>
          <a:p>
            <a:r>
              <a:rPr lang="en-US" sz="1200" b="0" i="0" kern="1200" dirty="0">
                <a:solidFill>
                  <a:schemeClr val="tx1"/>
                </a:solidFill>
                <a:effectLst/>
                <a:latin typeface="+mn-lt"/>
                <a:ea typeface="+mn-ea"/>
                <a:cs typeface="+mn-cs"/>
              </a:rPr>
              <a:t>Right after the cease of embargo CO2 emissions increased again but from 1978 to 1982 there is a huge dip in CO2 emission. This could mean either nations started to use Liquid Fuel more economically and/or switched to alternative energy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correlation statistic between the Solid Fuel CO2 emission values and Liquid Fuel CO2 emission values is very strong and positive. This means that both are not alternative to each other but rather the industries that use Liquid Fuel also use Solid Fuel or the the industries that use either of these fuel types are dependent on each other.</a:t>
            </a:r>
          </a:p>
          <a:p>
            <a:r>
              <a:rPr lang="en-US" sz="1200" b="0" i="0" kern="1200" dirty="0">
                <a:solidFill>
                  <a:schemeClr val="tx1"/>
                </a:solidFill>
                <a:effectLst/>
                <a:latin typeface="+mn-lt"/>
                <a:ea typeface="+mn-ea"/>
                <a:cs typeface="+mn-cs"/>
              </a:rPr>
              <a:t>The correlation statistic between the Gaseous Fuel and other types of fuel shows as always negative meaning that the Gaseous fuel is a true alternative. It also means that the increase in usage of Gaseous fuel decrease the amount of CO2 by through lesser usage of Liquid and Solid Fuels</a:t>
            </a:r>
          </a:p>
          <a:p>
            <a:r>
              <a:rPr lang="en-US" sz="1200" b="0" i="0" kern="1200" dirty="0">
                <a:solidFill>
                  <a:schemeClr val="tx1"/>
                </a:solidFill>
                <a:effectLst/>
                <a:latin typeface="+mn-lt"/>
                <a:ea typeface="+mn-ea"/>
                <a:cs typeface="+mn-cs"/>
              </a:rPr>
              <a:t>CO2 per capita values have very strong relation with Solid Fuel with a correlation statistic of 0.9997</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16</a:t>
            </a:fld>
            <a:endParaRPr lang="en-US"/>
          </a:p>
        </p:txBody>
      </p:sp>
    </p:spTree>
    <p:extLst>
      <p:ext uri="{BB962C8B-B14F-4D97-AF65-F5344CB8AC3E}">
        <p14:creationId xmlns:p14="http://schemas.microsoft.com/office/powerpoint/2010/main" val="1117419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spike in Oil prices right before the 2008 recession and during this recessions the prices drop. Is this because people start to look for and use alternate forms of energy?</a:t>
            </a:r>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20</a:t>
            </a:fld>
            <a:endParaRPr lang="en-US"/>
          </a:p>
        </p:txBody>
      </p:sp>
    </p:spTree>
    <p:extLst>
      <p:ext uri="{BB962C8B-B14F-4D97-AF65-F5344CB8AC3E}">
        <p14:creationId xmlns:p14="http://schemas.microsoft.com/office/powerpoint/2010/main" val="2071309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E10-5574-5F4B-A9F6-CE29B7F3CF09}"/>
              </a:ext>
            </a:extLst>
          </p:cNvPr>
          <p:cNvSpPr>
            <a:spLocks noGrp="1"/>
          </p:cNvSpPr>
          <p:nvPr>
            <p:ph type="ctrTitle"/>
          </p:nvPr>
        </p:nvSpPr>
        <p:spPr/>
        <p:txBody>
          <a:bodyPr>
            <a:noAutofit/>
          </a:bodyPr>
          <a:lstStyle/>
          <a:p>
            <a:r>
              <a:rPr lang="en-US" dirty="0"/>
              <a:t>CO</a:t>
            </a:r>
            <a:r>
              <a:rPr lang="en-US" baseline="30000" dirty="0"/>
              <a:t>2</a:t>
            </a:r>
            <a:r>
              <a:rPr lang="en-US" dirty="0"/>
              <a:t> Emissions and its relation to Economic Growth</a:t>
            </a:r>
          </a:p>
        </p:txBody>
      </p:sp>
      <p:sp>
        <p:nvSpPr>
          <p:cNvPr id="3" name="Subtitle 2">
            <a:extLst>
              <a:ext uri="{FF2B5EF4-FFF2-40B4-BE49-F238E27FC236}">
                <a16:creationId xmlns:a16="http://schemas.microsoft.com/office/drawing/2014/main" id="{6343724E-84BC-D74C-BA3D-4520D496ED58}"/>
              </a:ext>
            </a:extLst>
          </p:cNvPr>
          <p:cNvSpPr>
            <a:spLocks noGrp="1"/>
          </p:cNvSpPr>
          <p:nvPr>
            <p:ph type="subTitle" idx="1"/>
          </p:nvPr>
        </p:nvSpPr>
        <p:spPr>
          <a:xfrm>
            <a:off x="1371600" y="3632201"/>
            <a:ext cx="9448800" cy="2126342"/>
          </a:xfrm>
        </p:spPr>
        <p:txBody>
          <a:bodyPr>
            <a:normAutofit/>
          </a:bodyPr>
          <a:lstStyle/>
          <a:p>
            <a:r>
              <a:rPr lang="en-US" dirty="0"/>
              <a:t>Aydin </a:t>
            </a:r>
            <a:r>
              <a:rPr lang="en-US" dirty="0" err="1"/>
              <a:t>Jalilov</a:t>
            </a:r>
            <a:endParaRPr lang="en-US" dirty="0"/>
          </a:p>
          <a:p>
            <a:r>
              <a:rPr lang="en-US" dirty="0"/>
              <a:t>Georgia Leigh</a:t>
            </a:r>
          </a:p>
          <a:p>
            <a:r>
              <a:rPr lang="en-US" dirty="0"/>
              <a:t>Jackie </a:t>
            </a:r>
            <a:r>
              <a:rPr lang="en-US" dirty="0" err="1"/>
              <a:t>Kamprath</a:t>
            </a:r>
            <a:endParaRPr lang="en-US" dirty="0"/>
          </a:p>
          <a:p>
            <a:r>
              <a:rPr lang="en-US" dirty="0"/>
              <a:t>Robert Cox Jr.</a:t>
            </a:r>
          </a:p>
          <a:p>
            <a:r>
              <a:rPr lang="en-US" dirty="0"/>
              <a:t>Seung min </a:t>
            </a:r>
            <a:r>
              <a:rPr lang="en-US" dirty="0" err="1"/>
              <a:t>Yoo</a:t>
            </a:r>
            <a:endParaRPr lang="en-US" dirty="0"/>
          </a:p>
        </p:txBody>
      </p:sp>
    </p:spTree>
    <p:extLst>
      <p:ext uri="{BB962C8B-B14F-4D97-AF65-F5344CB8AC3E}">
        <p14:creationId xmlns:p14="http://schemas.microsoft.com/office/powerpoint/2010/main" val="98907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1BE5-4AD8-0B49-B24B-DAF358824376}"/>
              </a:ext>
            </a:extLst>
          </p:cNvPr>
          <p:cNvSpPr>
            <a:spLocks noGrp="1"/>
          </p:cNvSpPr>
          <p:nvPr>
            <p:ph type="title"/>
          </p:nvPr>
        </p:nvSpPr>
        <p:spPr>
          <a:xfrm>
            <a:off x="339090" y="4148257"/>
            <a:ext cx="10146186" cy="2511835"/>
          </a:xfrm>
        </p:spPr>
        <p:txBody>
          <a:bodyPr>
            <a:normAutofit/>
          </a:bodyPr>
          <a:lstStyle/>
          <a:p>
            <a:r>
              <a:rPr lang="en-US" sz="2200" dirty="0"/>
              <a:t>This is very Similar to the relationship we saw in the US</a:t>
            </a:r>
          </a:p>
        </p:txBody>
      </p:sp>
      <p:sp>
        <p:nvSpPr>
          <p:cNvPr id="5" name="Rectangle 4">
            <a:extLst>
              <a:ext uri="{FF2B5EF4-FFF2-40B4-BE49-F238E27FC236}">
                <a16:creationId xmlns:a16="http://schemas.microsoft.com/office/drawing/2014/main" id="{9EA3BAAB-F2CB-B94E-9A2A-85137D789B71}"/>
              </a:ext>
            </a:extLst>
          </p:cNvPr>
          <p:cNvSpPr/>
          <p:nvPr/>
        </p:nvSpPr>
        <p:spPr>
          <a:xfrm>
            <a:off x="8740027" y="3271094"/>
            <a:ext cx="3119438" cy="1754326"/>
          </a:xfrm>
          <a:prstGeom prst="rect">
            <a:avLst/>
          </a:prstGeom>
        </p:spPr>
        <p:txBody>
          <a:bodyPr wrap="square">
            <a:spAutoFit/>
          </a:bodyPr>
          <a:lstStyle/>
          <a:p>
            <a:r>
              <a:rPr lang="en-US" dirty="0">
                <a:latin typeface="Century Gothic" panose="020B0502020202020204" pitchFamily="34" charset="0"/>
              </a:rPr>
              <a:t>The correlation statistic shows that </a:t>
            </a:r>
            <a:r>
              <a:rPr lang="en-US" dirty="0"/>
              <a:t>CO</a:t>
            </a:r>
            <a:r>
              <a:rPr lang="en-US" baseline="30000" dirty="0"/>
              <a:t>2 </a:t>
            </a:r>
            <a:r>
              <a:rPr lang="en-US" dirty="0"/>
              <a:t>emissions are not related to economic growth and vice versa.</a:t>
            </a:r>
            <a:br>
              <a:rPr lang="en-US" dirty="0">
                <a:latin typeface="Century Gothic" panose="020B0502020202020204" pitchFamily="34" charset="0"/>
              </a:rPr>
            </a:b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1F4F74AE-81F2-BF46-A7DE-B986D0A51A09}"/>
              </a:ext>
            </a:extLst>
          </p:cNvPr>
          <p:cNvSpPr txBox="1"/>
          <p:nvPr/>
        </p:nvSpPr>
        <p:spPr>
          <a:xfrm>
            <a:off x="391477" y="291355"/>
            <a:ext cx="10565445" cy="892552"/>
          </a:xfrm>
          <a:prstGeom prst="rect">
            <a:avLst/>
          </a:prstGeom>
          <a:noFill/>
        </p:spPr>
        <p:txBody>
          <a:bodyPr wrap="square" rtlCol="0">
            <a:spAutoFit/>
          </a:bodyPr>
          <a:lstStyle/>
          <a:p>
            <a:r>
              <a:rPr lang="en-US" sz="2600" dirty="0"/>
              <a:t>CO</a:t>
            </a:r>
            <a:r>
              <a:rPr lang="en-US" sz="2600" baseline="30000" dirty="0"/>
              <a:t>2</a:t>
            </a:r>
            <a:r>
              <a:rPr lang="en-US" sz="2600" dirty="0"/>
              <a:t> emissions in relation to the GDP per capita in the EU (developed countries)</a:t>
            </a:r>
          </a:p>
        </p:txBody>
      </p:sp>
      <p:pic>
        <p:nvPicPr>
          <p:cNvPr id="3" name="Picture 2">
            <a:extLst>
              <a:ext uri="{FF2B5EF4-FFF2-40B4-BE49-F238E27FC236}">
                <a16:creationId xmlns:a16="http://schemas.microsoft.com/office/drawing/2014/main" id="{5C5F79E7-7A23-B241-9719-8A1057EB6BCB}"/>
              </a:ext>
            </a:extLst>
          </p:cNvPr>
          <p:cNvPicPr>
            <a:picLocks noChangeAspect="1"/>
          </p:cNvPicPr>
          <p:nvPr/>
        </p:nvPicPr>
        <p:blipFill>
          <a:blip r:embed="rId2"/>
          <a:stretch>
            <a:fillRect/>
          </a:stretch>
        </p:blipFill>
        <p:spPr>
          <a:xfrm>
            <a:off x="332535" y="1531884"/>
            <a:ext cx="8184115" cy="4137025"/>
          </a:xfrm>
          <a:prstGeom prst="rect">
            <a:avLst/>
          </a:prstGeom>
        </p:spPr>
      </p:pic>
      <p:pic>
        <p:nvPicPr>
          <p:cNvPr id="8" name="Picture 7">
            <a:extLst>
              <a:ext uri="{FF2B5EF4-FFF2-40B4-BE49-F238E27FC236}">
                <a16:creationId xmlns:a16="http://schemas.microsoft.com/office/drawing/2014/main" id="{7384DBE3-5B8A-0342-AC68-9F409DBAA437}"/>
              </a:ext>
            </a:extLst>
          </p:cNvPr>
          <p:cNvPicPr>
            <a:picLocks noChangeAspect="1"/>
          </p:cNvPicPr>
          <p:nvPr/>
        </p:nvPicPr>
        <p:blipFill>
          <a:blip r:embed="rId3"/>
          <a:stretch>
            <a:fillRect/>
          </a:stretch>
        </p:blipFill>
        <p:spPr>
          <a:xfrm>
            <a:off x="8964867" y="2061070"/>
            <a:ext cx="2669758" cy="868364"/>
          </a:xfrm>
          <a:prstGeom prst="rect">
            <a:avLst/>
          </a:prstGeom>
        </p:spPr>
      </p:pic>
    </p:spTree>
    <p:extLst>
      <p:ext uri="{BB962C8B-B14F-4D97-AF65-F5344CB8AC3E}">
        <p14:creationId xmlns:p14="http://schemas.microsoft.com/office/powerpoint/2010/main" val="168401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7BB393-CBC4-504E-AADA-2813AC5C1E47}"/>
              </a:ext>
            </a:extLst>
          </p:cNvPr>
          <p:cNvPicPr>
            <a:picLocks noChangeAspect="1"/>
          </p:cNvPicPr>
          <p:nvPr/>
        </p:nvPicPr>
        <p:blipFill>
          <a:blip r:embed="rId3"/>
          <a:stretch>
            <a:fillRect/>
          </a:stretch>
        </p:blipFill>
        <p:spPr>
          <a:xfrm>
            <a:off x="314325" y="1227137"/>
            <a:ext cx="8439515" cy="4403725"/>
          </a:xfrm>
          <a:prstGeom prst="rect">
            <a:avLst/>
          </a:prstGeom>
        </p:spPr>
      </p:pic>
      <p:sp>
        <p:nvSpPr>
          <p:cNvPr id="6" name="Rectangle 5">
            <a:extLst>
              <a:ext uri="{FF2B5EF4-FFF2-40B4-BE49-F238E27FC236}">
                <a16:creationId xmlns:a16="http://schemas.microsoft.com/office/drawing/2014/main" id="{D68401CD-C551-954D-ADE9-2EAFC87F7A59}"/>
              </a:ext>
            </a:extLst>
          </p:cNvPr>
          <p:cNvSpPr/>
          <p:nvPr/>
        </p:nvSpPr>
        <p:spPr>
          <a:xfrm>
            <a:off x="314325" y="337492"/>
            <a:ext cx="12192000" cy="461665"/>
          </a:xfrm>
          <a:prstGeom prst="rect">
            <a:avLst/>
          </a:prstGeom>
        </p:spPr>
        <p:txBody>
          <a:bodyPr wrap="square">
            <a:spAutoFit/>
          </a:bodyPr>
          <a:lstStyle/>
          <a:p>
            <a:r>
              <a:rPr lang="en-US" sz="2400" dirty="0"/>
              <a:t>CO</a:t>
            </a:r>
            <a:r>
              <a:rPr lang="en-US" sz="2400" baseline="30000" dirty="0"/>
              <a:t>2</a:t>
            </a:r>
            <a:r>
              <a:rPr lang="en-US" sz="2400" dirty="0"/>
              <a:t> emissions in relation to the GDP per capita for Less Developed Countries</a:t>
            </a:r>
          </a:p>
        </p:txBody>
      </p:sp>
      <p:pic>
        <p:nvPicPr>
          <p:cNvPr id="7" name="Picture 6">
            <a:extLst>
              <a:ext uri="{FF2B5EF4-FFF2-40B4-BE49-F238E27FC236}">
                <a16:creationId xmlns:a16="http://schemas.microsoft.com/office/drawing/2014/main" id="{62D70E14-2396-434A-839C-394317C7D427}"/>
              </a:ext>
            </a:extLst>
          </p:cNvPr>
          <p:cNvPicPr>
            <a:picLocks noChangeAspect="1"/>
          </p:cNvPicPr>
          <p:nvPr/>
        </p:nvPicPr>
        <p:blipFill>
          <a:blip r:embed="rId4"/>
          <a:stretch>
            <a:fillRect/>
          </a:stretch>
        </p:blipFill>
        <p:spPr>
          <a:xfrm>
            <a:off x="9147585" y="2962275"/>
            <a:ext cx="2730090" cy="933450"/>
          </a:xfrm>
          <a:prstGeom prst="rect">
            <a:avLst/>
          </a:prstGeom>
        </p:spPr>
      </p:pic>
      <p:sp>
        <p:nvSpPr>
          <p:cNvPr id="8" name="Rectangle 7">
            <a:extLst>
              <a:ext uri="{FF2B5EF4-FFF2-40B4-BE49-F238E27FC236}">
                <a16:creationId xmlns:a16="http://schemas.microsoft.com/office/drawing/2014/main" id="{F743800D-9A13-664B-96E2-82B9ABB38354}"/>
              </a:ext>
            </a:extLst>
          </p:cNvPr>
          <p:cNvSpPr/>
          <p:nvPr/>
        </p:nvSpPr>
        <p:spPr>
          <a:xfrm>
            <a:off x="240688" y="5796132"/>
            <a:ext cx="8586788" cy="1200329"/>
          </a:xfrm>
          <a:prstGeom prst="rect">
            <a:avLst/>
          </a:prstGeom>
        </p:spPr>
        <p:txBody>
          <a:bodyPr wrap="square">
            <a:spAutoFit/>
          </a:bodyPr>
          <a:lstStyle/>
          <a:p>
            <a:r>
              <a:rPr lang="en-US" dirty="0">
                <a:latin typeface="Century Gothic" panose="020B0502020202020204" pitchFamily="34" charset="0"/>
              </a:rPr>
              <a:t>For the least developed countries we see a positive correlation statistic and a linear graph, which is the complete opposite of what we saw for the US and the EU.</a:t>
            </a:r>
            <a:br>
              <a:rPr lang="en-US" dirty="0">
                <a:solidFill>
                  <a:srgbClr val="000000"/>
                </a:solidFill>
                <a:latin typeface="Helvetica Neue" panose="02000503000000020004" pitchFamily="2" charset="0"/>
              </a:rPr>
            </a:b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3933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D3C27-5EAB-D842-BF0E-858B008FF82D}"/>
              </a:ext>
            </a:extLst>
          </p:cNvPr>
          <p:cNvPicPr>
            <a:picLocks noChangeAspect="1"/>
          </p:cNvPicPr>
          <p:nvPr/>
        </p:nvPicPr>
        <p:blipFill>
          <a:blip r:embed="rId2"/>
          <a:stretch>
            <a:fillRect/>
          </a:stretch>
        </p:blipFill>
        <p:spPr>
          <a:xfrm>
            <a:off x="2181679" y="600891"/>
            <a:ext cx="7515134" cy="2828109"/>
          </a:xfrm>
          <a:prstGeom prst="rect">
            <a:avLst/>
          </a:prstGeom>
        </p:spPr>
      </p:pic>
      <p:pic>
        <p:nvPicPr>
          <p:cNvPr id="3" name="Picture 2">
            <a:extLst>
              <a:ext uri="{FF2B5EF4-FFF2-40B4-BE49-F238E27FC236}">
                <a16:creationId xmlns:a16="http://schemas.microsoft.com/office/drawing/2014/main" id="{9963D4FA-C5B5-AE4B-AB70-60B7CE6A68C8}"/>
              </a:ext>
            </a:extLst>
          </p:cNvPr>
          <p:cNvPicPr>
            <a:picLocks noChangeAspect="1"/>
          </p:cNvPicPr>
          <p:nvPr/>
        </p:nvPicPr>
        <p:blipFill>
          <a:blip r:embed="rId3"/>
          <a:stretch>
            <a:fillRect/>
          </a:stretch>
        </p:blipFill>
        <p:spPr>
          <a:xfrm>
            <a:off x="2164262" y="3598817"/>
            <a:ext cx="7515134" cy="2828109"/>
          </a:xfrm>
          <a:prstGeom prst="rect">
            <a:avLst/>
          </a:prstGeom>
        </p:spPr>
      </p:pic>
    </p:spTree>
    <p:extLst>
      <p:ext uri="{BB962C8B-B14F-4D97-AF65-F5344CB8AC3E}">
        <p14:creationId xmlns:p14="http://schemas.microsoft.com/office/powerpoint/2010/main" val="342447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68D74A-B831-C548-97E4-193E49DECD77}"/>
              </a:ext>
            </a:extLst>
          </p:cNvPr>
          <p:cNvPicPr>
            <a:picLocks noChangeAspect="1"/>
          </p:cNvPicPr>
          <p:nvPr/>
        </p:nvPicPr>
        <p:blipFill>
          <a:blip r:embed="rId3"/>
          <a:stretch>
            <a:fillRect/>
          </a:stretch>
        </p:blipFill>
        <p:spPr>
          <a:xfrm>
            <a:off x="514350" y="952154"/>
            <a:ext cx="8529638" cy="4174332"/>
          </a:xfrm>
          <a:prstGeom prst="rect">
            <a:avLst/>
          </a:prstGeom>
        </p:spPr>
      </p:pic>
      <p:sp>
        <p:nvSpPr>
          <p:cNvPr id="5" name="Rectangle 4">
            <a:extLst>
              <a:ext uri="{FF2B5EF4-FFF2-40B4-BE49-F238E27FC236}">
                <a16:creationId xmlns:a16="http://schemas.microsoft.com/office/drawing/2014/main" id="{A69C17B3-C158-7F4B-8573-D0A8F8A48658}"/>
              </a:ext>
            </a:extLst>
          </p:cNvPr>
          <p:cNvSpPr/>
          <p:nvPr/>
        </p:nvSpPr>
        <p:spPr>
          <a:xfrm>
            <a:off x="514350" y="262623"/>
            <a:ext cx="11677650" cy="492443"/>
          </a:xfrm>
          <a:prstGeom prst="rect">
            <a:avLst/>
          </a:prstGeom>
        </p:spPr>
        <p:txBody>
          <a:bodyPr wrap="square">
            <a:spAutoFit/>
          </a:bodyPr>
          <a:lstStyle/>
          <a:p>
            <a:r>
              <a:rPr lang="en-US" sz="2600" dirty="0"/>
              <a:t>CO</a:t>
            </a:r>
            <a:r>
              <a:rPr lang="en-US" sz="2600" baseline="30000" dirty="0"/>
              <a:t>2</a:t>
            </a:r>
            <a:r>
              <a:rPr lang="en-US" sz="2600" dirty="0"/>
              <a:t> EMISSIONS IN RELATION TO THE </a:t>
            </a:r>
            <a:r>
              <a:rPr lang="en-US" sz="2600" b="1" dirty="0"/>
              <a:t>TOTAL </a:t>
            </a:r>
            <a:r>
              <a:rPr lang="en-US" sz="2600" dirty="0"/>
              <a:t>GDP IN THE US</a:t>
            </a:r>
          </a:p>
        </p:txBody>
      </p:sp>
      <p:pic>
        <p:nvPicPr>
          <p:cNvPr id="8" name="Picture 7">
            <a:extLst>
              <a:ext uri="{FF2B5EF4-FFF2-40B4-BE49-F238E27FC236}">
                <a16:creationId xmlns:a16="http://schemas.microsoft.com/office/drawing/2014/main" id="{1D31EC89-2EA5-D749-B524-2FC81F1E53AA}"/>
              </a:ext>
            </a:extLst>
          </p:cNvPr>
          <p:cNvPicPr>
            <a:picLocks noChangeAspect="1"/>
          </p:cNvPicPr>
          <p:nvPr/>
        </p:nvPicPr>
        <p:blipFill>
          <a:blip r:embed="rId4"/>
          <a:stretch>
            <a:fillRect/>
          </a:stretch>
        </p:blipFill>
        <p:spPr>
          <a:xfrm>
            <a:off x="9458325" y="1305827"/>
            <a:ext cx="2057401" cy="368618"/>
          </a:xfrm>
          <a:prstGeom prst="rect">
            <a:avLst/>
          </a:prstGeom>
        </p:spPr>
      </p:pic>
      <p:sp>
        <p:nvSpPr>
          <p:cNvPr id="9" name="Rectangle 8">
            <a:extLst>
              <a:ext uri="{FF2B5EF4-FFF2-40B4-BE49-F238E27FC236}">
                <a16:creationId xmlns:a16="http://schemas.microsoft.com/office/drawing/2014/main" id="{C26991F4-AEFF-B446-A603-3F06212D649C}"/>
              </a:ext>
            </a:extLst>
          </p:cNvPr>
          <p:cNvSpPr/>
          <p:nvPr/>
        </p:nvSpPr>
        <p:spPr>
          <a:xfrm>
            <a:off x="157163" y="5323574"/>
            <a:ext cx="11358563" cy="2031325"/>
          </a:xfrm>
          <a:prstGeom prst="rect">
            <a:avLst/>
          </a:prstGeom>
        </p:spPr>
        <p:txBody>
          <a:bodyPr wrap="square">
            <a:spAutoFit/>
          </a:bodyPr>
          <a:lstStyle/>
          <a:p>
            <a:pPr algn="just"/>
            <a:r>
              <a:rPr lang="en-US" dirty="0">
                <a:latin typeface="Century Gothic" panose="020B0502020202020204" pitchFamily="34" charset="0"/>
              </a:rPr>
              <a:t>This is now showing a different relationship when looking at total GDP instead of GDP per capita. Now we have very strong correlation between the total CO2 emission and the total GDP in the US.</a:t>
            </a:r>
          </a:p>
          <a:p>
            <a:pPr algn="just"/>
            <a:endParaRPr lang="en-US" dirty="0">
              <a:latin typeface="Century Gothic" panose="020B0502020202020204" pitchFamily="34" charset="0"/>
            </a:endParaRPr>
          </a:p>
          <a:p>
            <a:pPr algn="just"/>
            <a:r>
              <a:rPr lang="en-US" dirty="0">
                <a:latin typeface="Century Gothic" panose="020B0502020202020204" pitchFamily="34" charset="0"/>
              </a:rPr>
              <a:t>This includes GDP values with inflation so it may distort the results of the analysis.</a:t>
            </a:r>
          </a:p>
          <a:p>
            <a:pPr algn="just"/>
            <a:r>
              <a:rPr lang="en-US" dirty="0">
                <a:latin typeface="Century Gothic" panose="020B0502020202020204" pitchFamily="34" charset="0"/>
              </a:rPr>
              <a:t>Population also may be a limiting factor – which will need more analysis.</a:t>
            </a:r>
          </a:p>
          <a:p>
            <a:br>
              <a:rPr lang="en-US" dirty="0">
                <a:solidFill>
                  <a:srgbClr val="000000"/>
                </a:solidFill>
                <a:latin typeface="Helvetica Neue" panose="02000503000000020004" pitchFamily="2" charset="0"/>
              </a:rPr>
            </a:b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17025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DA0-040C-8443-ABF7-89D55C11DBEB}"/>
              </a:ext>
            </a:extLst>
          </p:cNvPr>
          <p:cNvSpPr>
            <a:spLocks noGrp="1"/>
          </p:cNvSpPr>
          <p:nvPr>
            <p:ph type="title"/>
          </p:nvPr>
        </p:nvSpPr>
        <p:spPr/>
        <p:txBody>
          <a:bodyPr/>
          <a:lstStyle/>
          <a:p>
            <a:r>
              <a:rPr lang="en-US" dirty="0"/>
              <a:t>Sources of CO</a:t>
            </a:r>
            <a:r>
              <a:rPr lang="en-US" baseline="30000" dirty="0"/>
              <a:t>2 </a:t>
            </a:r>
            <a:endParaRPr lang="en-US" dirty="0"/>
          </a:p>
        </p:txBody>
      </p:sp>
      <p:sp>
        <p:nvSpPr>
          <p:cNvPr id="3" name="Content Placeholder 2">
            <a:extLst>
              <a:ext uri="{FF2B5EF4-FFF2-40B4-BE49-F238E27FC236}">
                <a16:creationId xmlns:a16="http://schemas.microsoft.com/office/drawing/2014/main" id="{65ABC476-1A5B-BF4C-80FB-9E006D3C7FD7}"/>
              </a:ext>
            </a:extLst>
          </p:cNvPr>
          <p:cNvSpPr>
            <a:spLocks noGrp="1"/>
          </p:cNvSpPr>
          <p:nvPr>
            <p:ph idx="1"/>
          </p:nvPr>
        </p:nvSpPr>
        <p:spPr/>
        <p:txBody>
          <a:bodyPr/>
          <a:lstStyle/>
          <a:p>
            <a:pPr marL="0" indent="0">
              <a:buNone/>
            </a:pPr>
            <a:r>
              <a:rPr lang="en-US" dirty="0"/>
              <a:t>There are 3 main sources of CO</a:t>
            </a:r>
            <a:r>
              <a:rPr lang="en-US" baseline="30000" dirty="0"/>
              <a:t>2</a:t>
            </a:r>
            <a:r>
              <a:rPr lang="en-US" dirty="0"/>
              <a:t> emissions</a:t>
            </a:r>
          </a:p>
          <a:p>
            <a:pPr marL="0" indent="0">
              <a:buNone/>
            </a:pPr>
            <a:endParaRPr lang="en-US" dirty="0"/>
          </a:p>
          <a:p>
            <a:r>
              <a:rPr lang="en-US" dirty="0"/>
              <a:t>CO</a:t>
            </a:r>
            <a:r>
              <a:rPr lang="en-US" baseline="30000" dirty="0"/>
              <a:t>2</a:t>
            </a:r>
            <a:r>
              <a:rPr lang="en-US" dirty="0"/>
              <a:t> emissions from Gaseous fuel</a:t>
            </a:r>
          </a:p>
          <a:p>
            <a:pPr marL="0" indent="0">
              <a:buNone/>
            </a:pPr>
            <a:endParaRPr lang="en-US" dirty="0"/>
          </a:p>
          <a:p>
            <a:r>
              <a:rPr lang="en-US" dirty="0"/>
              <a:t>CO</a:t>
            </a:r>
            <a:r>
              <a:rPr lang="en-US" baseline="30000" dirty="0"/>
              <a:t>2</a:t>
            </a:r>
            <a:r>
              <a:rPr lang="en-US" dirty="0"/>
              <a:t> emission from Liquid Fuel</a:t>
            </a:r>
          </a:p>
          <a:p>
            <a:pPr marL="0" indent="0">
              <a:buNone/>
            </a:pPr>
            <a:endParaRPr lang="en-US" dirty="0"/>
          </a:p>
          <a:p>
            <a:r>
              <a:rPr lang="en-US" dirty="0"/>
              <a:t>CO</a:t>
            </a:r>
            <a:r>
              <a:rPr lang="en-US" baseline="30000" dirty="0"/>
              <a:t>2 </a:t>
            </a:r>
            <a:r>
              <a:rPr lang="en-US" dirty="0"/>
              <a:t>emission from Solid Fuel</a:t>
            </a:r>
          </a:p>
          <a:p>
            <a:endParaRPr lang="en-US" dirty="0"/>
          </a:p>
        </p:txBody>
      </p:sp>
    </p:spTree>
    <p:extLst>
      <p:ext uri="{BB962C8B-B14F-4D97-AF65-F5344CB8AC3E}">
        <p14:creationId xmlns:p14="http://schemas.microsoft.com/office/powerpoint/2010/main" val="289158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3BD895-267C-A34C-B877-7BAA1D705454}"/>
              </a:ext>
            </a:extLst>
          </p:cNvPr>
          <p:cNvPicPr>
            <a:picLocks noChangeAspect="1"/>
          </p:cNvPicPr>
          <p:nvPr/>
        </p:nvPicPr>
        <p:blipFill>
          <a:blip r:embed="rId3"/>
          <a:stretch>
            <a:fillRect/>
          </a:stretch>
        </p:blipFill>
        <p:spPr>
          <a:xfrm>
            <a:off x="545193" y="718639"/>
            <a:ext cx="5195428" cy="2710361"/>
          </a:xfrm>
          <a:prstGeom prst="rect">
            <a:avLst/>
          </a:prstGeom>
        </p:spPr>
      </p:pic>
      <p:pic>
        <p:nvPicPr>
          <p:cNvPr id="3" name="Picture 2">
            <a:extLst>
              <a:ext uri="{FF2B5EF4-FFF2-40B4-BE49-F238E27FC236}">
                <a16:creationId xmlns:a16="http://schemas.microsoft.com/office/drawing/2014/main" id="{AB1F3B6C-1B04-5E45-AA2A-5110DEAA2621}"/>
              </a:ext>
            </a:extLst>
          </p:cNvPr>
          <p:cNvPicPr>
            <a:picLocks noChangeAspect="1"/>
          </p:cNvPicPr>
          <p:nvPr/>
        </p:nvPicPr>
        <p:blipFill>
          <a:blip r:embed="rId4"/>
          <a:stretch>
            <a:fillRect/>
          </a:stretch>
        </p:blipFill>
        <p:spPr>
          <a:xfrm>
            <a:off x="6068305" y="699331"/>
            <a:ext cx="5159078" cy="2710361"/>
          </a:xfrm>
          <a:prstGeom prst="rect">
            <a:avLst/>
          </a:prstGeom>
        </p:spPr>
      </p:pic>
      <p:pic>
        <p:nvPicPr>
          <p:cNvPr id="4" name="Picture 3">
            <a:extLst>
              <a:ext uri="{FF2B5EF4-FFF2-40B4-BE49-F238E27FC236}">
                <a16:creationId xmlns:a16="http://schemas.microsoft.com/office/drawing/2014/main" id="{806C8FF0-9C39-A44C-A2F8-78C31EFEB91F}"/>
              </a:ext>
            </a:extLst>
          </p:cNvPr>
          <p:cNvPicPr>
            <a:picLocks noChangeAspect="1"/>
          </p:cNvPicPr>
          <p:nvPr/>
        </p:nvPicPr>
        <p:blipFill>
          <a:blip r:embed="rId5"/>
          <a:stretch>
            <a:fillRect/>
          </a:stretch>
        </p:blipFill>
        <p:spPr>
          <a:xfrm>
            <a:off x="545193" y="3575050"/>
            <a:ext cx="5195428" cy="2710361"/>
          </a:xfrm>
          <a:prstGeom prst="rect">
            <a:avLst/>
          </a:prstGeom>
        </p:spPr>
      </p:pic>
      <p:pic>
        <p:nvPicPr>
          <p:cNvPr id="5" name="Picture 4">
            <a:extLst>
              <a:ext uri="{FF2B5EF4-FFF2-40B4-BE49-F238E27FC236}">
                <a16:creationId xmlns:a16="http://schemas.microsoft.com/office/drawing/2014/main" id="{28821B74-BC2A-F645-81D5-3494545FCDE2}"/>
              </a:ext>
            </a:extLst>
          </p:cNvPr>
          <p:cNvPicPr>
            <a:picLocks noChangeAspect="1"/>
          </p:cNvPicPr>
          <p:nvPr/>
        </p:nvPicPr>
        <p:blipFill>
          <a:blip r:embed="rId6"/>
          <a:stretch>
            <a:fillRect/>
          </a:stretch>
        </p:blipFill>
        <p:spPr>
          <a:xfrm>
            <a:off x="5993855" y="3575050"/>
            <a:ext cx="5195428" cy="2710361"/>
          </a:xfrm>
          <a:prstGeom prst="rect">
            <a:avLst/>
          </a:prstGeom>
        </p:spPr>
      </p:pic>
      <p:sp>
        <p:nvSpPr>
          <p:cNvPr id="6" name="TextBox 5">
            <a:extLst>
              <a:ext uri="{FF2B5EF4-FFF2-40B4-BE49-F238E27FC236}">
                <a16:creationId xmlns:a16="http://schemas.microsoft.com/office/drawing/2014/main" id="{6AD932CF-88BF-AF4F-967B-8920EA3C2CC7}"/>
              </a:ext>
            </a:extLst>
          </p:cNvPr>
          <p:cNvSpPr txBox="1"/>
          <p:nvPr/>
        </p:nvSpPr>
        <p:spPr>
          <a:xfrm>
            <a:off x="9928950" y="6431462"/>
            <a:ext cx="2263050" cy="369332"/>
          </a:xfrm>
          <a:prstGeom prst="rect">
            <a:avLst/>
          </a:prstGeom>
          <a:noFill/>
        </p:spPr>
        <p:txBody>
          <a:bodyPr wrap="square" rtlCol="0">
            <a:spAutoFit/>
          </a:bodyPr>
          <a:lstStyle/>
          <a:p>
            <a:r>
              <a:rPr lang="en-US" dirty="0"/>
              <a:t>*all data for the US</a:t>
            </a:r>
          </a:p>
        </p:txBody>
      </p:sp>
      <p:sp>
        <p:nvSpPr>
          <p:cNvPr id="8" name="Rectangle 7">
            <a:extLst>
              <a:ext uri="{FF2B5EF4-FFF2-40B4-BE49-F238E27FC236}">
                <a16:creationId xmlns:a16="http://schemas.microsoft.com/office/drawing/2014/main" id="{9631F7D0-1DDB-ED4E-AF16-51883205AFAE}"/>
              </a:ext>
            </a:extLst>
          </p:cNvPr>
          <p:cNvSpPr/>
          <p:nvPr/>
        </p:nvSpPr>
        <p:spPr>
          <a:xfrm>
            <a:off x="422368" y="203257"/>
            <a:ext cx="7278595" cy="430887"/>
          </a:xfrm>
          <a:prstGeom prst="rect">
            <a:avLst/>
          </a:prstGeom>
        </p:spPr>
        <p:txBody>
          <a:bodyPr wrap="square">
            <a:spAutoFit/>
          </a:bodyPr>
          <a:lstStyle/>
          <a:p>
            <a:r>
              <a:rPr lang="en-US" sz="2200" dirty="0"/>
              <a:t>Sources of CO</a:t>
            </a:r>
            <a:r>
              <a:rPr lang="en-US" sz="2200" baseline="30000" dirty="0"/>
              <a:t>2 </a:t>
            </a:r>
            <a:endParaRPr lang="en-US" sz="2200" dirty="0"/>
          </a:p>
        </p:txBody>
      </p:sp>
    </p:spTree>
    <p:extLst>
      <p:ext uri="{BB962C8B-B14F-4D97-AF65-F5344CB8AC3E}">
        <p14:creationId xmlns:p14="http://schemas.microsoft.com/office/powerpoint/2010/main" val="5897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6847F8-F39A-994C-9073-27FACBA414E8}"/>
              </a:ext>
            </a:extLst>
          </p:cNvPr>
          <p:cNvPicPr>
            <a:picLocks noChangeAspect="1"/>
          </p:cNvPicPr>
          <p:nvPr/>
        </p:nvPicPr>
        <p:blipFill>
          <a:blip r:embed="rId3"/>
          <a:stretch>
            <a:fillRect/>
          </a:stretch>
        </p:blipFill>
        <p:spPr>
          <a:xfrm>
            <a:off x="457200" y="489313"/>
            <a:ext cx="9448800" cy="4991100"/>
          </a:xfrm>
          <a:prstGeom prst="rect">
            <a:avLst/>
          </a:prstGeom>
        </p:spPr>
      </p:pic>
      <p:pic>
        <p:nvPicPr>
          <p:cNvPr id="4" name="Picture 3">
            <a:extLst>
              <a:ext uri="{FF2B5EF4-FFF2-40B4-BE49-F238E27FC236}">
                <a16:creationId xmlns:a16="http://schemas.microsoft.com/office/drawing/2014/main" id="{72180881-BC5B-9B49-9F0C-92A918E896C3}"/>
              </a:ext>
            </a:extLst>
          </p:cNvPr>
          <p:cNvPicPr>
            <a:picLocks noChangeAspect="1"/>
          </p:cNvPicPr>
          <p:nvPr/>
        </p:nvPicPr>
        <p:blipFill>
          <a:blip r:embed="rId4"/>
          <a:stretch>
            <a:fillRect/>
          </a:stretch>
        </p:blipFill>
        <p:spPr>
          <a:xfrm>
            <a:off x="9378950" y="5704114"/>
            <a:ext cx="2397510" cy="892629"/>
          </a:xfrm>
          <a:prstGeom prst="rect">
            <a:avLst/>
          </a:prstGeom>
        </p:spPr>
      </p:pic>
    </p:spTree>
    <p:extLst>
      <p:ext uri="{BB962C8B-B14F-4D97-AF65-F5344CB8AC3E}">
        <p14:creationId xmlns:p14="http://schemas.microsoft.com/office/powerpoint/2010/main" val="192523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91E76D-62DF-C04F-A72E-316B8F531B3E}"/>
              </a:ext>
            </a:extLst>
          </p:cNvPr>
          <p:cNvPicPr>
            <a:picLocks noChangeAspect="1"/>
          </p:cNvPicPr>
          <p:nvPr/>
        </p:nvPicPr>
        <p:blipFill>
          <a:blip r:embed="rId2"/>
          <a:stretch>
            <a:fillRect/>
          </a:stretch>
        </p:blipFill>
        <p:spPr>
          <a:xfrm>
            <a:off x="6572250" y="2189390"/>
            <a:ext cx="5286580" cy="1968273"/>
          </a:xfrm>
          <a:prstGeom prst="rect">
            <a:avLst/>
          </a:prstGeom>
        </p:spPr>
      </p:pic>
      <p:sp>
        <p:nvSpPr>
          <p:cNvPr id="3" name="Rectangle 2">
            <a:extLst>
              <a:ext uri="{FF2B5EF4-FFF2-40B4-BE49-F238E27FC236}">
                <a16:creationId xmlns:a16="http://schemas.microsoft.com/office/drawing/2014/main" id="{4770171A-554D-9E41-AAC8-34BAB209230C}"/>
              </a:ext>
            </a:extLst>
          </p:cNvPr>
          <p:cNvSpPr/>
          <p:nvPr/>
        </p:nvSpPr>
        <p:spPr>
          <a:xfrm>
            <a:off x="476250" y="474345"/>
            <a:ext cx="6096000" cy="6278642"/>
          </a:xfrm>
          <a:prstGeom prst="rect">
            <a:avLst/>
          </a:prstGeom>
        </p:spPr>
        <p:txBody>
          <a:bodyPr>
            <a:spAutoFit/>
          </a:bodyPr>
          <a:lstStyle/>
          <a:p>
            <a:r>
              <a:rPr lang="en-US" sz="2400" dirty="0">
                <a:latin typeface="Century Gothic" panose="020B0502020202020204" pitchFamily="34" charset="0"/>
              </a:rPr>
              <a:t>FINDINGS</a:t>
            </a:r>
          </a:p>
          <a:p>
            <a:endParaRPr lang="en-US" dirty="0">
              <a:latin typeface="Century Gothic" panose="020B0502020202020204" pitchFamily="34" charset="0"/>
            </a:endParaRPr>
          </a:p>
          <a:p>
            <a:r>
              <a:rPr lang="en-US" dirty="0">
                <a:latin typeface="Century Gothic" panose="020B0502020202020204" pitchFamily="34" charset="0"/>
              </a:rPr>
              <a:t>After 2008 the correlation between different sources</a:t>
            </a:r>
          </a:p>
          <a:p>
            <a:r>
              <a:rPr lang="en-US" dirty="0">
                <a:latin typeface="Century Gothic" panose="020B0502020202020204" pitchFamily="34" charset="0"/>
              </a:rPr>
              <a:t>Of CO</a:t>
            </a:r>
            <a:r>
              <a:rPr lang="en-US" baseline="30000" dirty="0">
                <a:latin typeface="Century Gothic" panose="020B0502020202020204" pitchFamily="34" charset="0"/>
              </a:rPr>
              <a:t>2 </a:t>
            </a:r>
            <a:r>
              <a:rPr lang="en-US" dirty="0">
                <a:latin typeface="Century Gothic" panose="020B0502020202020204" pitchFamily="34" charset="0"/>
              </a:rPr>
              <a:t>emissions reveal important facts.</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Correlation between the Solid Fuel CO2 emission values and Liquid Fuel CO2 emission values is very strong and positive. This means that both are not alternative to each other but rather the industries that use Liquid Fuel also use Solid Fuel or the industries that use either of these fuel types are dependent on each other.</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Correlation between the Gaseous Fuel and other types of fuel is always negative meaning that the Gaseous fuel is a true alternative. It also means that the increase in usage of Gaseous fuel decrease the amount of CO2 by through lesser usage of Liquid and Solid Fuels</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CO2 per capita values have a very strong correlation to Solid Fuel.</a:t>
            </a:r>
            <a:endParaRPr lang="en-US" b="0" i="0" dirty="0">
              <a:effectLst/>
              <a:latin typeface="Century Gothic" panose="020B0502020202020204" pitchFamily="34" charset="0"/>
            </a:endParaRPr>
          </a:p>
        </p:txBody>
      </p:sp>
    </p:spTree>
    <p:extLst>
      <p:ext uri="{BB962C8B-B14F-4D97-AF65-F5344CB8AC3E}">
        <p14:creationId xmlns:p14="http://schemas.microsoft.com/office/powerpoint/2010/main" val="42627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70171A-554D-9E41-AAC8-34BAB209230C}"/>
              </a:ext>
            </a:extLst>
          </p:cNvPr>
          <p:cNvSpPr/>
          <p:nvPr/>
        </p:nvSpPr>
        <p:spPr>
          <a:xfrm>
            <a:off x="476250" y="474345"/>
            <a:ext cx="4330700" cy="5447645"/>
          </a:xfrm>
          <a:prstGeom prst="rect">
            <a:avLst/>
          </a:prstGeom>
        </p:spPr>
        <p:txBody>
          <a:bodyPr wrap="square">
            <a:spAutoFit/>
          </a:bodyPr>
          <a:lstStyle/>
          <a:p>
            <a:endParaRPr lang="en-US" sz="2400" dirty="0">
              <a:latin typeface="Century Gothic" panose="020B0502020202020204" pitchFamily="34" charset="0"/>
            </a:endParaRPr>
          </a:p>
          <a:p>
            <a:endParaRPr lang="en-US" sz="2400" dirty="0">
              <a:latin typeface="Century Gothic" panose="020B0502020202020204" pitchFamily="34" charset="0"/>
            </a:endParaRPr>
          </a:p>
          <a:p>
            <a:r>
              <a:rPr lang="en-US" sz="2400" dirty="0">
                <a:latin typeface="Century Gothic" panose="020B0502020202020204" pitchFamily="34" charset="0"/>
              </a:rPr>
              <a:t>FINDINGS</a:t>
            </a:r>
          </a:p>
          <a:p>
            <a:endParaRPr lang="en-US" sz="2400" dirty="0">
              <a:latin typeface="Century Gothic" panose="020B0502020202020204" pitchFamily="34" charset="0"/>
            </a:endParaRPr>
          </a:p>
          <a:p>
            <a:endParaRPr lang="en-US" dirty="0">
              <a:latin typeface="Century Gothic" panose="020B0502020202020204" pitchFamily="34" charset="0"/>
            </a:endParaRPr>
          </a:p>
          <a:p>
            <a:pPr marL="285750" indent="-285750">
              <a:buFont typeface="Arial" panose="020B0604020202020204" pitchFamily="34" charset="0"/>
              <a:buChar char="•"/>
            </a:pPr>
            <a:r>
              <a:rPr lang="en-US" dirty="0"/>
              <a:t>The irregularities in CO</a:t>
            </a:r>
            <a:r>
              <a:rPr lang="en-US" baseline="30000" dirty="0"/>
              <a:t>2</a:t>
            </a:r>
            <a:r>
              <a:rPr lang="en-US" dirty="0"/>
              <a:t> emission values per capita may be related to emerging technologies, as well as the usage of nuclear and alternative energy.</a:t>
            </a:r>
          </a:p>
          <a:p>
            <a:endParaRPr lang="en-US" dirty="0"/>
          </a:p>
          <a:p>
            <a:pPr marL="285750" indent="-285750">
              <a:buFont typeface="Arial" panose="020B0604020202020204" pitchFamily="34" charset="0"/>
              <a:buChar char="•"/>
            </a:pPr>
            <a:r>
              <a:rPr lang="en-US" dirty="0"/>
              <a:t>Also, more efficient usage of the liquid fuel may result in lesser CO</a:t>
            </a:r>
            <a:r>
              <a:rPr lang="en-US" baseline="30000" dirty="0"/>
              <a:t>2</a:t>
            </a:r>
            <a:r>
              <a:rPr lang="en-US" dirty="0"/>
              <a:t> emissions. If there is new technology introduced then the electricity retail price also should increase to cover the expenses.</a:t>
            </a:r>
          </a:p>
          <a:p>
            <a:endParaRPr lang="en-US" dirty="0">
              <a:latin typeface="Century Gothic" panose="020B0502020202020204" pitchFamily="34" charset="0"/>
            </a:endParaRPr>
          </a:p>
        </p:txBody>
      </p:sp>
      <p:pic>
        <p:nvPicPr>
          <p:cNvPr id="4" name="Picture 3">
            <a:extLst>
              <a:ext uri="{FF2B5EF4-FFF2-40B4-BE49-F238E27FC236}">
                <a16:creationId xmlns:a16="http://schemas.microsoft.com/office/drawing/2014/main" id="{3680905A-31ED-C648-A0D2-1DE95A4DA75F}"/>
              </a:ext>
            </a:extLst>
          </p:cNvPr>
          <p:cNvPicPr>
            <a:picLocks noChangeAspect="1"/>
          </p:cNvPicPr>
          <p:nvPr/>
        </p:nvPicPr>
        <p:blipFill>
          <a:blip r:embed="rId2"/>
          <a:stretch>
            <a:fillRect/>
          </a:stretch>
        </p:blipFill>
        <p:spPr>
          <a:xfrm>
            <a:off x="4806950" y="1539458"/>
            <a:ext cx="6908800" cy="4013200"/>
          </a:xfrm>
          <a:prstGeom prst="rect">
            <a:avLst/>
          </a:prstGeom>
        </p:spPr>
      </p:pic>
    </p:spTree>
    <p:extLst>
      <p:ext uri="{BB962C8B-B14F-4D97-AF65-F5344CB8AC3E}">
        <p14:creationId xmlns:p14="http://schemas.microsoft.com/office/powerpoint/2010/main" val="58777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BCFB8-C2E0-BD47-ABA1-8B0C5CE9BFE9}"/>
              </a:ext>
            </a:extLst>
          </p:cNvPr>
          <p:cNvPicPr>
            <a:picLocks noChangeAspect="1"/>
          </p:cNvPicPr>
          <p:nvPr/>
        </p:nvPicPr>
        <p:blipFill>
          <a:blip r:embed="rId2"/>
          <a:stretch>
            <a:fillRect/>
          </a:stretch>
        </p:blipFill>
        <p:spPr>
          <a:xfrm>
            <a:off x="196850" y="1328148"/>
            <a:ext cx="9028433" cy="3215277"/>
          </a:xfrm>
          <a:prstGeom prst="rect">
            <a:avLst/>
          </a:prstGeom>
        </p:spPr>
      </p:pic>
      <p:sp>
        <p:nvSpPr>
          <p:cNvPr id="4" name="TextBox 3">
            <a:extLst>
              <a:ext uri="{FF2B5EF4-FFF2-40B4-BE49-F238E27FC236}">
                <a16:creationId xmlns:a16="http://schemas.microsoft.com/office/drawing/2014/main" id="{485FCD79-247D-7E41-87F4-B8393CD8F479}"/>
              </a:ext>
            </a:extLst>
          </p:cNvPr>
          <p:cNvSpPr txBox="1"/>
          <p:nvPr/>
        </p:nvSpPr>
        <p:spPr>
          <a:xfrm>
            <a:off x="9773466" y="5392918"/>
            <a:ext cx="1685109" cy="369332"/>
          </a:xfrm>
          <a:prstGeom prst="rect">
            <a:avLst/>
          </a:prstGeom>
          <a:noFill/>
        </p:spPr>
        <p:txBody>
          <a:bodyPr wrap="square" rtlCol="0">
            <a:spAutoFit/>
          </a:bodyPr>
          <a:lstStyle/>
          <a:p>
            <a:r>
              <a:rPr lang="en-US" dirty="0"/>
              <a:t>(Go Iceland!)</a:t>
            </a:r>
          </a:p>
        </p:txBody>
      </p:sp>
      <p:sp>
        <p:nvSpPr>
          <p:cNvPr id="5" name="TextBox 4">
            <a:extLst>
              <a:ext uri="{FF2B5EF4-FFF2-40B4-BE49-F238E27FC236}">
                <a16:creationId xmlns:a16="http://schemas.microsoft.com/office/drawing/2014/main" id="{D7CDAF89-DEEE-9C44-9913-E54C295D43E6}"/>
              </a:ext>
            </a:extLst>
          </p:cNvPr>
          <p:cNvSpPr txBox="1"/>
          <p:nvPr/>
        </p:nvSpPr>
        <p:spPr>
          <a:xfrm>
            <a:off x="357188" y="585788"/>
            <a:ext cx="11101387" cy="492443"/>
          </a:xfrm>
          <a:prstGeom prst="rect">
            <a:avLst/>
          </a:prstGeom>
          <a:noFill/>
        </p:spPr>
        <p:txBody>
          <a:bodyPr wrap="square" rtlCol="0">
            <a:spAutoFit/>
          </a:bodyPr>
          <a:lstStyle/>
          <a:p>
            <a:r>
              <a:rPr lang="en-US" sz="2600" dirty="0"/>
              <a:t>ALTERNATIVE AND NUCLEAR ENERGY ACROSS THE GLOBE</a:t>
            </a:r>
          </a:p>
        </p:txBody>
      </p:sp>
      <p:sp>
        <p:nvSpPr>
          <p:cNvPr id="6" name="TextBox 5">
            <a:extLst>
              <a:ext uri="{FF2B5EF4-FFF2-40B4-BE49-F238E27FC236}">
                <a16:creationId xmlns:a16="http://schemas.microsoft.com/office/drawing/2014/main" id="{C9C1D1B2-D848-A84F-8F5C-E1C0312B3634}"/>
              </a:ext>
            </a:extLst>
          </p:cNvPr>
          <p:cNvSpPr txBox="1"/>
          <p:nvPr/>
        </p:nvSpPr>
        <p:spPr>
          <a:xfrm>
            <a:off x="181296" y="4793342"/>
            <a:ext cx="9043987" cy="2190343"/>
          </a:xfrm>
          <a:prstGeom prst="rect">
            <a:avLst/>
          </a:prstGeom>
          <a:noFill/>
        </p:spPr>
        <p:txBody>
          <a:bodyPr wrap="square" rtlCol="0">
            <a:spAutoFit/>
          </a:bodyPr>
          <a:lstStyle/>
          <a:p>
            <a:pPr lvl="0">
              <a:spcBef>
                <a:spcPts val="1600"/>
              </a:spcBef>
            </a:pPr>
            <a:r>
              <a:rPr lang="en-US" dirty="0"/>
              <a:t>Alternative and nuclear energy usage in US in 2011 was 12%</a:t>
            </a:r>
          </a:p>
          <a:p>
            <a:pPr lvl="0">
              <a:spcBef>
                <a:spcPts val="1600"/>
              </a:spcBef>
            </a:pPr>
            <a:r>
              <a:rPr lang="en-US" dirty="0"/>
              <a:t>While other developed countries were at…</a:t>
            </a:r>
          </a:p>
          <a:p>
            <a:pPr lvl="0">
              <a:spcBef>
                <a:spcPts val="600"/>
              </a:spcBef>
            </a:pPr>
            <a:r>
              <a:rPr lang="en-US" dirty="0"/>
              <a:t>Canada was at 23%,</a:t>
            </a:r>
          </a:p>
          <a:p>
            <a:pPr lvl="0">
              <a:spcBef>
                <a:spcPts val="600"/>
              </a:spcBef>
            </a:pPr>
            <a:r>
              <a:rPr lang="en-US" dirty="0"/>
              <a:t>France at 47%,</a:t>
            </a:r>
          </a:p>
          <a:p>
            <a:pPr lvl="0">
              <a:spcBef>
                <a:spcPts val="600"/>
              </a:spcBef>
            </a:pPr>
            <a:r>
              <a:rPr lang="en-US" dirty="0"/>
              <a:t>Iceland at 84%.</a:t>
            </a:r>
          </a:p>
          <a:p>
            <a:endParaRPr lang="en-US" dirty="0"/>
          </a:p>
        </p:txBody>
      </p:sp>
    </p:spTree>
    <p:extLst>
      <p:ext uri="{BB962C8B-B14F-4D97-AF65-F5344CB8AC3E}">
        <p14:creationId xmlns:p14="http://schemas.microsoft.com/office/powerpoint/2010/main" val="359031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p:txBody>
          <a:bodyPr/>
          <a:lstStyle/>
          <a:p>
            <a:r>
              <a:rPr lang="en-US" dirty="0"/>
              <a:t>Our Hypothesis</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3641725"/>
            <a:ext cx="10490200" cy="2027555"/>
          </a:xfrm>
        </p:spPr>
        <p:txBody>
          <a:bodyPr>
            <a:normAutofit/>
          </a:bodyPr>
          <a:lstStyle/>
          <a:p>
            <a:r>
              <a:rPr lang="en-US" dirty="0"/>
              <a:t>To see if environmental quality (looking at CO</a:t>
            </a:r>
            <a:r>
              <a:rPr lang="en-US" baseline="30000" dirty="0"/>
              <a:t>2 </a:t>
            </a:r>
            <a:r>
              <a:rPr lang="en-US" dirty="0"/>
              <a:t>emissions) is related to </a:t>
            </a:r>
            <a:r>
              <a:rPr lang="en-US"/>
              <a:t>economic growth.</a:t>
            </a:r>
            <a:endParaRPr lang="en-US" dirty="0"/>
          </a:p>
        </p:txBody>
      </p:sp>
    </p:spTree>
    <p:extLst>
      <p:ext uri="{BB962C8B-B14F-4D97-AF65-F5344CB8AC3E}">
        <p14:creationId xmlns:p14="http://schemas.microsoft.com/office/powerpoint/2010/main" val="259319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87ECE8-6878-6A45-BE0D-8325CEA84E26}"/>
              </a:ext>
            </a:extLst>
          </p:cNvPr>
          <p:cNvSpPr txBox="1"/>
          <p:nvPr/>
        </p:nvSpPr>
        <p:spPr>
          <a:xfrm>
            <a:off x="182879" y="234289"/>
            <a:ext cx="10633166" cy="369332"/>
          </a:xfrm>
          <a:prstGeom prst="rect">
            <a:avLst/>
          </a:prstGeom>
          <a:noFill/>
        </p:spPr>
        <p:txBody>
          <a:bodyPr wrap="square" rtlCol="0">
            <a:spAutoFit/>
          </a:bodyPr>
          <a:lstStyle/>
          <a:p>
            <a:r>
              <a:rPr lang="en-US" dirty="0"/>
              <a:t>Next we looked at if there’s a correlation between CO</a:t>
            </a:r>
            <a:r>
              <a:rPr lang="en-US" baseline="30000" dirty="0"/>
              <a:t>2</a:t>
            </a:r>
            <a:r>
              <a:rPr lang="en-US" dirty="0"/>
              <a:t> emissions and the price of Oil…</a:t>
            </a:r>
          </a:p>
        </p:txBody>
      </p:sp>
      <p:pic>
        <p:nvPicPr>
          <p:cNvPr id="4" name="Picture 3">
            <a:extLst>
              <a:ext uri="{FF2B5EF4-FFF2-40B4-BE49-F238E27FC236}">
                <a16:creationId xmlns:a16="http://schemas.microsoft.com/office/drawing/2014/main" id="{4B976E8F-0005-6A41-B435-DAD6B9125B29}"/>
              </a:ext>
            </a:extLst>
          </p:cNvPr>
          <p:cNvPicPr>
            <a:picLocks noChangeAspect="1"/>
          </p:cNvPicPr>
          <p:nvPr/>
        </p:nvPicPr>
        <p:blipFill>
          <a:blip r:embed="rId3"/>
          <a:stretch>
            <a:fillRect/>
          </a:stretch>
        </p:blipFill>
        <p:spPr>
          <a:xfrm>
            <a:off x="182879" y="800406"/>
            <a:ext cx="9461500" cy="5041900"/>
          </a:xfrm>
          <a:prstGeom prst="rect">
            <a:avLst/>
          </a:prstGeom>
        </p:spPr>
      </p:pic>
      <p:pic>
        <p:nvPicPr>
          <p:cNvPr id="5" name="Picture 4">
            <a:extLst>
              <a:ext uri="{FF2B5EF4-FFF2-40B4-BE49-F238E27FC236}">
                <a16:creationId xmlns:a16="http://schemas.microsoft.com/office/drawing/2014/main" id="{784C502F-3750-A849-B6F6-5CD30AAC9A37}"/>
              </a:ext>
            </a:extLst>
          </p:cNvPr>
          <p:cNvPicPr>
            <a:picLocks noChangeAspect="1"/>
          </p:cNvPicPr>
          <p:nvPr/>
        </p:nvPicPr>
        <p:blipFill>
          <a:blip r:embed="rId4"/>
          <a:stretch>
            <a:fillRect/>
          </a:stretch>
        </p:blipFill>
        <p:spPr>
          <a:xfrm>
            <a:off x="9823269" y="5842306"/>
            <a:ext cx="2189017" cy="851137"/>
          </a:xfrm>
          <a:prstGeom prst="rect">
            <a:avLst/>
          </a:prstGeom>
        </p:spPr>
      </p:pic>
    </p:spTree>
    <p:extLst>
      <p:ext uri="{BB962C8B-B14F-4D97-AF65-F5344CB8AC3E}">
        <p14:creationId xmlns:p14="http://schemas.microsoft.com/office/powerpoint/2010/main" val="318761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D581B-EBBD-7E48-A14D-EC18532DD59B}"/>
              </a:ext>
            </a:extLst>
          </p:cNvPr>
          <p:cNvSpPr txBox="1"/>
          <p:nvPr/>
        </p:nvSpPr>
        <p:spPr>
          <a:xfrm>
            <a:off x="394063" y="287383"/>
            <a:ext cx="11116490" cy="646331"/>
          </a:xfrm>
          <a:prstGeom prst="rect">
            <a:avLst/>
          </a:prstGeom>
          <a:noFill/>
        </p:spPr>
        <p:txBody>
          <a:bodyPr wrap="square" rtlCol="0">
            <a:spAutoFit/>
          </a:bodyPr>
          <a:lstStyle/>
          <a:p>
            <a:r>
              <a:rPr lang="en-US" dirty="0"/>
              <a:t>Next we looked electricity prices in the US to see if a decrease in CO</a:t>
            </a:r>
            <a:r>
              <a:rPr lang="en-US" baseline="30000" dirty="0"/>
              <a:t>2</a:t>
            </a:r>
            <a:r>
              <a:rPr lang="en-US" dirty="0"/>
              <a:t> emissions lead to a increase in retail prices…</a:t>
            </a:r>
          </a:p>
        </p:txBody>
      </p:sp>
      <p:pic>
        <p:nvPicPr>
          <p:cNvPr id="3" name="Picture 2">
            <a:extLst>
              <a:ext uri="{FF2B5EF4-FFF2-40B4-BE49-F238E27FC236}">
                <a16:creationId xmlns:a16="http://schemas.microsoft.com/office/drawing/2014/main" id="{F7D0E817-B7B8-184A-9C36-FE8A3D7600EE}"/>
              </a:ext>
            </a:extLst>
          </p:cNvPr>
          <p:cNvPicPr>
            <a:picLocks noChangeAspect="1"/>
          </p:cNvPicPr>
          <p:nvPr/>
        </p:nvPicPr>
        <p:blipFill>
          <a:blip r:embed="rId2"/>
          <a:stretch>
            <a:fillRect/>
          </a:stretch>
        </p:blipFill>
        <p:spPr>
          <a:xfrm>
            <a:off x="394062" y="1474107"/>
            <a:ext cx="6829697" cy="4753332"/>
          </a:xfrm>
          <a:prstGeom prst="rect">
            <a:avLst/>
          </a:prstGeom>
        </p:spPr>
      </p:pic>
      <p:pic>
        <p:nvPicPr>
          <p:cNvPr id="4" name="Picture 3">
            <a:extLst>
              <a:ext uri="{FF2B5EF4-FFF2-40B4-BE49-F238E27FC236}">
                <a16:creationId xmlns:a16="http://schemas.microsoft.com/office/drawing/2014/main" id="{33B166EA-5191-224B-BBDA-674215B7AB39}"/>
              </a:ext>
            </a:extLst>
          </p:cNvPr>
          <p:cNvPicPr>
            <a:picLocks noChangeAspect="1"/>
          </p:cNvPicPr>
          <p:nvPr/>
        </p:nvPicPr>
        <p:blipFill>
          <a:blip r:embed="rId3"/>
          <a:stretch>
            <a:fillRect/>
          </a:stretch>
        </p:blipFill>
        <p:spPr>
          <a:xfrm>
            <a:off x="7900487" y="1595301"/>
            <a:ext cx="3035300" cy="1028700"/>
          </a:xfrm>
          <a:prstGeom prst="rect">
            <a:avLst/>
          </a:prstGeom>
        </p:spPr>
      </p:pic>
      <p:sp>
        <p:nvSpPr>
          <p:cNvPr id="5" name="TextBox 4">
            <a:extLst>
              <a:ext uri="{FF2B5EF4-FFF2-40B4-BE49-F238E27FC236}">
                <a16:creationId xmlns:a16="http://schemas.microsoft.com/office/drawing/2014/main" id="{C928A671-FDCB-3A4F-8687-B3DADB62411D}"/>
              </a:ext>
            </a:extLst>
          </p:cNvPr>
          <p:cNvSpPr txBox="1"/>
          <p:nvPr/>
        </p:nvSpPr>
        <p:spPr>
          <a:xfrm>
            <a:off x="7981406" y="3122023"/>
            <a:ext cx="3529147" cy="1477328"/>
          </a:xfrm>
          <a:prstGeom prst="rect">
            <a:avLst/>
          </a:prstGeom>
          <a:noFill/>
        </p:spPr>
        <p:txBody>
          <a:bodyPr wrap="square" rtlCol="0">
            <a:spAutoFit/>
          </a:bodyPr>
          <a:lstStyle/>
          <a:p>
            <a:r>
              <a:rPr lang="en-US" dirty="0"/>
              <a:t>The data here shows there is a correlation between the two…as the price of electricity increases the usages of CO</a:t>
            </a:r>
            <a:r>
              <a:rPr lang="en-US" baseline="30000" dirty="0"/>
              <a:t>2 </a:t>
            </a:r>
            <a:r>
              <a:rPr lang="en-US" dirty="0"/>
              <a:t>goes down.</a:t>
            </a:r>
          </a:p>
        </p:txBody>
      </p:sp>
    </p:spTree>
    <p:extLst>
      <p:ext uri="{BB962C8B-B14F-4D97-AF65-F5344CB8AC3E}">
        <p14:creationId xmlns:p14="http://schemas.microsoft.com/office/powerpoint/2010/main" val="423562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sz="2400" dirty="0"/>
              <a:t>Here we divided the countries into groups based on their GDP per capita.</a:t>
            </a:r>
          </a:p>
          <a:p>
            <a:pPr lvl="0">
              <a:spcBef>
                <a:spcPts val="1600"/>
              </a:spcBef>
            </a:pPr>
            <a:r>
              <a:rPr lang="en-US" b="1" dirty="0" err="1">
                <a:latin typeface="Avenir Next LT Pro" panose="020B0504020202020204" pitchFamily="34" charset="0"/>
              </a:rPr>
              <a:t>lowGDP</a:t>
            </a:r>
            <a:r>
              <a:rPr lang="en-US" b="1" dirty="0">
                <a:latin typeface="Avenir Next LT Pro" panose="020B0504020202020204" pitchFamily="34" charset="0"/>
              </a:rPr>
              <a:t> </a:t>
            </a:r>
            <a:r>
              <a:rPr lang="en-US" dirty="0">
                <a:latin typeface="Avenir Next LT Pro" panose="020B0504020202020204" pitchFamily="34" charset="0"/>
              </a:rPr>
              <a:t>=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&lt; 2500]</a:t>
            </a:r>
          </a:p>
          <a:p>
            <a:pPr lvl="0">
              <a:spcBef>
                <a:spcPts val="1600"/>
              </a:spcBef>
            </a:pPr>
            <a:endParaRPr lang="en-US" dirty="0">
              <a:latin typeface="Avenir Next LT Pro" panose="020B0504020202020204" pitchFamily="34" charset="0"/>
            </a:endParaRPr>
          </a:p>
          <a:p>
            <a:r>
              <a:rPr lang="en-US" b="1" dirty="0" err="1">
                <a:latin typeface="Avenir Next LT Pro" panose="020B0504020202020204" pitchFamily="34" charset="0"/>
              </a:rPr>
              <a:t>mediumGDP</a:t>
            </a:r>
            <a:r>
              <a:rPr lang="en-US" dirty="0">
                <a:latin typeface="Avenir Next LT Pro" panose="020B0504020202020204" pitchFamily="34" charset="0"/>
              </a:rPr>
              <a:t> =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&gt;= 2500) &amp; (</a:t>
            </a:r>
            <a:r>
              <a:rPr lang="en-US" dirty="0" err="1">
                <a:latin typeface="Avenir Next LT Pro" panose="020B0504020202020204" pitchFamily="34" charset="0"/>
              </a:rPr>
              <a:t>dataCountries</a:t>
            </a:r>
            <a:r>
              <a:rPr lang="en-US" dirty="0">
                <a:latin typeface="Avenir Next LT Pro" panose="020B0504020202020204" pitchFamily="34" charset="0"/>
              </a:rPr>
              <a:t>["Value"].values &lt; 12000)]</a:t>
            </a:r>
          </a:p>
          <a:p>
            <a:endParaRPr lang="en-US" dirty="0">
              <a:latin typeface="Avenir Next LT Pro" panose="020B0504020202020204" pitchFamily="34" charset="0"/>
            </a:endParaRPr>
          </a:p>
          <a:p>
            <a:r>
              <a:rPr lang="en-US" b="1" dirty="0" err="1">
                <a:latin typeface="Avenir Next LT Pro" panose="020B0504020202020204" pitchFamily="34" charset="0"/>
              </a:rPr>
              <a:t>highGDP</a:t>
            </a:r>
            <a:r>
              <a:rPr lang="en-US" dirty="0">
                <a:latin typeface="Avenir Next LT Pro" panose="020B0504020202020204" pitchFamily="34" charset="0"/>
              </a:rPr>
              <a:t> =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&gt;= 12000]</a:t>
            </a:r>
          </a:p>
          <a:p>
            <a:endParaRPr lang="en-US" dirty="0"/>
          </a:p>
        </p:txBody>
      </p:sp>
    </p:spTree>
    <p:extLst>
      <p:ext uri="{BB962C8B-B14F-4D97-AF65-F5344CB8AC3E}">
        <p14:creationId xmlns:p14="http://schemas.microsoft.com/office/powerpoint/2010/main" val="2577820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T-TEST</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We are checking whether each group of countries has comparable CO2 mean values. Null hypothesis is that the Mean values are not comparable</a:t>
            </a:r>
          </a:p>
          <a:p>
            <a:pPr lvl="0">
              <a:spcBef>
                <a:spcPts val="1600"/>
              </a:spcBef>
            </a:pPr>
            <a:endParaRPr lang="en-US" b="1" dirty="0">
              <a:latin typeface="Avenir Next LT Pro" panose="020B0504020202020204" pitchFamily="34" charset="0"/>
            </a:endParaRPr>
          </a:p>
          <a:p>
            <a:endParaRPr lang="en-US" dirty="0"/>
          </a:p>
        </p:txBody>
      </p:sp>
      <p:pic>
        <p:nvPicPr>
          <p:cNvPr id="4" name="Picture 3">
            <a:extLst>
              <a:ext uri="{FF2B5EF4-FFF2-40B4-BE49-F238E27FC236}">
                <a16:creationId xmlns:a16="http://schemas.microsoft.com/office/drawing/2014/main" id="{4BDF0D7D-4420-E245-856C-D9E14D14C288}"/>
              </a:ext>
            </a:extLst>
          </p:cNvPr>
          <p:cNvPicPr>
            <a:picLocks noChangeAspect="1"/>
          </p:cNvPicPr>
          <p:nvPr/>
        </p:nvPicPr>
        <p:blipFill>
          <a:blip r:embed="rId2"/>
          <a:stretch>
            <a:fillRect/>
          </a:stretch>
        </p:blipFill>
        <p:spPr>
          <a:xfrm>
            <a:off x="1727200" y="3429000"/>
            <a:ext cx="8737600" cy="2616200"/>
          </a:xfrm>
          <a:prstGeom prst="rect">
            <a:avLst/>
          </a:prstGeom>
        </p:spPr>
      </p:pic>
    </p:spTree>
    <p:extLst>
      <p:ext uri="{BB962C8B-B14F-4D97-AF65-F5344CB8AC3E}">
        <p14:creationId xmlns:p14="http://schemas.microsoft.com/office/powerpoint/2010/main" val="1178101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ANOVA </a:t>
            </a:r>
            <a:r>
              <a:rPr lang="en-US" dirty="0" err="1"/>
              <a:t>TEst</a:t>
            </a:r>
            <a:endParaRPr lang="en-US" dirty="0"/>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We are checking whether all three groups of countries has comparable CO2 mean values. Null hypothesis is Mean values are not comparable</a:t>
            </a:r>
            <a:endParaRPr lang="en-US" b="1" dirty="0">
              <a:latin typeface="Avenir Next LT Pro" panose="020B0504020202020204" pitchFamily="34" charset="0"/>
            </a:endParaRPr>
          </a:p>
          <a:p>
            <a:endParaRPr lang="en-US" dirty="0"/>
          </a:p>
        </p:txBody>
      </p:sp>
      <p:pic>
        <p:nvPicPr>
          <p:cNvPr id="5" name="Picture 4">
            <a:extLst>
              <a:ext uri="{FF2B5EF4-FFF2-40B4-BE49-F238E27FC236}">
                <a16:creationId xmlns:a16="http://schemas.microsoft.com/office/drawing/2014/main" id="{C97B939A-3486-1F4C-A5A0-24991D10B8D6}"/>
              </a:ext>
            </a:extLst>
          </p:cNvPr>
          <p:cNvPicPr>
            <a:picLocks noChangeAspect="1"/>
          </p:cNvPicPr>
          <p:nvPr/>
        </p:nvPicPr>
        <p:blipFill>
          <a:blip r:embed="rId2"/>
          <a:stretch>
            <a:fillRect/>
          </a:stretch>
        </p:blipFill>
        <p:spPr>
          <a:xfrm>
            <a:off x="1473200" y="3699670"/>
            <a:ext cx="9245600" cy="850900"/>
          </a:xfrm>
          <a:prstGeom prst="rect">
            <a:avLst/>
          </a:prstGeom>
        </p:spPr>
      </p:pic>
    </p:spTree>
    <p:extLst>
      <p:ext uri="{BB962C8B-B14F-4D97-AF65-F5344CB8AC3E}">
        <p14:creationId xmlns:p14="http://schemas.microsoft.com/office/powerpoint/2010/main" val="71151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Kruskal-</a:t>
            </a:r>
            <a:r>
              <a:rPr lang="en-US" dirty="0" err="1"/>
              <a:t>wallis</a:t>
            </a:r>
            <a:r>
              <a:rPr lang="en-US" dirty="0"/>
              <a:t> h-test</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Kruskal-Wallis H-test AKA a One-Way </a:t>
            </a:r>
            <a:r>
              <a:rPr lang="en-US" dirty="0" err="1"/>
              <a:t>Anova</a:t>
            </a:r>
            <a:r>
              <a:rPr lang="en-US" dirty="0"/>
              <a:t> test. We are checking whether all three groups of countries has comparable CO2 mean values. Null hypothesis is Mean values are not comparable</a:t>
            </a:r>
          </a:p>
        </p:txBody>
      </p:sp>
      <p:pic>
        <p:nvPicPr>
          <p:cNvPr id="4" name="Picture 3">
            <a:extLst>
              <a:ext uri="{FF2B5EF4-FFF2-40B4-BE49-F238E27FC236}">
                <a16:creationId xmlns:a16="http://schemas.microsoft.com/office/drawing/2014/main" id="{B6F0DEBC-9B8D-4E4A-A249-F2C2EF4EE6FF}"/>
              </a:ext>
            </a:extLst>
          </p:cNvPr>
          <p:cNvPicPr>
            <a:picLocks noChangeAspect="1"/>
          </p:cNvPicPr>
          <p:nvPr/>
        </p:nvPicPr>
        <p:blipFill>
          <a:blip r:embed="rId2"/>
          <a:stretch>
            <a:fillRect/>
          </a:stretch>
        </p:blipFill>
        <p:spPr>
          <a:xfrm>
            <a:off x="1136650" y="3756820"/>
            <a:ext cx="9918700" cy="850900"/>
          </a:xfrm>
          <a:prstGeom prst="rect">
            <a:avLst/>
          </a:prstGeom>
        </p:spPr>
      </p:pic>
    </p:spTree>
    <p:extLst>
      <p:ext uri="{BB962C8B-B14F-4D97-AF65-F5344CB8AC3E}">
        <p14:creationId xmlns:p14="http://schemas.microsoft.com/office/powerpoint/2010/main" val="7473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Conclusion</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1843089"/>
            <a:ext cx="10490200" cy="4600572"/>
          </a:xfrm>
        </p:spPr>
        <p:txBody>
          <a:bodyPr>
            <a:normAutofit fontScale="92500"/>
          </a:bodyPr>
          <a:lstStyle/>
          <a:p>
            <a:pPr marL="171450" indent="-171450" algn="l"/>
            <a:r>
              <a:rPr lang="en-US" sz="2400" dirty="0"/>
              <a:t>As the production increases the amount of CO</a:t>
            </a:r>
            <a:r>
              <a:rPr lang="en-US" sz="2400" baseline="30000" dirty="0"/>
              <a:t>2</a:t>
            </a:r>
            <a:r>
              <a:rPr lang="en-US" sz="2400" dirty="0"/>
              <a:t> emission increases as well. CO</a:t>
            </a:r>
            <a:r>
              <a:rPr lang="en-US" sz="2400" baseline="30000" dirty="0"/>
              <a:t>2</a:t>
            </a:r>
            <a:r>
              <a:rPr lang="en-US" sz="2400" dirty="0"/>
              <a:t> emission is directly related to the energy production and energy production uses CO</a:t>
            </a:r>
            <a:r>
              <a:rPr lang="en-US" sz="2400" baseline="30000" dirty="0"/>
              <a:t>2</a:t>
            </a:r>
            <a:r>
              <a:rPr lang="en-US" sz="2400" dirty="0"/>
              <a:t> producing technology.</a:t>
            </a:r>
          </a:p>
          <a:p>
            <a:pPr marL="171450" indent="-171450" algn="l"/>
            <a:r>
              <a:rPr lang="en-US" sz="2400" dirty="0"/>
              <a:t>Although CO</a:t>
            </a:r>
            <a:r>
              <a:rPr lang="en-US" sz="2400" baseline="30000" dirty="0"/>
              <a:t>2</a:t>
            </a:r>
            <a:r>
              <a:rPr lang="en-US" sz="2400" dirty="0"/>
              <a:t> emission increase every year almost linearly since 1960 the GDP value of CO</a:t>
            </a:r>
            <a:r>
              <a:rPr lang="en-US" sz="2400" baseline="30000" dirty="0"/>
              <a:t>2 </a:t>
            </a:r>
            <a:r>
              <a:rPr lang="en-US" sz="2400" dirty="0"/>
              <a:t>emission reduce thanks to implementation of new technology, more efficient fuel burning mechanisms, alternative and nuclear energy.</a:t>
            </a:r>
          </a:p>
          <a:p>
            <a:pPr marL="171450" indent="-171450" algn="l"/>
            <a:r>
              <a:rPr lang="en-US" sz="2400" dirty="0"/>
              <a:t>Gaseous Fuel is a true alternative to Liquid and Solid Fuel types to reduce the CO</a:t>
            </a:r>
            <a:r>
              <a:rPr lang="en-US" sz="2400" baseline="30000" dirty="0"/>
              <a:t>2</a:t>
            </a:r>
            <a:r>
              <a:rPr lang="en-US" sz="2400" dirty="0"/>
              <a:t> amount. </a:t>
            </a:r>
          </a:p>
          <a:p>
            <a:pPr marL="171450" indent="-171450" algn="l"/>
            <a:r>
              <a:rPr lang="en-US" sz="2400" dirty="0"/>
              <a:t>CO</a:t>
            </a:r>
            <a:r>
              <a:rPr lang="en-US" sz="2400" baseline="30000" dirty="0"/>
              <a:t>2</a:t>
            </a:r>
            <a:r>
              <a:rPr lang="en-US" sz="2400" dirty="0"/>
              <a:t> per capita may be misleading since the primary goal is to harness the total CO</a:t>
            </a:r>
            <a:r>
              <a:rPr lang="en-US" sz="2400" baseline="30000" dirty="0"/>
              <a:t>2</a:t>
            </a:r>
            <a:r>
              <a:rPr lang="en-US" sz="2400" dirty="0"/>
              <a:t> but the total CO</a:t>
            </a:r>
            <a:r>
              <a:rPr lang="en-US" sz="2400" baseline="30000" dirty="0"/>
              <a:t>2</a:t>
            </a:r>
            <a:r>
              <a:rPr lang="en-US" sz="2400" dirty="0"/>
              <a:t> volumes keep increasing as does population.</a:t>
            </a:r>
          </a:p>
          <a:p>
            <a:pPr marL="171450" indent="-171450" algn="l"/>
            <a:r>
              <a:rPr lang="en-US" sz="2400" dirty="0"/>
              <a:t>Least developed nations do not use advanced technology and cheap but less efficient usage of the Fuel result in increased CO</a:t>
            </a:r>
            <a:r>
              <a:rPr lang="en-US" sz="2400" baseline="30000" dirty="0"/>
              <a:t>2</a:t>
            </a:r>
            <a:r>
              <a:rPr lang="en-US" sz="2400" dirty="0"/>
              <a:t> per capita. </a:t>
            </a:r>
          </a:p>
        </p:txBody>
      </p:sp>
    </p:spTree>
    <p:extLst>
      <p:ext uri="{BB962C8B-B14F-4D97-AF65-F5344CB8AC3E}">
        <p14:creationId xmlns:p14="http://schemas.microsoft.com/office/powerpoint/2010/main" val="381140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Motivation</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1843089"/>
            <a:ext cx="10490200" cy="4600572"/>
          </a:xfrm>
        </p:spPr>
        <p:txBody>
          <a:bodyPr>
            <a:normAutofit/>
          </a:bodyPr>
          <a:lstStyle/>
          <a:p>
            <a:pPr algn="l"/>
            <a:r>
              <a:rPr lang="en-US" dirty="0"/>
              <a:t>There is Emerging Global concern about the Climate due to the amount of greenhouse gases in the atmosphere, particularly CO2, which  has been challenged by some countries claiming that the environmental degradation is directly related to Economic Growth and is inevitable. </a:t>
            </a:r>
          </a:p>
          <a:p>
            <a:pPr algn="l"/>
            <a:endParaRPr lang="en-US" dirty="0"/>
          </a:p>
          <a:p>
            <a:pPr algn="l"/>
            <a:r>
              <a:rPr lang="en-US" dirty="0"/>
              <a:t>Here we work to analyze Global CO2 emissions within the context of Economic Growth.</a:t>
            </a:r>
          </a:p>
          <a:p>
            <a:pPr algn="l"/>
            <a:endParaRPr lang="en-US" dirty="0"/>
          </a:p>
          <a:p>
            <a:pPr algn="l"/>
            <a:r>
              <a:rPr lang="en-US" dirty="0"/>
              <a:t>The analysis conducted on different group of countries based on their GDP per capita to find out whether this claim holds true.</a:t>
            </a:r>
          </a:p>
        </p:txBody>
      </p:sp>
    </p:spTree>
    <p:extLst>
      <p:ext uri="{BB962C8B-B14F-4D97-AF65-F5344CB8AC3E}">
        <p14:creationId xmlns:p14="http://schemas.microsoft.com/office/powerpoint/2010/main" val="38100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research questions</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850899" y="1757364"/>
            <a:ext cx="10490200" cy="4600572"/>
          </a:xfrm>
        </p:spPr>
        <p:txBody>
          <a:bodyPr>
            <a:normAutofit/>
          </a:bodyPr>
          <a:lstStyle/>
          <a:p>
            <a:pPr marL="342900" indent="-342900" algn="l">
              <a:buFont typeface="Arial" panose="020B0604020202020204" pitchFamily="34" charset="0"/>
              <a:buChar char="•"/>
            </a:pPr>
            <a:r>
              <a:rPr lang="en-US" dirty="0"/>
              <a:t>How does the US CO</a:t>
            </a:r>
            <a:r>
              <a:rPr lang="en-US" baseline="30000" dirty="0"/>
              <a:t>2</a:t>
            </a:r>
            <a:r>
              <a:rPr lang="en-US" dirty="0"/>
              <a:t> emissions per capita volumes compare against those in other developed nations, focusing on EU nations.</a:t>
            </a:r>
          </a:p>
          <a:p>
            <a:pPr marL="342900" indent="-342900" algn="l">
              <a:buFont typeface="Arial" panose="020B0604020202020204" pitchFamily="34" charset="0"/>
              <a:buChar char="•"/>
            </a:pPr>
            <a:r>
              <a:rPr lang="en-US" dirty="0"/>
              <a:t>How are GDP and CO</a:t>
            </a:r>
            <a:r>
              <a:rPr lang="en-US" baseline="30000" dirty="0"/>
              <a:t>2</a:t>
            </a:r>
            <a:r>
              <a:rPr lang="en-US" dirty="0"/>
              <a:t> emissions per capita correlated in Least developed nations.</a:t>
            </a:r>
          </a:p>
          <a:p>
            <a:pPr marL="342900" indent="-342900" algn="l">
              <a:buFont typeface="Arial" panose="020B0604020202020204" pitchFamily="34" charset="0"/>
              <a:buChar char="•"/>
            </a:pPr>
            <a:r>
              <a:rPr lang="en-US" dirty="0"/>
              <a:t>How are total amount of the CO</a:t>
            </a:r>
            <a:r>
              <a:rPr lang="en-US" baseline="30000" dirty="0"/>
              <a:t>2</a:t>
            </a:r>
            <a:r>
              <a:rPr lang="en-US" dirty="0"/>
              <a:t> in </a:t>
            </a:r>
            <a:r>
              <a:rPr lang="en-US" dirty="0" err="1"/>
              <a:t>kt</a:t>
            </a:r>
            <a:r>
              <a:rPr lang="en-US" dirty="0"/>
              <a:t> and total GDP (inflation included) correlated – US only</a:t>
            </a:r>
          </a:p>
          <a:p>
            <a:pPr marL="342900" indent="-342900" algn="l">
              <a:buFont typeface="Arial" panose="020B0604020202020204" pitchFamily="34" charset="0"/>
              <a:buChar char="•"/>
            </a:pPr>
            <a:r>
              <a:rPr lang="en-US" dirty="0"/>
              <a:t>What are the main sources of CO</a:t>
            </a:r>
            <a:r>
              <a:rPr lang="en-US" baseline="30000" dirty="0"/>
              <a:t>2 </a:t>
            </a:r>
            <a:r>
              <a:rPr lang="en-US" dirty="0"/>
              <a:t>emissions and how are they correlated. </a:t>
            </a:r>
          </a:p>
          <a:p>
            <a:pPr marL="342900" indent="-342900" algn="l">
              <a:buFont typeface="Arial" panose="020B0604020202020204" pitchFamily="34" charset="0"/>
              <a:buChar char="•"/>
            </a:pPr>
            <a:r>
              <a:rPr lang="en-US" dirty="0"/>
              <a:t>Why are there fluctuations in CO</a:t>
            </a:r>
            <a:r>
              <a:rPr lang="en-US" baseline="30000" dirty="0"/>
              <a:t>2 </a:t>
            </a:r>
            <a:r>
              <a:rPr lang="en-US" dirty="0"/>
              <a:t>emission over time? Insights</a:t>
            </a:r>
          </a:p>
          <a:p>
            <a:pPr marL="342900" indent="-342900" algn="l">
              <a:buFont typeface="Arial" panose="020B0604020202020204" pitchFamily="34" charset="0"/>
              <a:buChar char="•"/>
            </a:pPr>
            <a:r>
              <a:rPr lang="en-US" dirty="0"/>
              <a:t>Statistical Tests – </a:t>
            </a:r>
            <a:r>
              <a:rPr lang="en-US" dirty="0" err="1"/>
              <a:t>Ttest</a:t>
            </a:r>
            <a:r>
              <a:rPr lang="en-US" dirty="0"/>
              <a:t>, </a:t>
            </a:r>
            <a:r>
              <a:rPr lang="en-US" dirty="0" err="1"/>
              <a:t>Anova</a:t>
            </a:r>
            <a:r>
              <a:rPr lang="en-US" dirty="0"/>
              <a:t>, Kruskal-</a:t>
            </a:r>
          </a:p>
        </p:txBody>
      </p:sp>
    </p:spTree>
    <p:extLst>
      <p:ext uri="{BB962C8B-B14F-4D97-AF65-F5344CB8AC3E}">
        <p14:creationId xmlns:p14="http://schemas.microsoft.com/office/powerpoint/2010/main" val="245154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7121-D51F-854D-8241-0DEBF3B2B142}"/>
              </a:ext>
            </a:extLst>
          </p:cNvPr>
          <p:cNvSpPr>
            <a:spLocks noGrp="1"/>
          </p:cNvSpPr>
          <p:nvPr>
            <p:ph type="title"/>
          </p:nvPr>
        </p:nvSpPr>
        <p:spPr>
          <a:xfrm>
            <a:off x="2438400" y="764373"/>
            <a:ext cx="9067800" cy="1293028"/>
          </a:xfrm>
        </p:spPr>
        <p:txBody>
          <a:bodyPr/>
          <a:lstStyle/>
          <a:p>
            <a:r>
              <a:rPr lang="en-US" dirty="0"/>
              <a:t>World Development Indicators </a:t>
            </a:r>
          </a:p>
        </p:txBody>
      </p:sp>
      <p:sp>
        <p:nvSpPr>
          <p:cNvPr id="3" name="Content Placeholder 2">
            <a:extLst>
              <a:ext uri="{FF2B5EF4-FFF2-40B4-BE49-F238E27FC236}">
                <a16:creationId xmlns:a16="http://schemas.microsoft.com/office/drawing/2014/main" id="{274D8950-9D00-F848-B3AF-39B6E4F351A2}"/>
              </a:ext>
            </a:extLst>
          </p:cNvPr>
          <p:cNvSpPr>
            <a:spLocks noGrp="1"/>
          </p:cNvSpPr>
          <p:nvPr>
            <p:ph idx="1"/>
          </p:nvPr>
        </p:nvSpPr>
        <p:spPr/>
        <p:txBody>
          <a:bodyPr/>
          <a:lstStyle/>
          <a:p>
            <a:r>
              <a:rPr lang="en-US" dirty="0"/>
              <a:t>World Bank’s premier compilation of cross-country comparable data on development</a:t>
            </a:r>
          </a:p>
          <a:p>
            <a:r>
              <a:rPr lang="en-US" dirty="0"/>
              <a:t>Is a compilation of relevant, high-quality, and internationally comparable statistics about global development and the fight against poverty. </a:t>
            </a:r>
          </a:p>
          <a:p>
            <a:r>
              <a:rPr lang="en-US" dirty="0"/>
              <a:t>The database contains thousands of indicators for 217 economies and more than 40 country groups, with data for many indicators going back more than 50 years.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44433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FBB8-A824-1E4B-89AF-C23FFD61F959}"/>
              </a:ext>
            </a:extLst>
          </p:cNvPr>
          <p:cNvSpPr>
            <a:spLocks noGrp="1"/>
          </p:cNvSpPr>
          <p:nvPr>
            <p:ph type="title"/>
          </p:nvPr>
        </p:nvSpPr>
        <p:spPr>
          <a:xfrm>
            <a:off x="2011680" y="764373"/>
            <a:ext cx="9494520" cy="1293028"/>
          </a:xfrm>
        </p:spPr>
        <p:txBody>
          <a:bodyPr/>
          <a:lstStyle/>
          <a:p>
            <a:r>
              <a:rPr lang="en-US" dirty="0"/>
              <a:t>CO</a:t>
            </a:r>
            <a:r>
              <a:rPr lang="en-US" baseline="30000" dirty="0"/>
              <a:t>2</a:t>
            </a:r>
            <a:r>
              <a:rPr lang="en-US" dirty="0"/>
              <a:t> Emissions around the world</a:t>
            </a:r>
          </a:p>
        </p:txBody>
      </p:sp>
      <p:pic>
        <p:nvPicPr>
          <p:cNvPr id="4" name="Content Placeholder 3">
            <a:extLst>
              <a:ext uri="{FF2B5EF4-FFF2-40B4-BE49-F238E27FC236}">
                <a16:creationId xmlns:a16="http://schemas.microsoft.com/office/drawing/2014/main" id="{66B89A5D-DFB1-C24D-BFCF-800A4D04169E}"/>
              </a:ext>
            </a:extLst>
          </p:cNvPr>
          <p:cNvPicPr>
            <a:picLocks noGrp="1" noChangeAspect="1"/>
          </p:cNvPicPr>
          <p:nvPr>
            <p:ph idx="1"/>
          </p:nvPr>
        </p:nvPicPr>
        <p:blipFill>
          <a:blip r:embed="rId2"/>
          <a:stretch>
            <a:fillRect/>
          </a:stretch>
        </p:blipFill>
        <p:spPr>
          <a:xfrm>
            <a:off x="685800" y="1822553"/>
            <a:ext cx="10820400" cy="3881230"/>
          </a:xfrm>
          <a:prstGeom prst="rect">
            <a:avLst/>
          </a:prstGeom>
        </p:spPr>
      </p:pic>
      <p:sp>
        <p:nvSpPr>
          <p:cNvPr id="5" name="TextBox 4">
            <a:extLst>
              <a:ext uri="{FF2B5EF4-FFF2-40B4-BE49-F238E27FC236}">
                <a16:creationId xmlns:a16="http://schemas.microsoft.com/office/drawing/2014/main" id="{30385F25-37BB-B24A-9E63-3391060267D4}"/>
              </a:ext>
            </a:extLst>
          </p:cNvPr>
          <p:cNvSpPr txBox="1"/>
          <p:nvPr/>
        </p:nvSpPr>
        <p:spPr>
          <a:xfrm>
            <a:off x="685800" y="5838633"/>
            <a:ext cx="11715750" cy="646331"/>
          </a:xfrm>
          <a:prstGeom prst="rect">
            <a:avLst/>
          </a:prstGeom>
          <a:noFill/>
        </p:spPr>
        <p:txBody>
          <a:bodyPr wrap="square" rtlCol="0">
            <a:spAutoFit/>
          </a:bodyPr>
          <a:lstStyle/>
          <a:p>
            <a:r>
              <a:rPr lang="en-US" dirty="0"/>
              <a:t>The US is an outlier and is only exceeded by nations in the Middle East and Trinidad and Tobago (South </a:t>
            </a:r>
            <a:r>
              <a:rPr lang="en-US" dirty="0" err="1"/>
              <a:t>Amierica</a:t>
            </a:r>
            <a:r>
              <a:rPr lang="en-US" dirty="0"/>
              <a:t>) in CO</a:t>
            </a:r>
            <a:r>
              <a:rPr lang="en-US" baseline="30000" dirty="0"/>
              <a:t>2 </a:t>
            </a:r>
            <a:r>
              <a:rPr lang="en-US" dirty="0"/>
              <a:t>per capita.</a:t>
            </a:r>
          </a:p>
        </p:txBody>
      </p:sp>
    </p:spTree>
    <p:extLst>
      <p:ext uri="{BB962C8B-B14F-4D97-AF65-F5344CB8AC3E}">
        <p14:creationId xmlns:p14="http://schemas.microsoft.com/office/powerpoint/2010/main" val="423371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8B85-A724-CF4F-8724-7A8FFAA8B160}"/>
              </a:ext>
            </a:extLst>
          </p:cNvPr>
          <p:cNvSpPr>
            <a:spLocks noGrp="1"/>
          </p:cNvSpPr>
          <p:nvPr>
            <p:ph type="title"/>
          </p:nvPr>
        </p:nvSpPr>
        <p:spPr/>
        <p:txBody>
          <a:bodyPr>
            <a:normAutofit fontScale="90000"/>
          </a:bodyPr>
          <a:lstStyle/>
          <a:p>
            <a:r>
              <a:rPr lang="en-US" dirty="0"/>
              <a:t>The Change in The United States’ CO</a:t>
            </a:r>
            <a:r>
              <a:rPr lang="en-US" baseline="30000" dirty="0"/>
              <a:t>2</a:t>
            </a:r>
            <a:r>
              <a:rPr lang="en-US" dirty="0"/>
              <a:t> Emissions from 1960-2015</a:t>
            </a:r>
          </a:p>
        </p:txBody>
      </p:sp>
      <p:pic>
        <p:nvPicPr>
          <p:cNvPr id="5" name="Content Placeholder 4">
            <a:extLst>
              <a:ext uri="{FF2B5EF4-FFF2-40B4-BE49-F238E27FC236}">
                <a16:creationId xmlns:a16="http://schemas.microsoft.com/office/drawing/2014/main" id="{75B71C68-9911-A24A-8F7C-E9DC43EB442B}"/>
              </a:ext>
            </a:extLst>
          </p:cNvPr>
          <p:cNvPicPr>
            <a:picLocks noGrp="1" noChangeAspect="1"/>
          </p:cNvPicPr>
          <p:nvPr>
            <p:ph idx="1"/>
          </p:nvPr>
        </p:nvPicPr>
        <p:blipFill>
          <a:blip r:embed="rId2"/>
          <a:stretch>
            <a:fillRect/>
          </a:stretch>
        </p:blipFill>
        <p:spPr>
          <a:xfrm>
            <a:off x="657679" y="2512227"/>
            <a:ext cx="5651500" cy="3581400"/>
          </a:xfrm>
          <a:prstGeom prst="rect">
            <a:avLst/>
          </a:prstGeom>
        </p:spPr>
      </p:pic>
      <p:sp>
        <p:nvSpPr>
          <p:cNvPr id="6" name="TextBox 5">
            <a:extLst>
              <a:ext uri="{FF2B5EF4-FFF2-40B4-BE49-F238E27FC236}">
                <a16:creationId xmlns:a16="http://schemas.microsoft.com/office/drawing/2014/main" id="{6802C40C-E90B-5642-8795-DBF7390B4375}"/>
              </a:ext>
            </a:extLst>
          </p:cNvPr>
          <p:cNvSpPr txBox="1"/>
          <p:nvPr/>
        </p:nvSpPr>
        <p:spPr>
          <a:xfrm>
            <a:off x="7380514" y="2534194"/>
            <a:ext cx="412568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a:t>
            </a:r>
            <a:r>
              <a:rPr lang="en-US" baseline="30000" dirty="0"/>
              <a:t>2 </a:t>
            </a:r>
            <a:r>
              <a:rPr lang="en-US" dirty="0"/>
              <a:t>dramatically increased between 1960-1970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a:t>
            </a:r>
            <a:r>
              <a:rPr lang="en-US" baseline="30000" dirty="0"/>
              <a:t>2 </a:t>
            </a:r>
            <a:r>
              <a:rPr lang="en-US" dirty="0"/>
              <a:t>levels began to decrease prior to 1980 and remain trending lower</a:t>
            </a:r>
          </a:p>
        </p:txBody>
      </p:sp>
    </p:spTree>
    <p:extLst>
      <p:ext uri="{BB962C8B-B14F-4D97-AF65-F5344CB8AC3E}">
        <p14:creationId xmlns:p14="http://schemas.microsoft.com/office/powerpoint/2010/main" val="36832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1F411B-4733-574A-AEDA-8F92346FA425}"/>
              </a:ext>
            </a:extLst>
          </p:cNvPr>
          <p:cNvPicPr>
            <a:picLocks noChangeAspect="1"/>
          </p:cNvPicPr>
          <p:nvPr/>
        </p:nvPicPr>
        <p:blipFill>
          <a:blip r:embed="rId3"/>
          <a:stretch>
            <a:fillRect/>
          </a:stretch>
        </p:blipFill>
        <p:spPr>
          <a:xfrm>
            <a:off x="1400083" y="565150"/>
            <a:ext cx="9606761" cy="4960439"/>
          </a:xfrm>
          <a:prstGeom prst="rect">
            <a:avLst/>
          </a:prstGeom>
        </p:spPr>
      </p:pic>
      <p:sp>
        <p:nvSpPr>
          <p:cNvPr id="3" name="TextBox 2">
            <a:extLst>
              <a:ext uri="{FF2B5EF4-FFF2-40B4-BE49-F238E27FC236}">
                <a16:creationId xmlns:a16="http://schemas.microsoft.com/office/drawing/2014/main" id="{DCC8659D-2260-134B-ABF4-F12C9FAFF6CD}"/>
              </a:ext>
            </a:extLst>
          </p:cNvPr>
          <p:cNvSpPr txBox="1"/>
          <p:nvPr/>
        </p:nvSpPr>
        <p:spPr>
          <a:xfrm>
            <a:off x="4014652" y="6384291"/>
            <a:ext cx="8177348" cy="369332"/>
          </a:xfrm>
          <a:prstGeom prst="rect">
            <a:avLst/>
          </a:prstGeom>
          <a:noFill/>
        </p:spPr>
        <p:txBody>
          <a:bodyPr wrap="square" rtlCol="0">
            <a:spAutoFit/>
          </a:bodyPr>
          <a:lstStyle/>
          <a:p>
            <a:r>
              <a:rPr lang="en-US" dirty="0"/>
              <a:t>…looking to see if there’s a correlation between GDP and CO</a:t>
            </a:r>
            <a:r>
              <a:rPr lang="en-US" baseline="30000" dirty="0"/>
              <a:t>2 </a:t>
            </a:r>
            <a:r>
              <a:rPr lang="en-US" dirty="0"/>
              <a:t>in the US</a:t>
            </a:r>
            <a:endParaRPr lang="en-US" baseline="30000" dirty="0"/>
          </a:p>
        </p:txBody>
      </p:sp>
      <p:pic>
        <p:nvPicPr>
          <p:cNvPr id="4" name="Picture 3">
            <a:extLst>
              <a:ext uri="{FF2B5EF4-FFF2-40B4-BE49-F238E27FC236}">
                <a16:creationId xmlns:a16="http://schemas.microsoft.com/office/drawing/2014/main" id="{FF620ABB-6086-9E40-A7A6-A17B4FB2CF91}"/>
              </a:ext>
            </a:extLst>
          </p:cNvPr>
          <p:cNvPicPr>
            <a:picLocks noChangeAspect="1"/>
          </p:cNvPicPr>
          <p:nvPr/>
        </p:nvPicPr>
        <p:blipFill>
          <a:blip r:embed="rId4"/>
          <a:stretch>
            <a:fillRect/>
          </a:stretch>
        </p:blipFill>
        <p:spPr>
          <a:xfrm>
            <a:off x="538843" y="5908493"/>
            <a:ext cx="2389493" cy="768713"/>
          </a:xfrm>
          <a:prstGeom prst="rect">
            <a:avLst/>
          </a:prstGeom>
        </p:spPr>
      </p:pic>
    </p:spTree>
    <p:extLst>
      <p:ext uri="{BB962C8B-B14F-4D97-AF65-F5344CB8AC3E}">
        <p14:creationId xmlns:p14="http://schemas.microsoft.com/office/powerpoint/2010/main" val="98587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1BE5-4AD8-0B49-B24B-DAF358824376}"/>
              </a:ext>
            </a:extLst>
          </p:cNvPr>
          <p:cNvSpPr>
            <a:spLocks noGrp="1"/>
          </p:cNvSpPr>
          <p:nvPr>
            <p:ph type="title"/>
          </p:nvPr>
        </p:nvSpPr>
        <p:spPr>
          <a:xfrm>
            <a:off x="339090" y="4148257"/>
            <a:ext cx="10146186" cy="2511835"/>
          </a:xfrm>
        </p:spPr>
        <p:txBody>
          <a:bodyPr>
            <a:normAutofit/>
          </a:bodyPr>
          <a:lstStyle/>
          <a:p>
            <a:r>
              <a:rPr lang="en-US" sz="2200" dirty="0"/>
              <a:t>Here Shows that the CO</a:t>
            </a:r>
            <a:r>
              <a:rPr lang="en-US" sz="2200" baseline="30000" dirty="0"/>
              <a:t>2</a:t>
            </a:r>
            <a:r>
              <a:rPr lang="en-US" sz="2200" dirty="0"/>
              <a:t> emissions and </a:t>
            </a:r>
            <a:r>
              <a:rPr lang="en-US" sz="2200" dirty="0" err="1"/>
              <a:t>gdp</a:t>
            </a:r>
            <a:r>
              <a:rPr lang="en-US" sz="2200" dirty="0"/>
              <a:t> had positive relationship in the 1960’s years in THE US, however then there seems to be no relation in the years proceeding.</a:t>
            </a:r>
          </a:p>
        </p:txBody>
      </p:sp>
      <p:pic>
        <p:nvPicPr>
          <p:cNvPr id="4" name="Picture 3">
            <a:extLst>
              <a:ext uri="{FF2B5EF4-FFF2-40B4-BE49-F238E27FC236}">
                <a16:creationId xmlns:a16="http://schemas.microsoft.com/office/drawing/2014/main" id="{79465E88-9BFC-C14B-AF42-ECCAC3394D81}"/>
              </a:ext>
            </a:extLst>
          </p:cNvPr>
          <p:cNvPicPr>
            <a:picLocks noChangeAspect="1"/>
          </p:cNvPicPr>
          <p:nvPr/>
        </p:nvPicPr>
        <p:blipFill>
          <a:blip r:embed="rId2"/>
          <a:stretch>
            <a:fillRect/>
          </a:stretch>
        </p:blipFill>
        <p:spPr>
          <a:xfrm>
            <a:off x="494291" y="1045948"/>
            <a:ext cx="8090535" cy="4450292"/>
          </a:xfrm>
          <a:prstGeom prst="rect">
            <a:avLst/>
          </a:prstGeom>
        </p:spPr>
      </p:pic>
      <p:sp>
        <p:nvSpPr>
          <p:cNvPr id="5" name="Rectangle 4">
            <a:extLst>
              <a:ext uri="{FF2B5EF4-FFF2-40B4-BE49-F238E27FC236}">
                <a16:creationId xmlns:a16="http://schemas.microsoft.com/office/drawing/2014/main" id="{9EA3BAAB-F2CB-B94E-9A2A-85137D789B71}"/>
              </a:ext>
            </a:extLst>
          </p:cNvPr>
          <p:cNvSpPr/>
          <p:nvPr/>
        </p:nvSpPr>
        <p:spPr>
          <a:xfrm>
            <a:off x="8740027" y="3271094"/>
            <a:ext cx="3119438" cy="1754326"/>
          </a:xfrm>
          <a:prstGeom prst="rect">
            <a:avLst/>
          </a:prstGeom>
        </p:spPr>
        <p:txBody>
          <a:bodyPr wrap="square">
            <a:spAutoFit/>
          </a:bodyPr>
          <a:lstStyle/>
          <a:p>
            <a:r>
              <a:rPr lang="en-US" dirty="0">
                <a:latin typeface="Century Gothic" panose="020B0502020202020204" pitchFamily="34" charset="0"/>
              </a:rPr>
              <a:t>The correlation statistic shows that </a:t>
            </a:r>
            <a:r>
              <a:rPr lang="en-US" dirty="0"/>
              <a:t>CO</a:t>
            </a:r>
            <a:r>
              <a:rPr lang="en-US" baseline="30000" dirty="0"/>
              <a:t>2 </a:t>
            </a:r>
            <a:r>
              <a:rPr lang="en-US" dirty="0"/>
              <a:t>emissions are not related to economic growth and vice versa.</a:t>
            </a:r>
            <a:br>
              <a:rPr lang="en-US" dirty="0">
                <a:latin typeface="Century Gothic" panose="020B0502020202020204" pitchFamily="34" charset="0"/>
              </a:rPr>
            </a:b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41A7E25F-63A0-3D4D-828E-C39A03C4724D}"/>
              </a:ext>
            </a:extLst>
          </p:cNvPr>
          <p:cNvPicPr>
            <a:picLocks noChangeAspect="1"/>
          </p:cNvPicPr>
          <p:nvPr/>
        </p:nvPicPr>
        <p:blipFill>
          <a:blip r:embed="rId3"/>
          <a:stretch>
            <a:fillRect/>
          </a:stretch>
        </p:blipFill>
        <p:spPr>
          <a:xfrm>
            <a:off x="8740027" y="1879018"/>
            <a:ext cx="2916030" cy="1088071"/>
          </a:xfrm>
          <a:prstGeom prst="rect">
            <a:avLst/>
          </a:prstGeom>
        </p:spPr>
      </p:pic>
      <p:sp>
        <p:nvSpPr>
          <p:cNvPr id="7" name="TextBox 6">
            <a:extLst>
              <a:ext uri="{FF2B5EF4-FFF2-40B4-BE49-F238E27FC236}">
                <a16:creationId xmlns:a16="http://schemas.microsoft.com/office/drawing/2014/main" id="{1F4F74AE-81F2-BF46-A7DE-B986D0A51A09}"/>
              </a:ext>
            </a:extLst>
          </p:cNvPr>
          <p:cNvSpPr txBox="1"/>
          <p:nvPr/>
        </p:nvSpPr>
        <p:spPr>
          <a:xfrm>
            <a:off x="391477" y="291355"/>
            <a:ext cx="10565445" cy="492443"/>
          </a:xfrm>
          <a:prstGeom prst="rect">
            <a:avLst/>
          </a:prstGeom>
          <a:noFill/>
        </p:spPr>
        <p:txBody>
          <a:bodyPr wrap="square" rtlCol="0">
            <a:spAutoFit/>
          </a:bodyPr>
          <a:lstStyle/>
          <a:p>
            <a:r>
              <a:rPr lang="en-US" sz="2600" dirty="0"/>
              <a:t>CO2 emissions in relation to the GDP per capita in the US</a:t>
            </a:r>
          </a:p>
        </p:txBody>
      </p:sp>
    </p:spTree>
    <p:extLst>
      <p:ext uri="{BB962C8B-B14F-4D97-AF65-F5344CB8AC3E}">
        <p14:creationId xmlns:p14="http://schemas.microsoft.com/office/powerpoint/2010/main" val="7994999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3247</TotalTime>
  <Words>1833</Words>
  <Application>Microsoft Macintosh PowerPoint</Application>
  <PresentationFormat>Widescreen</PresentationFormat>
  <Paragraphs>139</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Calibri</vt:lpstr>
      <vt:lpstr>Century Gothic</vt:lpstr>
      <vt:lpstr>Helvetica Neue</vt:lpstr>
      <vt:lpstr>Vapor Trail</vt:lpstr>
      <vt:lpstr>CO2 Emissions and its relation to Economic Growth</vt:lpstr>
      <vt:lpstr>Our Hypothesis</vt:lpstr>
      <vt:lpstr>Our Motivation</vt:lpstr>
      <vt:lpstr>OUR research questions</vt:lpstr>
      <vt:lpstr>World Development Indicators </vt:lpstr>
      <vt:lpstr>CO2 Emissions around the world</vt:lpstr>
      <vt:lpstr>The Change in The United States’ CO2 Emissions from 1960-2015</vt:lpstr>
      <vt:lpstr>PowerPoint Presentation</vt:lpstr>
      <vt:lpstr>Here Shows that the CO2 emissions and gdp had positive relationship in the 1960’s years in THE US, however then there seems to be no relation in the years proceeding.</vt:lpstr>
      <vt:lpstr>This is very Similar to the relationship we saw in the US</vt:lpstr>
      <vt:lpstr>PowerPoint Presentation</vt:lpstr>
      <vt:lpstr>PowerPoint Presentation</vt:lpstr>
      <vt:lpstr>PowerPoint Presentation</vt:lpstr>
      <vt:lpstr>Sources of CO2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Tests Results</vt:lpstr>
      <vt:lpstr>Statistical Tests Results – T-TEST</vt:lpstr>
      <vt:lpstr>Statistical Tests Results – ANOVA TEst</vt:lpstr>
      <vt:lpstr>Statistical Tests Results – Kruskal-wallis h-test</vt:lpstr>
      <vt:lpstr>Our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Co2 Emissions in Developed and Developing Countries</dc:title>
  <dc:creator>Georgia Leigh</dc:creator>
  <cp:lastModifiedBy>Georgia Leigh</cp:lastModifiedBy>
  <cp:revision>40</cp:revision>
  <dcterms:created xsi:type="dcterms:W3CDTF">2020-02-02T17:22:45Z</dcterms:created>
  <dcterms:modified xsi:type="dcterms:W3CDTF">2020-02-04T23:29:50Z</dcterms:modified>
</cp:coreProperties>
</file>