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11" autoAdjust="0"/>
  </p:normalViewPr>
  <p:slideViewPr>
    <p:cSldViewPr>
      <p:cViewPr>
        <p:scale>
          <a:sx n="107" d="100"/>
          <a:sy n="107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B51DF-8A66-4358-9C44-289DCA04790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2F5DC-5226-4905-A440-A64488B5780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F5DC-5226-4905-A440-A64488B57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0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(other objects)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F5DC-5226-4905-A440-A64488B578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thesis is also about recognizing object in images with particular emphasis on the kind of objects that are typically found in industrial applications (original</a:t>
            </a:r>
            <a:r>
              <a:rPr lang="en-US" baseline="0" dirty="0"/>
              <a:t> pic of my work)this kind of objects have a well defined shape unlike people animals ,cars  , and they are </a:t>
            </a:r>
            <a:r>
              <a:rPr lang="en-US" baseline="0" dirty="0" err="1"/>
              <a:t>poorely</a:t>
            </a:r>
            <a:r>
              <a:rPr lang="en-US" baseline="0" dirty="0"/>
              <a:t> textured which means that most of information that required to detect objects are associated with the counter of object(add also picture of human in different position)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F5DC-5226-4905-A440-A64488B578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7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>
                <a:solidFill>
                  <a:schemeClr val="tx2"/>
                </a:solidFill>
              </a:rPr>
              <a:t>(just to </a:t>
            </a:r>
            <a:r>
              <a:rPr lang="it-IT" sz="1200" dirty="0" err="1" smtClean="0">
                <a:solidFill>
                  <a:schemeClr val="tx2"/>
                </a:solidFill>
              </a:rPr>
              <a:t>say</a:t>
            </a:r>
            <a:r>
              <a:rPr lang="it-IT" sz="1200" dirty="0" smtClean="0">
                <a:solidFill>
                  <a:schemeClr val="tx2"/>
                </a:solidFill>
              </a:rPr>
              <a:t> : </a:t>
            </a:r>
            <a:r>
              <a:rPr lang="it-IT" sz="1200" dirty="0" err="1" smtClean="0">
                <a:solidFill>
                  <a:schemeClr val="tx2"/>
                </a:solidFill>
              </a:rPr>
              <a:t>this</a:t>
            </a:r>
            <a:r>
              <a:rPr lang="it-IT" sz="1200" dirty="0" smtClean="0">
                <a:solidFill>
                  <a:schemeClr val="tx2"/>
                </a:solidFill>
              </a:rPr>
              <a:t> </a:t>
            </a:r>
            <a:r>
              <a:rPr lang="it-IT" sz="1200" dirty="0" err="1" smtClean="0">
                <a:solidFill>
                  <a:schemeClr val="tx2"/>
                </a:solidFill>
              </a:rPr>
              <a:t>table</a:t>
            </a:r>
            <a:r>
              <a:rPr lang="it-IT" sz="1200" dirty="0" smtClean="0">
                <a:solidFill>
                  <a:schemeClr val="tx2"/>
                </a:solidFill>
              </a:rPr>
              <a:t> </a:t>
            </a:r>
            <a:r>
              <a:rPr lang="it-IT" sz="1200" dirty="0" err="1" smtClean="0">
                <a:solidFill>
                  <a:schemeClr val="tx2"/>
                </a:solidFill>
              </a:rPr>
              <a:t>is</a:t>
            </a:r>
            <a:r>
              <a:rPr lang="it-IT" sz="1200" dirty="0" smtClean="0">
                <a:solidFill>
                  <a:schemeClr val="tx2"/>
                </a:solidFill>
              </a:rPr>
              <a:t> </a:t>
            </a:r>
            <a:r>
              <a:rPr lang="it-IT" sz="1200" dirty="0" err="1" smtClean="0">
                <a:solidFill>
                  <a:schemeClr val="tx2"/>
                </a:solidFill>
              </a:rPr>
              <a:t>actually</a:t>
            </a:r>
            <a:r>
              <a:rPr lang="it-IT" sz="1200" dirty="0" smtClean="0">
                <a:solidFill>
                  <a:schemeClr val="tx2"/>
                </a:solidFill>
              </a:rPr>
              <a:t> </a:t>
            </a:r>
            <a:r>
              <a:rPr lang="it-IT" sz="1200" dirty="0" err="1" smtClean="0">
                <a:solidFill>
                  <a:schemeClr val="tx2"/>
                </a:solidFill>
              </a:rPr>
              <a:t>our</a:t>
            </a:r>
            <a:r>
              <a:rPr lang="it-IT" sz="1200" dirty="0" smtClean="0">
                <a:solidFill>
                  <a:schemeClr val="tx2"/>
                </a:solidFill>
              </a:rPr>
              <a:t> </a:t>
            </a:r>
            <a:r>
              <a:rPr lang="it-IT" sz="1200" dirty="0" err="1" smtClean="0">
                <a:solidFill>
                  <a:schemeClr val="tx2"/>
                </a:solidFill>
              </a:rPr>
              <a:t>object</a:t>
            </a:r>
            <a:r>
              <a:rPr lang="it-IT" sz="1200" dirty="0" smtClean="0">
                <a:solidFill>
                  <a:schemeClr val="tx2"/>
                </a:solidFill>
              </a:rPr>
              <a:t> model </a:t>
            </a:r>
            <a:r>
              <a:rPr lang="it-IT" sz="1200" dirty="0" err="1" smtClean="0">
                <a:solidFill>
                  <a:schemeClr val="tx2"/>
                </a:solidFill>
              </a:rPr>
              <a:t>which</a:t>
            </a:r>
            <a:r>
              <a:rPr lang="it-IT" sz="1200" dirty="0" smtClean="0">
                <a:solidFill>
                  <a:schemeClr val="tx2"/>
                </a:solidFill>
              </a:rPr>
              <a:t> </a:t>
            </a:r>
            <a:r>
              <a:rPr lang="it-IT" sz="1200" dirty="0" err="1" smtClean="0">
                <a:solidFill>
                  <a:schemeClr val="tx2"/>
                </a:solidFill>
              </a:rPr>
              <a:t>we</a:t>
            </a:r>
            <a:r>
              <a:rPr lang="it-IT" sz="1200" dirty="0" smtClean="0">
                <a:solidFill>
                  <a:schemeClr val="tx2"/>
                </a:solidFill>
              </a:rPr>
              <a:t> </a:t>
            </a:r>
            <a:r>
              <a:rPr lang="it-IT" sz="1200" dirty="0" err="1" smtClean="0">
                <a:solidFill>
                  <a:schemeClr val="tx2"/>
                </a:solidFill>
              </a:rPr>
              <a:t>rely</a:t>
            </a:r>
            <a:r>
              <a:rPr lang="it-IT" sz="1200" dirty="0" smtClean="0">
                <a:solidFill>
                  <a:schemeClr val="tx2"/>
                </a:solidFill>
              </a:rPr>
              <a:t> </a:t>
            </a:r>
            <a:r>
              <a:rPr lang="it-IT" sz="1200" dirty="0" err="1" smtClean="0">
                <a:solidFill>
                  <a:schemeClr val="tx2"/>
                </a:solidFill>
              </a:rPr>
              <a:t>upon</a:t>
            </a:r>
            <a:r>
              <a:rPr lang="it-IT" sz="1200" dirty="0" smtClean="0">
                <a:solidFill>
                  <a:schemeClr val="tx2"/>
                </a:solidFill>
              </a:rPr>
              <a:t> to </a:t>
            </a:r>
            <a:r>
              <a:rPr lang="it-IT" sz="1200" dirty="0" err="1" smtClean="0">
                <a:solidFill>
                  <a:schemeClr val="tx2"/>
                </a:solidFill>
              </a:rPr>
              <a:t>detect</a:t>
            </a:r>
            <a:r>
              <a:rPr lang="it-IT" sz="1200" dirty="0" smtClean="0">
                <a:solidFill>
                  <a:schemeClr val="tx2"/>
                </a:solidFill>
              </a:rPr>
              <a:t> </a:t>
            </a:r>
            <a:r>
              <a:rPr lang="it-IT" sz="1200" dirty="0" err="1" smtClean="0">
                <a:solidFill>
                  <a:schemeClr val="tx2"/>
                </a:solidFill>
              </a:rPr>
              <a:t>object</a:t>
            </a:r>
            <a:r>
              <a:rPr lang="it-IT" sz="1200" dirty="0" smtClean="0">
                <a:solidFill>
                  <a:schemeClr val="tx2"/>
                </a:solidFill>
              </a:rPr>
              <a:t>)</a:t>
            </a:r>
            <a:endParaRPr lang="it-IT" sz="1800" dirty="0" smtClean="0">
              <a:solidFill>
                <a:schemeClr val="tx2"/>
              </a:solidFill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F5DC-5226-4905-A440-A64488B578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:proposed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F5DC-5226-4905-A440-A64488B578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4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F5DC-5226-4905-A440-A64488B578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image and target image not main image(title proposed method)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F5DC-5226-4905-A440-A64488B578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F5DC-5226-4905-A440-A64488B578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36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Experimental</a:t>
            </a:r>
            <a:r>
              <a:rPr lang="en-US" baseline="0" dirty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F5DC-5226-4905-A440-A64488B578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</a:t>
            </a:r>
            <a:r>
              <a:rPr lang="en-US" baseline="0" dirty="0"/>
              <a:t> results (missing part)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F5DC-5226-4905-A440-A64488B578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4A92-4312-49BB-B4F2-4EA4F908C290}" type="datetimeFigureOut">
              <a:rPr lang="it-IT" smtClean="0"/>
              <a:t>06/02/2017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BB6-21CE-45F8-8553-AD40D0B8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73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4A92-4312-49BB-B4F2-4EA4F908C290}" type="datetimeFigureOut">
              <a:rPr lang="it-IT" smtClean="0"/>
              <a:t>06/02/2017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BB6-21CE-45F8-8553-AD40D0B8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513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4A92-4312-49BB-B4F2-4EA4F908C290}" type="datetimeFigureOut">
              <a:rPr lang="it-IT" smtClean="0"/>
              <a:t>06/02/2017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BB6-21CE-45F8-8553-AD40D0B8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4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4A92-4312-49BB-B4F2-4EA4F908C290}" type="datetimeFigureOut">
              <a:rPr lang="it-IT" smtClean="0"/>
              <a:t>06/02/2017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BB6-21CE-45F8-8553-AD40D0B8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38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4A92-4312-49BB-B4F2-4EA4F908C290}" type="datetimeFigureOut">
              <a:rPr lang="it-IT" smtClean="0"/>
              <a:t>06/02/2017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BB6-21CE-45F8-8553-AD40D0B8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0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4A92-4312-49BB-B4F2-4EA4F908C290}" type="datetimeFigureOut">
              <a:rPr lang="it-IT" smtClean="0"/>
              <a:t>06/02/2017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BB6-21CE-45F8-8553-AD40D0B8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52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4A92-4312-49BB-B4F2-4EA4F908C290}" type="datetimeFigureOut">
              <a:rPr lang="it-IT" smtClean="0"/>
              <a:t>06/02/2017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BB6-21CE-45F8-8553-AD40D0B8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857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4A92-4312-49BB-B4F2-4EA4F908C290}" type="datetimeFigureOut">
              <a:rPr lang="it-IT" smtClean="0"/>
              <a:t>06/02/2017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BB6-21CE-45F8-8553-AD40D0B8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8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4A92-4312-49BB-B4F2-4EA4F908C290}" type="datetimeFigureOut">
              <a:rPr lang="it-IT" smtClean="0"/>
              <a:t>06/02/2017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BB6-21CE-45F8-8553-AD40D0B8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54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4A92-4312-49BB-B4F2-4EA4F908C290}" type="datetimeFigureOut">
              <a:rPr lang="it-IT" smtClean="0"/>
              <a:t>06/02/2017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BB6-21CE-45F8-8553-AD40D0B8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63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4A92-4312-49BB-B4F2-4EA4F908C290}" type="datetimeFigureOut">
              <a:rPr lang="it-IT" smtClean="0"/>
              <a:t>06/02/2017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BB6-21CE-45F8-8553-AD40D0B8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05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4A92-4312-49BB-B4F2-4EA4F908C290}" type="datetimeFigureOut">
              <a:rPr lang="it-IT" smtClean="0"/>
              <a:t>06/02/2017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EBB6-21CE-45F8-8553-AD40D0B8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75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exas.edu/~dana/Hough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3960439"/>
          </a:xfrm>
        </p:spPr>
        <p:txBody>
          <a:bodyPr>
            <a:normAutofit/>
          </a:bodyPr>
          <a:lstStyle/>
          <a:p>
            <a:r>
              <a:rPr lang="it-IT" sz="1300" b="1" dirty="0"/>
              <a:t>ALMA MATER STUDIORUM - UNIVERSITÀ DI BOLOGNA 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en-US" sz="1300" b="1" dirty="0"/>
              <a:t>School of Engineering and Architecture 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1" dirty="0"/>
              <a:t>Department of Electrical, Electronics and 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it-IT" sz="1300" b="1" dirty="0"/>
              <a:t>Information </a:t>
            </a:r>
            <a:r>
              <a:rPr lang="it-IT" sz="1300" b="1" dirty="0" err="1"/>
              <a:t>Engineering</a:t>
            </a:r>
            <a:r>
              <a:rPr lang="it-IT" sz="1300" b="1" dirty="0"/>
              <a:t> - DEI 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dirty="0"/>
              <a:t/>
            </a:r>
            <a:br>
              <a:rPr lang="it-IT" sz="1300" dirty="0"/>
            </a:br>
            <a:r>
              <a:rPr lang="it-IT" sz="1300" dirty="0"/>
              <a:t/>
            </a:r>
            <a:br>
              <a:rPr lang="it-IT" sz="1300" dirty="0"/>
            </a:br>
            <a:r>
              <a:rPr lang="it-IT" sz="2400" b="1" dirty="0"/>
              <a:t>Master </a:t>
            </a:r>
            <a:r>
              <a:rPr lang="it-IT" sz="2400" b="1" dirty="0" err="1"/>
              <a:t>Thesis</a:t>
            </a:r>
            <a:r>
              <a:rPr lang="it-IT" sz="2400" b="1" dirty="0"/>
              <a:t> </a:t>
            </a:r>
            <a:br>
              <a:rPr lang="it-IT" sz="2400" b="1" dirty="0"/>
            </a:br>
            <a:r>
              <a:rPr lang="it-IT" sz="2400" b="1" dirty="0"/>
              <a:t>In </a:t>
            </a:r>
            <a:br>
              <a:rPr lang="it-IT" sz="2400" b="1" dirty="0"/>
            </a:br>
            <a:r>
              <a:rPr lang="it-IT" sz="2400" b="1" dirty="0"/>
              <a:t>Automation </a:t>
            </a:r>
            <a:r>
              <a:rPr lang="it-IT" sz="2400" b="1" dirty="0" err="1"/>
              <a:t>Engineering</a:t>
            </a:r>
            <a:r>
              <a:rPr lang="it-IT" sz="2400" b="1" dirty="0"/>
              <a:t> </a:t>
            </a:r>
            <a:br>
              <a:rPr lang="it-IT" sz="2400" b="1" dirty="0"/>
            </a:br>
            <a:r>
              <a:rPr lang="en-US" sz="2400" b="1" dirty="0"/>
              <a:t>Finding Objects in Images by Line Segments </a:t>
            </a:r>
            <a:r>
              <a:rPr lang="en-US" dirty="0"/>
              <a:t/>
            </a:r>
            <a:br>
              <a:rPr lang="en-US" dirty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t-IT" sz="1600" b="1" dirty="0"/>
          </a:p>
          <a:p>
            <a:endParaRPr lang="it-IT" sz="1600" b="1" dirty="0"/>
          </a:p>
          <a:p>
            <a:pPr algn="l"/>
            <a:endParaRPr lang="it-IT" sz="1600" b="1" dirty="0"/>
          </a:p>
          <a:p>
            <a:pPr algn="l"/>
            <a:endParaRPr lang="it-IT" sz="1600" b="1" dirty="0"/>
          </a:p>
          <a:p>
            <a:pPr algn="l"/>
            <a:r>
              <a:rPr lang="it-IT" sz="1600" b="1" dirty="0"/>
              <a:t>Candidate:                                                                                          Supervisor: </a:t>
            </a:r>
            <a:r>
              <a:rPr lang="it-IT" sz="1600" dirty="0"/>
              <a:t/>
            </a:r>
            <a:br>
              <a:rPr lang="it-IT" sz="1600" dirty="0"/>
            </a:br>
            <a:r>
              <a:rPr lang="it-IT" sz="1600" b="1" dirty="0" err="1"/>
              <a:t>Majid</a:t>
            </a:r>
            <a:r>
              <a:rPr lang="it-IT" sz="1600" b="1" dirty="0"/>
              <a:t> </a:t>
            </a:r>
            <a:r>
              <a:rPr lang="it-IT" sz="1600" b="1" dirty="0" err="1"/>
              <a:t>Mazaheri</a:t>
            </a:r>
            <a:r>
              <a:rPr lang="it-IT" sz="1600" b="1" dirty="0"/>
              <a:t>                                                                         Prof. L. Di Stefano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32363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en-US" sz="2800" dirty="0"/>
              <a:t>Combining LSD with Generalized Hough Transform</a:t>
            </a:r>
          </a:p>
          <a:p>
            <a:r>
              <a:rPr lang="en-US" sz="2800" dirty="0"/>
              <a:t>Find Lines Segments of sample by LSD </a:t>
            </a:r>
          </a:p>
          <a:p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066924"/>
            <a:ext cx="2796321" cy="41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3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dirty="0"/>
              <a:t>Offline phase _Make r-table</a:t>
            </a:r>
          </a:p>
          <a:p>
            <a:r>
              <a:rPr lang="en-US" sz="2000" dirty="0"/>
              <a:t>Take </a:t>
            </a:r>
            <a:r>
              <a:rPr lang="en-US" sz="2000" dirty="0" err="1"/>
              <a:t>refrence</a:t>
            </a:r>
            <a:r>
              <a:rPr lang="en-US" sz="2000" dirty="0"/>
              <a:t>  point (</a:t>
            </a:r>
            <a:r>
              <a:rPr lang="en-US" sz="2000" dirty="0" err="1"/>
              <a:t>e.g</a:t>
            </a:r>
            <a:r>
              <a:rPr lang="en-US" sz="2000" dirty="0"/>
              <a:t> barycenter)</a:t>
            </a:r>
          </a:p>
          <a:p>
            <a:r>
              <a:rPr lang="it-IT" sz="2000" dirty="0"/>
              <a:t>Compute </a:t>
            </a:r>
            <a:r>
              <a:rPr lang="it-IT" sz="2000" dirty="0" err="1"/>
              <a:t>lines</a:t>
            </a:r>
            <a:r>
              <a:rPr lang="it-IT" sz="2000" dirty="0"/>
              <a:t> </a:t>
            </a:r>
            <a:r>
              <a:rPr lang="it-IT" sz="2000" dirty="0" err="1"/>
              <a:t>angles</a:t>
            </a:r>
            <a:r>
              <a:rPr lang="it-IT" sz="2000" dirty="0"/>
              <a:t> </a:t>
            </a:r>
            <a:r>
              <a:rPr lang="el-GR" sz="2000" dirty="0"/>
              <a:t>φ(</a:t>
            </a:r>
            <a:r>
              <a:rPr lang="it-IT" sz="2000" dirty="0"/>
              <a:t>x)</a:t>
            </a:r>
            <a:endParaRPr lang="en-US" sz="2000" dirty="0"/>
          </a:p>
          <a:p>
            <a:r>
              <a:rPr lang="en-US" sz="2000" dirty="0"/>
              <a:t>Make r vector from each line segment to ref point</a:t>
            </a:r>
          </a:p>
          <a:p>
            <a:r>
              <a:rPr lang="it-IT" sz="2000" dirty="0"/>
              <a:t>Store r </a:t>
            </a:r>
            <a:r>
              <a:rPr lang="it-IT" sz="2000" dirty="0" err="1"/>
              <a:t>as</a:t>
            </a:r>
            <a:r>
              <a:rPr lang="it-IT" sz="2000" dirty="0"/>
              <a:t> a </a:t>
            </a:r>
            <a:r>
              <a:rPr lang="it-IT" sz="2000" dirty="0" err="1"/>
              <a:t>function</a:t>
            </a:r>
            <a:r>
              <a:rPr lang="it-IT" sz="2000" dirty="0"/>
              <a:t> of </a:t>
            </a:r>
            <a:r>
              <a:rPr lang="el-GR" sz="2000" dirty="0"/>
              <a:t>Δφ (</a:t>
            </a:r>
            <a:r>
              <a:rPr lang="it-IT" sz="2000" dirty="0"/>
              <a:t>R-</a:t>
            </a:r>
            <a:r>
              <a:rPr lang="it-IT" sz="2000" dirty="0" err="1"/>
              <a:t>Table</a:t>
            </a:r>
            <a:r>
              <a:rPr lang="it-IT" sz="2000" dirty="0"/>
              <a:t>)</a:t>
            </a:r>
          </a:p>
          <a:p>
            <a:r>
              <a:rPr lang="it-IT" sz="2000" dirty="0"/>
              <a:t>Green </a:t>
            </a:r>
            <a:r>
              <a:rPr lang="it-IT" sz="2000" dirty="0" err="1"/>
              <a:t>lines</a:t>
            </a:r>
            <a:r>
              <a:rPr lang="it-IT" sz="2000" dirty="0"/>
              <a:t> are r </a:t>
            </a:r>
            <a:r>
              <a:rPr lang="it-IT" sz="2000" dirty="0" err="1"/>
              <a:t>vectores</a:t>
            </a:r>
            <a:endParaRPr lang="it-IT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20888"/>
            <a:ext cx="2335138" cy="348512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8602"/>
              </p:ext>
            </p:extLst>
          </p:nvPr>
        </p:nvGraphicFramePr>
        <p:xfrm>
          <a:off x="755576" y="3933056"/>
          <a:ext cx="3192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008">
                  <a:extLst>
                    <a:ext uri="{9D8B030D-6E8A-4147-A177-3AD203B41FA5}">
                      <a16:colId xmlns:a16="http://schemas.microsoft.com/office/drawing/2014/main" xmlns="" val="1041562127"/>
                    </a:ext>
                  </a:extLst>
                </a:gridCol>
                <a:gridCol w="1596008">
                  <a:extLst>
                    <a:ext uri="{9D8B030D-6E8A-4147-A177-3AD203B41FA5}">
                      <a16:colId xmlns:a16="http://schemas.microsoft.com/office/drawing/2014/main" xmlns="" val="941756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rgbClr val="FF0000"/>
                          </a:solidFill>
                        </a:rPr>
                        <a:t>Δφ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669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dirty="0"/>
                        <a:t>Δφ</a:t>
                      </a:r>
                      <a:r>
                        <a:rPr lang="en-US" sz="18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r1,r2,…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647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dirty="0"/>
                        <a:t>Δφ</a:t>
                      </a:r>
                      <a:r>
                        <a:rPr lang="en-US" sz="18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r3,r4,r5,…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182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dirty="0"/>
                        <a:t>Δφ</a:t>
                      </a:r>
                      <a:r>
                        <a:rPr lang="en-US" sz="1800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838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3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dirty="0"/>
              <a:t>Find Lines by LSD on Main image 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26210"/>
            <a:ext cx="5638800" cy="400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1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sz="3600" dirty="0"/>
              <a:t>Online phase </a:t>
            </a:r>
          </a:p>
          <a:p>
            <a:r>
              <a:rPr lang="en-US" sz="2000" dirty="0"/>
              <a:t>1-An image A[y] is initialized as accumulator array.</a:t>
            </a:r>
          </a:p>
          <a:p>
            <a:r>
              <a:rPr lang="en-US" sz="2000" dirty="0"/>
              <a:t>For each line segment of main image :</a:t>
            </a:r>
          </a:p>
          <a:p>
            <a:r>
              <a:rPr lang="en-US" sz="2000" dirty="0"/>
              <a:t>2-Compute angle φ</a:t>
            </a:r>
          </a:p>
          <a:p>
            <a:r>
              <a:rPr lang="en-US" sz="2000" dirty="0"/>
              <a:t>3- Quantize φ to index the R-Table. And add all corresponding r vectors </a:t>
            </a:r>
          </a:p>
          <a:p>
            <a:r>
              <a:rPr lang="en-US" sz="2000" dirty="0"/>
              <a:t>For each </a:t>
            </a:r>
            <a:r>
              <a:rPr lang="it-IT" sz="2400" b="1" dirty="0" err="1"/>
              <a:t>r</a:t>
            </a:r>
            <a:r>
              <a:rPr lang="it-IT" sz="2400" b="1" baseline="-25000" dirty="0" err="1"/>
              <a:t>i</a:t>
            </a:r>
            <a:r>
              <a:rPr lang="en-US" sz="2000" dirty="0"/>
              <a:t> vector added to line segment:</a:t>
            </a:r>
          </a:p>
          <a:p>
            <a:r>
              <a:rPr lang="en-US" sz="2000" dirty="0"/>
              <a:t>        a)Compute the position of reference point y: y=x + </a:t>
            </a:r>
            <a:r>
              <a:rPr lang="it-IT" sz="2000" b="1" dirty="0" err="1"/>
              <a:t>r</a:t>
            </a:r>
            <a:r>
              <a:rPr lang="it-IT" sz="2000" b="1" baseline="-25000" dirty="0" err="1"/>
              <a:t>i</a:t>
            </a:r>
            <a:endParaRPr lang="en-US" sz="2000" dirty="0"/>
          </a:p>
          <a:p>
            <a:r>
              <a:rPr lang="en-US" sz="2000" dirty="0"/>
              <a:t>         b)Cast a vote into the accumulator array: A[y]++</a:t>
            </a:r>
          </a:p>
          <a:p>
            <a:r>
              <a:rPr lang="en-US" sz="2000" dirty="0"/>
              <a:t>4-Instances of the sought object are detected by finding peaks of the accumulator array.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02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3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861219"/>
            <a:ext cx="6972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969169"/>
            <a:ext cx="7058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0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896938"/>
            <a:ext cx="68770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0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146969"/>
            <a:ext cx="62293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0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is robust to partially occlusion and rotation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19" y="1600200"/>
            <a:ext cx="608176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7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 algn="ctr">
              <a:buNone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it-IT" b="1" dirty="0"/>
          </a:p>
          <a:p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Nowadays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it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has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a big 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many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such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industry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,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robots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,auto drive 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cars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,...</a:t>
            </a:r>
          </a:p>
          <a:p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03874"/>
            <a:ext cx="5616624" cy="29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88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Even if some parts are </a:t>
            </a:r>
            <a:r>
              <a:rPr lang="en-US" sz="3600" dirty="0" err="1"/>
              <a:t>invisabe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49" y="1600200"/>
            <a:ext cx="652090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94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1004888"/>
            <a:ext cx="70961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54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896938"/>
            <a:ext cx="7058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72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989806"/>
            <a:ext cx="66484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0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896938"/>
            <a:ext cx="6972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3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026319"/>
            <a:ext cx="66484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58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developed an object recognition </a:t>
            </a:r>
            <a:r>
              <a:rPr lang="en-US" dirty="0" err="1"/>
              <a:t>algoritm</a:t>
            </a:r>
            <a:r>
              <a:rPr lang="en-US" dirty="0"/>
              <a:t> based on </a:t>
            </a:r>
            <a:r>
              <a:rPr lang="en-US" dirty="0" err="1"/>
              <a:t>lsd</a:t>
            </a:r>
            <a:r>
              <a:rPr lang="en-US" dirty="0"/>
              <a:t> and </a:t>
            </a:r>
            <a:r>
              <a:rPr lang="en-US" dirty="0" err="1"/>
              <a:t>ght</a:t>
            </a:r>
            <a:r>
              <a:rPr lang="en-US" dirty="0"/>
              <a:t> </a:t>
            </a:r>
          </a:p>
          <a:p>
            <a:r>
              <a:rPr lang="en-US" dirty="0"/>
              <a:t>It can handle translation rotation partial </a:t>
            </a:r>
            <a:r>
              <a:rPr lang="en-US" dirty="0" err="1"/>
              <a:t>oocclusion</a:t>
            </a:r>
            <a:r>
              <a:rPr lang="en-US" dirty="0"/>
              <a:t> and missing parts </a:t>
            </a:r>
          </a:p>
          <a:p>
            <a:r>
              <a:rPr lang="en-US" dirty="0"/>
              <a:t>It need to </a:t>
            </a:r>
            <a:r>
              <a:rPr lang="en-US"/>
              <a:t>be  </a:t>
            </a:r>
            <a:r>
              <a:rPr lang="en-US" dirty="0"/>
              <a:t>extended in order to handle </a:t>
            </a:r>
            <a:r>
              <a:rPr lang="en-US"/>
              <a:t>also scaling</a:t>
            </a:r>
          </a:p>
        </p:txBody>
      </p:sp>
    </p:spTree>
    <p:extLst>
      <p:ext uri="{BB962C8B-B14F-4D97-AF65-F5344CB8AC3E}">
        <p14:creationId xmlns:p14="http://schemas.microsoft.com/office/powerpoint/2010/main" val="226931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  <a:t> Objects in Images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One of 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of computer 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vision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sz="2400" dirty="0" err="1" smtClean="0">
                <a:solidFill>
                  <a:schemeClr val="accent1">
                    <a:lumMod val="75000"/>
                  </a:schemeClr>
                </a:solidFill>
              </a:rPr>
              <a:t>recognize</a:t>
            </a:r>
            <a:r>
              <a:rPr lang="it-IT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accent1">
                    <a:lumMod val="75000"/>
                  </a:schemeClr>
                </a:solidFill>
              </a:rPr>
              <a:t>particular</a:t>
            </a:r>
            <a:r>
              <a:rPr lang="it-IT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accent1">
                    <a:lumMod val="75000"/>
                  </a:schemeClr>
                </a:solidFill>
              </a:rPr>
              <a:t>objects</a:t>
            </a:r>
            <a:r>
              <a:rPr lang="it-IT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it-IT" sz="2400" dirty="0" smtClean="0">
                <a:solidFill>
                  <a:schemeClr val="accent1">
                    <a:lumMod val="75000"/>
                  </a:schemeClr>
                </a:solidFill>
              </a:rPr>
              <a:t>images</a:t>
            </a:r>
            <a:endParaRPr lang="it-IT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84984"/>
            <a:ext cx="6830387" cy="25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method,object</a:t>
            </a:r>
            <a:r>
              <a:rPr lang="it-IT" dirty="0"/>
              <a:t> </a:t>
            </a:r>
            <a:r>
              <a:rPr lang="it-IT" dirty="0" err="1"/>
              <a:t>types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pursue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</a:t>
            </a:r>
            <a:r>
              <a:rPr lang="it-IT" sz="1600" dirty="0"/>
              <a:t>of </a:t>
            </a:r>
            <a:r>
              <a:rPr lang="it-IT" sz="1600" dirty="0" err="1"/>
              <a:t>well</a:t>
            </a:r>
            <a:r>
              <a:rPr lang="it-IT" sz="1600" dirty="0"/>
              <a:t> </a:t>
            </a:r>
            <a:r>
              <a:rPr lang="it-IT" sz="1600" dirty="0" err="1"/>
              <a:t>defined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said</a:t>
            </a:r>
            <a:r>
              <a:rPr lang="it-IT" sz="1600" dirty="0"/>
              <a:t> </a:t>
            </a:r>
            <a:r>
              <a:rPr lang="it-IT" sz="1600" dirty="0" err="1"/>
              <a:t>previously</a:t>
            </a:r>
            <a:r>
              <a:rPr lang="it-IT" sz="1600" dirty="0"/>
              <a:t> and </a:t>
            </a:r>
            <a:r>
              <a:rPr lang="it-IT" sz="1600" dirty="0" err="1"/>
              <a:t>porely</a:t>
            </a:r>
            <a:r>
              <a:rPr lang="it-IT" sz="1600" dirty="0"/>
              <a:t> </a:t>
            </a:r>
            <a:r>
              <a:rPr lang="it-IT" sz="1600" dirty="0" err="1"/>
              <a:t>textured</a:t>
            </a:r>
            <a:r>
              <a:rPr lang="it-IT" sz="1600" dirty="0"/>
              <a:t> </a:t>
            </a:r>
            <a:r>
              <a:rPr lang="it-IT" sz="1600" dirty="0" err="1"/>
              <a:t>objects</a:t>
            </a:r>
            <a:r>
              <a:rPr lang="it-IT" sz="1600" dirty="0"/>
              <a:t> i </a:t>
            </a:r>
            <a:r>
              <a:rPr lang="it-IT" sz="1600" dirty="0" err="1"/>
              <a:t>hacve</a:t>
            </a:r>
            <a:r>
              <a:rPr lang="it-IT" sz="1600" dirty="0"/>
              <a:t> </a:t>
            </a:r>
            <a:r>
              <a:rPr lang="it-IT" sz="1600" dirty="0" err="1"/>
              <a:t>combined</a:t>
            </a:r>
            <a:r>
              <a:rPr lang="it-IT" sz="1600" dirty="0"/>
              <a:t> 2 </a:t>
            </a:r>
            <a:r>
              <a:rPr lang="it-IT" sz="1600" dirty="0" err="1"/>
              <a:t>well</a:t>
            </a:r>
            <a:r>
              <a:rPr lang="it-IT" sz="1600" dirty="0"/>
              <a:t> </a:t>
            </a:r>
            <a:r>
              <a:rPr lang="it-IT" sz="1600" dirty="0" err="1"/>
              <a:t>known</a:t>
            </a:r>
            <a:r>
              <a:rPr lang="it-IT" sz="1600" dirty="0"/>
              <a:t> </a:t>
            </a:r>
            <a:r>
              <a:rPr lang="it-IT" sz="1600" dirty="0" err="1"/>
              <a:t>techniks</a:t>
            </a:r>
            <a:r>
              <a:rPr lang="it-IT" sz="1600" dirty="0"/>
              <a:t> in computer </a:t>
            </a:r>
            <a:r>
              <a:rPr lang="it-IT" sz="1600" dirty="0" err="1"/>
              <a:t>vision</a:t>
            </a:r>
            <a:endParaRPr lang="it-IT" dirty="0"/>
          </a:p>
          <a:p>
            <a:endParaRPr lang="it-IT" dirty="0"/>
          </a:p>
          <a:p>
            <a:r>
              <a:rPr lang="it-IT" dirty="0"/>
              <a:t>1 – </a:t>
            </a:r>
            <a:r>
              <a:rPr lang="it-IT" dirty="0" err="1"/>
              <a:t>Hough</a:t>
            </a:r>
            <a:r>
              <a:rPr lang="it-IT" dirty="0"/>
              <a:t> </a:t>
            </a:r>
            <a:r>
              <a:rPr lang="it-IT" dirty="0" err="1"/>
              <a:t>Transform</a:t>
            </a:r>
            <a:r>
              <a:rPr lang="it-IT" dirty="0"/>
              <a:t> </a:t>
            </a:r>
          </a:p>
          <a:p>
            <a:r>
              <a:rPr lang="it-IT" sz="2400" dirty="0"/>
              <a:t>                1-1    </a:t>
            </a:r>
            <a:r>
              <a:rPr lang="it-IT" sz="2400" dirty="0" err="1"/>
              <a:t>Generalized</a:t>
            </a:r>
            <a:r>
              <a:rPr lang="it-IT" sz="2400" dirty="0"/>
              <a:t> </a:t>
            </a:r>
            <a:r>
              <a:rPr lang="it-IT" sz="2400" dirty="0" err="1"/>
              <a:t>Hough</a:t>
            </a:r>
            <a:r>
              <a:rPr lang="it-IT" sz="2400" dirty="0"/>
              <a:t> </a:t>
            </a:r>
            <a:r>
              <a:rPr lang="it-IT" sz="2400" dirty="0" err="1"/>
              <a:t>Transform</a:t>
            </a:r>
            <a:endParaRPr lang="it-IT" sz="2400" dirty="0"/>
          </a:p>
          <a:p>
            <a:endParaRPr lang="it-IT" dirty="0"/>
          </a:p>
          <a:p>
            <a:r>
              <a:rPr lang="it-IT" dirty="0"/>
              <a:t>2 –LSD  , </a:t>
            </a:r>
            <a:r>
              <a:rPr lang="it-IT" dirty="0" err="1"/>
              <a:t>Finding</a:t>
            </a:r>
            <a:r>
              <a:rPr lang="it-IT" dirty="0"/>
              <a:t> Line </a:t>
            </a:r>
            <a:r>
              <a:rPr lang="it-IT" dirty="0" err="1"/>
              <a:t>segments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957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Hough</a:t>
            </a:r>
            <a: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The Hough Transform is a Object detection technique used in image analysis, computer vision, and digital image processing.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classical Hough transform was used for identification of lines in the image</a:t>
            </a:r>
          </a:p>
          <a:p>
            <a:r>
              <a:rPr lang="en-US" sz="2400" dirty="0">
                <a:solidFill>
                  <a:schemeClr val="tx2"/>
                </a:solidFill>
              </a:rPr>
              <a:t> later the Hough transform has been extended to identifying positions of arbitrary shapes (Generalized Hough Transform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rgbClr val="252525"/>
                </a:solidFill>
                <a:latin typeface="Arial"/>
              </a:rPr>
              <a:t> </a:t>
            </a:r>
            <a:r>
              <a:rPr lang="en-US" sz="1600" u="sng" dirty="0">
                <a:solidFill>
                  <a:srgbClr val="663366"/>
                </a:solidFill>
                <a:latin typeface="Arial"/>
                <a:hlinkClick r:id="rId2"/>
              </a:rPr>
              <a:t>D.H. Ballard, "Generalizing the Hough Transform to Detect Arbitrary Shapes", Pattern Recognition, Vol.13, No.2, p.111-122, 1981</a:t>
            </a:r>
            <a:endParaRPr lang="it-IT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14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 algn="ctr">
              <a:buNone/>
            </a:pP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Generalized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Hough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lang="it-IT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 smtClean="0">
                <a:solidFill>
                  <a:srgbClr val="C00000"/>
                </a:solidFill>
              </a:rPr>
              <a:t>Offline </a:t>
            </a:r>
            <a:r>
              <a:rPr lang="it-IT" sz="2800" dirty="0" err="1" smtClean="0">
                <a:solidFill>
                  <a:srgbClr val="C00000"/>
                </a:solidFill>
              </a:rPr>
              <a:t>phase</a:t>
            </a:r>
            <a:r>
              <a:rPr lang="it-IT" sz="1800" dirty="0" smtClean="0"/>
              <a:t>(</a:t>
            </a:r>
            <a:r>
              <a:rPr lang="it-IT" sz="2000" dirty="0" smtClean="0"/>
              <a:t>work on sample image)</a:t>
            </a:r>
            <a:endParaRPr lang="it-IT" sz="2000" dirty="0"/>
          </a:p>
          <a:p>
            <a:r>
              <a:rPr lang="it-IT" sz="1800" dirty="0">
                <a:solidFill>
                  <a:schemeClr val="tx2"/>
                </a:solidFill>
              </a:rPr>
              <a:t>1.A </a:t>
            </a:r>
            <a:r>
              <a:rPr lang="it-IT" sz="1800" dirty="0" err="1">
                <a:solidFill>
                  <a:schemeClr val="tx2"/>
                </a:solidFill>
              </a:rPr>
              <a:t>reference</a:t>
            </a:r>
            <a:r>
              <a:rPr lang="it-IT" sz="1800" dirty="0">
                <a:solidFill>
                  <a:schemeClr val="tx2"/>
                </a:solidFill>
              </a:rPr>
              <a:t> </a:t>
            </a:r>
            <a:r>
              <a:rPr lang="it-IT" sz="1800" dirty="0" err="1">
                <a:solidFill>
                  <a:schemeClr val="tx2"/>
                </a:solidFill>
              </a:rPr>
              <a:t>point</a:t>
            </a:r>
            <a:r>
              <a:rPr lang="it-IT" sz="1800" dirty="0">
                <a:solidFill>
                  <a:schemeClr val="tx2"/>
                </a:solidFill>
              </a:rPr>
              <a:t> </a:t>
            </a:r>
            <a:r>
              <a:rPr lang="it-IT" sz="1800" dirty="0">
                <a:solidFill>
                  <a:schemeClr val="tx2"/>
                </a:solidFill>
              </a:rPr>
              <a:t> </a:t>
            </a:r>
            <a:r>
              <a:rPr lang="it-IT" sz="1800" dirty="0" smtClean="0">
                <a:solidFill>
                  <a:srgbClr val="C00000"/>
                </a:solidFill>
              </a:rPr>
              <a:t>y</a:t>
            </a:r>
            <a:r>
              <a:rPr lang="it-IT" sz="1800" dirty="0" smtClean="0">
                <a:solidFill>
                  <a:schemeClr val="tx2"/>
                </a:solidFill>
              </a:rPr>
              <a:t> </a:t>
            </a:r>
            <a:r>
              <a:rPr lang="it-IT" sz="1800" dirty="0" err="1">
                <a:solidFill>
                  <a:schemeClr val="tx2"/>
                </a:solidFill>
              </a:rPr>
              <a:t>is</a:t>
            </a:r>
            <a:r>
              <a:rPr lang="it-IT" sz="1800" dirty="0">
                <a:solidFill>
                  <a:schemeClr val="tx2"/>
                </a:solidFill>
              </a:rPr>
              <a:t> </a:t>
            </a:r>
            <a:r>
              <a:rPr lang="it-IT" sz="1800" dirty="0" err="1">
                <a:solidFill>
                  <a:schemeClr val="tx2"/>
                </a:solidFill>
              </a:rPr>
              <a:t>chosen</a:t>
            </a:r>
            <a:r>
              <a:rPr lang="it-IT" sz="1800" dirty="0">
                <a:solidFill>
                  <a:schemeClr val="tx2"/>
                </a:solidFill>
              </a:rPr>
              <a:t> (e.g. </a:t>
            </a:r>
            <a:r>
              <a:rPr lang="it-IT" sz="1800" dirty="0" err="1">
                <a:solidFill>
                  <a:schemeClr val="tx2"/>
                </a:solidFill>
              </a:rPr>
              <a:t>barycentre</a:t>
            </a:r>
            <a:r>
              <a:rPr lang="it-IT" sz="1800" dirty="0">
                <a:solidFill>
                  <a:schemeClr val="tx2"/>
                </a:solidFill>
              </a:rPr>
              <a:t>).</a:t>
            </a:r>
          </a:p>
          <a:p>
            <a:r>
              <a:rPr lang="en-US" sz="1800" dirty="0">
                <a:solidFill>
                  <a:schemeClr val="tx2"/>
                </a:solidFill>
              </a:rPr>
              <a:t>2</a:t>
            </a:r>
            <a:r>
              <a:rPr lang="el-GR" sz="1800" dirty="0">
                <a:solidFill>
                  <a:schemeClr val="tx2"/>
                </a:solidFill>
              </a:rPr>
              <a:t>.</a:t>
            </a:r>
            <a:r>
              <a:rPr lang="it-IT" sz="1800" dirty="0">
                <a:solidFill>
                  <a:schemeClr val="tx2"/>
                </a:solidFill>
              </a:rPr>
              <a:t>For </a:t>
            </a:r>
            <a:r>
              <a:rPr lang="it-IT" sz="1800" dirty="0" err="1">
                <a:solidFill>
                  <a:schemeClr val="tx2"/>
                </a:solidFill>
              </a:rPr>
              <a:t>each</a:t>
            </a:r>
            <a:r>
              <a:rPr lang="it-IT" sz="1800" dirty="0">
                <a:solidFill>
                  <a:schemeClr val="tx2"/>
                </a:solidFill>
              </a:rPr>
              <a:t> </a:t>
            </a:r>
            <a:r>
              <a:rPr lang="it-IT" sz="1800" dirty="0" err="1">
                <a:solidFill>
                  <a:schemeClr val="tx2"/>
                </a:solidFill>
              </a:rPr>
              <a:t>point</a:t>
            </a:r>
            <a:r>
              <a:rPr lang="it-IT" sz="1800" dirty="0">
                <a:solidFill>
                  <a:schemeClr val="tx2"/>
                </a:solidFill>
              </a:rPr>
              <a:t> </a:t>
            </a:r>
            <a:r>
              <a:rPr lang="it-IT" sz="1800" dirty="0">
                <a:solidFill>
                  <a:srgbClr val="C00000"/>
                </a:solidFill>
              </a:rPr>
              <a:t>x</a:t>
            </a:r>
            <a:r>
              <a:rPr lang="it-IT" sz="1800" dirty="0">
                <a:solidFill>
                  <a:schemeClr val="tx2"/>
                </a:solidFill>
              </a:rPr>
              <a:t> </a:t>
            </a:r>
            <a:r>
              <a:rPr lang="it-IT" sz="1800" dirty="0" err="1">
                <a:solidFill>
                  <a:schemeClr val="tx2"/>
                </a:solidFill>
              </a:rPr>
              <a:t>belonging</a:t>
            </a:r>
            <a:r>
              <a:rPr lang="it-IT" sz="1800" dirty="0">
                <a:solidFill>
                  <a:schemeClr val="tx2"/>
                </a:solidFill>
              </a:rPr>
              <a:t> to </a:t>
            </a:r>
            <a:r>
              <a:rPr lang="it-IT" sz="1800" dirty="0" err="1">
                <a:solidFill>
                  <a:schemeClr val="tx2"/>
                </a:solidFill>
              </a:rPr>
              <a:t>object’s</a:t>
            </a:r>
            <a:r>
              <a:rPr lang="it-IT" sz="1800" dirty="0">
                <a:solidFill>
                  <a:schemeClr val="tx2"/>
                </a:solidFill>
              </a:rPr>
              <a:t> </a:t>
            </a:r>
            <a:r>
              <a:rPr lang="it-IT" sz="1800" dirty="0" err="1">
                <a:solidFill>
                  <a:schemeClr val="tx2"/>
                </a:solidFill>
              </a:rPr>
              <a:t>border</a:t>
            </a:r>
            <a:r>
              <a:rPr lang="it-IT" sz="1800" dirty="0">
                <a:solidFill>
                  <a:schemeClr val="tx2"/>
                </a:solidFill>
              </a:rPr>
              <a:t> </a:t>
            </a:r>
            <a:r>
              <a:rPr lang="it-IT" sz="1800" dirty="0">
                <a:solidFill>
                  <a:srgbClr val="C00000"/>
                </a:solidFill>
              </a:rPr>
              <a:t>B</a:t>
            </a:r>
            <a:r>
              <a:rPr lang="it-IT" sz="1800" dirty="0">
                <a:solidFill>
                  <a:schemeClr val="tx2"/>
                </a:solidFill>
              </a:rPr>
              <a:t>:</a:t>
            </a:r>
          </a:p>
          <a:p>
            <a:r>
              <a:rPr lang="it-IT" sz="1800" dirty="0">
                <a:solidFill>
                  <a:schemeClr val="tx2"/>
                </a:solidFill>
              </a:rPr>
              <a:t>3.Compute </a:t>
            </a:r>
            <a:r>
              <a:rPr lang="it-IT" sz="1800" dirty="0" err="1">
                <a:solidFill>
                  <a:schemeClr val="tx2"/>
                </a:solidFill>
              </a:rPr>
              <a:t>gradient</a:t>
            </a:r>
            <a:r>
              <a:rPr lang="it-IT" sz="1800" dirty="0">
                <a:solidFill>
                  <a:schemeClr val="tx2"/>
                </a:solidFill>
              </a:rPr>
              <a:t> </a:t>
            </a:r>
            <a:r>
              <a:rPr lang="it-IT" sz="1800" dirty="0" err="1">
                <a:solidFill>
                  <a:schemeClr val="tx2"/>
                </a:solidFill>
              </a:rPr>
              <a:t>direction</a:t>
            </a:r>
            <a:r>
              <a:rPr lang="it-IT" sz="1800" dirty="0">
                <a:solidFill>
                  <a:schemeClr val="tx2"/>
                </a:solidFill>
              </a:rPr>
              <a:t> </a:t>
            </a:r>
            <a:r>
              <a:rPr lang="it-IT" sz="1800" dirty="0" smtClean="0">
                <a:solidFill>
                  <a:schemeClr val="tx2"/>
                </a:solidFill>
              </a:rPr>
              <a:t> </a:t>
            </a:r>
            <a:r>
              <a:rPr lang="el-GR" sz="1800" dirty="0" smtClean="0">
                <a:solidFill>
                  <a:schemeClr val="tx2"/>
                </a:solidFill>
              </a:rPr>
              <a:t>φ(</a:t>
            </a:r>
            <a:r>
              <a:rPr lang="it-IT" sz="1800" dirty="0">
                <a:solidFill>
                  <a:schemeClr val="tx2"/>
                </a:solidFill>
              </a:rPr>
              <a:t>x)</a:t>
            </a:r>
          </a:p>
          <a:p>
            <a:r>
              <a:rPr lang="it-IT" sz="1800" dirty="0">
                <a:solidFill>
                  <a:schemeClr val="tx2"/>
                </a:solidFill>
              </a:rPr>
              <a:t>4.Compute </a:t>
            </a:r>
            <a:r>
              <a:rPr lang="it-IT" sz="1800" dirty="0" err="1">
                <a:solidFill>
                  <a:schemeClr val="tx2"/>
                </a:solidFill>
              </a:rPr>
              <a:t>vector</a:t>
            </a:r>
            <a:r>
              <a:rPr lang="it-IT" sz="1800" dirty="0">
                <a:solidFill>
                  <a:schemeClr val="tx2"/>
                </a:solidFill>
              </a:rPr>
              <a:t> </a:t>
            </a:r>
            <a:r>
              <a:rPr lang="it-IT" sz="1800" dirty="0">
                <a:solidFill>
                  <a:srgbClr val="C00000"/>
                </a:solidFill>
              </a:rPr>
              <a:t>r</a:t>
            </a:r>
            <a:r>
              <a:rPr lang="it-IT" sz="1800" dirty="0">
                <a:solidFill>
                  <a:schemeClr val="tx2"/>
                </a:solidFill>
              </a:rPr>
              <a:t> from </a:t>
            </a:r>
            <a:r>
              <a:rPr lang="it-IT" sz="1800" dirty="0">
                <a:solidFill>
                  <a:srgbClr val="C00000"/>
                </a:solidFill>
              </a:rPr>
              <a:t>x</a:t>
            </a:r>
            <a:r>
              <a:rPr lang="it-IT" sz="1800" dirty="0" smtClean="0">
                <a:solidFill>
                  <a:schemeClr val="tx2"/>
                </a:solidFill>
              </a:rPr>
              <a:t> </a:t>
            </a:r>
            <a:r>
              <a:rPr lang="it-IT" sz="1800" dirty="0">
                <a:solidFill>
                  <a:schemeClr val="tx2"/>
                </a:solidFill>
              </a:rPr>
              <a:t>to </a:t>
            </a:r>
            <a:r>
              <a:rPr lang="it-IT" sz="1800" dirty="0">
                <a:solidFill>
                  <a:srgbClr val="C00000"/>
                </a:solidFill>
              </a:rPr>
              <a:t>y</a:t>
            </a:r>
            <a:r>
              <a:rPr lang="it-IT" sz="1800" dirty="0" smtClean="0">
                <a:solidFill>
                  <a:schemeClr val="tx2"/>
                </a:solidFill>
              </a:rPr>
              <a:t> </a:t>
            </a:r>
            <a:r>
              <a:rPr lang="it-IT" sz="1800" dirty="0">
                <a:solidFill>
                  <a:schemeClr val="tx2"/>
                </a:solidFill>
              </a:rPr>
              <a:t>(i.e. r = y-x ).</a:t>
            </a:r>
          </a:p>
          <a:p>
            <a:r>
              <a:rPr lang="it-IT" sz="1800" dirty="0">
                <a:solidFill>
                  <a:schemeClr val="tx2"/>
                </a:solidFill>
              </a:rPr>
              <a:t>5.Store </a:t>
            </a:r>
            <a:r>
              <a:rPr lang="it-IT" sz="1800" dirty="0">
                <a:solidFill>
                  <a:srgbClr val="C00000"/>
                </a:solidFill>
              </a:rPr>
              <a:t>r</a:t>
            </a:r>
            <a:r>
              <a:rPr lang="it-IT" sz="1800" dirty="0">
                <a:solidFill>
                  <a:schemeClr val="tx2"/>
                </a:solidFill>
              </a:rPr>
              <a:t> </a:t>
            </a:r>
            <a:r>
              <a:rPr lang="it-IT" sz="1800" dirty="0" err="1">
                <a:solidFill>
                  <a:schemeClr val="tx2"/>
                </a:solidFill>
              </a:rPr>
              <a:t>as</a:t>
            </a:r>
            <a:r>
              <a:rPr lang="it-IT" sz="1800" dirty="0">
                <a:solidFill>
                  <a:schemeClr val="tx2"/>
                </a:solidFill>
              </a:rPr>
              <a:t> a </a:t>
            </a:r>
            <a:r>
              <a:rPr lang="it-IT" sz="1800" dirty="0" err="1">
                <a:solidFill>
                  <a:schemeClr val="tx2"/>
                </a:solidFill>
              </a:rPr>
              <a:t>function</a:t>
            </a:r>
            <a:r>
              <a:rPr lang="it-IT" sz="1800" dirty="0">
                <a:solidFill>
                  <a:schemeClr val="tx2"/>
                </a:solidFill>
              </a:rPr>
              <a:t> of </a:t>
            </a:r>
            <a:r>
              <a:rPr lang="el-GR" sz="1800" dirty="0">
                <a:solidFill>
                  <a:schemeClr val="tx2"/>
                </a:solidFill>
              </a:rPr>
              <a:t>Δφ (</a:t>
            </a:r>
            <a:r>
              <a:rPr lang="it-IT" sz="1800" dirty="0">
                <a:solidFill>
                  <a:schemeClr val="tx2"/>
                </a:solidFill>
              </a:rPr>
              <a:t>R-</a:t>
            </a:r>
            <a:r>
              <a:rPr lang="it-IT" sz="1800" dirty="0" err="1">
                <a:solidFill>
                  <a:schemeClr val="tx2"/>
                </a:solidFill>
              </a:rPr>
              <a:t>Table</a:t>
            </a:r>
            <a:r>
              <a:rPr lang="it-IT" sz="1800" dirty="0" smtClean="0">
                <a:solidFill>
                  <a:schemeClr val="tx2"/>
                </a:solidFill>
              </a:rPr>
              <a:t>)</a:t>
            </a:r>
            <a:endParaRPr lang="it-IT" sz="18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104"/>
            <a:ext cx="73056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977" y="2780928"/>
            <a:ext cx="25812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61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it-IT" sz="2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Generalized</a:t>
            </a:r>
            <a:r>
              <a:rPr lang="it-IT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Hough</a:t>
            </a:r>
            <a:r>
              <a:rPr lang="it-IT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lang="it-IT" b="1" dirty="0" smtClean="0"/>
          </a:p>
          <a:p>
            <a:r>
              <a:rPr lang="it-IT" sz="2800" dirty="0" smtClean="0">
                <a:solidFill>
                  <a:srgbClr val="C00000"/>
                </a:solidFill>
              </a:rPr>
              <a:t>Online </a:t>
            </a:r>
            <a:r>
              <a:rPr lang="it-IT" sz="2800" dirty="0" err="1" smtClean="0">
                <a:solidFill>
                  <a:srgbClr val="C00000"/>
                </a:solidFill>
              </a:rPr>
              <a:t>phase</a:t>
            </a:r>
            <a:r>
              <a:rPr lang="it-IT" sz="2000" dirty="0" smtClean="0">
                <a:solidFill>
                  <a:srgbClr val="C00000"/>
                </a:solidFill>
              </a:rPr>
              <a:t>(work on target image)</a:t>
            </a:r>
            <a:endParaRPr lang="it-IT" sz="2000" dirty="0">
              <a:solidFill>
                <a:srgbClr val="C00000"/>
              </a:solidFill>
            </a:endParaRPr>
          </a:p>
          <a:p>
            <a:r>
              <a:rPr lang="it-IT" sz="1800" dirty="0">
                <a:solidFill>
                  <a:schemeClr val="tx2"/>
                </a:solidFill>
              </a:rPr>
              <a:t>1-</a:t>
            </a:r>
            <a:r>
              <a:rPr lang="en-US" sz="1800" dirty="0">
                <a:solidFill>
                  <a:schemeClr val="tx2"/>
                </a:solidFill>
              </a:rPr>
              <a:t>An image A[y] is </a:t>
            </a:r>
            <a:r>
              <a:rPr lang="en-US" sz="1800" dirty="0" smtClean="0">
                <a:solidFill>
                  <a:schemeClr val="tx2"/>
                </a:solidFill>
              </a:rPr>
              <a:t>initialized </a:t>
            </a:r>
            <a:r>
              <a:rPr lang="en-US" sz="1800" dirty="0">
                <a:solidFill>
                  <a:schemeClr val="tx2"/>
                </a:solidFill>
              </a:rPr>
              <a:t>as accumulator array.</a:t>
            </a:r>
          </a:p>
          <a:p>
            <a:r>
              <a:rPr lang="en-US" sz="1800" dirty="0">
                <a:solidFill>
                  <a:schemeClr val="tx2"/>
                </a:solidFill>
              </a:rPr>
              <a:t>For each edge pixel x of the </a:t>
            </a:r>
            <a:r>
              <a:rPr lang="en-US" sz="1800" dirty="0" smtClean="0">
                <a:solidFill>
                  <a:schemeClr val="tx2"/>
                </a:solidFill>
              </a:rPr>
              <a:t>target </a:t>
            </a:r>
            <a:r>
              <a:rPr lang="en-US" sz="1800" dirty="0">
                <a:solidFill>
                  <a:schemeClr val="tx2"/>
                </a:solidFill>
              </a:rPr>
              <a:t>image :</a:t>
            </a:r>
          </a:p>
          <a:p>
            <a:r>
              <a:rPr lang="en-US" sz="1800" dirty="0">
                <a:solidFill>
                  <a:schemeClr val="tx2"/>
                </a:solidFill>
              </a:rPr>
              <a:t>2-Compute gradient direction </a:t>
            </a:r>
            <a:r>
              <a:rPr lang="en-US" sz="1800" dirty="0" smtClean="0">
                <a:solidFill>
                  <a:schemeClr val="tx2"/>
                </a:solidFill>
              </a:rPr>
              <a:t>φ</a:t>
            </a:r>
            <a:r>
              <a:rPr lang="en-US" sz="1400" dirty="0" smtClean="0">
                <a:solidFill>
                  <a:schemeClr val="tx2"/>
                </a:solidFill>
              </a:rPr>
              <a:t>(quantization </a:t>
            </a:r>
            <a:r>
              <a:rPr lang="en-US" sz="1400" dirty="0">
                <a:solidFill>
                  <a:schemeClr val="tx2"/>
                </a:solidFill>
              </a:rPr>
              <a:t>the same </a:t>
            </a:r>
          </a:p>
          <a:p>
            <a:r>
              <a:rPr lang="en-US" sz="1400" dirty="0">
                <a:solidFill>
                  <a:schemeClr val="tx2"/>
                </a:solidFill>
              </a:rPr>
              <a:t>As before)</a:t>
            </a:r>
          </a:p>
          <a:p>
            <a:r>
              <a:rPr lang="en-US" sz="1800" dirty="0">
                <a:solidFill>
                  <a:schemeClr val="tx2"/>
                </a:solidFill>
              </a:rPr>
              <a:t>3- Quantize φ to index the R-Table. </a:t>
            </a:r>
          </a:p>
          <a:p>
            <a:r>
              <a:rPr lang="en-US" sz="1800" dirty="0">
                <a:solidFill>
                  <a:schemeClr val="tx2"/>
                </a:solidFill>
              </a:rPr>
              <a:t>For each ri vector stored into the accessed row: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    </a:t>
            </a:r>
            <a:r>
              <a:rPr lang="en-US" sz="1400" dirty="0">
                <a:solidFill>
                  <a:schemeClr val="tx2"/>
                </a:solidFill>
              </a:rPr>
              <a:t>a)Compute the position the reference point y: y=x + ri</a:t>
            </a:r>
          </a:p>
          <a:p>
            <a:r>
              <a:rPr lang="en-US" sz="1400" dirty="0">
                <a:solidFill>
                  <a:schemeClr val="tx2"/>
                </a:solidFill>
              </a:rPr>
              <a:t>         b)Cast a vote into the accumulator array: A[y]++(we increment a counter)</a:t>
            </a:r>
          </a:p>
          <a:p>
            <a:r>
              <a:rPr lang="en-US" sz="1800" dirty="0">
                <a:solidFill>
                  <a:schemeClr val="tx2"/>
                </a:solidFill>
              </a:rPr>
              <a:t>4-Instances of the sought object are detected by finding peaks of the accumulator array.  </a:t>
            </a: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smtClean="0"/>
              <a:t>As </a:t>
            </a:r>
            <a:r>
              <a:rPr lang="en-US" sz="1800" dirty="0"/>
              <a:t>u see here we deal always with edge pixels while our idea in this work is to work on line </a:t>
            </a:r>
            <a:r>
              <a:rPr lang="en-US" sz="1800" dirty="0" smtClean="0"/>
              <a:t>segments </a:t>
            </a:r>
            <a:r>
              <a:rPr lang="en-US" sz="1800" dirty="0"/>
              <a:t>rather than edge pixels  (just say so because of that we need a line </a:t>
            </a:r>
            <a:r>
              <a:rPr lang="en-US" sz="1800" dirty="0" smtClean="0"/>
              <a:t>segment </a:t>
            </a:r>
            <a:r>
              <a:rPr lang="en-US" sz="1800" dirty="0"/>
              <a:t>detect the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229200"/>
            <a:ext cx="5256584" cy="145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836712"/>
            <a:ext cx="25050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22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 algn="ctr">
              <a:buNone/>
            </a:pP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lang="it-I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 Detector(LSD 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400" dirty="0" err="1">
                <a:solidFill>
                  <a:schemeClr val="tx2"/>
                </a:solidFill>
              </a:rPr>
              <a:t>As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nowaday</a:t>
            </a:r>
            <a:r>
              <a:rPr lang="it-IT" sz="2400" dirty="0">
                <a:solidFill>
                  <a:schemeClr val="tx2"/>
                </a:solidFill>
              </a:rPr>
              <a:t> the </a:t>
            </a:r>
            <a:r>
              <a:rPr lang="it-IT" sz="2400" dirty="0" err="1">
                <a:solidFill>
                  <a:schemeClr val="tx2"/>
                </a:solidFill>
              </a:rPr>
              <a:t>most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effective</a:t>
            </a:r>
            <a:r>
              <a:rPr lang="it-IT" sz="2400" dirty="0">
                <a:solidFill>
                  <a:schemeClr val="tx2"/>
                </a:solidFill>
              </a:rPr>
              <a:t> way of </a:t>
            </a:r>
            <a:r>
              <a:rPr lang="it-IT" sz="2400" dirty="0" err="1">
                <a:solidFill>
                  <a:schemeClr val="tx2"/>
                </a:solidFill>
              </a:rPr>
              <a:t>finding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lines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 smtClean="0">
                <a:solidFill>
                  <a:schemeClr val="tx2"/>
                </a:solidFill>
              </a:rPr>
              <a:t>segment</a:t>
            </a:r>
            <a:r>
              <a:rPr lang="it-IT" sz="2400" dirty="0" smtClean="0">
                <a:solidFill>
                  <a:schemeClr val="tx2"/>
                </a:solidFill>
              </a:rPr>
              <a:t> </a:t>
            </a:r>
            <a:r>
              <a:rPr lang="it-IT" sz="2400" dirty="0">
                <a:solidFill>
                  <a:schemeClr val="tx2"/>
                </a:solidFill>
              </a:rPr>
              <a:t>in images </a:t>
            </a:r>
            <a:r>
              <a:rPr lang="it-IT" sz="2400" dirty="0" err="1">
                <a:solidFill>
                  <a:schemeClr val="tx2"/>
                </a:solidFill>
              </a:rPr>
              <a:t>is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smtClean="0">
                <a:solidFill>
                  <a:schemeClr val="tx2"/>
                </a:solidFill>
              </a:rPr>
              <a:t>LSD</a:t>
            </a:r>
            <a:endParaRPr lang="it-IT" sz="2400" dirty="0">
              <a:solidFill>
                <a:schemeClr val="tx2"/>
              </a:solidFill>
            </a:endParaRPr>
          </a:p>
          <a:p>
            <a:r>
              <a:rPr lang="it-IT" sz="2400" dirty="0" err="1">
                <a:solidFill>
                  <a:schemeClr val="tx2"/>
                </a:solidFill>
              </a:rPr>
              <a:t>It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is</a:t>
            </a:r>
            <a:r>
              <a:rPr lang="it-IT" sz="2400" dirty="0">
                <a:solidFill>
                  <a:schemeClr val="tx2"/>
                </a:solidFill>
              </a:rPr>
              <a:t> a </a:t>
            </a:r>
            <a:r>
              <a:rPr lang="it-IT" sz="2400" dirty="0" err="1">
                <a:solidFill>
                  <a:schemeClr val="tx2"/>
                </a:solidFill>
              </a:rPr>
              <a:t>method</a:t>
            </a:r>
            <a:r>
              <a:rPr lang="it-IT" sz="2400" dirty="0">
                <a:solidFill>
                  <a:schemeClr val="tx2"/>
                </a:solidFill>
              </a:rPr>
              <a:t> to </a:t>
            </a:r>
            <a:r>
              <a:rPr lang="it-IT" sz="2400" dirty="0" err="1">
                <a:solidFill>
                  <a:schemeClr val="tx2"/>
                </a:solidFill>
              </a:rPr>
              <a:t>find</a:t>
            </a:r>
            <a:r>
              <a:rPr lang="it-IT" sz="2400" dirty="0">
                <a:solidFill>
                  <a:schemeClr val="tx2"/>
                </a:solidFill>
              </a:rPr>
              <a:t> line </a:t>
            </a:r>
            <a:r>
              <a:rPr lang="it-IT" sz="2400" dirty="0" err="1">
                <a:solidFill>
                  <a:schemeClr val="tx2"/>
                </a:solidFill>
              </a:rPr>
              <a:t>segments</a:t>
            </a:r>
            <a:r>
              <a:rPr lang="it-IT" sz="2400" dirty="0">
                <a:solidFill>
                  <a:schemeClr val="tx2"/>
                </a:solidFill>
              </a:rPr>
              <a:t> in images</a:t>
            </a:r>
          </a:p>
          <a:p>
            <a:r>
              <a:rPr lang="it-IT" sz="2400" dirty="0" err="1">
                <a:solidFill>
                  <a:schemeClr val="tx2"/>
                </a:solidFill>
              </a:rPr>
              <a:t>It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is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published</a:t>
            </a:r>
            <a:r>
              <a:rPr lang="it-IT" sz="2400" dirty="0">
                <a:solidFill>
                  <a:schemeClr val="tx2"/>
                </a:solidFill>
              </a:rPr>
              <a:t> by  </a:t>
            </a:r>
            <a:r>
              <a:rPr lang="it-IT" sz="2400" dirty="0" err="1">
                <a:solidFill>
                  <a:schemeClr val="tx2"/>
                </a:solidFill>
              </a:rPr>
              <a:t>Mr</a:t>
            </a:r>
            <a:r>
              <a:rPr lang="it-IT" sz="2400" dirty="0">
                <a:solidFill>
                  <a:schemeClr val="tx2"/>
                </a:solidFill>
              </a:rPr>
              <a:t> Rafael </a:t>
            </a:r>
            <a:r>
              <a:rPr lang="it-IT" sz="2400" dirty="0" err="1">
                <a:solidFill>
                  <a:schemeClr val="tx2"/>
                </a:solidFill>
              </a:rPr>
              <a:t>Grompone</a:t>
            </a:r>
            <a:r>
              <a:rPr lang="it-IT" sz="2400" dirty="0">
                <a:solidFill>
                  <a:schemeClr val="tx2"/>
                </a:solidFill>
              </a:rPr>
              <a:t> von Gioi1  in 2012 </a:t>
            </a:r>
          </a:p>
          <a:p>
            <a:r>
              <a:rPr lang="it-IT" sz="2400" dirty="0" err="1">
                <a:solidFill>
                  <a:schemeClr val="tx2"/>
                </a:solidFill>
              </a:rPr>
              <a:t>Comparing</a:t>
            </a:r>
            <a:r>
              <a:rPr lang="it-IT" sz="2400" dirty="0">
                <a:solidFill>
                  <a:schemeClr val="tx2"/>
                </a:solidFill>
              </a:rPr>
              <a:t> to </a:t>
            </a:r>
            <a:r>
              <a:rPr lang="it-IT" sz="2400" dirty="0" err="1">
                <a:solidFill>
                  <a:schemeClr val="tx2"/>
                </a:solidFill>
              </a:rPr>
              <a:t>before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methods</a:t>
            </a:r>
            <a:r>
              <a:rPr lang="it-IT" sz="2400" dirty="0">
                <a:solidFill>
                  <a:schemeClr val="tx2"/>
                </a:solidFill>
              </a:rPr>
              <a:t> for </a:t>
            </a:r>
            <a:r>
              <a:rPr lang="it-IT" sz="2400" dirty="0" err="1">
                <a:solidFill>
                  <a:schemeClr val="tx2"/>
                </a:solidFill>
              </a:rPr>
              <a:t>finding</a:t>
            </a:r>
            <a:r>
              <a:rPr lang="it-IT" sz="2400" dirty="0">
                <a:solidFill>
                  <a:schemeClr val="tx2"/>
                </a:solidFill>
              </a:rPr>
              <a:t> line </a:t>
            </a:r>
            <a:r>
              <a:rPr lang="it-IT" sz="2400" dirty="0" err="1">
                <a:solidFill>
                  <a:schemeClr val="tx2"/>
                </a:solidFill>
              </a:rPr>
              <a:t>segments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it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is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much</a:t>
            </a:r>
            <a:r>
              <a:rPr lang="it-IT" sz="2400" dirty="0">
                <a:solidFill>
                  <a:schemeClr val="tx2"/>
                </a:solidFill>
              </a:rPr>
              <a:t> more </a:t>
            </a:r>
            <a:r>
              <a:rPr lang="it-IT" sz="2400" dirty="0" err="1">
                <a:solidFill>
                  <a:schemeClr val="tx2"/>
                </a:solidFill>
              </a:rPr>
              <a:t>faster</a:t>
            </a:r>
            <a:r>
              <a:rPr lang="it-IT" sz="2400" dirty="0">
                <a:solidFill>
                  <a:schemeClr val="tx2"/>
                </a:solidFill>
              </a:rPr>
              <a:t> and accurate</a:t>
            </a:r>
          </a:p>
          <a:p>
            <a:r>
              <a:rPr lang="it-IT" sz="2400" dirty="0">
                <a:solidFill>
                  <a:schemeClr val="tx2"/>
                </a:solidFill>
              </a:rPr>
              <a:t>Put </a:t>
            </a:r>
            <a:r>
              <a:rPr lang="it-IT" sz="2400" dirty="0" err="1">
                <a:solidFill>
                  <a:schemeClr val="tx2"/>
                </a:solidFill>
              </a:rPr>
              <a:t>picture</a:t>
            </a:r>
            <a:r>
              <a:rPr lang="it-IT" sz="2400" dirty="0">
                <a:solidFill>
                  <a:schemeClr val="tx2"/>
                </a:solidFill>
              </a:rPr>
              <a:t> of </a:t>
            </a:r>
            <a:r>
              <a:rPr lang="it-IT" sz="2400" dirty="0" err="1">
                <a:solidFill>
                  <a:schemeClr val="tx2"/>
                </a:solidFill>
              </a:rPr>
              <a:t>edge</a:t>
            </a:r>
            <a:r>
              <a:rPr lang="it-IT" sz="2400" dirty="0">
                <a:solidFill>
                  <a:schemeClr val="tx2"/>
                </a:solidFill>
              </a:rPr>
              <a:t> and line and compare </a:t>
            </a:r>
          </a:p>
        </p:txBody>
      </p:sp>
    </p:spTree>
    <p:extLst>
      <p:ext uri="{BB962C8B-B14F-4D97-AF65-F5344CB8AC3E}">
        <p14:creationId xmlns:p14="http://schemas.microsoft.com/office/powerpoint/2010/main" val="181335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15" y="1600200"/>
            <a:ext cx="4205770" cy="4525963"/>
          </a:xfrm>
        </p:spPr>
      </p:pic>
      <p:sp>
        <p:nvSpPr>
          <p:cNvPr id="5" name="Rettangolo 4"/>
          <p:cNvSpPr/>
          <p:nvPr/>
        </p:nvSpPr>
        <p:spPr>
          <a:xfrm>
            <a:off x="611560" y="476672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LSD and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25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766</Words>
  <Application>Microsoft Office PowerPoint</Application>
  <PresentationFormat>Presentazione su schermo (4:3)</PresentationFormat>
  <Paragraphs>103</Paragraphs>
  <Slides>26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Tema di Office</vt:lpstr>
      <vt:lpstr>ALMA MATER STUDIORUM - UNIVERSITÀ DI BOLOGNA  School of Engineering and Architecture  Department of Electrical, Electronics and  Information Engineering - DEI    Master Thesis  In  Automation Engineering  Finding Objects in Images by Line Segments  </vt:lpstr>
      <vt:lpstr>Presentazione standard di PowerPoint</vt:lpstr>
      <vt:lpstr>Finding Objects in Images </vt:lpstr>
      <vt:lpstr>Presentazione standard di PowerPoint</vt:lpstr>
      <vt:lpstr>Overview of Hough Transform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It is robust to partially occlusion and rotation</vt:lpstr>
      <vt:lpstr>Even if some parts are invisabe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di Bologna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ALMA MATER STUDIORUM - UNIVERSITÀ DI BOLOGNA  School of Engineering and Architecture  Department of Electrical, Electronics and  Information Engineering - DEI    Master Thesis  In  Automation Engineering  Finding Objects in Images by Line Segments</dc:title>
  <dc:creator>Majid Mazaheri</dc:creator>
  <cp:lastModifiedBy>Majid Mazaheri</cp:lastModifiedBy>
  <cp:revision>24</cp:revision>
  <dcterms:created xsi:type="dcterms:W3CDTF">2017-02-02T16:55:46Z</dcterms:created>
  <dcterms:modified xsi:type="dcterms:W3CDTF">2017-02-06T20:17:14Z</dcterms:modified>
</cp:coreProperties>
</file>