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1b374d23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1b374d23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1b374d239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1b374d239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1b374d2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1b374d2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29893a53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29893a53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1b374d239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1b374d239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1b374d23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1b374d23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29893a53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29893a53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29893a53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29893a53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29893a53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29893a53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29893a53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29893a53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1b374d23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1b374d23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2b05b9f5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2b05b9f5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2b05b9f5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2b05b9f5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2b05b9f5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2b05b9f5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2b05b9f5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2b05b9f5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1b374d239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1b374d239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29893a53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29893a53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1b374d2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1b374d2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1b374d239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1b374d239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1b374d23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1b374d23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1b374d23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1b374d23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1b374d23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1b374d23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1b374d239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1b374d239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1723400"/>
            <a:ext cx="6710100" cy="18729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tr">
                <a:solidFill>
                  <a:schemeClr val="accent5"/>
                </a:solidFill>
                <a:latin typeface="Arial"/>
                <a:ea typeface="Arial"/>
                <a:cs typeface="Arial"/>
                <a:sym typeface="Arial"/>
              </a:rPr>
              <a:t>                   YÜZ  TANIMA </a:t>
            </a:r>
            <a:endParaRPr>
              <a:solidFill>
                <a:schemeClr val="accent5"/>
              </a:solidFill>
              <a:latin typeface="Arial"/>
              <a:ea typeface="Arial"/>
              <a:cs typeface="Arial"/>
              <a:sym typeface="Arial"/>
            </a:endParaRPr>
          </a:p>
        </p:txBody>
      </p:sp>
      <p:sp>
        <p:nvSpPr>
          <p:cNvPr id="278" name="Google Shape;278;p13"/>
          <p:cNvSpPr txBox="1"/>
          <p:nvPr>
            <p:ph idx="1" type="subTitle"/>
          </p:nvPr>
        </p:nvSpPr>
        <p:spPr>
          <a:xfrm>
            <a:off x="385850" y="3596300"/>
            <a:ext cx="8463300" cy="102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latin typeface="Arial"/>
                <a:ea typeface="Arial"/>
                <a:cs typeface="Arial"/>
                <a:sym typeface="Arial"/>
              </a:rPr>
              <a:t>YALE VERİ SETİNİN ÇEŞİTLİ BOYUT İNDİRGEME </a:t>
            </a:r>
            <a:endParaRPr>
              <a:latin typeface="Arial"/>
              <a:ea typeface="Arial"/>
              <a:cs typeface="Arial"/>
              <a:sym typeface="Arial"/>
            </a:endParaRPr>
          </a:p>
          <a:p>
            <a:pPr indent="0" lvl="0" marL="0" rtl="0" algn="ctr">
              <a:spcBef>
                <a:spcPts val="0"/>
              </a:spcBef>
              <a:spcAft>
                <a:spcPts val="0"/>
              </a:spcAft>
              <a:buNone/>
            </a:pPr>
            <a:r>
              <a:rPr lang="tr">
                <a:latin typeface="Arial"/>
                <a:ea typeface="Arial"/>
                <a:cs typeface="Arial"/>
                <a:sym typeface="Arial"/>
              </a:rPr>
              <a:t>YÖNTEMLERİ İLE SINIFLANDIRMA ÇALIŞMASI</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ctrTitle"/>
          </p:nvPr>
        </p:nvSpPr>
        <p:spPr>
          <a:xfrm>
            <a:off x="143050" y="1407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solidFill>
                  <a:schemeClr val="accent5"/>
                </a:solidFill>
                <a:latin typeface="Arial"/>
                <a:ea typeface="Arial"/>
                <a:cs typeface="Arial"/>
                <a:sym typeface="Arial"/>
              </a:rPr>
              <a:t>LLE</a:t>
            </a:r>
            <a:endParaRPr>
              <a:solidFill>
                <a:schemeClr val="accent5"/>
              </a:solidFill>
              <a:latin typeface="Arial"/>
              <a:ea typeface="Arial"/>
              <a:cs typeface="Arial"/>
              <a:sym typeface="Arial"/>
            </a:endParaRPr>
          </a:p>
        </p:txBody>
      </p:sp>
      <p:sp>
        <p:nvSpPr>
          <p:cNvPr id="340" name="Google Shape;340;p22"/>
          <p:cNvSpPr txBox="1"/>
          <p:nvPr>
            <p:ph idx="1" type="subTitle"/>
          </p:nvPr>
        </p:nvSpPr>
        <p:spPr>
          <a:xfrm>
            <a:off x="96950" y="1677150"/>
            <a:ext cx="5613300" cy="1789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tr">
                <a:latin typeface="Arial"/>
                <a:ea typeface="Arial"/>
                <a:cs typeface="Arial"/>
                <a:sym typeface="Arial"/>
              </a:rPr>
              <a:t>D</a:t>
            </a:r>
            <a:r>
              <a:rPr b="1" lang="tr">
                <a:latin typeface="Arial"/>
                <a:ea typeface="Arial"/>
                <a:cs typeface="Arial"/>
                <a:sym typeface="Arial"/>
              </a:rPr>
              <a:t>üşük boyutlu verilerin yüksek boyutlu verilerin komşuluklarını koruyarak yerleştirmelerini hesaplayan bir  denetimsiz öğrenme türüdür.</a:t>
            </a:r>
            <a:endParaRPr b="1">
              <a:latin typeface="Arial"/>
              <a:ea typeface="Arial"/>
              <a:cs typeface="Arial"/>
              <a:sym typeface="Arial"/>
            </a:endParaRPr>
          </a:p>
          <a:p>
            <a:pPr indent="0" lvl="0" marL="0" rtl="0" algn="l">
              <a:spcBef>
                <a:spcPts val="0"/>
              </a:spcBef>
              <a:spcAft>
                <a:spcPts val="0"/>
              </a:spcAft>
              <a:buNone/>
            </a:pPr>
            <a:r>
              <a:rPr b="1" lang="tr">
                <a:latin typeface="Arial"/>
                <a:ea typeface="Arial"/>
                <a:cs typeface="Arial"/>
                <a:sym typeface="Arial"/>
              </a:rPr>
              <a:t>Bir manifolddan örneklendiği varsayılan veriler, daha düşük boyutlu küresel bir sisteme eşlenir. Verilerin konumu, yerel olarak doğrusal yeniden yapılandırılmaların simetrilerinden türetilir ve gömmenin doğru hesaplanması, seyrek bir öz değer problemine indirgenir.</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ctrTitle"/>
          </p:nvPr>
        </p:nvSpPr>
        <p:spPr>
          <a:xfrm>
            <a:off x="962400" y="351999"/>
            <a:ext cx="3529200" cy="1177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a:solidFill>
                  <a:srgbClr val="351C75"/>
                </a:solidFill>
              </a:rPr>
              <a:t>LLE ALGORİTMA    ADIMLARI </a:t>
            </a:r>
            <a:endParaRPr>
              <a:solidFill>
                <a:srgbClr val="351C75"/>
              </a:solidFill>
            </a:endParaRPr>
          </a:p>
        </p:txBody>
      </p:sp>
      <p:sp>
        <p:nvSpPr>
          <p:cNvPr id="346" name="Google Shape;346;p23"/>
          <p:cNvSpPr txBox="1"/>
          <p:nvPr>
            <p:ph idx="1" type="subTitle"/>
          </p:nvPr>
        </p:nvSpPr>
        <p:spPr>
          <a:xfrm>
            <a:off x="534675" y="2309775"/>
            <a:ext cx="4545000" cy="2277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b="1" lang="tr">
                <a:latin typeface="Arial"/>
                <a:ea typeface="Arial"/>
                <a:cs typeface="Arial"/>
                <a:sym typeface="Arial"/>
              </a:rPr>
              <a:t>Her veri noktası başına k en yakın komşu tanımlanır.</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Her veri noktasını Xi komşularından yeniden yapılandıran Wij ağırlıkları hesaplanır.</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Her bir yüksek boyutlu Xi manifold üzerindeki koordinatlarını temsil eden düşük boyutlu bir çıktıya Yi ‘ye eşlenir.</a:t>
            </a:r>
            <a:endParaRPr b="1">
              <a:latin typeface="Arial"/>
              <a:ea typeface="Arial"/>
              <a:cs typeface="Arial"/>
              <a:sym typeface="Arial"/>
            </a:endParaRPr>
          </a:p>
        </p:txBody>
      </p:sp>
      <p:pic>
        <p:nvPicPr>
          <p:cNvPr id="347" name="Google Shape;347;p23"/>
          <p:cNvPicPr preferRelativeResize="0"/>
          <p:nvPr/>
        </p:nvPicPr>
        <p:blipFill>
          <a:blip r:embed="rId3">
            <a:alphaModFix/>
          </a:blip>
          <a:stretch>
            <a:fillRect/>
          </a:stretch>
        </p:blipFill>
        <p:spPr>
          <a:xfrm>
            <a:off x="5278650" y="598825"/>
            <a:ext cx="3283375" cy="273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idx="1" type="subTitle"/>
          </p:nvPr>
        </p:nvSpPr>
        <p:spPr>
          <a:xfrm>
            <a:off x="1347975" y="3532125"/>
            <a:ext cx="6287100" cy="1194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a:t>Şekil </a:t>
            </a:r>
            <a:r>
              <a:rPr lang="tr"/>
              <a:t>üzerinden açıklayacak olursak, (A) da ki şekiller iki boyutlu manifoldlar (B) ise bu manifoldlardan örneklenen üç boyutlu verilerdir. (C) de ise bu manifoldlardan aldığımız örnekleri doğrusal olmayan boyut indirgeme yöntemlerinden LLE uygulanmış halidir. (C) ‘de gösterilen komşuluğu koruyan eşlemeleri ifade eder, kısacası verilerin iki boyutta nasıl gömülü olduğunu ortaya koyar.</a:t>
            </a:r>
            <a:endParaRPr/>
          </a:p>
        </p:txBody>
      </p:sp>
      <p:pic>
        <p:nvPicPr>
          <p:cNvPr id="353" name="Google Shape;353;p24"/>
          <p:cNvPicPr preferRelativeResize="0"/>
          <p:nvPr/>
        </p:nvPicPr>
        <p:blipFill>
          <a:blip r:embed="rId3">
            <a:alphaModFix/>
          </a:blip>
          <a:stretch>
            <a:fillRect/>
          </a:stretch>
        </p:blipFill>
        <p:spPr>
          <a:xfrm>
            <a:off x="2833725" y="237950"/>
            <a:ext cx="3229400" cy="324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ctrTitle"/>
          </p:nvPr>
        </p:nvSpPr>
        <p:spPr>
          <a:xfrm>
            <a:off x="1441075" y="454500"/>
            <a:ext cx="2826600" cy="1175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a:solidFill>
                  <a:srgbClr val="351C75"/>
                </a:solidFill>
                <a:latin typeface="Arial"/>
                <a:ea typeface="Arial"/>
                <a:cs typeface="Arial"/>
                <a:sym typeface="Arial"/>
              </a:rPr>
              <a:t>LLE’ NİN EKSİKLİĞİ</a:t>
            </a:r>
            <a:endParaRPr>
              <a:solidFill>
                <a:srgbClr val="351C75"/>
              </a:solidFill>
              <a:latin typeface="Arial"/>
              <a:ea typeface="Arial"/>
              <a:cs typeface="Arial"/>
              <a:sym typeface="Arial"/>
            </a:endParaRPr>
          </a:p>
        </p:txBody>
      </p:sp>
      <p:sp>
        <p:nvSpPr>
          <p:cNvPr id="359" name="Google Shape;359;p25"/>
          <p:cNvSpPr txBox="1"/>
          <p:nvPr>
            <p:ph idx="1" type="subTitle"/>
          </p:nvPr>
        </p:nvSpPr>
        <p:spPr>
          <a:xfrm>
            <a:off x="476625" y="1818100"/>
            <a:ext cx="5320800" cy="2584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tr">
                <a:latin typeface="Arial"/>
                <a:ea typeface="Arial"/>
                <a:cs typeface="Arial"/>
                <a:sym typeface="Arial"/>
              </a:rPr>
              <a:t>Yüksek boyutlu uzaydan daha az boyutlu uzaya dönüşümü ifade eden bir dönüşüm matrisi veya gömüleme fonksiyonu (embedding function) üretmemeleridir.Bunun sonucu olarak, özellikle de sınıflandırma amaçlı çalışmalarda, sonradan gelebilecek örneklem dışı verilerin (out-of-sample) az boyutlu uzaya dönüşümleri yapılamaz  Bu gibi durumlarda, örneklem dışı veri mevcut eğitim verisi ile birleştirilerek, özdeğer problemi yeniden çözülür ve bu sorunun üstesinden gelinebilir. Ancak, sonradan gelebilecek her bir örneklem dışı veri için bu işlemin tekrar tekrar yapılması gerektiğinden, bu çözüm yolu hem pahalı hem de etkin olmayan bir yöntem olacaktır.</a:t>
            </a:r>
            <a:endParaRPr b="1">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ctrTitle"/>
          </p:nvPr>
        </p:nvSpPr>
        <p:spPr>
          <a:xfrm>
            <a:off x="497150" y="-33171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solidFill>
                  <a:schemeClr val="accent5"/>
                </a:solidFill>
              </a:rPr>
              <a:t>LPP</a:t>
            </a:r>
            <a:endParaRPr>
              <a:solidFill>
                <a:schemeClr val="accent5"/>
              </a:solidFill>
            </a:endParaRPr>
          </a:p>
        </p:txBody>
      </p:sp>
      <p:sp>
        <p:nvSpPr>
          <p:cNvPr id="365" name="Google Shape;365;p26"/>
          <p:cNvSpPr txBox="1"/>
          <p:nvPr>
            <p:ph idx="1" type="subTitle"/>
          </p:nvPr>
        </p:nvSpPr>
        <p:spPr>
          <a:xfrm>
            <a:off x="94025" y="942375"/>
            <a:ext cx="8935800" cy="44610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tr" sz="1350">
                <a:latin typeface="Arial"/>
                <a:ea typeface="Arial"/>
                <a:cs typeface="Arial"/>
                <a:sym typeface="Arial"/>
              </a:rPr>
              <a:t>PCA yönteminin bir alternatifi olan ve PCA yöntemini iyileştiren LPP yöntemi doğrusal(lineer) bir boyut indirgeme yöntemidir. Boyutu azaltılacak veri içerisinde verinin komşuluk ilişkisini koruyacak şekilde izdüşüm yapması ile PCA yönteminden ayrılır.</a:t>
            </a:r>
            <a:endParaRPr b="1" sz="1350">
              <a:latin typeface="Arial"/>
              <a:ea typeface="Arial"/>
              <a:cs typeface="Arial"/>
              <a:sym typeface="Arial"/>
            </a:endParaRPr>
          </a:p>
          <a:p>
            <a:pPr indent="0" lvl="0" marL="0" rtl="0" algn="l">
              <a:lnSpc>
                <a:spcPct val="115000"/>
              </a:lnSpc>
              <a:spcBef>
                <a:spcPts val="1200"/>
              </a:spcBef>
              <a:spcAft>
                <a:spcPts val="0"/>
              </a:spcAft>
              <a:buNone/>
            </a:pPr>
            <a:r>
              <a:rPr b="1" lang="tr" sz="1350">
                <a:latin typeface="Arial"/>
                <a:ea typeface="Arial"/>
                <a:cs typeface="Arial"/>
                <a:sym typeface="Arial"/>
              </a:rPr>
              <a:t>LPP yöntemi komşuluk matrisinin hesaplanma türüne göre danışmanlı ya da danışmansız olabilir. LPP yöntemi danışmansız olarak kullanıldığında PCA’dan daha iyi sonuç vermektedir. Bunun nedeni LPP’nin verinin komşuluk ilişkisini korumaya çalışmasından kaynaklanmaktadır. </a:t>
            </a:r>
            <a:endParaRPr b="1" sz="1350">
              <a:latin typeface="Arial"/>
              <a:ea typeface="Arial"/>
              <a:cs typeface="Arial"/>
              <a:sym typeface="Arial"/>
            </a:endParaRPr>
          </a:p>
          <a:p>
            <a:pPr indent="0" lvl="0" marL="0" rtl="0" algn="l">
              <a:lnSpc>
                <a:spcPct val="115000"/>
              </a:lnSpc>
              <a:spcBef>
                <a:spcPts val="1200"/>
              </a:spcBef>
              <a:spcAft>
                <a:spcPts val="0"/>
              </a:spcAft>
              <a:buNone/>
            </a:pPr>
            <a:r>
              <a:rPr b="1" lang="tr" sz="1200">
                <a:latin typeface="Arial"/>
                <a:ea typeface="Arial"/>
                <a:cs typeface="Arial"/>
                <a:sym typeface="Arial"/>
              </a:rPr>
              <a:t>options['NeighborMode'] = 'Supervised' #danışmanlı</a:t>
            </a:r>
            <a:endParaRPr b="1" sz="1200">
              <a:latin typeface="Arial"/>
              <a:ea typeface="Arial"/>
              <a:cs typeface="Arial"/>
              <a:sym typeface="Arial"/>
            </a:endParaRPr>
          </a:p>
          <a:p>
            <a:pPr indent="0" lvl="0" marL="0" rtl="0" algn="l">
              <a:lnSpc>
                <a:spcPct val="115000"/>
              </a:lnSpc>
              <a:spcBef>
                <a:spcPts val="1200"/>
              </a:spcBef>
              <a:spcAft>
                <a:spcPts val="0"/>
              </a:spcAft>
              <a:buNone/>
            </a:pPr>
            <a:r>
              <a:rPr b="1" lang="tr" sz="1200">
                <a:latin typeface="Arial"/>
                <a:ea typeface="Arial"/>
                <a:cs typeface="Arial"/>
                <a:sym typeface="Arial"/>
              </a:rPr>
              <a:t>options['NeighborMode'] = 'KNN'#danışmansız </a:t>
            </a:r>
            <a:endParaRPr b="1" sz="1200">
              <a:latin typeface="Arial"/>
              <a:ea typeface="Arial"/>
              <a:cs typeface="Arial"/>
              <a:sym typeface="Arial"/>
            </a:endParaRPr>
          </a:p>
          <a:p>
            <a:pPr indent="0" lvl="0" marL="0" rtl="0" algn="l">
              <a:lnSpc>
                <a:spcPct val="115000"/>
              </a:lnSpc>
              <a:spcBef>
                <a:spcPts val="1200"/>
              </a:spcBef>
              <a:spcAft>
                <a:spcPts val="0"/>
              </a:spcAft>
              <a:buNone/>
            </a:pPr>
            <a:r>
              <a:t/>
            </a:r>
            <a:endParaRPr b="1" sz="12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idx="1" type="subTitle"/>
          </p:nvPr>
        </p:nvSpPr>
        <p:spPr>
          <a:xfrm>
            <a:off x="358050" y="247525"/>
            <a:ext cx="8018400" cy="23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b="1" lang="tr" sz="1540">
                <a:latin typeface="Arial"/>
                <a:ea typeface="Arial"/>
                <a:cs typeface="Arial"/>
                <a:sym typeface="Arial"/>
              </a:rPr>
              <a:t>Farklılıklarının daha net ortaya konulabilmesi için aşağıdaki görseller incelenebilir: (a) görselinde verilen 3 boyutlu ve 2 sınıfa sahip veri setin üzerinde ayrı ayrı PCA yaklaşımı ve LPP yaklaşımı uygulandığında sırasıyla (b) ve (c) görselleri ile belirtilen izdüşümler elde edilmektedir. PCA yaklaşımı ile elde edilen izdüşümde verinin uzaydaki asıl geometrik yapısının korunmadığını, LPP yaklaşımı ile elde edilen izdüşümde ise verinin uzaydaki asıl geometrik yapısının korunduğunu görebiliyoruz.</a:t>
            </a:r>
            <a:endParaRPr b="1" sz="1540">
              <a:latin typeface="Arial"/>
              <a:ea typeface="Arial"/>
              <a:cs typeface="Arial"/>
              <a:sym typeface="Arial"/>
            </a:endParaRPr>
          </a:p>
        </p:txBody>
      </p:sp>
      <p:pic>
        <p:nvPicPr>
          <p:cNvPr id="371" name="Google Shape;371;p27"/>
          <p:cNvPicPr preferRelativeResize="0"/>
          <p:nvPr/>
        </p:nvPicPr>
        <p:blipFill>
          <a:blip r:embed="rId3">
            <a:alphaModFix/>
          </a:blip>
          <a:stretch>
            <a:fillRect/>
          </a:stretch>
        </p:blipFill>
        <p:spPr>
          <a:xfrm>
            <a:off x="1651913" y="2193075"/>
            <a:ext cx="5430675" cy="258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ctrTitle"/>
          </p:nvPr>
        </p:nvSpPr>
        <p:spPr>
          <a:xfrm>
            <a:off x="1219375" y="383375"/>
            <a:ext cx="3605100" cy="1323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a:solidFill>
                  <a:srgbClr val="351C75"/>
                </a:solidFill>
                <a:latin typeface="Arial"/>
                <a:ea typeface="Arial"/>
                <a:cs typeface="Arial"/>
                <a:sym typeface="Arial"/>
              </a:rPr>
              <a:t>LPP ALGORİTMA  ADIMLARI</a:t>
            </a:r>
            <a:endParaRPr>
              <a:solidFill>
                <a:srgbClr val="351C75"/>
              </a:solidFill>
              <a:latin typeface="Arial"/>
              <a:ea typeface="Arial"/>
              <a:cs typeface="Arial"/>
              <a:sym typeface="Arial"/>
            </a:endParaRPr>
          </a:p>
        </p:txBody>
      </p:sp>
      <p:sp>
        <p:nvSpPr>
          <p:cNvPr id="377" name="Google Shape;377;p28"/>
          <p:cNvSpPr txBox="1"/>
          <p:nvPr>
            <p:ph idx="1" type="subTitle"/>
          </p:nvPr>
        </p:nvSpPr>
        <p:spPr>
          <a:xfrm>
            <a:off x="306075" y="1651675"/>
            <a:ext cx="7213200" cy="300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a:latin typeface="Arial"/>
                <a:ea typeface="Arial"/>
                <a:cs typeface="Arial"/>
                <a:sym typeface="Arial"/>
              </a:rPr>
              <a:t>LPP verinin komşuluk Matrisini korumaya odaklanır.</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Etiket bilgisini kullanılarak dönüşüm matrisi hesaplanır.</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Aynı sınıfta değiller ise 0 a setlenir.</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Etiket bilgisi kullanılmadığında ,</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En yakın komşu ile dönüşüm matrisi bulunur</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Aksi durumda yine 0 setlenir.</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Diagonal matris hesaplanır.</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Minimizasyon problemi genelleştirilmiş özdeğer özvektör problemine dönüştürülür. </a:t>
            </a:r>
            <a:endParaRPr b="1">
              <a:latin typeface="Arial"/>
              <a:ea typeface="Arial"/>
              <a:cs typeface="Arial"/>
              <a:sym typeface="Arial"/>
            </a:endParaRPr>
          </a:p>
          <a:p>
            <a:pPr indent="-330200" lvl="0" marL="457200" rtl="0" algn="l">
              <a:spcBef>
                <a:spcPts val="0"/>
              </a:spcBef>
              <a:spcAft>
                <a:spcPts val="0"/>
              </a:spcAft>
              <a:buSzPts val="1600"/>
              <a:buFont typeface="Arial"/>
              <a:buChar char="●"/>
            </a:pPr>
            <a:r>
              <a:rPr b="1" lang="tr">
                <a:latin typeface="Arial"/>
                <a:ea typeface="Arial"/>
                <a:cs typeface="Arial"/>
                <a:sym typeface="Arial"/>
              </a:rPr>
              <a:t>En düşük özdeğerlere karşılık gelen özvektörler aranan sonuçlardır.</a:t>
            </a:r>
            <a:endParaRPr b="1">
              <a:latin typeface="Arial"/>
              <a:ea typeface="Arial"/>
              <a:cs typeface="Arial"/>
              <a:sym typeface="Arial"/>
            </a:endParaRPr>
          </a:p>
          <a:p>
            <a:pPr indent="0" lvl="0" marL="457200" rtl="0" algn="l">
              <a:spcBef>
                <a:spcPts val="0"/>
              </a:spcBef>
              <a:spcAft>
                <a:spcPts val="0"/>
              </a:spcAft>
              <a:buNone/>
            </a:pPr>
            <a:r>
              <a:t/>
            </a:r>
            <a:endParaRPr b="1">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ctrTitle"/>
          </p:nvPr>
        </p:nvSpPr>
        <p:spPr>
          <a:xfrm>
            <a:off x="1064200" y="538525"/>
            <a:ext cx="3150900" cy="105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tr">
                <a:solidFill>
                  <a:srgbClr val="351C75"/>
                </a:solidFill>
                <a:latin typeface="Arial"/>
                <a:ea typeface="Arial"/>
                <a:cs typeface="Arial"/>
                <a:sym typeface="Arial"/>
              </a:rPr>
              <a:t>LAPLACIAN   EIGENMAPS</a:t>
            </a:r>
            <a:endParaRPr>
              <a:solidFill>
                <a:srgbClr val="351C75"/>
              </a:solidFill>
              <a:latin typeface="Arial"/>
              <a:ea typeface="Arial"/>
              <a:cs typeface="Arial"/>
              <a:sym typeface="Arial"/>
            </a:endParaRPr>
          </a:p>
        </p:txBody>
      </p:sp>
      <p:sp>
        <p:nvSpPr>
          <p:cNvPr id="383" name="Google Shape;383;p29"/>
          <p:cNvSpPr txBox="1"/>
          <p:nvPr>
            <p:ph idx="1" type="subTitle"/>
          </p:nvPr>
        </p:nvSpPr>
        <p:spPr>
          <a:xfrm>
            <a:off x="764850" y="1895575"/>
            <a:ext cx="5099100" cy="24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latin typeface="Arial"/>
                <a:ea typeface="Arial"/>
                <a:cs typeface="Arial"/>
                <a:sym typeface="Arial"/>
              </a:rPr>
              <a:t>Laplacian Eigenmaps, doğrusal olmayan boyutsallığı azaltmak için bir boyut indirgeme yöntemidir. Temel amaç, orijinal verilere karşılık gelen daha düşük boyutlu noktalara dönüşümünü bulduğumuz, verilerin daha düşük boyutlu bir gömülmesini oluşturmaktır. Spectral sınıflandırmaya dayanan bu yöntemde gözlemler arası mesafe Laplacian formülü sayesinde bulur ve komşuluk matrisi ile kıyaslanır.</a:t>
            </a:r>
            <a:endParaRPr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ctrTitle"/>
          </p:nvPr>
        </p:nvSpPr>
        <p:spPr>
          <a:xfrm>
            <a:off x="1296975" y="494225"/>
            <a:ext cx="2929200" cy="1190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a:solidFill>
                  <a:srgbClr val="351C75"/>
                </a:solidFill>
                <a:latin typeface="Arial"/>
                <a:ea typeface="Arial"/>
                <a:cs typeface="Arial"/>
                <a:sym typeface="Arial"/>
              </a:rPr>
              <a:t>LAPLACIAN EIGENMAPS ALGORİTMA ADIMLARI</a:t>
            </a:r>
            <a:endParaRPr>
              <a:solidFill>
                <a:srgbClr val="351C75"/>
              </a:solidFill>
              <a:latin typeface="Arial"/>
              <a:ea typeface="Arial"/>
              <a:cs typeface="Arial"/>
              <a:sym typeface="Arial"/>
            </a:endParaRPr>
          </a:p>
        </p:txBody>
      </p:sp>
      <p:sp>
        <p:nvSpPr>
          <p:cNvPr id="389" name="Google Shape;389;p30"/>
          <p:cNvSpPr txBox="1"/>
          <p:nvPr>
            <p:ph idx="1" type="subTitle"/>
          </p:nvPr>
        </p:nvSpPr>
        <p:spPr>
          <a:xfrm>
            <a:off x="391700" y="2494125"/>
            <a:ext cx="5682900" cy="1895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tr">
                <a:latin typeface="Arial"/>
                <a:ea typeface="Arial"/>
                <a:cs typeface="Arial"/>
                <a:sym typeface="Arial"/>
              </a:rPr>
              <a:t>Algoritma genel hattıyla şu şekildedir;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rPr b="1" lang="tr">
                <a:latin typeface="Arial"/>
                <a:ea typeface="Arial"/>
                <a:cs typeface="Arial"/>
                <a:sym typeface="Arial"/>
              </a:rPr>
              <a:t>1) Öncelikli olarak yakınlık grafiği oluşturulur. G=(V,E) </a:t>
            </a:r>
            <a:endParaRPr b="1">
              <a:latin typeface="Arial"/>
              <a:ea typeface="Arial"/>
              <a:cs typeface="Arial"/>
              <a:sym typeface="Arial"/>
            </a:endParaRPr>
          </a:p>
          <a:p>
            <a:pPr indent="0" lvl="0" marL="0" rtl="0" algn="l">
              <a:spcBef>
                <a:spcPts val="0"/>
              </a:spcBef>
              <a:spcAft>
                <a:spcPts val="0"/>
              </a:spcAft>
              <a:buNone/>
            </a:pPr>
            <a:r>
              <a:rPr b="1" lang="tr">
                <a:latin typeface="Arial"/>
                <a:ea typeface="Arial"/>
                <a:cs typeface="Arial"/>
                <a:sym typeface="Arial"/>
              </a:rPr>
              <a:t>2)Daha sonra iki örnek arası benzerliğe dayanarak ağırlık matrisi oluşturulur.( Belirli sabitler kullanılarak) </a:t>
            </a:r>
            <a:endParaRPr b="1">
              <a:latin typeface="Arial"/>
              <a:ea typeface="Arial"/>
              <a:cs typeface="Arial"/>
              <a:sym typeface="Arial"/>
            </a:endParaRPr>
          </a:p>
          <a:p>
            <a:pPr indent="0" lvl="0" marL="0" rtl="0" algn="l">
              <a:spcBef>
                <a:spcPts val="0"/>
              </a:spcBef>
              <a:spcAft>
                <a:spcPts val="0"/>
              </a:spcAft>
              <a:buNone/>
            </a:pPr>
            <a:r>
              <a:rPr b="1" lang="tr">
                <a:latin typeface="Arial"/>
                <a:ea typeface="Arial"/>
                <a:cs typeface="Arial"/>
                <a:sym typeface="Arial"/>
              </a:rPr>
              <a:t>3)Elde edilen değerlerden sonra örneklere uygun Laplacian formülü elde edilir.(L=D-W) </a:t>
            </a:r>
            <a:endParaRPr b="1">
              <a:latin typeface="Arial"/>
              <a:ea typeface="Arial"/>
              <a:cs typeface="Arial"/>
              <a:sym typeface="Arial"/>
            </a:endParaRPr>
          </a:p>
          <a:p>
            <a:pPr indent="0" lvl="0" marL="0" rtl="0" algn="l">
              <a:spcBef>
                <a:spcPts val="0"/>
              </a:spcBef>
              <a:spcAft>
                <a:spcPts val="0"/>
              </a:spcAft>
              <a:buNone/>
            </a:pPr>
            <a:r>
              <a:rPr b="1" lang="tr">
                <a:latin typeface="Arial"/>
                <a:ea typeface="Arial"/>
                <a:cs typeface="Arial"/>
                <a:sym typeface="Arial"/>
              </a:rPr>
              <a:t>4)Daha sonra özvektör ve özdeğerler hesaplanarak optimizasyon sağlanır.</a:t>
            </a:r>
            <a:endParaRPr b="1">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idx="1" type="subTitle"/>
          </p:nvPr>
        </p:nvSpPr>
        <p:spPr>
          <a:xfrm>
            <a:off x="824000" y="3525075"/>
            <a:ext cx="6705000" cy="92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Y</a:t>
            </a:r>
            <a:r>
              <a:rPr b="1" lang="tr">
                <a:latin typeface="Arial"/>
                <a:ea typeface="Arial"/>
                <a:cs typeface="Arial"/>
                <a:sym typeface="Arial"/>
              </a:rPr>
              <a:t>ukarıda şekilde görülen LE tekniği ile boyutlandırılmış Swiss Roll kümeleme örneğidir. Heat-Kernal yöntemi ile hesaplanan ağırlık değeri baz alınan bu boyutlandırma örneğinde her t değeri için (n değerinden bağımsız olarak ) değişim görülmektedir.</a:t>
            </a:r>
            <a:endParaRPr b="1">
              <a:latin typeface="Arial"/>
              <a:ea typeface="Arial"/>
              <a:cs typeface="Arial"/>
              <a:sym typeface="Arial"/>
            </a:endParaRPr>
          </a:p>
        </p:txBody>
      </p:sp>
      <p:pic>
        <p:nvPicPr>
          <p:cNvPr id="395" name="Google Shape;395;p31"/>
          <p:cNvPicPr preferRelativeResize="0"/>
          <p:nvPr/>
        </p:nvPicPr>
        <p:blipFill>
          <a:blip r:embed="rId3">
            <a:alphaModFix/>
          </a:blip>
          <a:stretch>
            <a:fillRect/>
          </a:stretch>
        </p:blipFill>
        <p:spPr>
          <a:xfrm>
            <a:off x="578600" y="296525"/>
            <a:ext cx="3341600" cy="2508025"/>
          </a:xfrm>
          <a:prstGeom prst="rect">
            <a:avLst/>
          </a:prstGeom>
          <a:noFill/>
          <a:ln>
            <a:noFill/>
          </a:ln>
        </p:spPr>
      </p:pic>
      <p:pic>
        <p:nvPicPr>
          <p:cNvPr id="396" name="Google Shape;396;p31"/>
          <p:cNvPicPr preferRelativeResize="0"/>
          <p:nvPr/>
        </p:nvPicPr>
        <p:blipFill>
          <a:blip r:embed="rId4">
            <a:alphaModFix/>
          </a:blip>
          <a:stretch>
            <a:fillRect/>
          </a:stretch>
        </p:blipFill>
        <p:spPr>
          <a:xfrm>
            <a:off x="4478400" y="296525"/>
            <a:ext cx="3050600" cy="256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subTitle"/>
          </p:nvPr>
        </p:nvSpPr>
        <p:spPr>
          <a:xfrm>
            <a:off x="188124" y="1367450"/>
            <a:ext cx="5214300" cy="34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800">
                <a:latin typeface="Arial"/>
                <a:ea typeface="Arial"/>
                <a:cs typeface="Arial"/>
                <a:sym typeface="Arial"/>
              </a:rPr>
              <a:t>Projede Yale veri setindeki yüzleri çeşitli makine öğrenmesi yöntemler ile  tanımlamaya çalıştık. Proje, LLE (locally linear embedding), LPP (locality preserving projections), Laplacian Eigenmaps gibi feature extraction yöntemleri ve ONPP (orthogonal Neighborhood Preserving Projections) gibi local feature extraction yöntemini çalışma mantığını öğrenmemizin yanı sıra veri ön hazırlık süreçleri ve classification kısmında temel K-NN  ile  feature engineering yaptık.</a:t>
            </a:r>
            <a:endParaRPr b="1"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ctrTitle"/>
          </p:nvPr>
        </p:nvSpPr>
        <p:spPr>
          <a:xfrm>
            <a:off x="489925" y="344346"/>
            <a:ext cx="3993900" cy="122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sz="3200">
                <a:solidFill>
                  <a:srgbClr val="351C75"/>
                </a:solidFill>
                <a:latin typeface="Arial"/>
                <a:ea typeface="Arial"/>
                <a:cs typeface="Arial"/>
                <a:sym typeface="Arial"/>
              </a:rPr>
              <a:t>ONPP</a:t>
            </a:r>
            <a:endParaRPr/>
          </a:p>
        </p:txBody>
      </p:sp>
      <p:sp>
        <p:nvSpPr>
          <p:cNvPr id="402" name="Google Shape;402;p32"/>
          <p:cNvSpPr txBox="1"/>
          <p:nvPr>
            <p:ph idx="1" type="subTitle"/>
          </p:nvPr>
        </p:nvSpPr>
        <p:spPr>
          <a:xfrm>
            <a:off x="489925" y="1639600"/>
            <a:ext cx="7439700" cy="20241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tr">
                <a:solidFill>
                  <a:srgbClr val="FFFFFF"/>
                </a:solidFill>
                <a:latin typeface="Arial"/>
                <a:ea typeface="Arial"/>
                <a:cs typeface="Arial"/>
                <a:sym typeface="Arial"/>
              </a:rPr>
              <a:t>ONPP doğrusal bir boyutsallık azaltma tekniğidir. Veri örneklerinin içsel komşuluk geometrisini ve küresel geometriyi korumaya çalışır.</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tr">
                <a:solidFill>
                  <a:srgbClr val="FFFFFF"/>
                </a:solidFill>
                <a:latin typeface="Arial"/>
                <a:ea typeface="Arial"/>
                <a:cs typeface="Arial"/>
                <a:sym typeface="Arial"/>
              </a:rPr>
              <a:t>ONPP ile önerilen teknik Locally Linear Embedding (LLE)’e benzer bir</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tr">
                <a:solidFill>
                  <a:srgbClr val="FFFFFF"/>
                </a:solidFill>
                <a:latin typeface="Arial"/>
                <a:ea typeface="Arial"/>
                <a:cs typeface="Arial"/>
                <a:sym typeface="Arial"/>
              </a:rPr>
              <a:t>şekilde ağırlıkların veriye dayalı bir şekilde oluşturulduğu, ağırlıklı bir veri grafiği oluşturur.</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tr">
                <a:solidFill>
                  <a:srgbClr val="FFFFFF"/>
                </a:solidFill>
                <a:latin typeface="Arial"/>
                <a:ea typeface="Arial"/>
                <a:cs typeface="Arial"/>
                <a:sym typeface="Arial"/>
              </a:rPr>
              <a:t>Ancak LLE’ nin aksine daha anlaşılır bir doğrusal dönüşüm kullanır.</a:t>
            </a:r>
            <a:endParaRPr>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ph type="ctrTitle"/>
          </p:nvPr>
        </p:nvSpPr>
        <p:spPr>
          <a:xfrm>
            <a:off x="442200" y="4111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sz="3200">
                <a:solidFill>
                  <a:srgbClr val="351C75"/>
                </a:solidFill>
                <a:latin typeface="Arial"/>
                <a:ea typeface="Arial"/>
                <a:cs typeface="Arial"/>
                <a:sym typeface="Arial"/>
              </a:rPr>
              <a:t>ONPP</a:t>
            </a:r>
            <a:endParaRPr/>
          </a:p>
        </p:txBody>
      </p:sp>
      <p:pic>
        <p:nvPicPr>
          <p:cNvPr id="408" name="Google Shape;408;p33"/>
          <p:cNvPicPr preferRelativeResize="0"/>
          <p:nvPr/>
        </p:nvPicPr>
        <p:blipFill>
          <a:blip r:embed="rId3">
            <a:alphaModFix/>
          </a:blip>
          <a:stretch>
            <a:fillRect/>
          </a:stretch>
        </p:blipFill>
        <p:spPr>
          <a:xfrm>
            <a:off x="362400" y="1921013"/>
            <a:ext cx="8839201" cy="185433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ctrTitle"/>
          </p:nvPr>
        </p:nvSpPr>
        <p:spPr>
          <a:xfrm>
            <a:off x="394475" y="315725"/>
            <a:ext cx="63993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sz="3200">
                <a:solidFill>
                  <a:srgbClr val="351C75"/>
                </a:solidFill>
                <a:latin typeface="Arial"/>
                <a:ea typeface="Arial"/>
                <a:cs typeface="Arial"/>
                <a:sym typeface="Arial"/>
              </a:rPr>
              <a:t>ONPP ALGORİTMA ADIMLARI</a:t>
            </a:r>
            <a:endParaRPr/>
          </a:p>
        </p:txBody>
      </p:sp>
      <p:pic>
        <p:nvPicPr>
          <p:cNvPr id="414" name="Google Shape;414;p34"/>
          <p:cNvPicPr preferRelativeResize="0"/>
          <p:nvPr/>
        </p:nvPicPr>
        <p:blipFill>
          <a:blip r:embed="rId3">
            <a:alphaModFix/>
          </a:blip>
          <a:stretch>
            <a:fillRect/>
          </a:stretch>
        </p:blipFill>
        <p:spPr>
          <a:xfrm>
            <a:off x="292238" y="1480276"/>
            <a:ext cx="8559526" cy="2588775"/>
          </a:xfrm>
          <a:prstGeom prst="rect">
            <a:avLst/>
          </a:prstGeom>
          <a:noFill/>
          <a:ln>
            <a:noFill/>
          </a:ln>
        </p:spPr>
      </p:pic>
      <p:pic>
        <p:nvPicPr>
          <p:cNvPr id="415" name="Google Shape;415;p34"/>
          <p:cNvPicPr preferRelativeResize="0"/>
          <p:nvPr/>
        </p:nvPicPr>
        <p:blipFill>
          <a:blip r:embed="rId4">
            <a:alphaModFix/>
          </a:blip>
          <a:stretch>
            <a:fillRect/>
          </a:stretch>
        </p:blipFill>
        <p:spPr>
          <a:xfrm>
            <a:off x="2032750" y="3868301"/>
            <a:ext cx="3667125" cy="352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idx="1" type="subTitle"/>
          </p:nvPr>
        </p:nvSpPr>
        <p:spPr>
          <a:xfrm>
            <a:off x="375400" y="208325"/>
            <a:ext cx="5521200" cy="25659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tr" sz="1500">
                <a:solidFill>
                  <a:srgbClr val="FFFFFF"/>
                </a:solidFill>
              </a:rPr>
              <a:t>Hem ONPP hem de LPP, veri topolojisini yakalamak için bir k-en yakın komşu grafiğine dayanır. Boyut azaltma matrisi V, indirgenmiş uzayda içsel komşuluk geometrilerinin tutarsızlığını yakalayan bir amaç fonksiyonunun minimize edilmesiyle elde edilir.</a:t>
            </a:r>
            <a:endParaRPr sz="1500">
              <a:solidFill>
                <a:srgbClr val="FFFFFF"/>
              </a:solidFill>
            </a:endParaRPr>
          </a:p>
          <a:p>
            <a:pPr indent="0" lvl="0" marL="0" rtl="0" algn="l">
              <a:lnSpc>
                <a:spcPct val="115000"/>
              </a:lnSpc>
              <a:spcBef>
                <a:spcPts val="0"/>
              </a:spcBef>
              <a:spcAft>
                <a:spcPts val="0"/>
              </a:spcAft>
              <a:buNone/>
            </a:pPr>
            <a:r>
              <a:rPr lang="tr" sz="1500">
                <a:solidFill>
                  <a:srgbClr val="FFFFFF"/>
                </a:solidFill>
              </a:rPr>
              <a:t>LPP'nin yerelliği korumasına rağmen geometrilerini bozmaktadır. Öte yandan ONPP, aynı zamanda yerel geometrilere de saygı duymaktadır. ONPP’'nin bu özelliği veri görselleştirme amaçları için çok önemlidir. Bu iki yöntemin Swissroll veri  kümesi üzerindeki etkinlikleri;</a:t>
            </a:r>
            <a:endParaRPr sz="1500">
              <a:solidFill>
                <a:srgbClr val="FFFFFF"/>
              </a:solidFill>
            </a:endParaRPr>
          </a:p>
          <a:p>
            <a:pPr indent="0" lvl="0" marL="0" rtl="0" algn="l">
              <a:spcBef>
                <a:spcPts val="0"/>
              </a:spcBef>
              <a:spcAft>
                <a:spcPts val="0"/>
              </a:spcAft>
              <a:buNone/>
            </a:pPr>
            <a:r>
              <a:t/>
            </a:r>
            <a:endParaRPr/>
          </a:p>
        </p:txBody>
      </p:sp>
      <p:pic>
        <p:nvPicPr>
          <p:cNvPr id="421" name="Google Shape;421;p35"/>
          <p:cNvPicPr preferRelativeResize="0"/>
          <p:nvPr/>
        </p:nvPicPr>
        <p:blipFill>
          <a:blip r:embed="rId3">
            <a:alphaModFix/>
          </a:blip>
          <a:stretch>
            <a:fillRect/>
          </a:stretch>
        </p:blipFill>
        <p:spPr>
          <a:xfrm>
            <a:off x="2662725" y="2640300"/>
            <a:ext cx="4463336" cy="2064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ctrTitle"/>
          </p:nvPr>
        </p:nvSpPr>
        <p:spPr>
          <a:xfrm>
            <a:off x="393225" y="307571"/>
            <a:ext cx="4255500" cy="120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solidFill>
                  <a:schemeClr val="accent5"/>
                </a:solidFill>
              </a:rPr>
              <a:t>Sonuç</a:t>
            </a:r>
            <a:endParaRPr>
              <a:solidFill>
                <a:schemeClr val="accent5"/>
              </a:solidFill>
            </a:endParaRPr>
          </a:p>
        </p:txBody>
      </p:sp>
      <p:sp>
        <p:nvSpPr>
          <p:cNvPr id="427" name="Google Shape;427;p36"/>
          <p:cNvSpPr txBox="1"/>
          <p:nvPr>
            <p:ph idx="1" type="subTitle"/>
          </p:nvPr>
        </p:nvSpPr>
        <p:spPr>
          <a:xfrm>
            <a:off x="323725" y="1376625"/>
            <a:ext cx="8312100" cy="19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b="1" lang="tr" sz="1400">
                <a:latin typeface="Arial"/>
                <a:ea typeface="Arial"/>
                <a:cs typeface="Arial"/>
                <a:sym typeface="Arial"/>
              </a:rPr>
              <a:t>Denen iki boyut indirgeme yöntemi olan LPP ve LLE sonuç bilgilerine göre YALE veri seti üzerinde LLP 0.8727 LLE 0.7455 sonucu ile en iyi performans veren LPP sonucunu elde etmekteyiz.</a:t>
            </a:r>
            <a:endParaRPr b="1" sz="1400">
              <a:latin typeface="Arial"/>
              <a:ea typeface="Arial"/>
              <a:cs typeface="Arial"/>
              <a:sym typeface="Arial"/>
            </a:endParaRPr>
          </a:p>
          <a:p>
            <a:pPr indent="0" lvl="0" marL="0" rtl="0" algn="l">
              <a:spcBef>
                <a:spcPts val="0"/>
              </a:spcBef>
              <a:spcAft>
                <a:spcPts val="0"/>
              </a:spcAft>
              <a:buSzPts val="688"/>
              <a:buNone/>
            </a:pPr>
            <a:r>
              <a:rPr b="1" lang="tr" sz="1400">
                <a:latin typeface="Arial"/>
                <a:ea typeface="Arial"/>
                <a:cs typeface="Arial"/>
                <a:sym typeface="Arial"/>
              </a:rPr>
              <a:t>Drive Linki:   </a:t>
            </a:r>
            <a:r>
              <a:rPr b="1" lang="tr" sz="1400">
                <a:latin typeface="Arial"/>
                <a:ea typeface="Arial"/>
                <a:cs typeface="Arial"/>
                <a:sym typeface="Arial"/>
              </a:rPr>
              <a:t>https://drive.google.com/file/d/10g-Y3SsjJinULUQqF4QJ7YPpw4MDqmLM/view</a:t>
            </a:r>
            <a:endParaRPr b="1" sz="1400">
              <a:latin typeface="Arial"/>
              <a:ea typeface="Arial"/>
              <a:cs typeface="Arial"/>
              <a:sym typeface="Arial"/>
            </a:endParaRPr>
          </a:p>
        </p:txBody>
      </p:sp>
      <p:pic>
        <p:nvPicPr>
          <p:cNvPr id="428" name="Google Shape;428;p36"/>
          <p:cNvPicPr preferRelativeResize="0"/>
          <p:nvPr/>
        </p:nvPicPr>
        <p:blipFill>
          <a:blip r:embed="rId3">
            <a:alphaModFix/>
          </a:blip>
          <a:stretch>
            <a:fillRect/>
          </a:stretch>
        </p:blipFill>
        <p:spPr>
          <a:xfrm>
            <a:off x="512025" y="2448875"/>
            <a:ext cx="3459800" cy="2448675"/>
          </a:xfrm>
          <a:prstGeom prst="rect">
            <a:avLst/>
          </a:prstGeom>
          <a:noFill/>
          <a:ln>
            <a:noFill/>
          </a:ln>
        </p:spPr>
      </p:pic>
      <p:pic>
        <p:nvPicPr>
          <p:cNvPr id="429" name="Google Shape;429;p36"/>
          <p:cNvPicPr preferRelativeResize="0"/>
          <p:nvPr/>
        </p:nvPicPr>
        <p:blipFill>
          <a:blip r:embed="rId4">
            <a:alphaModFix/>
          </a:blip>
          <a:stretch>
            <a:fillRect/>
          </a:stretch>
        </p:blipFill>
        <p:spPr>
          <a:xfrm>
            <a:off x="4320125" y="2409575"/>
            <a:ext cx="3188275" cy="252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1141775" y="410175"/>
            <a:ext cx="3217500" cy="1130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a:solidFill>
                  <a:srgbClr val="351C75"/>
                </a:solidFill>
                <a:latin typeface="Arial"/>
                <a:ea typeface="Arial"/>
                <a:cs typeface="Arial"/>
                <a:sym typeface="Arial"/>
              </a:rPr>
              <a:t>YALE VERİ SETİ</a:t>
            </a:r>
            <a:endParaRPr>
              <a:solidFill>
                <a:srgbClr val="351C75"/>
              </a:solidFill>
              <a:latin typeface="Arial"/>
              <a:ea typeface="Arial"/>
              <a:cs typeface="Arial"/>
              <a:sym typeface="Arial"/>
            </a:endParaRPr>
          </a:p>
        </p:txBody>
      </p:sp>
      <p:sp>
        <p:nvSpPr>
          <p:cNvPr id="289" name="Google Shape;289;p15"/>
          <p:cNvSpPr txBox="1"/>
          <p:nvPr>
            <p:ph idx="1" type="subTitle"/>
          </p:nvPr>
        </p:nvSpPr>
        <p:spPr>
          <a:xfrm>
            <a:off x="505225" y="2028600"/>
            <a:ext cx="4826700" cy="20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latin typeface="Arial"/>
                <a:ea typeface="Arial"/>
                <a:cs typeface="Arial"/>
                <a:sym typeface="Arial"/>
              </a:rPr>
              <a:t>15 kişiden oluşan, her kişiden 11 örnek olan toplamda 165 veriye sahip bir veri setidir. 32x32-&gt;1024 özellik bulunmaktadır.görüntüler gözlüklü, gözlüksüz, şaşkın vb. yüz ifadeleri içermektedir.</a:t>
            </a:r>
            <a:endParaRPr b="1">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16"/>
          <p:cNvPicPr preferRelativeResize="0"/>
          <p:nvPr/>
        </p:nvPicPr>
        <p:blipFill>
          <a:blip r:embed="rId3">
            <a:alphaModFix/>
          </a:blip>
          <a:stretch>
            <a:fillRect/>
          </a:stretch>
        </p:blipFill>
        <p:spPr>
          <a:xfrm>
            <a:off x="236250" y="718900"/>
            <a:ext cx="8056851" cy="4424600"/>
          </a:xfrm>
          <a:prstGeom prst="rect">
            <a:avLst/>
          </a:prstGeom>
          <a:noFill/>
          <a:ln>
            <a:noFill/>
          </a:ln>
        </p:spPr>
      </p:pic>
      <p:sp>
        <p:nvSpPr>
          <p:cNvPr id="295" name="Google Shape;295;p16"/>
          <p:cNvSpPr txBox="1"/>
          <p:nvPr/>
        </p:nvSpPr>
        <p:spPr>
          <a:xfrm>
            <a:off x="163525" y="0"/>
            <a:ext cx="619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3600">
                <a:solidFill>
                  <a:schemeClr val="accent5"/>
                </a:solidFill>
                <a:latin typeface="Maven Pro"/>
                <a:ea typeface="Maven Pro"/>
                <a:cs typeface="Maven Pro"/>
                <a:sym typeface="Maven Pro"/>
              </a:rPr>
              <a:t>Proje Adımları</a:t>
            </a:r>
            <a:endParaRPr b="1" sz="3600">
              <a:solidFill>
                <a:schemeClr val="accent5"/>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ctrTitle"/>
          </p:nvPr>
        </p:nvSpPr>
        <p:spPr>
          <a:xfrm>
            <a:off x="316500" y="2797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solidFill>
                  <a:schemeClr val="accent5"/>
                </a:solidFill>
              </a:rPr>
              <a:t>Sınıflandırma</a:t>
            </a:r>
            <a:endParaRPr>
              <a:solidFill>
                <a:schemeClr val="accent5"/>
              </a:solidFill>
            </a:endParaRPr>
          </a:p>
        </p:txBody>
      </p:sp>
      <p:sp>
        <p:nvSpPr>
          <p:cNvPr id="301" name="Google Shape;301;p17"/>
          <p:cNvSpPr txBox="1"/>
          <p:nvPr>
            <p:ph idx="1" type="subTitle"/>
          </p:nvPr>
        </p:nvSpPr>
        <p:spPr>
          <a:xfrm>
            <a:off x="245925" y="1871325"/>
            <a:ext cx="5357400" cy="1529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sz="1200">
              <a:solidFill>
                <a:srgbClr val="BDC1C6"/>
              </a:solidFill>
              <a:highlight>
                <a:schemeClr val="lt1"/>
              </a:highlight>
              <a:latin typeface="Arial"/>
              <a:ea typeface="Arial"/>
              <a:cs typeface="Arial"/>
              <a:sym typeface="Arial"/>
            </a:endParaRPr>
          </a:p>
          <a:p>
            <a:pPr indent="0" lvl="0" marL="0" rtl="0" algn="l">
              <a:spcBef>
                <a:spcPts val="0"/>
              </a:spcBef>
              <a:spcAft>
                <a:spcPts val="0"/>
              </a:spcAft>
              <a:buNone/>
            </a:pPr>
            <a:r>
              <a:rPr lang="tr"/>
              <a:t>Sınıflandırma kavramı, basitçe bir veri kümesi (dataset) üzerinde tanımlı olan çeşitli sınıflar arasında veriyi dağıtmaktır. Sınıflandırma algoritmaları, verilen eğitim kümesinden bu dağılım şeklini öğrenirler ve daha sonra sınıfının belirli olmadığı test verileri geldiğinde doğru şekilde sınıflandırmaya çalışırlar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ctrTitle"/>
          </p:nvPr>
        </p:nvSpPr>
        <p:spPr>
          <a:xfrm>
            <a:off x="1561225" y="363125"/>
            <a:ext cx="4897800" cy="92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                  </a:t>
            </a:r>
            <a:endParaRPr>
              <a:solidFill>
                <a:srgbClr val="351C75"/>
              </a:solidFill>
            </a:endParaRPr>
          </a:p>
        </p:txBody>
      </p:sp>
      <p:sp>
        <p:nvSpPr>
          <p:cNvPr id="307" name="Google Shape;307;p18"/>
          <p:cNvSpPr txBox="1"/>
          <p:nvPr>
            <p:ph idx="1" type="subTitle"/>
          </p:nvPr>
        </p:nvSpPr>
        <p:spPr>
          <a:xfrm>
            <a:off x="284850" y="311225"/>
            <a:ext cx="8574300" cy="10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3600">
                <a:solidFill>
                  <a:schemeClr val="accent5"/>
                </a:solidFill>
                <a:latin typeface="Maven Pro"/>
                <a:ea typeface="Maven Pro"/>
                <a:cs typeface="Maven Pro"/>
                <a:sym typeface="Maven Pro"/>
              </a:rPr>
              <a:t>K-NN En Yakın Komşuluk Algoritması</a:t>
            </a:r>
            <a:endParaRPr>
              <a:solidFill>
                <a:schemeClr val="accent5"/>
              </a:solidFill>
            </a:endParaRPr>
          </a:p>
        </p:txBody>
      </p:sp>
      <p:sp>
        <p:nvSpPr>
          <p:cNvPr id="308" name="Google Shape;308;p18"/>
          <p:cNvSpPr txBox="1"/>
          <p:nvPr/>
        </p:nvSpPr>
        <p:spPr>
          <a:xfrm>
            <a:off x="481650" y="1408400"/>
            <a:ext cx="7611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600">
                <a:solidFill>
                  <a:schemeClr val="lt1"/>
                </a:solidFill>
                <a:latin typeface="Nunito"/>
                <a:ea typeface="Nunito"/>
                <a:cs typeface="Nunito"/>
                <a:sym typeface="Nunito"/>
              </a:rPr>
              <a:t>K-NN algoritması kesin bir sınıflandırmaya sahip belirli sayıda nesnenin olduğu varsayılarak olası sınıflardan birine yeni bir nesne atamaya izin veren kural gibi düşünülebilir. Bu kural ise bir nesnenin en yakın komşularının çoğunun ait olduğu sınıfa bu nesnenin dahil edilmesi şeklindedir. </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tr" sz="1600">
                <a:solidFill>
                  <a:schemeClr val="lt1"/>
                </a:solidFill>
                <a:latin typeface="Nunito"/>
                <a:ea typeface="Nunito"/>
                <a:cs typeface="Nunito"/>
                <a:sym typeface="Nunito"/>
              </a:rPr>
              <a:t>Veri incelenip K parametresi belirlenir.</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tr" sz="1600">
                <a:solidFill>
                  <a:schemeClr val="lt1"/>
                </a:solidFill>
                <a:latin typeface="Nunito"/>
                <a:ea typeface="Nunito"/>
                <a:cs typeface="Nunito"/>
                <a:sym typeface="Nunito"/>
              </a:rPr>
              <a:t>Veriler arasındaki uzaklıklar hesaplanır.</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tr" sz="1600">
                <a:solidFill>
                  <a:schemeClr val="lt1"/>
                </a:solidFill>
                <a:latin typeface="Nunito"/>
                <a:ea typeface="Nunito"/>
                <a:cs typeface="Nunito"/>
                <a:sym typeface="Nunito"/>
              </a:rPr>
              <a:t>İncelenecek veriye en yakın komşular belirlenir.</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tr" sz="1600">
                <a:solidFill>
                  <a:schemeClr val="lt1"/>
                </a:solidFill>
                <a:latin typeface="Nunito"/>
                <a:ea typeface="Nunito"/>
                <a:cs typeface="Nunito"/>
                <a:sym typeface="Nunito"/>
              </a:rPr>
              <a:t>En yakın k komşunun etiket değerlerinin belirlenir. </a:t>
            </a:r>
            <a:endParaRPr sz="16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tr" sz="1600">
                <a:solidFill>
                  <a:schemeClr val="lt1"/>
                </a:solidFill>
                <a:latin typeface="Nunito"/>
                <a:ea typeface="Nunito"/>
                <a:cs typeface="Nunito"/>
                <a:sym typeface="Nunito"/>
              </a:rPr>
              <a:t>K komşu arasından çoğunluğun etiketine göre, yeni verinin etiketinin belirlenmesi.</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idx="1" type="subTitle"/>
          </p:nvPr>
        </p:nvSpPr>
        <p:spPr>
          <a:xfrm>
            <a:off x="908925" y="2651650"/>
            <a:ext cx="7370100" cy="21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latin typeface="Arial"/>
                <a:ea typeface="Arial"/>
                <a:cs typeface="Arial"/>
                <a:sym typeface="Arial"/>
              </a:rPr>
              <a:t>Örnek verirsek, aşağıdaki şekilde sol taraftaki şekil, 16 tane veri noktasının 2 boyutlu halini göstermektedir. 8 veri yıldız şekli 8 tanesi ise üçgen şekli olacak şekilde etiketlenir. Sağ taraftaki şekilde k değeri 3 (k=3) verildiğinde en yakın komşuluk algoritmasıyla artı şekliyle işaretlenmiş noktayı nasıl sınıflandıracağımızı göstermektedir. K=3 olduğundan en yakın 3 komşuyu buluyoruz ve bu komşuların hangi şekil sınıfından olduğuna bakarız. Böylelikle 3 noktadan 2 ‘si üçgendir, bu nedenle artı şekli de üçgen olarak etiketlenir. </a:t>
            </a:r>
            <a:endParaRPr b="1">
              <a:latin typeface="Arial"/>
              <a:ea typeface="Arial"/>
              <a:cs typeface="Arial"/>
              <a:sym typeface="Arial"/>
            </a:endParaRPr>
          </a:p>
        </p:txBody>
      </p:sp>
      <p:pic>
        <p:nvPicPr>
          <p:cNvPr id="314" name="Google Shape;314;p19"/>
          <p:cNvPicPr preferRelativeResize="0"/>
          <p:nvPr/>
        </p:nvPicPr>
        <p:blipFill>
          <a:blip r:embed="rId3">
            <a:alphaModFix/>
          </a:blip>
          <a:stretch>
            <a:fillRect/>
          </a:stretch>
        </p:blipFill>
        <p:spPr>
          <a:xfrm>
            <a:off x="1965075" y="232300"/>
            <a:ext cx="5026124" cy="241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ctrTitle"/>
          </p:nvPr>
        </p:nvSpPr>
        <p:spPr>
          <a:xfrm>
            <a:off x="498275" y="310975"/>
            <a:ext cx="7822800" cy="715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sz="2822">
                <a:solidFill>
                  <a:srgbClr val="351C75"/>
                </a:solidFill>
              </a:rPr>
              <a:t>K-NN ALGORİTMASININ UYGULANMASI  </a:t>
            </a:r>
            <a:endParaRPr sz="2822">
              <a:solidFill>
                <a:srgbClr val="351C75"/>
              </a:solidFill>
            </a:endParaRPr>
          </a:p>
          <a:p>
            <a:pPr indent="0" lvl="0" marL="0" rtl="0" algn="ctr">
              <a:spcBef>
                <a:spcPts val="0"/>
              </a:spcBef>
              <a:spcAft>
                <a:spcPts val="0"/>
              </a:spcAft>
              <a:buNone/>
            </a:pPr>
            <a:r>
              <a:t/>
            </a:r>
            <a:endParaRPr>
              <a:solidFill>
                <a:srgbClr val="351C75"/>
              </a:solidFill>
            </a:endParaRPr>
          </a:p>
        </p:txBody>
      </p:sp>
      <p:pic>
        <p:nvPicPr>
          <p:cNvPr id="320" name="Google Shape;320;p20"/>
          <p:cNvPicPr preferRelativeResize="0"/>
          <p:nvPr/>
        </p:nvPicPr>
        <p:blipFill>
          <a:blip r:embed="rId3">
            <a:alphaModFix/>
          </a:blip>
          <a:stretch>
            <a:fillRect/>
          </a:stretch>
        </p:blipFill>
        <p:spPr>
          <a:xfrm>
            <a:off x="498275" y="700575"/>
            <a:ext cx="2299025" cy="957360"/>
          </a:xfrm>
          <a:prstGeom prst="rect">
            <a:avLst/>
          </a:prstGeom>
          <a:noFill/>
          <a:ln>
            <a:noFill/>
          </a:ln>
        </p:spPr>
      </p:pic>
      <p:sp>
        <p:nvSpPr>
          <p:cNvPr id="321" name="Google Shape;321;p20"/>
          <p:cNvSpPr/>
          <p:nvPr/>
        </p:nvSpPr>
        <p:spPr>
          <a:xfrm>
            <a:off x="3003925" y="1095150"/>
            <a:ext cx="552600" cy="29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txBox="1"/>
          <p:nvPr/>
        </p:nvSpPr>
        <p:spPr>
          <a:xfrm>
            <a:off x="3763150" y="979150"/>
            <a:ext cx="23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rPr>
              <a:t>Uzaklıklar hesaplanır.</a:t>
            </a:r>
            <a:endParaRPr b="1">
              <a:solidFill>
                <a:schemeClr val="lt1"/>
              </a:solidFill>
            </a:endParaRPr>
          </a:p>
        </p:txBody>
      </p:sp>
      <p:pic>
        <p:nvPicPr>
          <p:cNvPr id="323" name="Google Shape;323;p20"/>
          <p:cNvPicPr preferRelativeResize="0"/>
          <p:nvPr/>
        </p:nvPicPr>
        <p:blipFill>
          <a:blip r:embed="rId4">
            <a:alphaModFix/>
          </a:blip>
          <a:stretch>
            <a:fillRect/>
          </a:stretch>
        </p:blipFill>
        <p:spPr>
          <a:xfrm>
            <a:off x="498275" y="1787250"/>
            <a:ext cx="2007975" cy="1268726"/>
          </a:xfrm>
          <a:prstGeom prst="rect">
            <a:avLst/>
          </a:prstGeom>
          <a:noFill/>
          <a:ln>
            <a:noFill/>
          </a:ln>
        </p:spPr>
      </p:pic>
      <p:sp>
        <p:nvSpPr>
          <p:cNvPr id="324" name="Google Shape;324;p20"/>
          <p:cNvSpPr/>
          <p:nvPr/>
        </p:nvSpPr>
        <p:spPr>
          <a:xfrm>
            <a:off x="2932200" y="2279850"/>
            <a:ext cx="552600" cy="29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txBox="1"/>
          <p:nvPr/>
        </p:nvSpPr>
        <p:spPr>
          <a:xfrm>
            <a:off x="3598675" y="2225700"/>
            <a:ext cx="412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rPr>
              <a:t>En yakın komşuların belirlenmesi.</a:t>
            </a:r>
            <a:endParaRPr b="1">
              <a:solidFill>
                <a:schemeClr val="lt1"/>
              </a:solidFill>
            </a:endParaRPr>
          </a:p>
        </p:txBody>
      </p:sp>
      <p:pic>
        <p:nvPicPr>
          <p:cNvPr id="326" name="Google Shape;326;p20"/>
          <p:cNvPicPr preferRelativeResize="0"/>
          <p:nvPr/>
        </p:nvPicPr>
        <p:blipFill>
          <a:blip r:embed="rId5">
            <a:alphaModFix/>
          </a:blip>
          <a:stretch>
            <a:fillRect/>
          </a:stretch>
        </p:blipFill>
        <p:spPr>
          <a:xfrm>
            <a:off x="275950" y="3365325"/>
            <a:ext cx="3280574" cy="1541675"/>
          </a:xfrm>
          <a:prstGeom prst="rect">
            <a:avLst/>
          </a:prstGeom>
          <a:noFill/>
          <a:ln>
            <a:noFill/>
          </a:ln>
        </p:spPr>
      </p:pic>
      <p:sp>
        <p:nvSpPr>
          <p:cNvPr id="327" name="Google Shape;327;p20"/>
          <p:cNvSpPr/>
          <p:nvPr/>
        </p:nvSpPr>
        <p:spPr>
          <a:xfrm>
            <a:off x="3807225" y="3824825"/>
            <a:ext cx="552600" cy="29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txBox="1"/>
          <p:nvPr/>
        </p:nvSpPr>
        <p:spPr>
          <a:xfrm>
            <a:off x="4572000" y="3238550"/>
            <a:ext cx="4012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solidFill>
                  <a:schemeClr val="lt1"/>
                </a:solidFill>
              </a:rPr>
              <a:t>En yakın k komşunun etiket değerlerinin belirlenir. </a:t>
            </a:r>
            <a:endParaRPr b="1">
              <a:solidFill>
                <a:schemeClr val="lt1"/>
              </a:solidFill>
            </a:endParaRPr>
          </a:p>
          <a:p>
            <a:pPr indent="0" lvl="0" marL="0" rtl="0" algn="l">
              <a:spcBef>
                <a:spcPts val="0"/>
              </a:spcBef>
              <a:spcAft>
                <a:spcPts val="0"/>
              </a:spcAft>
              <a:buNone/>
            </a:pPr>
            <a:r>
              <a:rPr b="1" lang="tr">
                <a:solidFill>
                  <a:schemeClr val="lt1"/>
                </a:solidFill>
              </a:rPr>
              <a:t>K komşu arasından çoğunluğun etiketine göre, yeni verinin etiketinin belirlenmesi.</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ctrTitle"/>
          </p:nvPr>
        </p:nvSpPr>
        <p:spPr>
          <a:xfrm>
            <a:off x="215100" y="149700"/>
            <a:ext cx="8022600" cy="132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solidFill>
                  <a:srgbClr val="351C75"/>
                </a:solidFill>
              </a:rPr>
              <a:t>NEDEN BOYUT İNDİRGEME </a:t>
            </a:r>
            <a:endParaRPr>
              <a:solidFill>
                <a:srgbClr val="351C75"/>
              </a:solidFill>
            </a:endParaRPr>
          </a:p>
        </p:txBody>
      </p:sp>
      <p:sp>
        <p:nvSpPr>
          <p:cNvPr id="334" name="Google Shape;334;p21"/>
          <p:cNvSpPr txBox="1"/>
          <p:nvPr>
            <p:ph idx="1" type="subTitle"/>
          </p:nvPr>
        </p:nvSpPr>
        <p:spPr>
          <a:xfrm>
            <a:off x="215100" y="1432900"/>
            <a:ext cx="6093900" cy="3186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t/>
            </a:r>
            <a:endParaRPr b="1" sz="2000">
              <a:latin typeface="Arial"/>
              <a:ea typeface="Arial"/>
              <a:cs typeface="Arial"/>
              <a:sym typeface="Arial"/>
            </a:endParaRPr>
          </a:p>
          <a:p>
            <a:pPr indent="0" lvl="0" marL="0" rtl="0" algn="l">
              <a:spcBef>
                <a:spcPts val="0"/>
              </a:spcBef>
              <a:spcAft>
                <a:spcPts val="0"/>
              </a:spcAft>
              <a:buNone/>
            </a:pPr>
            <a:r>
              <a:rPr b="1" lang="tr" sz="2000">
                <a:latin typeface="Arial"/>
                <a:ea typeface="Arial"/>
                <a:cs typeface="Arial"/>
                <a:sym typeface="Arial"/>
              </a:rPr>
              <a:t>Gerçek hayatta k</a:t>
            </a:r>
            <a:r>
              <a:rPr b="1" lang="tr" sz="2000">
                <a:latin typeface="Arial"/>
                <a:ea typeface="Arial"/>
                <a:cs typeface="Arial"/>
                <a:sym typeface="Arial"/>
              </a:rPr>
              <a:t>arşımıza çıkan çok boyutlu veri setlerinin hemen hepsinde değişkenler arasında yüksek korelasyon, anlamsız veya eksik değerler olması model oluşturma aşamasında modelimizin veri setimizi ezberlemesi (aşırı öğrenme- overfitting) sorunu ile bizi karşı karşıya getirir. Bu sorunları en aza indirgemek ve performansı arttırmak için boyut indirgeme işlemleri yaparız.</a:t>
            </a:r>
            <a:r>
              <a:rPr b="1" lang="tr" sz="1877">
                <a:latin typeface="Arial"/>
                <a:ea typeface="Arial"/>
                <a:cs typeface="Arial"/>
                <a:sym typeface="Arial"/>
              </a:rPr>
              <a:t> </a:t>
            </a:r>
            <a:endParaRPr b="1" sz="1877">
              <a:latin typeface="Arial"/>
              <a:ea typeface="Arial"/>
              <a:cs typeface="Arial"/>
              <a:sym typeface="Arial"/>
            </a:endParaRPr>
          </a:p>
          <a:p>
            <a:pPr indent="0" lvl="0" marL="0" rtl="0" algn="l">
              <a:spcBef>
                <a:spcPts val="0"/>
              </a:spcBef>
              <a:spcAft>
                <a:spcPts val="0"/>
              </a:spcAft>
              <a:buNone/>
            </a:pPr>
            <a:r>
              <a:t/>
            </a:r>
            <a:endParaRPr b="1" sz="1877">
              <a:latin typeface="Arial"/>
              <a:ea typeface="Arial"/>
              <a:cs typeface="Arial"/>
              <a:sym typeface="Arial"/>
            </a:endParaRPr>
          </a:p>
          <a:p>
            <a:pPr indent="0" lvl="0" marL="0" rtl="0" algn="l">
              <a:spcBef>
                <a:spcPts val="0"/>
              </a:spcBef>
              <a:spcAft>
                <a:spcPts val="0"/>
              </a:spcAft>
              <a:buNone/>
            </a:pPr>
            <a:r>
              <a:rPr b="1" lang="tr" sz="2014">
                <a:solidFill>
                  <a:srgbClr val="351C75"/>
                </a:solidFill>
                <a:latin typeface="Arial"/>
                <a:ea typeface="Arial"/>
                <a:cs typeface="Arial"/>
                <a:sym typeface="Arial"/>
              </a:rPr>
              <a:t>Örneğin</a:t>
            </a:r>
            <a:r>
              <a:rPr b="1" lang="tr" sz="2014">
                <a:latin typeface="Arial"/>
                <a:ea typeface="Arial"/>
                <a:cs typeface="Arial"/>
                <a:sym typeface="Arial"/>
              </a:rPr>
              <a:t> 100 boyuttan 10 tanesinin önemli olduğunu belirleyip kalan 90 özniteliği atmak ama bu tahmin edeceğiniz gibi bilgi kaybına sebep oluyor.</a:t>
            </a:r>
            <a:endParaRPr b="1" sz="2014">
              <a:latin typeface="Arial"/>
              <a:ea typeface="Arial"/>
              <a:cs typeface="Arial"/>
              <a:sym typeface="Arial"/>
            </a:endParaRPr>
          </a:p>
          <a:p>
            <a:pPr indent="0" lvl="0" marL="0" rtl="0" algn="l">
              <a:spcBef>
                <a:spcPts val="0"/>
              </a:spcBef>
              <a:spcAft>
                <a:spcPts val="0"/>
              </a:spcAft>
              <a:buNone/>
            </a:pPr>
            <a:r>
              <a:rPr b="1" lang="tr" sz="2014">
                <a:latin typeface="Arial"/>
                <a:ea typeface="Arial"/>
                <a:cs typeface="Arial"/>
                <a:sym typeface="Arial"/>
              </a:rPr>
              <a:t>Bizim uğraşmamız gereken şey ise öznitelik çıkarımı (feature extraction) yapmak en az bilgi kaybıyla boyut küçültmek. Bunu yapmak için verideki </a:t>
            </a:r>
            <a:endParaRPr b="1" sz="2014">
              <a:latin typeface="Arial"/>
              <a:ea typeface="Arial"/>
              <a:cs typeface="Arial"/>
              <a:sym typeface="Arial"/>
            </a:endParaRPr>
          </a:p>
          <a:p>
            <a:pPr indent="0" lvl="0" marL="0" rtl="0" algn="l">
              <a:spcBef>
                <a:spcPts val="0"/>
              </a:spcBef>
              <a:spcAft>
                <a:spcPts val="0"/>
              </a:spcAft>
              <a:buNone/>
            </a:pPr>
            <a:r>
              <a:rPr b="1" lang="tr" sz="2014">
                <a:latin typeface="Arial"/>
                <a:ea typeface="Arial"/>
                <a:cs typeface="Arial"/>
                <a:sym typeface="Arial"/>
              </a:rPr>
              <a:t>dağılımın maksimum varyansını-bilgisini tutan minimum sayıda değişken oluşturuyoruz. Eğer bir değişken her örnek için aynı değere sahip ise gereksiz bir değişkendir. Biz en yüksek varyansa sahip olan değişkenleri bulmalıyız.Özellik çıkarma diyebilirİz.</a:t>
            </a:r>
            <a:endParaRPr b="1" sz="2014">
              <a:latin typeface="Arial"/>
              <a:ea typeface="Arial"/>
              <a:cs typeface="Arial"/>
              <a:sym typeface="Arial"/>
            </a:endParaRPr>
          </a:p>
          <a:p>
            <a:pPr indent="0" lvl="0" marL="0" rtl="0" algn="l">
              <a:spcBef>
                <a:spcPts val="0"/>
              </a:spcBef>
              <a:spcAft>
                <a:spcPts val="0"/>
              </a:spcAft>
              <a:buNone/>
            </a:pPr>
            <a:r>
              <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