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8" r:id="rId6"/>
    <p:sldId id="269" r:id="rId7"/>
    <p:sldId id="266" r:id="rId8"/>
    <p:sldId id="261" r:id="rId9"/>
    <p:sldId id="262" r:id="rId10"/>
    <p:sldId id="273" r:id="rId11"/>
    <p:sldId id="264" r:id="rId12"/>
    <p:sldId id="274" r:id="rId13"/>
    <p:sldId id="275" r:id="rId14"/>
    <p:sldId id="272" r:id="rId15"/>
    <p:sldId id="270" r:id="rId16"/>
    <p:sldId id="271" r:id="rId17"/>
    <p:sldId id="265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Orta Stil 3 - Vurgu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86349"/>
  </p:normalViewPr>
  <p:slideViewPr>
    <p:cSldViewPr snapToGrid="0">
      <p:cViewPr varScale="1">
        <p:scale>
          <a:sx n="105" d="100"/>
          <a:sy n="105" d="100"/>
        </p:scale>
        <p:origin x="336" y="184"/>
      </p:cViewPr>
      <p:guideLst/>
    </p:cSldViewPr>
  </p:slideViewPr>
  <p:outlineViewPr>
    <p:cViewPr>
      <p:scale>
        <a:sx n="33" d="100"/>
        <a:sy n="33" d="100"/>
      </p:scale>
      <p:origin x="0" y="-2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2A4A2-D85A-FA4C-A191-3150D42C0D25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E1EC2-C619-3A4E-B74A-DFC18979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754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E1EC2-C619-3A4E-B74A-DFC1897912E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09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E1EC2-C619-3A4E-B74A-DFC1897912E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287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7CFD6D-1985-4692-BF6E-1A25F38CA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B8073F-92DA-4E8F-AD1E-091802691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14781B-4632-4DED-926F-569BD295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911D3B-1F4B-47D4-8551-4D513681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74E238-B56A-4ACF-86F6-AB6CA854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3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8700A2-219E-41B5-A3A3-BB5D5D7C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2173B56-3E80-42A9-B13D-E6FE9C50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84CCAF-F9B3-4D96-8E83-776B68DB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F4A97B-039C-4C3F-8A01-C33BDBD2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5CCE46-1E7C-4B13-9869-9FB92917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97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96B2B39-38A0-4838-90FB-081331480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08A6451-8E06-43A6-95DC-EFCEE30D4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54C12F-A12C-4F76-819D-729974B3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911CCE-894F-42C1-A24D-BFC3D4EA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AC929-59EA-454F-8C20-5F94C6C4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96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26E6E4-5208-487B-992E-B67D4983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D0CD64-62A5-4A1A-A85F-FB3BBDB8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993611-0FEF-4348-96BE-73049EDD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E77C4F-83B9-46DC-A40B-9F0DFB01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152D69-1DC1-4DFE-96FD-18722CA2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66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17CF7A-E672-4B83-8124-68FBDB93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6BABB1-3A82-4085-8436-1FE67C37E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B26319-59F3-43B4-90A7-4D2BE547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51F2F-2BF7-4040-B24D-AF35CD30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79188-AD2B-427E-B19D-57F322E4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5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876CB1-F04D-4234-9907-C1E0997D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35A18-CDFF-434C-B78A-6FB71D36B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BF64B99-DC34-44A8-A575-BF14287D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FB8CA47-C6C3-4E7D-8DC1-0F4184EB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0676A9F-DF8F-4627-B74E-48E1D882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7AA9AC-FCC1-4865-A373-261199E6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56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705509-8732-4154-B01C-F50D7D14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45F096-FFF4-4690-962B-B7C958BB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4E2E68-BE7E-410B-A9B5-9ED2B370C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891FFB-857F-4AD0-8F95-1A6655536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B1FEEDB-B4E5-4183-9B37-3B2C5A50D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0F591C6-8610-4EF6-AA28-05BEA21D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CA6DECD-79BE-41B2-B390-46028820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443C5FB-6FDD-4BE6-A466-B8016D97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95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C84A019-22E2-4163-B35D-88AA2727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E8CC939-5424-45F8-AB55-EC4907D6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02828D-1F22-4546-A161-29AAD492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1651494-BA09-4DBA-8E56-E30D3E26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705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898211F-1C9B-40E1-9DE2-F214C35E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0859290-9ADF-47E7-95FC-FE35E75F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F996D7A-9A39-40B0-96C8-6830766B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494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62693DC-0DBB-4726-8ACA-FC4A414F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E524CF-B3E5-4914-AC92-2ABAAF43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D32181C-5AA9-4513-8C1F-E76E1985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E94DFD9-0BD6-4E75-AC92-96A25C95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777E3C-217A-45E3-A1D3-CEAE65EC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83B8CDE-828F-43D9-B0AA-9F1EEF2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091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409BF0-EA15-44F7-9311-F781AE96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D7134EA-0C9B-4BC8-8316-AE69CFE49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8CC19DF-C6FB-4D3C-A78F-FFE32DCDB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F48C765-F61B-40C8-B829-6DC9935C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3A0B9A-1E8E-4650-AFB1-F64FF56F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1B8B0F-C52D-4868-8707-1AE14FED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59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02C091C-46AD-4E47-9E87-96943D70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92B1AE-69DE-49DD-B80F-6B4E3953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BBD7F4-8856-4301-B8AE-5313AFD61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5207F-3FAC-488E-9EC7-72C7413A93FA}" type="datetimeFigureOut">
              <a:rPr lang="tr-TR" smtClean="0"/>
              <a:t>8.01.2019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FD36DC-437B-40ED-A873-DCDF6A786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1AF323-1B38-4A7D-9E66-87A9B7E69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5085-1162-437E-BF9F-BC7A6962B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5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23/A:101113963172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495BE44F-EC2E-427C-8B15-7B0F7428B4A3}"/>
              </a:ext>
            </a:extLst>
          </p:cNvPr>
          <p:cNvCxnSpPr>
            <a:cxnSpLocks/>
          </p:cNvCxnSpPr>
          <p:nvPr/>
        </p:nvCxnSpPr>
        <p:spPr>
          <a:xfrm>
            <a:off x="10409126" y="0"/>
            <a:ext cx="0" cy="6858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nvan 1">
            <a:extLst>
              <a:ext uri="{FF2B5EF4-FFF2-40B4-BE49-F238E27FC236}">
                <a16:creationId xmlns:a16="http://schemas.microsoft.com/office/drawing/2014/main" id="{0AABA6E0-5DA4-4A8A-9901-E421E285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86456"/>
            <a:ext cx="10384076" cy="2267034"/>
          </a:xfrm>
        </p:spPr>
        <p:txBody>
          <a:bodyPr>
            <a:noAutofit/>
          </a:bodyPr>
          <a:lstStyle/>
          <a:p>
            <a:r>
              <a:rPr lang="tr-TR" sz="8000" b="1" dirty="0" err="1"/>
              <a:t>Cityscape</a:t>
            </a:r>
            <a:br>
              <a:rPr lang="tr-TR" sz="8000" b="1" dirty="0"/>
            </a:br>
            <a:r>
              <a:rPr lang="tr-TR" sz="8000" b="1" dirty="0"/>
              <a:t>Image </a:t>
            </a:r>
            <a:r>
              <a:rPr lang="tr-TR" sz="8000" b="1" dirty="0" err="1"/>
              <a:t>Processing</a:t>
            </a:r>
            <a:endParaRPr lang="tr-TR" sz="80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6DEB437-DC04-41CF-BAFF-D54F14FE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038" y="4976134"/>
            <a:ext cx="9144000" cy="1655762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+mj-lt"/>
              </a:rPr>
              <a:t>Gökberk Erdoğan        Aydın Uzun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0EA05FC-564C-44CA-938B-7C7C3D53259A}"/>
              </a:ext>
            </a:extLst>
          </p:cNvPr>
          <p:cNvSpPr txBox="1"/>
          <p:nvPr/>
        </p:nvSpPr>
        <p:spPr>
          <a:xfrm>
            <a:off x="620038" y="107903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+mj-lt"/>
              </a:rPr>
              <a:t>EE 475 Project – </a:t>
            </a:r>
            <a:r>
              <a:rPr lang="tr-TR" sz="3200" dirty="0" err="1">
                <a:latin typeface="+mj-lt"/>
              </a:rPr>
              <a:t>End</a:t>
            </a:r>
            <a:r>
              <a:rPr lang="tr-TR" sz="3200" dirty="0">
                <a:latin typeface="+mj-lt"/>
              </a:rPr>
              <a:t> of </a:t>
            </a:r>
            <a:r>
              <a:rPr lang="tr-TR" sz="3200" dirty="0" err="1">
                <a:latin typeface="+mj-lt"/>
              </a:rPr>
              <a:t>December</a:t>
            </a:r>
            <a:endParaRPr lang="tr-TR" sz="3200" dirty="0">
              <a:latin typeface="+mj-lt"/>
            </a:endParaRP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AB6AC0F9-D6A1-4D9D-BA50-9A4A3234C367}"/>
              </a:ext>
            </a:extLst>
          </p:cNvPr>
          <p:cNvCxnSpPr>
            <a:cxnSpLocks/>
          </p:cNvCxnSpPr>
          <p:nvPr/>
        </p:nvCxnSpPr>
        <p:spPr>
          <a:xfrm>
            <a:off x="11112673" y="0"/>
            <a:ext cx="0" cy="6858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9590CCEA-8E61-4271-B113-D5FB400F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85" y="4346532"/>
            <a:ext cx="1853497" cy="18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2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Gist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Descriptor</a:t>
            </a:r>
            <a:endParaRPr lang="tr-TR" sz="6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8459C683-5073-4A0D-9235-7575DDB7FC17}"/>
              </a:ext>
            </a:extLst>
          </p:cNvPr>
          <p:cNvSpPr txBox="1"/>
          <p:nvPr/>
        </p:nvSpPr>
        <p:spPr>
          <a:xfrm>
            <a:off x="3616263" y="5101803"/>
            <a:ext cx="1206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HoG</a:t>
            </a:r>
            <a:endParaRPr lang="tr-TR" sz="44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6707BF8-E92E-4DEC-9EBD-746C5F2A6E0C}"/>
              </a:ext>
            </a:extLst>
          </p:cNvPr>
          <p:cNvSpPr txBox="1"/>
          <p:nvPr/>
        </p:nvSpPr>
        <p:spPr>
          <a:xfrm>
            <a:off x="7520208" y="5101803"/>
            <a:ext cx="1206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Gist</a:t>
            </a:r>
            <a:endParaRPr lang="tr-TR" sz="4400" dirty="0"/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EFDFB249-CF15-4736-ACC2-66B8D9199FDC}"/>
              </a:ext>
            </a:extLst>
          </p:cNvPr>
          <p:cNvCxnSpPr>
            <a:cxnSpLocks/>
          </p:cNvCxnSpPr>
          <p:nvPr/>
        </p:nvCxnSpPr>
        <p:spPr>
          <a:xfrm>
            <a:off x="5022937" y="5636836"/>
            <a:ext cx="22922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4AFDCCA-3353-4B1A-93C6-610026E543CB}"/>
              </a:ext>
            </a:extLst>
          </p:cNvPr>
          <p:cNvSpPr txBox="1"/>
          <p:nvPr/>
        </p:nvSpPr>
        <p:spPr>
          <a:xfrm>
            <a:off x="5022937" y="5116076"/>
            <a:ext cx="229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/>
              <a:t>replace</a:t>
            </a:r>
            <a:endParaRPr lang="tr-TR" sz="2400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5D10217-AEF1-47ED-A217-BA60AD6D4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35" y="1690688"/>
            <a:ext cx="4380952" cy="3171429"/>
          </a:xfrm>
        </p:spPr>
      </p:pic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60DB0E2B-AB5F-49D9-B724-751D874D8247}"/>
              </a:ext>
            </a:extLst>
          </p:cNvPr>
          <p:cNvSpPr txBox="1">
            <a:spLocks/>
          </p:cNvSpPr>
          <p:nvPr/>
        </p:nvSpPr>
        <p:spPr>
          <a:xfrm>
            <a:off x="6096000" y="1713756"/>
            <a:ext cx="5257800" cy="446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/>
              <a:t>16 </a:t>
            </a:r>
            <a:r>
              <a:rPr lang="tr-TR" sz="3600" dirty="0" err="1"/>
              <a:t>subblocks</a:t>
            </a:r>
            <a:endParaRPr lang="tr-TR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600" dirty="0"/>
              <a:t>32 </a:t>
            </a:r>
            <a:r>
              <a:rPr lang="tr-TR" sz="3600" dirty="0" err="1"/>
              <a:t>orientations</a:t>
            </a:r>
            <a:r>
              <a:rPr lang="tr-TR" sz="3600" dirty="0"/>
              <a:t> / </a:t>
            </a:r>
            <a:r>
              <a:rPr lang="tr-TR" sz="3600" dirty="0" err="1"/>
              <a:t>bins</a:t>
            </a:r>
            <a:endParaRPr lang="tr-TR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600" dirty="0" err="1"/>
              <a:t>Feature</a:t>
            </a:r>
            <a:r>
              <a:rPr lang="tr-TR" sz="3600" dirty="0"/>
              <a:t> </a:t>
            </a:r>
            <a:r>
              <a:rPr lang="tr-TR" sz="3600" dirty="0" err="1"/>
              <a:t>vector</a:t>
            </a:r>
            <a:r>
              <a:rPr lang="tr-TR" sz="3600" dirty="0"/>
              <a:t> </a:t>
            </a:r>
            <a:r>
              <a:rPr lang="tr-TR" sz="3600" dirty="0" err="1"/>
              <a:t>length</a:t>
            </a:r>
            <a:r>
              <a:rPr lang="tr-TR" sz="36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600" dirty="0"/>
              <a:t>16 x 32 = 512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794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Discrete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Wavelet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Transform</a:t>
            </a:r>
            <a:endParaRPr lang="tr-TR" sz="6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0FBCBA-EE61-427B-8C26-4660356B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48E18-9B72-0742-AB0F-1D77B4872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4" y="1440234"/>
            <a:ext cx="7651173" cy="46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0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A32A-4ACE-8846-88E2-D4681E13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Texture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r>
              <a:rPr lang="tr-TR" dirty="0"/>
              <a:t> : an </a:t>
            </a:r>
            <a:r>
              <a:rPr lang="tr-TR" dirty="0" err="1"/>
              <a:t>example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CB1A0-DC00-6444-A2EA-5119CDEE1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236"/>
            <a:ext cx="6434051" cy="41517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7EC2D5-7A5C-5F46-97C8-10AD685C5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5425"/>
            <a:ext cx="6154518" cy="397140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880A540-3316-A543-85C9-1B26424BC26E}"/>
              </a:ext>
            </a:extLst>
          </p:cNvPr>
          <p:cNvSpPr/>
          <p:nvPr/>
        </p:nvSpPr>
        <p:spPr>
          <a:xfrm>
            <a:off x="5752407" y="3158836"/>
            <a:ext cx="781397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41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01A4-7D42-BE46-BF33-01748DC1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8E7B8-90E3-854B-BDF9-42741DB7C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6"/>
            <a:ext cx="2921000" cy="1752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82BE2-EEFA-3C45-BC76-F2DBAC740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850"/>
            <a:ext cx="6051011" cy="4538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48C220-A82C-6D49-B45F-43928DD85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555"/>
            <a:ext cx="6051011" cy="4538258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C5603924-261F-A240-BFB1-1110D5532A32}"/>
              </a:ext>
            </a:extLst>
          </p:cNvPr>
          <p:cNvSpPr/>
          <p:nvPr/>
        </p:nvSpPr>
        <p:spPr>
          <a:xfrm rot="3627160">
            <a:off x="2281771" y="1445436"/>
            <a:ext cx="939913" cy="512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1287313-8C18-AA47-89A4-CD618348BB61}"/>
              </a:ext>
            </a:extLst>
          </p:cNvPr>
          <p:cNvSpPr/>
          <p:nvPr/>
        </p:nvSpPr>
        <p:spPr>
          <a:xfrm rot="19039601">
            <a:off x="5929091" y="4404123"/>
            <a:ext cx="748220" cy="59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12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Feature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Vectors</a:t>
            </a:r>
            <a:endParaRPr lang="tr-TR" sz="6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7B71EE4B-DD10-49B0-A542-2BA38893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297" y="1690688"/>
            <a:ext cx="1991634" cy="716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600" dirty="0" err="1"/>
              <a:t>Color</a:t>
            </a:r>
            <a:r>
              <a:rPr lang="tr-TR" sz="3600" dirty="0"/>
              <a:t> H. :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Çift Köşeli Ayraç 6">
            <a:extLst>
              <a:ext uri="{FF2B5EF4-FFF2-40B4-BE49-F238E27FC236}">
                <a16:creationId xmlns:a16="http://schemas.microsoft.com/office/drawing/2014/main" id="{FC4B3BEC-5D51-431A-BA01-FEAAE6EAAD0A}"/>
              </a:ext>
            </a:extLst>
          </p:cNvPr>
          <p:cNvSpPr/>
          <p:nvPr/>
        </p:nvSpPr>
        <p:spPr>
          <a:xfrm>
            <a:off x="1609596" y="2406981"/>
            <a:ext cx="1089764" cy="2116015"/>
          </a:xfrm>
          <a:prstGeom prst="bracket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C78D088-AD4A-445E-BBE1-2D05B1760665}"/>
              </a:ext>
            </a:extLst>
          </p:cNvPr>
          <p:cNvSpPr txBox="1"/>
          <p:nvPr/>
        </p:nvSpPr>
        <p:spPr>
          <a:xfrm>
            <a:off x="2834913" y="4261386"/>
            <a:ext cx="141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1x192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3BA50A83-2D08-4A6B-9B8E-4C9AE2E6F284}"/>
              </a:ext>
            </a:extLst>
          </p:cNvPr>
          <p:cNvSpPr txBox="1">
            <a:spLocks/>
          </p:cNvSpPr>
          <p:nvPr/>
        </p:nvSpPr>
        <p:spPr>
          <a:xfrm>
            <a:off x="4869920" y="1690688"/>
            <a:ext cx="1991634" cy="71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3600" dirty="0" err="1"/>
              <a:t>Gist</a:t>
            </a:r>
            <a:r>
              <a:rPr lang="tr-TR" sz="3600" dirty="0"/>
              <a:t> D.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Çift Köşeli Ayraç 9">
            <a:extLst>
              <a:ext uri="{FF2B5EF4-FFF2-40B4-BE49-F238E27FC236}">
                <a16:creationId xmlns:a16="http://schemas.microsoft.com/office/drawing/2014/main" id="{716DB763-D6E0-4A41-A571-84008DF1CFFC}"/>
              </a:ext>
            </a:extLst>
          </p:cNvPr>
          <p:cNvSpPr/>
          <p:nvPr/>
        </p:nvSpPr>
        <p:spPr>
          <a:xfrm>
            <a:off x="5234219" y="2406981"/>
            <a:ext cx="1089764" cy="2941633"/>
          </a:xfrm>
          <a:prstGeom prst="bracket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C3EFA19-913F-4AFE-A480-FD29A90981D4}"/>
              </a:ext>
            </a:extLst>
          </p:cNvPr>
          <p:cNvSpPr txBox="1"/>
          <p:nvPr/>
        </p:nvSpPr>
        <p:spPr>
          <a:xfrm>
            <a:off x="6518132" y="4986337"/>
            <a:ext cx="141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1x512</a:t>
            </a: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4E0D2AA7-0C90-4B91-8BA2-C33DCEB4E4CD}"/>
              </a:ext>
            </a:extLst>
          </p:cNvPr>
          <p:cNvSpPr txBox="1">
            <a:spLocks/>
          </p:cNvSpPr>
          <p:nvPr/>
        </p:nvSpPr>
        <p:spPr>
          <a:xfrm>
            <a:off x="7927414" y="1690688"/>
            <a:ext cx="1991634" cy="71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3600" dirty="0"/>
              <a:t>DWT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3" name="Çift Köşeli Ayraç 12">
            <a:extLst>
              <a:ext uri="{FF2B5EF4-FFF2-40B4-BE49-F238E27FC236}">
                <a16:creationId xmlns:a16="http://schemas.microsoft.com/office/drawing/2014/main" id="{F2E3CCBB-8AE8-43F8-9384-423062CA4D46}"/>
              </a:ext>
            </a:extLst>
          </p:cNvPr>
          <p:cNvSpPr/>
          <p:nvPr/>
        </p:nvSpPr>
        <p:spPr>
          <a:xfrm>
            <a:off x="8291713" y="2406981"/>
            <a:ext cx="1089764" cy="1630901"/>
          </a:xfrm>
          <a:prstGeom prst="bracket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1C5DE6E-6665-4D97-A880-FEB296A89116}"/>
              </a:ext>
            </a:extLst>
          </p:cNvPr>
          <p:cNvSpPr txBox="1"/>
          <p:nvPr/>
        </p:nvSpPr>
        <p:spPr>
          <a:xfrm>
            <a:off x="9519263" y="3766939"/>
            <a:ext cx="141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1x128</a:t>
            </a:r>
          </a:p>
        </p:txBody>
      </p:sp>
    </p:spTree>
    <p:extLst>
      <p:ext uri="{BB962C8B-B14F-4D97-AF65-F5344CB8AC3E}">
        <p14:creationId xmlns:p14="http://schemas.microsoft.com/office/powerpoint/2010/main" val="284551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tr-TR" sz="6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1D58F66C-E60F-4391-A4CF-1C53421AB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3622"/>
              </p:ext>
            </p:extLst>
          </p:nvPr>
        </p:nvGraphicFramePr>
        <p:xfrm>
          <a:off x="1137749" y="1690687"/>
          <a:ext cx="9752904" cy="103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226">
                  <a:extLst>
                    <a:ext uri="{9D8B030D-6E8A-4147-A177-3AD203B41FA5}">
                      <a16:colId xmlns:a16="http://schemas.microsoft.com/office/drawing/2014/main" val="4173903017"/>
                    </a:ext>
                  </a:extLst>
                </a:gridCol>
                <a:gridCol w="2438226">
                  <a:extLst>
                    <a:ext uri="{9D8B030D-6E8A-4147-A177-3AD203B41FA5}">
                      <a16:colId xmlns:a16="http://schemas.microsoft.com/office/drawing/2014/main" val="2342297442"/>
                    </a:ext>
                  </a:extLst>
                </a:gridCol>
                <a:gridCol w="2438226">
                  <a:extLst>
                    <a:ext uri="{9D8B030D-6E8A-4147-A177-3AD203B41FA5}">
                      <a16:colId xmlns:a16="http://schemas.microsoft.com/office/drawing/2014/main" val="2934842782"/>
                    </a:ext>
                  </a:extLst>
                </a:gridCol>
                <a:gridCol w="2438226">
                  <a:extLst>
                    <a:ext uri="{9D8B030D-6E8A-4147-A177-3AD203B41FA5}">
                      <a16:colId xmlns:a16="http://schemas.microsoft.com/office/drawing/2014/main" val="938225123"/>
                    </a:ext>
                  </a:extLst>
                </a:gridCol>
              </a:tblGrid>
              <a:tr h="456333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Feature</a:t>
                      </a:r>
                      <a:r>
                        <a:rPr lang="tr-TR" sz="2800" dirty="0"/>
                        <a:t>: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Color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Hist</a:t>
                      </a:r>
                      <a:r>
                        <a:rPr lang="tr-TR" sz="2800" dirty="0"/>
                        <a:t>.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Gist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Descriptor</a:t>
                      </a:r>
                      <a:endParaRPr lang="tr-TR" sz="2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Wavelet</a:t>
                      </a:r>
                      <a:endParaRPr lang="tr-TR" sz="28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0953020"/>
                  </a:ext>
                </a:extLst>
              </a:tr>
              <a:tr h="456333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Accuracy</a:t>
                      </a:r>
                      <a:r>
                        <a:rPr lang="tr-TR" sz="2800" dirty="0"/>
                        <a:t>: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%64 (color108)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%68 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%59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13041808"/>
                  </a:ext>
                </a:extLst>
              </a:tr>
            </a:tbl>
          </a:graphicData>
        </a:graphic>
      </p:graphicFrame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FE4755DC-DC67-4EAA-87C0-9FDB9EB1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91962"/>
              </p:ext>
            </p:extLst>
          </p:nvPr>
        </p:nvGraphicFramePr>
        <p:xfrm>
          <a:off x="1137749" y="3058857"/>
          <a:ext cx="9752904" cy="103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226">
                  <a:extLst>
                    <a:ext uri="{9D8B030D-6E8A-4147-A177-3AD203B41FA5}">
                      <a16:colId xmlns:a16="http://schemas.microsoft.com/office/drawing/2014/main" val="4173903017"/>
                    </a:ext>
                  </a:extLst>
                </a:gridCol>
                <a:gridCol w="2438226">
                  <a:extLst>
                    <a:ext uri="{9D8B030D-6E8A-4147-A177-3AD203B41FA5}">
                      <a16:colId xmlns:a16="http://schemas.microsoft.com/office/drawing/2014/main" val="2342297442"/>
                    </a:ext>
                  </a:extLst>
                </a:gridCol>
                <a:gridCol w="2438226">
                  <a:extLst>
                    <a:ext uri="{9D8B030D-6E8A-4147-A177-3AD203B41FA5}">
                      <a16:colId xmlns:a16="http://schemas.microsoft.com/office/drawing/2014/main" val="2934842782"/>
                    </a:ext>
                  </a:extLst>
                </a:gridCol>
                <a:gridCol w="2438226">
                  <a:extLst>
                    <a:ext uri="{9D8B030D-6E8A-4147-A177-3AD203B41FA5}">
                      <a16:colId xmlns:a16="http://schemas.microsoft.com/office/drawing/2014/main" val="938225123"/>
                    </a:ext>
                  </a:extLst>
                </a:gridCol>
              </a:tblGrid>
              <a:tr h="456333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Feature</a:t>
                      </a:r>
                      <a:r>
                        <a:rPr lang="tr-TR" sz="2800" dirty="0"/>
                        <a:t>: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Color</a:t>
                      </a:r>
                      <a:r>
                        <a:rPr lang="tr-TR" sz="2800" dirty="0"/>
                        <a:t> &amp; </a:t>
                      </a:r>
                      <a:r>
                        <a:rPr lang="tr-TR" sz="2800" dirty="0" err="1"/>
                        <a:t>Gist</a:t>
                      </a:r>
                      <a:endParaRPr lang="tr-TR" sz="2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Color</a:t>
                      </a:r>
                      <a:r>
                        <a:rPr lang="tr-TR" sz="2800" dirty="0"/>
                        <a:t> &amp; </a:t>
                      </a:r>
                      <a:r>
                        <a:rPr lang="tr-TR" sz="2800" dirty="0" err="1"/>
                        <a:t>Wave</a:t>
                      </a:r>
                      <a:endParaRPr lang="tr-TR" sz="2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Gist</a:t>
                      </a:r>
                      <a:r>
                        <a:rPr lang="tr-TR" sz="2800" dirty="0"/>
                        <a:t> &amp; </a:t>
                      </a:r>
                      <a:r>
                        <a:rPr lang="tr-TR" sz="2800" dirty="0" err="1"/>
                        <a:t>Wave</a:t>
                      </a:r>
                      <a:endParaRPr lang="tr-TR" sz="28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0953020"/>
                  </a:ext>
                </a:extLst>
              </a:tr>
              <a:tr h="456333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Accuracy</a:t>
                      </a:r>
                      <a:r>
                        <a:rPr lang="tr-TR" sz="2800" dirty="0"/>
                        <a:t>: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%69(color48)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%55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%61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13041808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E6DCFF3D-DC81-468C-8A8D-63635975C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14229"/>
              </p:ext>
            </p:extLst>
          </p:nvPr>
        </p:nvGraphicFramePr>
        <p:xfrm>
          <a:off x="1137750" y="4457385"/>
          <a:ext cx="5563675" cy="103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42345">
                  <a:extLst>
                    <a:ext uri="{9D8B030D-6E8A-4147-A177-3AD203B41FA5}">
                      <a16:colId xmlns:a16="http://schemas.microsoft.com/office/drawing/2014/main" val="2029435235"/>
                    </a:ext>
                  </a:extLst>
                </a:gridCol>
                <a:gridCol w="3821330">
                  <a:extLst>
                    <a:ext uri="{9D8B030D-6E8A-4147-A177-3AD203B41FA5}">
                      <a16:colId xmlns:a16="http://schemas.microsoft.com/office/drawing/2014/main" val="182874011"/>
                    </a:ext>
                  </a:extLst>
                </a:gridCol>
              </a:tblGrid>
              <a:tr h="498405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Feature</a:t>
                      </a:r>
                      <a:r>
                        <a:rPr lang="tr-TR" sz="2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Color</a:t>
                      </a:r>
                      <a:r>
                        <a:rPr lang="tr-TR" sz="2800" dirty="0"/>
                        <a:t> &amp; </a:t>
                      </a:r>
                      <a:r>
                        <a:rPr lang="tr-TR" sz="2800" dirty="0" err="1"/>
                        <a:t>Gist</a:t>
                      </a:r>
                      <a:r>
                        <a:rPr lang="tr-TR" sz="2800" dirty="0"/>
                        <a:t> &amp; </a:t>
                      </a:r>
                      <a:r>
                        <a:rPr lang="tr-TR" sz="2800" dirty="0" err="1"/>
                        <a:t>Wavelet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04236"/>
                  </a:ext>
                </a:extLst>
              </a:tr>
              <a:tr h="498405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Accuracy</a:t>
                      </a:r>
                      <a:r>
                        <a:rPr lang="tr-TR" sz="2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%61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75000"/>
                  </a:ext>
                </a:extLst>
              </a:tr>
            </a:tbl>
          </a:graphicData>
        </a:graphic>
      </p:graphicFrame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D1111402-ACA5-45FD-AD85-9262FB209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87775"/>
              </p:ext>
            </p:extLst>
          </p:nvPr>
        </p:nvGraphicFramePr>
        <p:xfrm>
          <a:off x="7721567" y="4457385"/>
          <a:ext cx="3169086" cy="103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69086">
                  <a:extLst>
                    <a:ext uri="{9D8B030D-6E8A-4147-A177-3AD203B41FA5}">
                      <a16:colId xmlns:a16="http://schemas.microsoft.com/office/drawing/2014/main" val="2802029695"/>
                    </a:ext>
                  </a:extLst>
                </a:gridCol>
              </a:tblGrid>
              <a:tr h="515448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MIT Media </a:t>
                      </a:r>
                      <a:r>
                        <a:rPr lang="tr-TR" sz="2800" dirty="0" err="1"/>
                        <a:t>Lab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68259"/>
                  </a:ext>
                </a:extLst>
              </a:tr>
              <a:tr h="500801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78.42%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85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09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Discussion</a:t>
            </a:r>
            <a:endParaRPr lang="tr-TR" sz="6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0FBCBA-EE61-427B-8C26-4660356B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 iyi sonucu hangi kombinasyon </a:t>
            </a:r>
            <a:r>
              <a:rPr lang="tr-TR" dirty="0" err="1"/>
              <a:t>veriyo</a:t>
            </a:r>
            <a:r>
              <a:rPr lang="tr-TR" dirty="0"/>
              <a:t> ona bakalım</a:t>
            </a:r>
          </a:p>
          <a:p>
            <a:r>
              <a:rPr lang="tr-TR" dirty="0"/>
              <a:t>Neden o etiket için bu </a:t>
            </a:r>
            <a:r>
              <a:rPr lang="tr-TR" dirty="0" err="1"/>
              <a:t>kombinasyton</a:t>
            </a:r>
            <a:r>
              <a:rPr lang="tr-TR" dirty="0"/>
              <a:t> en iyi sonucu verdi?</a:t>
            </a:r>
          </a:p>
          <a:p>
            <a:r>
              <a:rPr lang="tr-TR" dirty="0"/>
              <a:t>Hangi </a:t>
            </a:r>
            <a:r>
              <a:rPr lang="tr-TR" dirty="0" err="1"/>
              <a:t>feature</a:t>
            </a:r>
            <a:r>
              <a:rPr lang="tr-TR" dirty="0"/>
              <a:t>-hangi etikete cevap</a:t>
            </a: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1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Bibliography</a:t>
            </a:r>
            <a:endParaRPr lang="tr-TR" sz="6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0FBCBA-EE61-427B-8C26-4660356B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94"/>
            <a:ext cx="10515600" cy="49462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600" dirty="0"/>
              <a:t>[1] A.  </a:t>
            </a:r>
            <a:r>
              <a:rPr lang="tr-TR" sz="1600" dirty="0" err="1"/>
              <a:t>Oliva</a:t>
            </a:r>
            <a:r>
              <a:rPr lang="tr-TR" sz="1600" dirty="0"/>
              <a:t>, A. </a:t>
            </a:r>
            <a:r>
              <a:rPr lang="tr-TR" sz="1600" dirty="0" err="1"/>
              <a:t>Torralba</a:t>
            </a:r>
            <a:r>
              <a:rPr lang="tr-TR" sz="1600" dirty="0"/>
              <a:t>. ‘</a:t>
            </a:r>
            <a:r>
              <a:rPr lang="en-US" sz="1600" dirty="0"/>
              <a:t>Modeling the shape of the scene: a holistic representation of the spatial envelope</a:t>
            </a:r>
            <a:r>
              <a:rPr lang="tr-TR" sz="1600" dirty="0"/>
              <a:t>’. </a:t>
            </a:r>
            <a:r>
              <a:rPr lang="tr-TR" sz="1600" i="1" dirty="0"/>
              <a:t>International </a:t>
            </a:r>
            <a:r>
              <a:rPr lang="tr-TR" sz="1600" i="1" dirty="0" err="1"/>
              <a:t>Journal</a:t>
            </a:r>
            <a:r>
              <a:rPr lang="tr-TR" sz="1600" i="1" dirty="0"/>
              <a:t> of </a:t>
            </a:r>
            <a:r>
              <a:rPr lang="tr-TR" sz="1600" i="1" dirty="0" err="1"/>
              <a:t>Computer</a:t>
            </a:r>
            <a:r>
              <a:rPr lang="tr-TR" sz="1600" i="1" dirty="0"/>
              <a:t> </a:t>
            </a:r>
            <a:r>
              <a:rPr lang="tr-TR" sz="1600" i="1" dirty="0" err="1"/>
              <a:t>Vision</a:t>
            </a:r>
            <a:r>
              <a:rPr lang="tr-TR" sz="1600" i="1" dirty="0"/>
              <a:t> ,</a:t>
            </a:r>
            <a:r>
              <a:rPr lang="tr-TR" sz="1600" dirty="0"/>
              <a:t>2001. 42: 145. </a:t>
            </a:r>
            <a:r>
              <a:rPr lang="tr-T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https://doi.org/10.1023/A:1011139631724</a:t>
            </a:r>
            <a:endParaRPr lang="tr-T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600" dirty="0"/>
              <a:t>[2] M. </a:t>
            </a:r>
            <a:r>
              <a:rPr lang="tr-TR" sz="1600" dirty="0" err="1"/>
              <a:t>Douze</a:t>
            </a:r>
            <a:r>
              <a:rPr lang="tr-TR" sz="1600" dirty="0"/>
              <a:t>, H. </a:t>
            </a:r>
            <a:r>
              <a:rPr lang="tr-TR" sz="1600" dirty="0" err="1"/>
              <a:t>Jégou</a:t>
            </a:r>
            <a:r>
              <a:rPr lang="tr-TR" sz="1600" dirty="0"/>
              <a:t>, H. </a:t>
            </a:r>
            <a:r>
              <a:rPr lang="tr-TR" sz="1600" dirty="0" err="1"/>
              <a:t>Sandhawalia</a:t>
            </a:r>
            <a:r>
              <a:rPr lang="tr-TR" sz="1600" dirty="0"/>
              <a:t>, L. </a:t>
            </a:r>
            <a:r>
              <a:rPr lang="tr-TR" sz="1600" dirty="0" err="1"/>
              <a:t>Amsaleg</a:t>
            </a:r>
            <a:r>
              <a:rPr lang="tr-TR" sz="1600" dirty="0"/>
              <a:t>, C. </a:t>
            </a:r>
            <a:r>
              <a:rPr lang="tr-TR" sz="1600" dirty="0" err="1"/>
              <a:t>Schmid</a:t>
            </a:r>
            <a:r>
              <a:rPr lang="tr-TR" sz="1600" dirty="0"/>
              <a:t>. ‘Evaluation of GIST </a:t>
            </a:r>
            <a:r>
              <a:rPr lang="tr-TR" sz="1600" dirty="0" err="1"/>
              <a:t>descriptors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web-</a:t>
            </a:r>
            <a:r>
              <a:rPr lang="tr-TR" sz="1600" dirty="0" err="1"/>
              <a:t>scale</a:t>
            </a:r>
            <a:r>
              <a:rPr lang="tr-TR" sz="1600" dirty="0"/>
              <a:t> </a:t>
            </a:r>
            <a:r>
              <a:rPr lang="tr-TR" sz="1600" dirty="0" err="1"/>
              <a:t>image</a:t>
            </a:r>
            <a:r>
              <a:rPr lang="tr-TR" sz="1600" dirty="0"/>
              <a:t> </a:t>
            </a:r>
            <a:r>
              <a:rPr lang="tr-TR" sz="1600" dirty="0" err="1"/>
              <a:t>search</a:t>
            </a:r>
            <a:r>
              <a:rPr lang="tr-TR" sz="1600" dirty="0"/>
              <a:t>.’ </a:t>
            </a:r>
            <a:r>
              <a:rPr lang="tr-TR" sz="1600" i="1" dirty="0" err="1"/>
              <a:t>Proceedings</a:t>
            </a:r>
            <a:r>
              <a:rPr lang="tr-TR" sz="1600" i="1" dirty="0"/>
              <a:t> of </a:t>
            </a:r>
            <a:r>
              <a:rPr lang="tr-TR" sz="1600" i="1" dirty="0" err="1"/>
              <a:t>the</a:t>
            </a:r>
            <a:r>
              <a:rPr lang="tr-TR" sz="1600" i="1" dirty="0"/>
              <a:t> ACM International Conference on Image </a:t>
            </a:r>
            <a:r>
              <a:rPr lang="tr-TR" sz="1600" i="1" dirty="0" err="1"/>
              <a:t>and</a:t>
            </a:r>
            <a:r>
              <a:rPr lang="tr-TR" sz="1600" i="1" dirty="0"/>
              <a:t> Video </a:t>
            </a:r>
            <a:r>
              <a:rPr lang="tr-TR" sz="1600" i="1" dirty="0" err="1"/>
              <a:t>Retrieval</a:t>
            </a:r>
            <a:r>
              <a:rPr lang="tr-TR" sz="1600" i="1" dirty="0"/>
              <a:t> (CIVR '09)</a:t>
            </a:r>
            <a:r>
              <a:rPr lang="tr-TR" sz="1600" dirty="0"/>
              <a:t>. ACM, New York, NY, USA. DOI=http://dx.doi.org/10.1145/1646396.1646421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600" dirty="0"/>
              <a:t>[3] </a:t>
            </a:r>
            <a:r>
              <a:rPr lang="tr-TR" sz="1600" dirty="0" err="1"/>
              <a:t>Pothos</a:t>
            </a:r>
            <a:r>
              <a:rPr lang="tr-TR" sz="1600" dirty="0"/>
              <a:t>, </a:t>
            </a:r>
            <a:r>
              <a:rPr lang="tr-TR" sz="1600" dirty="0" err="1"/>
              <a:t>Vasileios</a:t>
            </a:r>
            <a:r>
              <a:rPr lang="tr-TR" sz="1600" dirty="0"/>
              <a:t> &amp; </a:t>
            </a:r>
            <a:r>
              <a:rPr lang="tr-TR" sz="1600" dirty="0" err="1"/>
              <a:t>Theoharatos</a:t>
            </a:r>
            <a:r>
              <a:rPr lang="tr-TR" sz="1600" dirty="0"/>
              <a:t>, </a:t>
            </a:r>
            <a:r>
              <a:rPr lang="tr-TR" sz="1600" dirty="0" err="1"/>
              <a:t>Christos</a:t>
            </a:r>
            <a:r>
              <a:rPr lang="tr-TR" sz="1600" dirty="0"/>
              <a:t> &amp; </a:t>
            </a:r>
            <a:r>
              <a:rPr lang="tr-TR" sz="1600" dirty="0" err="1"/>
              <a:t>Economou</a:t>
            </a:r>
            <a:r>
              <a:rPr lang="tr-TR" sz="1600" dirty="0"/>
              <a:t>, George &amp; </a:t>
            </a:r>
            <a:r>
              <a:rPr lang="tr-TR" sz="1600" dirty="0" err="1"/>
              <a:t>Fotopoulos</a:t>
            </a:r>
            <a:r>
              <a:rPr lang="tr-TR" sz="1600" dirty="0"/>
              <a:t>, </a:t>
            </a:r>
            <a:r>
              <a:rPr lang="tr-TR" sz="1600" dirty="0" err="1"/>
              <a:t>Spiros</a:t>
            </a:r>
            <a:r>
              <a:rPr lang="tr-TR" sz="1600" dirty="0"/>
              <a:t>. ‘</a:t>
            </a:r>
            <a:r>
              <a:rPr lang="tr-TR" sz="1600" dirty="0" err="1"/>
              <a:t>Robust</a:t>
            </a:r>
            <a:r>
              <a:rPr lang="tr-TR" sz="1600" dirty="0"/>
              <a:t> </a:t>
            </a:r>
            <a:r>
              <a:rPr lang="tr-TR" sz="1600" dirty="0" err="1"/>
              <a:t>Classification</a:t>
            </a:r>
            <a:r>
              <a:rPr lang="tr-TR" sz="1600" dirty="0"/>
              <a:t> of </a:t>
            </a:r>
            <a:r>
              <a:rPr lang="tr-TR" sz="1600" dirty="0" err="1"/>
              <a:t>Texture</a:t>
            </a:r>
            <a:r>
              <a:rPr lang="tr-TR" sz="1600" dirty="0"/>
              <a:t> </a:t>
            </a:r>
            <a:r>
              <a:rPr lang="tr-TR" sz="1600" dirty="0" err="1"/>
              <a:t>Images</a:t>
            </a:r>
            <a:r>
              <a:rPr lang="tr-TR" sz="1600" dirty="0"/>
              <a:t> </a:t>
            </a:r>
            <a:r>
              <a:rPr lang="tr-TR" sz="1600" dirty="0" err="1"/>
              <a:t>using</a:t>
            </a:r>
            <a:r>
              <a:rPr lang="tr-TR" sz="1600" dirty="0"/>
              <a:t> </a:t>
            </a:r>
            <a:r>
              <a:rPr lang="tr-TR" sz="1600" dirty="0" err="1"/>
              <a:t>Distributional-based</a:t>
            </a:r>
            <a:r>
              <a:rPr lang="tr-TR" sz="1600" dirty="0"/>
              <a:t> </a:t>
            </a:r>
            <a:r>
              <a:rPr lang="tr-TR" sz="1600" dirty="0" err="1"/>
              <a:t>Multivariate</a:t>
            </a:r>
            <a:r>
              <a:rPr lang="tr-TR" sz="1600" dirty="0"/>
              <a:t> Analysis’. 2008. 10.5772/6077.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600" dirty="0"/>
              <a:t>[4] Amir </a:t>
            </a:r>
            <a:r>
              <a:rPr lang="tr-TR" sz="1600" dirty="0" err="1"/>
              <a:t>Roshan</a:t>
            </a:r>
            <a:r>
              <a:rPr lang="tr-TR" sz="1600" dirty="0"/>
              <a:t> Zamir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Mubarak</a:t>
            </a:r>
            <a:r>
              <a:rPr lang="tr-TR" sz="1600" dirty="0"/>
              <a:t> </a:t>
            </a:r>
            <a:r>
              <a:rPr lang="tr-TR" sz="1600" dirty="0" err="1"/>
              <a:t>Shah</a:t>
            </a:r>
            <a:r>
              <a:rPr lang="tr-TR" sz="1600" dirty="0"/>
              <a:t>, "Image </a:t>
            </a:r>
            <a:r>
              <a:rPr lang="tr-TR" sz="1600" dirty="0" err="1"/>
              <a:t>Geo-localization</a:t>
            </a:r>
            <a:r>
              <a:rPr lang="tr-TR" sz="1600" dirty="0"/>
              <a:t> </a:t>
            </a:r>
            <a:r>
              <a:rPr lang="tr-TR" sz="1600" dirty="0" err="1"/>
              <a:t>Based</a:t>
            </a:r>
            <a:r>
              <a:rPr lang="tr-TR" sz="1600" dirty="0"/>
              <a:t> on </a:t>
            </a:r>
            <a:r>
              <a:rPr lang="tr-TR" sz="1600" dirty="0" err="1"/>
              <a:t>Multiple</a:t>
            </a:r>
            <a:r>
              <a:rPr lang="tr-TR" sz="1600" dirty="0"/>
              <a:t> </a:t>
            </a:r>
            <a:r>
              <a:rPr lang="tr-TR" sz="1600" dirty="0" err="1"/>
              <a:t>Nearest</a:t>
            </a:r>
            <a:r>
              <a:rPr lang="tr-TR" sz="1600" dirty="0"/>
              <a:t> </a:t>
            </a:r>
            <a:r>
              <a:rPr lang="tr-TR" sz="1600" dirty="0" err="1"/>
              <a:t>Neighbor</a:t>
            </a:r>
            <a:r>
              <a:rPr lang="tr-TR" sz="1600" dirty="0"/>
              <a:t> </a:t>
            </a:r>
            <a:r>
              <a:rPr lang="tr-TR" sz="1600" dirty="0" err="1"/>
              <a:t>Feature</a:t>
            </a:r>
            <a:r>
              <a:rPr lang="tr-TR" sz="1600" dirty="0"/>
              <a:t> </a:t>
            </a:r>
            <a:r>
              <a:rPr lang="tr-TR" sz="1600" dirty="0" err="1"/>
              <a:t>Matching</a:t>
            </a:r>
            <a:r>
              <a:rPr lang="tr-TR" sz="1600" dirty="0"/>
              <a:t> </a:t>
            </a:r>
            <a:r>
              <a:rPr lang="tr-TR" sz="1600" dirty="0" err="1"/>
              <a:t>using</a:t>
            </a:r>
            <a:r>
              <a:rPr lang="tr-TR" sz="1600" dirty="0"/>
              <a:t> </a:t>
            </a:r>
            <a:r>
              <a:rPr lang="tr-TR" sz="1600" dirty="0" err="1"/>
              <a:t>Generalized</a:t>
            </a:r>
            <a:r>
              <a:rPr lang="tr-TR" sz="1600" dirty="0"/>
              <a:t> </a:t>
            </a:r>
            <a:r>
              <a:rPr lang="tr-TR" sz="1600" dirty="0" err="1"/>
              <a:t>Graphs</a:t>
            </a:r>
            <a:r>
              <a:rPr lang="tr-TR" sz="1600" dirty="0"/>
              <a:t>", IEEE </a:t>
            </a:r>
            <a:r>
              <a:rPr lang="tr-TR" sz="1600" dirty="0" err="1"/>
              <a:t>Transactions</a:t>
            </a:r>
            <a:r>
              <a:rPr lang="tr-TR" sz="1600" dirty="0"/>
              <a:t> on </a:t>
            </a:r>
            <a:r>
              <a:rPr lang="tr-TR" sz="1600" dirty="0" err="1"/>
              <a:t>Pattern</a:t>
            </a:r>
            <a:r>
              <a:rPr lang="tr-TR" sz="1600" dirty="0"/>
              <a:t> Analysis </a:t>
            </a:r>
            <a:r>
              <a:rPr lang="tr-TR" sz="1600" dirty="0" err="1"/>
              <a:t>and</a:t>
            </a:r>
            <a:r>
              <a:rPr lang="tr-TR" sz="1600" dirty="0"/>
              <a:t> Machine </a:t>
            </a:r>
            <a:r>
              <a:rPr lang="tr-TR" sz="1600" dirty="0" err="1"/>
              <a:t>Intelligence</a:t>
            </a:r>
            <a:r>
              <a:rPr lang="tr-TR" sz="1600" dirty="0"/>
              <a:t> (TPAMI), 2014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600" dirty="0"/>
              <a:t>[5] </a:t>
            </a:r>
            <a:r>
              <a:rPr lang="en-US" sz="1600" dirty="0"/>
              <a:t>Friedman, </a:t>
            </a:r>
            <a:r>
              <a:rPr lang="en-US" sz="1600" dirty="0" err="1"/>
              <a:t>Alinda</a:t>
            </a:r>
            <a:r>
              <a:rPr lang="en-US" sz="1600" dirty="0"/>
              <a:t>. (1979). Framing Pictures: The Role of Knowledge in Automatized Encoding and Memory for Gist. Journal of experimental psychology. General. 108. 316-55. 10.1037/0096-3445.108.3.316. </a:t>
            </a:r>
            <a:endParaRPr lang="tr-T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600" dirty="0"/>
              <a:t>[6] </a:t>
            </a:r>
            <a:r>
              <a:rPr lang="tr-TR" sz="1600" dirty="0" err="1"/>
              <a:t>Raskar</a:t>
            </a:r>
            <a:r>
              <a:rPr lang="tr-TR" sz="1600" dirty="0"/>
              <a:t>, </a:t>
            </a:r>
            <a:r>
              <a:rPr lang="tr-TR" sz="1600" dirty="0" err="1"/>
              <a:t>Ramesh</a:t>
            </a:r>
            <a:r>
              <a:rPr lang="tr-TR" sz="1600" dirty="0"/>
              <a:t> &amp; </a:t>
            </a:r>
            <a:r>
              <a:rPr lang="tr-TR" sz="1600" dirty="0" err="1"/>
              <a:t>Naik</a:t>
            </a:r>
            <a:r>
              <a:rPr lang="tr-TR" sz="1600" dirty="0"/>
              <a:t>, </a:t>
            </a:r>
            <a:r>
              <a:rPr lang="tr-TR" sz="1600" dirty="0" err="1"/>
              <a:t>Nikhil</a:t>
            </a:r>
            <a:r>
              <a:rPr lang="tr-TR" sz="1600" dirty="0"/>
              <a:t> &amp; D. </a:t>
            </a:r>
            <a:r>
              <a:rPr lang="tr-TR" sz="1600" dirty="0" err="1"/>
              <a:t>Philipoom</a:t>
            </a:r>
            <a:r>
              <a:rPr lang="tr-TR" sz="1600" dirty="0"/>
              <a:t>, </a:t>
            </a:r>
            <a:r>
              <a:rPr lang="tr-TR" sz="1600" dirty="0" err="1"/>
              <a:t>Jade</a:t>
            </a:r>
            <a:r>
              <a:rPr lang="tr-TR" sz="1600" dirty="0"/>
              <a:t> &amp; </a:t>
            </a:r>
            <a:r>
              <a:rPr lang="tr-TR" sz="1600" dirty="0" err="1"/>
              <a:t>Hidalgo</a:t>
            </a:r>
            <a:r>
              <a:rPr lang="tr-TR" sz="1600" dirty="0"/>
              <a:t>, </a:t>
            </a:r>
            <a:r>
              <a:rPr lang="tr-TR" sz="1600" dirty="0" err="1"/>
              <a:t>Cesar</a:t>
            </a:r>
            <a:r>
              <a:rPr lang="tr-TR" sz="1600" dirty="0"/>
              <a:t>. (2015). </a:t>
            </a:r>
            <a:r>
              <a:rPr lang="tr-TR" sz="1600" dirty="0" err="1"/>
              <a:t>Streetscore</a:t>
            </a:r>
            <a:r>
              <a:rPr lang="tr-TR" sz="1600" dirty="0"/>
              <a:t> -- </a:t>
            </a:r>
            <a:r>
              <a:rPr lang="tr-TR" sz="1600" dirty="0" err="1"/>
              <a:t>Predicting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Perceived</a:t>
            </a:r>
            <a:r>
              <a:rPr lang="tr-TR" sz="1600" dirty="0"/>
              <a:t> </a:t>
            </a:r>
            <a:r>
              <a:rPr lang="tr-TR" sz="1600" dirty="0" err="1"/>
              <a:t>Safety</a:t>
            </a:r>
            <a:r>
              <a:rPr lang="tr-TR" sz="1600" dirty="0"/>
              <a:t> of </a:t>
            </a:r>
            <a:r>
              <a:rPr lang="tr-TR" sz="1600" dirty="0" err="1"/>
              <a:t>One</a:t>
            </a:r>
            <a:r>
              <a:rPr lang="tr-TR" sz="1600" dirty="0"/>
              <a:t> </a:t>
            </a:r>
            <a:r>
              <a:rPr lang="tr-TR" sz="1600" dirty="0" err="1"/>
              <a:t>Million</a:t>
            </a:r>
            <a:r>
              <a:rPr lang="tr-TR" sz="1600" dirty="0"/>
              <a:t> </a:t>
            </a:r>
            <a:r>
              <a:rPr lang="tr-TR" sz="1600" dirty="0" err="1"/>
              <a:t>Streetscapes</a:t>
            </a:r>
            <a:r>
              <a:rPr lang="tr-TR" sz="1600" dirty="0"/>
              <a:t>. IEEE </a:t>
            </a:r>
            <a:r>
              <a:rPr lang="tr-TR" sz="1600" dirty="0" err="1"/>
              <a:t>Computer</a:t>
            </a:r>
            <a:r>
              <a:rPr lang="tr-TR" sz="1600" dirty="0"/>
              <a:t> </a:t>
            </a:r>
            <a:r>
              <a:rPr lang="tr-TR" sz="1600" dirty="0" err="1"/>
              <a:t>Society</a:t>
            </a:r>
            <a:r>
              <a:rPr lang="tr-TR" sz="1600" dirty="0"/>
              <a:t> Conference on </a:t>
            </a:r>
            <a:r>
              <a:rPr lang="tr-TR" sz="1600" dirty="0" err="1"/>
              <a:t>Computer</a:t>
            </a:r>
            <a:r>
              <a:rPr lang="tr-TR" sz="1600" dirty="0"/>
              <a:t> </a:t>
            </a:r>
            <a:r>
              <a:rPr lang="tr-TR" sz="1600" dirty="0" err="1"/>
              <a:t>Vision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Pattern</a:t>
            </a:r>
            <a:r>
              <a:rPr lang="tr-TR" sz="1600" dirty="0"/>
              <a:t> </a:t>
            </a:r>
            <a:r>
              <a:rPr lang="tr-TR" sz="1600" dirty="0" err="1"/>
              <a:t>Recognition</a:t>
            </a:r>
            <a:r>
              <a:rPr lang="tr-TR" sz="1600" dirty="0"/>
              <a:t> </a:t>
            </a:r>
            <a:r>
              <a:rPr lang="tr-TR" sz="1600" dirty="0" err="1"/>
              <a:t>Workshops</a:t>
            </a:r>
            <a:r>
              <a:rPr lang="tr-TR" sz="1600" dirty="0"/>
              <a:t>. 10.1109/CVPRW.2014.121.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600" dirty="0"/>
              <a:t>[7] </a:t>
            </a:r>
            <a:r>
              <a:rPr lang="tr-TR" sz="1600" dirty="0" err="1"/>
              <a:t>Dubey</a:t>
            </a:r>
            <a:r>
              <a:rPr lang="tr-TR" sz="1600" dirty="0"/>
              <a:t>, </a:t>
            </a:r>
            <a:r>
              <a:rPr lang="tr-TR" sz="1600" dirty="0" err="1"/>
              <a:t>Abhimanyu</a:t>
            </a:r>
            <a:r>
              <a:rPr lang="tr-TR" sz="1600" dirty="0"/>
              <a:t> &amp; </a:t>
            </a:r>
            <a:r>
              <a:rPr lang="tr-TR" sz="1600" dirty="0" err="1"/>
              <a:t>Naik</a:t>
            </a:r>
            <a:r>
              <a:rPr lang="tr-TR" sz="1600" dirty="0"/>
              <a:t>, </a:t>
            </a:r>
            <a:r>
              <a:rPr lang="tr-TR" sz="1600" dirty="0" err="1"/>
              <a:t>Nikhil</a:t>
            </a:r>
            <a:r>
              <a:rPr lang="tr-TR" sz="1600" dirty="0"/>
              <a:t> &amp; </a:t>
            </a:r>
            <a:r>
              <a:rPr lang="tr-TR" sz="1600" dirty="0" err="1"/>
              <a:t>Parikh</a:t>
            </a:r>
            <a:r>
              <a:rPr lang="tr-TR" sz="1600" dirty="0"/>
              <a:t>, Devi &amp; </a:t>
            </a:r>
            <a:r>
              <a:rPr lang="tr-TR" sz="1600" dirty="0" err="1"/>
              <a:t>Raskar</a:t>
            </a:r>
            <a:r>
              <a:rPr lang="tr-TR" sz="1600" dirty="0"/>
              <a:t>, </a:t>
            </a:r>
            <a:r>
              <a:rPr lang="tr-TR" sz="1600" dirty="0" err="1"/>
              <a:t>Ramesh</a:t>
            </a:r>
            <a:r>
              <a:rPr lang="tr-TR" sz="1600" dirty="0"/>
              <a:t> &amp; </a:t>
            </a:r>
            <a:r>
              <a:rPr lang="tr-TR" sz="1600" dirty="0" err="1"/>
              <a:t>Hidalgo</a:t>
            </a:r>
            <a:r>
              <a:rPr lang="tr-TR" sz="1600" dirty="0"/>
              <a:t>, </a:t>
            </a:r>
            <a:r>
              <a:rPr lang="tr-TR" sz="1600" dirty="0" err="1"/>
              <a:t>Cesar</a:t>
            </a:r>
            <a:r>
              <a:rPr lang="tr-TR" sz="1600" dirty="0"/>
              <a:t>. (2016). </a:t>
            </a:r>
            <a:r>
              <a:rPr lang="tr-TR" sz="1600" dirty="0" err="1"/>
              <a:t>Deep</a:t>
            </a:r>
            <a:r>
              <a:rPr lang="tr-TR" sz="1600" dirty="0"/>
              <a:t> Learning </a:t>
            </a:r>
            <a:r>
              <a:rPr lang="tr-TR" sz="1600" dirty="0" err="1"/>
              <a:t>the</a:t>
            </a:r>
            <a:r>
              <a:rPr lang="tr-TR" sz="1600" dirty="0"/>
              <a:t> City : </a:t>
            </a:r>
            <a:r>
              <a:rPr lang="tr-TR" sz="1600" dirty="0" err="1"/>
              <a:t>Quantifying</a:t>
            </a:r>
            <a:r>
              <a:rPr lang="tr-TR" sz="1600" dirty="0"/>
              <a:t> Urban </a:t>
            </a:r>
            <a:r>
              <a:rPr lang="tr-TR" sz="1600" dirty="0" err="1"/>
              <a:t>Perception</a:t>
            </a:r>
            <a:r>
              <a:rPr lang="tr-TR" sz="1600" dirty="0"/>
              <a:t> At A Global </a:t>
            </a:r>
            <a:r>
              <a:rPr lang="tr-TR" sz="1600" dirty="0" err="1"/>
              <a:t>Scale</a:t>
            </a:r>
            <a:r>
              <a:rPr lang="tr-TR" sz="1600" dirty="0"/>
              <a:t>. 9905. 10.1007/978-3-319-46448-0_12. </a:t>
            </a: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Datasets</a:t>
            </a:r>
            <a:endParaRPr lang="tr-TR" sz="6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  <p:graphicFrame>
        <p:nvGraphicFramePr>
          <p:cNvPr id="13" name="İçerik Yer Tutucusu 12">
            <a:extLst>
              <a:ext uri="{FF2B5EF4-FFF2-40B4-BE49-F238E27FC236}">
                <a16:creationId xmlns:a16="http://schemas.microsoft.com/office/drawing/2014/main" id="{FD6E3E54-4A1B-44D2-845E-3448EFAEB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958233"/>
              </p:ext>
            </p:extLst>
          </p:nvPr>
        </p:nvGraphicFramePr>
        <p:xfrm>
          <a:off x="838200" y="1825625"/>
          <a:ext cx="10515600" cy="28741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3099">
                  <a:extLst>
                    <a:ext uri="{9D8B030D-6E8A-4147-A177-3AD203B41FA5}">
                      <a16:colId xmlns:a16="http://schemas.microsoft.com/office/drawing/2014/main" val="2114623013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val="1000726573"/>
                    </a:ext>
                  </a:extLst>
                </a:gridCol>
                <a:gridCol w="1590805">
                  <a:extLst>
                    <a:ext uri="{9D8B030D-6E8A-4147-A177-3AD203B41FA5}">
                      <a16:colId xmlns:a16="http://schemas.microsoft.com/office/drawing/2014/main" val="2610350418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val="1960719254"/>
                    </a:ext>
                  </a:extLst>
                </a:gridCol>
                <a:gridCol w="3875762">
                  <a:extLst>
                    <a:ext uri="{9D8B030D-6E8A-4147-A177-3AD203B41FA5}">
                      <a16:colId xmlns:a16="http://schemas.microsoft.com/office/drawing/2014/main" val="1798748569"/>
                    </a:ext>
                  </a:extLst>
                </a:gridCol>
              </a:tblGrid>
              <a:tr h="6747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 err="1"/>
                        <a:t>Datasets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err="1"/>
                        <a:t>Number</a:t>
                      </a:r>
                      <a:r>
                        <a:rPr lang="tr-TR" sz="2400" dirty="0"/>
                        <a:t> of </a:t>
                      </a:r>
                      <a:r>
                        <a:rPr lang="tr-TR" sz="2400" dirty="0" err="1"/>
                        <a:t>Images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Image </a:t>
                      </a:r>
                      <a:r>
                        <a:rPr lang="tr-TR" sz="2400" dirty="0" err="1"/>
                        <a:t>Resolution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400" dirty="0"/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 err="1"/>
                        <a:t>Purpose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46847"/>
                  </a:ext>
                </a:extLst>
              </a:tr>
              <a:tr h="683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 err="1"/>
                        <a:t>Place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Pulse</a:t>
                      </a:r>
                      <a:r>
                        <a:rPr lang="tr-TR" sz="2400" dirty="0"/>
                        <a:t>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110,988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400x300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~21kB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Urban </a:t>
                      </a:r>
                      <a:r>
                        <a:rPr lang="tr-TR" sz="2400" dirty="0" err="1"/>
                        <a:t>Perception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6062"/>
                  </a:ext>
                </a:extLst>
              </a:tr>
              <a:tr h="683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UCF </a:t>
                      </a:r>
                      <a:r>
                        <a:rPr lang="tr-TR" sz="2400" dirty="0" err="1"/>
                        <a:t>Dataset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62,058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1280x1024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~773kB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Image </a:t>
                      </a:r>
                      <a:r>
                        <a:rPr lang="tr-TR" sz="2400" dirty="0" err="1"/>
                        <a:t>Geo</a:t>
                      </a:r>
                      <a:r>
                        <a:rPr lang="tr-TR" sz="2400" dirty="0"/>
                        <a:t> - </a:t>
                      </a:r>
                      <a:r>
                        <a:rPr lang="tr-TR" sz="2400" dirty="0" err="1"/>
                        <a:t>Localization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70531"/>
                  </a:ext>
                </a:extLst>
              </a:tr>
              <a:tr h="683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 err="1"/>
                        <a:t>Istanbul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Dataset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~800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Not </a:t>
                      </a:r>
                      <a:r>
                        <a:rPr lang="tr-TR" sz="2400" dirty="0" err="1"/>
                        <a:t>Fixed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Not </a:t>
                      </a:r>
                      <a:r>
                        <a:rPr lang="tr-TR" sz="2400" dirty="0" err="1"/>
                        <a:t>Fixed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sz="2400" dirty="0"/>
                        <a:t>School </a:t>
                      </a:r>
                      <a:r>
                        <a:rPr lang="tr-TR" sz="2400" dirty="0" err="1"/>
                        <a:t>Neighborhoods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49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8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Place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Pulse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II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E52E3081-8DE7-4F31-8B24-1EBEF6BFC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0" y="0"/>
            <a:ext cx="11225340" cy="6858000"/>
          </a:xfrm>
        </p:spPr>
      </p:pic>
    </p:spTree>
    <p:extLst>
      <p:ext uri="{BB962C8B-B14F-4D97-AF65-F5344CB8AC3E}">
        <p14:creationId xmlns:p14="http://schemas.microsoft.com/office/powerpoint/2010/main" val="174764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Place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Pulse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II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0FBCBA-EE61-427B-8C26-4660356B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labels: </a:t>
            </a:r>
            <a:r>
              <a:rPr lang="en-US" dirty="0">
                <a:solidFill>
                  <a:srgbClr val="00B050"/>
                </a:solidFill>
              </a:rPr>
              <a:t>safe</a:t>
            </a:r>
            <a:r>
              <a:rPr lang="en-US" dirty="0"/>
              <a:t>, lively, boring, wealthy, depressing, beautiful</a:t>
            </a:r>
            <a:endParaRPr lang="tr-TR" dirty="0"/>
          </a:p>
          <a:p>
            <a:r>
              <a:rPr lang="tr-TR" dirty="0"/>
              <a:t>1.17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comparisons</a:t>
            </a:r>
            <a:endParaRPr lang="tr-TR" dirty="0"/>
          </a:p>
          <a:p>
            <a:r>
              <a:rPr lang="tr-TR" dirty="0"/>
              <a:t>56 </a:t>
            </a:r>
            <a:r>
              <a:rPr lang="tr-TR" dirty="0" err="1"/>
              <a:t>cities</a:t>
            </a:r>
            <a:endParaRPr lang="tr-TR" dirty="0"/>
          </a:p>
          <a:p>
            <a:r>
              <a:rPr lang="tr-TR" dirty="0" err="1"/>
              <a:t>Scoring</a:t>
            </a:r>
            <a:r>
              <a:rPr lang="tr-TR" dirty="0"/>
              <a:t>: </a:t>
            </a:r>
            <a:r>
              <a:rPr lang="tr-TR" dirty="0" err="1"/>
              <a:t>TrueSkill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B891D6D-C50C-406D-9DF9-A1B54B32A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59" y="2482232"/>
            <a:ext cx="4147159" cy="28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5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Resim 28">
            <a:extLst>
              <a:ext uri="{FF2B5EF4-FFF2-40B4-BE49-F238E27FC236}">
                <a16:creationId xmlns:a16="http://schemas.microsoft.com/office/drawing/2014/main" id="{4CB4964F-F039-4AB6-B560-602C7C1E8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86" y="1335363"/>
            <a:ext cx="5113169" cy="4090535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Scores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Safety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E06A90C-A637-4F9A-ADC4-E584CA8D5512}"/>
              </a:ext>
            </a:extLst>
          </p:cNvPr>
          <p:cNvSpPr txBox="1"/>
          <p:nvPr/>
        </p:nvSpPr>
        <p:spPr>
          <a:xfrm>
            <a:off x="3724050" y="5355968"/>
            <a:ext cx="299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Max</a:t>
            </a:r>
            <a:r>
              <a:rPr lang="tr-TR" sz="3200" dirty="0"/>
              <a:t> </a:t>
            </a:r>
            <a:r>
              <a:rPr lang="tr-TR" sz="3200" dirty="0" err="1"/>
              <a:t>Score</a:t>
            </a:r>
            <a:r>
              <a:rPr lang="tr-TR" sz="3200" dirty="0"/>
              <a:t> (~35)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E3F1BBC-E589-4F27-AF3C-0D86396C2940}"/>
              </a:ext>
            </a:extLst>
          </p:cNvPr>
          <p:cNvSpPr txBox="1"/>
          <p:nvPr/>
        </p:nvSpPr>
        <p:spPr>
          <a:xfrm>
            <a:off x="548819" y="5369730"/>
            <a:ext cx="2801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Min</a:t>
            </a:r>
            <a:r>
              <a:rPr lang="tr-TR" sz="3200" dirty="0"/>
              <a:t> </a:t>
            </a:r>
            <a:r>
              <a:rPr lang="tr-TR" sz="3200" dirty="0" err="1"/>
              <a:t>Score</a:t>
            </a:r>
            <a:r>
              <a:rPr lang="tr-TR" sz="3200" dirty="0"/>
              <a:t> (~10)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3ADC643-7D84-4DDD-9059-A079D7DD8619}"/>
              </a:ext>
            </a:extLst>
          </p:cNvPr>
          <p:cNvCxnSpPr>
            <a:cxnSpLocks/>
          </p:cNvCxnSpPr>
          <p:nvPr/>
        </p:nvCxnSpPr>
        <p:spPr>
          <a:xfrm flipV="1">
            <a:off x="3421172" y="1335363"/>
            <a:ext cx="0" cy="3875464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03CC7049-EB89-4D56-AD9D-EE3677DCCAED}"/>
              </a:ext>
            </a:extLst>
          </p:cNvPr>
          <p:cNvSpPr txBox="1"/>
          <p:nvPr/>
        </p:nvSpPr>
        <p:spPr>
          <a:xfrm>
            <a:off x="6540722" y="2506428"/>
            <a:ext cx="4820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u="sng" dirty="0" err="1"/>
              <a:t>Binary</a:t>
            </a:r>
            <a:r>
              <a:rPr lang="tr-TR" sz="4000" u="sng" dirty="0"/>
              <a:t> </a:t>
            </a:r>
            <a:r>
              <a:rPr lang="tr-TR" sz="4000" u="sng" dirty="0" err="1"/>
              <a:t>Classification</a:t>
            </a:r>
            <a:endParaRPr lang="tr-TR" sz="4000" u="sng" dirty="0"/>
          </a:p>
          <a:p>
            <a:pPr algn="ctr"/>
            <a:r>
              <a:rPr lang="tr-TR" sz="4000" dirty="0" err="1"/>
              <a:t>Compare</a:t>
            </a:r>
            <a:r>
              <a:rPr lang="tr-TR" sz="4000" dirty="0"/>
              <a:t>:</a:t>
            </a:r>
          </a:p>
          <a:p>
            <a:pPr algn="ctr"/>
            <a:r>
              <a:rPr lang="tr-TR" sz="4000" dirty="0"/>
              <a:t>MIT Media </a:t>
            </a:r>
            <a:r>
              <a:rPr lang="tr-TR" sz="4000" dirty="0" err="1"/>
              <a:t>Lab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80077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Training Set – Test Set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0FBCBA-EE61-427B-8C26-4660356B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dirty="0"/>
              <a:t>1000 - 100</a:t>
            </a: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7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Pre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endParaRPr lang="tr-TR" sz="6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0FBCBA-EE61-427B-8C26-4660356B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Cropping</a:t>
            </a:r>
          </a:p>
          <a:p>
            <a:pPr fontAlgn="base"/>
            <a:r>
              <a:rPr lang="en-US" dirty="0"/>
              <a:t>Denoising - Wiener Filter</a:t>
            </a:r>
          </a:p>
          <a:p>
            <a:pPr fontAlgn="base"/>
            <a:r>
              <a:rPr lang="en-US" dirty="0"/>
              <a:t>Enhancement - Histogram Equalization</a:t>
            </a:r>
          </a:p>
          <a:p>
            <a:pPr fontAlgn="base"/>
            <a:r>
              <a:rPr lang="en-US" dirty="0"/>
              <a:t>Sharpening</a:t>
            </a: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6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Color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Histograms</a:t>
            </a:r>
            <a:endParaRPr lang="tr-TR" sz="6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0FBCBA-EE61-427B-8C26-4660356B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456" y="1713756"/>
            <a:ext cx="5842344" cy="4463207"/>
          </a:xfrm>
        </p:spPr>
        <p:txBody>
          <a:bodyPr/>
          <a:lstStyle/>
          <a:p>
            <a:pPr marL="0" indent="0">
              <a:buNone/>
            </a:pPr>
            <a:r>
              <a:rPr lang="tr-TR" sz="3600" dirty="0"/>
              <a:t>4 </a:t>
            </a:r>
            <a:r>
              <a:rPr lang="tr-TR" sz="3600" dirty="0" err="1"/>
              <a:t>bins</a:t>
            </a:r>
            <a:endParaRPr lang="tr-TR" sz="3600" dirty="0"/>
          </a:p>
          <a:p>
            <a:pPr marL="0" indent="0">
              <a:buNone/>
            </a:pPr>
            <a:r>
              <a:rPr lang="tr-TR" sz="3600" dirty="0"/>
              <a:t>R, G, B</a:t>
            </a:r>
          </a:p>
          <a:p>
            <a:pPr marL="0" indent="0">
              <a:buNone/>
            </a:pPr>
            <a:r>
              <a:rPr lang="tr-TR" sz="3600" dirty="0"/>
              <a:t>16 </a:t>
            </a:r>
            <a:r>
              <a:rPr lang="tr-TR" sz="3600" dirty="0" err="1"/>
              <a:t>sub-blocks</a:t>
            </a:r>
            <a:endParaRPr lang="tr-TR" sz="3600" dirty="0"/>
          </a:p>
          <a:p>
            <a:pPr marL="0" indent="0">
              <a:buNone/>
            </a:pPr>
            <a:r>
              <a:rPr lang="tr-TR" sz="3600" dirty="0" err="1"/>
              <a:t>Feature</a:t>
            </a:r>
            <a:r>
              <a:rPr lang="tr-TR" sz="3600" dirty="0"/>
              <a:t> </a:t>
            </a:r>
            <a:r>
              <a:rPr lang="tr-TR" sz="3600" dirty="0" err="1"/>
              <a:t>vector</a:t>
            </a:r>
            <a:r>
              <a:rPr lang="tr-TR" sz="3600" dirty="0"/>
              <a:t> </a:t>
            </a:r>
            <a:r>
              <a:rPr lang="tr-TR" sz="3600" dirty="0" err="1"/>
              <a:t>length</a:t>
            </a:r>
            <a:r>
              <a:rPr lang="tr-TR" sz="3600" dirty="0"/>
              <a:t>:</a:t>
            </a:r>
          </a:p>
          <a:p>
            <a:pPr marL="0" indent="0">
              <a:buNone/>
            </a:pPr>
            <a:r>
              <a:rPr lang="tr-TR" sz="3600" dirty="0"/>
              <a:t>4 x 3 x 16 = 192</a:t>
            </a:r>
          </a:p>
          <a:p>
            <a:pPr marL="0" indent="0">
              <a:buNone/>
            </a:pPr>
            <a:endParaRPr lang="tr-TR" dirty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6A2E224-DB6B-43D8-930D-18CC50722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63791" cy="2956468"/>
          </a:xfrm>
          <a:prstGeom prst="rect">
            <a:avLst/>
          </a:prstGeom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35D7A0FE-A972-403D-8C7D-15C0D7F9E792}"/>
              </a:ext>
            </a:extLst>
          </p:cNvPr>
          <p:cNvCxnSpPr>
            <a:cxnSpLocks/>
          </p:cNvCxnSpPr>
          <p:nvPr/>
        </p:nvCxnSpPr>
        <p:spPr>
          <a:xfrm>
            <a:off x="838200" y="3192638"/>
            <a:ext cx="436379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1AB5FF41-FAC5-4EF1-8F68-F905E5499FEB}"/>
              </a:ext>
            </a:extLst>
          </p:cNvPr>
          <p:cNvCxnSpPr>
            <a:cxnSpLocks/>
          </p:cNvCxnSpPr>
          <p:nvPr/>
        </p:nvCxnSpPr>
        <p:spPr>
          <a:xfrm>
            <a:off x="838200" y="3946288"/>
            <a:ext cx="436379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736D20B8-2D8B-4BA8-B571-0ACD50FCB5D7}"/>
              </a:ext>
            </a:extLst>
          </p:cNvPr>
          <p:cNvCxnSpPr>
            <a:cxnSpLocks/>
          </p:cNvCxnSpPr>
          <p:nvPr/>
        </p:nvCxnSpPr>
        <p:spPr>
          <a:xfrm flipV="1">
            <a:off x="1929008" y="1690688"/>
            <a:ext cx="0" cy="295646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658A2CC-6287-4ADC-9A28-72149D815832}"/>
              </a:ext>
            </a:extLst>
          </p:cNvPr>
          <p:cNvCxnSpPr>
            <a:cxnSpLocks/>
          </p:cNvCxnSpPr>
          <p:nvPr/>
        </p:nvCxnSpPr>
        <p:spPr>
          <a:xfrm flipV="1">
            <a:off x="3083491" y="1690688"/>
            <a:ext cx="0" cy="295646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B10D917-C602-4011-AD9D-E3E0888EE7BB}"/>
              </a:ext>
            </a:extLst>
          </p:cNvPr>
          <p:cNvCxnSpPr>
            <a:cxnSpLocks/>
          </p:cNvCxnSpPr>
          <p:nvPr/>
        </p:nvCxnSpPr>
        <p:spPr>
          <a:xfrm flipV="1">
            <a:off x="4175343" y="1690688"/>
            <a:ext cx="0" cy="295646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FAB6FF85-CC36-4EDE-8BEE-D9E35FF82C53}"/>
              </a:ext>
            </a:extLst>
          </p:cNvPr>
          <p:cNvCxnSpPr>
            <a:cxnSpLocks/>
          </p:cNvCxnSpPr>
          <p:nvPr/>
        </p:nvCxnSpPr>
        <p:spPr>
          <a:xfrm>
            <a:off x="838200" y="2457778"/>
            <a:ext cx="436379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4B5EC-635A-4263-B170-5BB9A6B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Gist</a:t>
            </a:r>
            <a:r>
              <a:rPr lang="tr-TR" sz="60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6000" u="sng" dirty="0" err="1">
                <a:solidFill>
                  <a:schemeClr val="accent1">
                    <a:lumMod val="50000"/>
                  </a:schemeClr>
                </a:solidFill>
              </a:rPr>
              <a:t>Descriptor</a:t>
            </a:r>
            <a:endParaRPr lang="tr-TR" sz="6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5E10553-7963-4161-BEE0-F3D48DD2E661}"/>
              </a:ext>
            </a:extLst>
          </p:cNvPr>
          <p:cNvCxnSpPr>
            <a:cxnSpLocks/>
          </p:cNvCxnSpPr>
          <p:nvPr/>
        </p:nvCxnSpPr>
        <p:spPr>
          <a:xfrm flipV="1">
            <a:off x="0" y="6176963"/>
            <a:ext cx="12192000" cy="230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C3940A33-3C0B-4499-844C-6C4AF930B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37" y="4986337"/>
            <a:ext cx="1325563" cy="1325563"/>
          </a:xfrm>
          <a:prstGeom prst="rect">
            <a:avLst/>
          </a:prstGeom>
        </p:spPr>
      </p:pic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BA17CCFA-8CA6-4AB0-9F43-F7F01ACD0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5" y="1543931"/>
            <a:ext cx="10019990" cy="3330535"/>
          </a:xfr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8459C683-5073-4A0D-9235-7575DDB7FC17}"/>
              </a:ext>
            </a:extLst>
          </p:cNvPr>
          <p:cNvSpPr txBox="1"/>
          <p:nvPr/>
        </p:nvSpPr>
        <p:spPr>
          <a:xfrm>
            <a:off x="1086006" y="5223353"/>
            <a:ext cx="1206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HoG</a:t>
            </a:r>
            <a:endParaRPr lang="tr-TR" sz="44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6707BF8-E92E-4DEC-9EBD-746C5F2A6E0C}"/>
              </a:ext>
            </a:extLst>
          </p:cNvPr>
          <p:cNvSpPr txBox="1"/>
          <p:nvPr/>
        </p:nvSpPr>
        <p:spPr>
          <a:xfrm>
            <a:off x="4989951" y="5223353"/>
            <a:ext cx="1206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Gist</a:t>
            </a:r>
            <a:endParaRPr lang="tr-TR" sz="4400" dirty="0"/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EFDFB249-CF15-4736-ACC2-66B8D9199FDC}"/>
              </a:ext>
            </a:extLst>
          </p:cNvPr>
          <p:cNvCxnSpPr>
            <a:cxnSpLocks/>
          </p:cNvCxnSpPr>
          <p:nvPr/>
        </p:nvCxnSpPr>
        <p:spPr>
          <a:xfrm>
            <a:off x="2492680" y="5758386"/>
            <a:ext cx="22922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4AFDCCA-3353-4B1A-93C6-610026E543CB}"/>
              </a:ext>
            </a:extLst>
          </p:cNvPr>
          <p:cNvSpPr txBox="1"/>
          <p:nvPr/>
        </p:nvSpPr>
        <p:spPr>
          <a:xfrm>
            <a:off x="2492680" y="5237626"/>
            <a:ext cx="229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/>
              <a:t>replace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8274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598</Words>
  <Application>Microsoft Macintosh PowerPoint</Application>
  <PresentationFormat>Widescreen</PresentationFormat>
  <Paragraphs>107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Cityscape Image Processing</vt:lpstr>
      <vt:lpstr>Datasets</vt:lpstr>
      <vt:lpstr>Place Pulse II</vt:lpstr>
      <vt:lpstr>Place Pulse II</vt:lpstr>
      <vt:lpstr>Scores - Safety </vt:lpstr>
      <vt:lpstr>Training Set – Test Set</vt:lpstr>
      <vt:lpstr>Pre - Processing</vt:lpstr>
      <vt:lpstr>Color Histograms</vt:lpstr>
      <vt:lpstr>Gist Descriptor</vt:lpstr>
      <vt:lpstr>Gist Descriptor</vt:lpstr>
      <vt:lpstr>Discrete Wavelet Transform</vt:lpstr>
      <vt:lpstr>Texture Feature Extraction : an example</vt:lpstr>
      <vt:lpstr>PowerPoint Presentation</vt:lpstr>
      <vt:lpstr>Feature Vectors</vt:lpstr>
      <vt:lpstr>Results</vt:lpstr>
      <vt:lpstr>Discussion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Cityscape Image Processing</dc:title>
  <dc:creator>Gökberk Erdoğan</dc:creator>
  <cp:lastModifiedBy>Aydın Uzun</cp:lastModifiedBy>
  <cp:revision>67</cp:revision>
  <dcterms:created xsi:type="dcterms:W3CDTF">2019-01-07T00:18:06Z</dcterms:created>
  <dcterms:modified xsi:type="dcterms:W3CDTF">2019-01-08T09:40:03Z</dcterms:modified>
</cp:coreProperties>
</file>