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4"/>
  </p:notesMasterIdLst>
  <p:handoutMasterIdLst>
    <p:handoutMasterId r:id="rId35"/>
  </p:handoutMasterIdLst>
  <p:sldIdLst>
    <p:sldId id="355" r:id="rId7"/>
    <p:sldId id="356" r:id="rId8"/>
    <p:sldId id="396" r:id="rId9"/>
    <p:sldId id="397" r:id="rId10"/>
    <p:sldId id="398" r:id="rId11"/>
    <p:sldId id="404" r:id="rId12"/>
    <p:sldId id="405" r:id="rId13"/>
    <p:sldId id="406" r:id="rId14"/>
    <p:sldId id="407" r:id="rId15"/>
    <p:sldId id="428" r:id="rId16"/>
    <p:sldId id="409" r:id="rId17"/>
    <p:sldId id="410" r:id="rId18"/>
    <p:sldId id="401" r:id="rId19"/>
    <p:sldId id="411" r:id="rId20"/>
    <p:sldId id="414" r:id="rId21"/>
    <p:sldId id="430" r:id="rId22"/>
    <p:sldId id="415" r:id="rId23"/>
    <p:sldId id="418" r:id="rId24"/>
    <p:sldId id="419" r:id="rId25"/>
    <p:sldId id="421" r:id="rId26"/>
    <p:sldId id="420" r:id="rId27"/>
    <p:sldId id="422" r:id="rId28"/>
    <p:sldId id="423" r:id="rId29"/>
    <p:sldId id="424" r:id="rId30"/>
    <p:sldId id="427" r:id="rId31"/>
    <p:sldId id="431" r:id="rId32"/>
    <p:sldId id="426" r:id="rId3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5607" autoAdjust="0"/>
  </p:normalViewPr>
  <p:slideViewPr>
    <p:cSldViewPr snapToGrid="0">
      <p:cViewPr>
        <p:scale>
          <a:sx n="146" d="100"/>
          <a:sy n="146" d="100"/>
        </p:scale>
        <p:origin x="376" y="242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03/06/2022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03/06/2022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4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6" name="Textfeld 10"/>
          <p:cNvSpPr txBox="1"/>
          <p:nvPr userDrawn="1"/>
        </p:nvSpPr>
        <p:spPr>
          <a:xfrm>
            <a:off x="914400" y="321468"/>
            <a:ext cx="6565531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noProof="0" dirty="0">
                <a:solidFill>
                  <a:schemeClr val="tx2"/>
                </a:solidFill>
                <a:latin typeface="+mn-lt"/>
              </a:rPr>
              <a:t>Professorship</a:t>
            </a:r>
            <a:r>
              <a:rPr lang="en-US" sz="800" baseline="0" noProof="0" dirty="0">
                <a:solidFill>
                  <a:schemeClr val="tx2"/>
                </a:solidFill>
                <a:latin typeface="+mn-lt"/>
              </a:rPr>
              <a:t> of Environmental Sensing and Modeling</a:t>
            </a:r>
            <a:endParaRPr lang="en-US" sz="800" noProof="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900"/>
              </a:lnSpc>
            </a:pPr>
            <a:r>
              <a:rPr lang="en-US" sz="800" noProof="0" dirty="0">
                <a:solidFill>
                  <a:schemeClr val="tx2"/>
                </a:solidFill>
                <a:latin typeface="+mn-lt"/>
              </a:rPr>
              <a:t>Technical University of Munich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9" y="291371"/>
            <a:ext cx="515664" cy="396000"/>
          </a:xfrm>
          <a:prstGeom prst="rect">
            <a:avLst/>
          </a:prstGeom>
        </p:spPr>
      </p:pic>
      <p:cxnSp>
        <p:nvCxnSpPr>
          <p:cNvPr id="12" name="Gerade Verbindung 9"/>
          <p:cNvCxnSpPr/>
          <p:nvPr userDrawn="1"/>
        </p:nvCxnSpPr>
        <p:spPr>
          <a:xfrm flipV="1">
            <a:off x="305509" y="723900"/>
            <a:ext cx="8532000" cy="0"/>
          </a:xfrm>
          <a:prstGeom prst="line">
            <a:avLst/>
          </a:prstGeom>
          <a:ln w="9525">
            <a:solidFill>
              <a:srgbClr val="007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extfeld 10"/>
          <p:cNvSpPr txBox="1"/>
          <p:nvPr userDrawn="1"/>
        </p:nvSpPr>
        <p:spPr>
          <a:xfrm>
            <a:off x="914400" y="321468"/>
            <a:ext cx="6565531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noProof="0" dirty="0">
                <a:solidFill>
                  <a:srgbClr val="0065BD"/>
                </a:solidFill>
                <a:latin typeface="+mn-lt"/>
              </a:rPr>
              <a:t>Professorship</a:t>
            </a:r>
            <a:r>
              <a:rPr lang="en-US" sz="800" baseline="0" noProof="0" dirty="0">
                <a:solidFill>
                  <a:srgbClr val="0065BD"/>
                </a:solidFill>
                <a:latin typeface="+mn-lt"/>
              </a:rPr>
              <a:t> of Environmental Sensing and Modeling</a:t>
            </a:r>
            <a:endParaRPr lang="en-US" sz="800" noProof="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65BD"/>
                </a:solidFill>
                <a:latin typeface="+mn-lt"/>
              </a:rPr>
              <a:t>TUM Department of Electrical and Computer Engineering</a:t>
            </a:r>
            <a:endParaRPr lang="de-DE" sz="800" dirty="0">
              <a:solidFill>
                <a:srgbClr val="0065BD"/>
              </a:solidFill>
              <a:latin typeface="+mn-lt"/>
            </a:endParaRPr>
          </a:p>
          <a:p>
            <a:pPr>
              <a:lnSpc>
                <a:spcPts val="900"/>
              </a:lnSpc>
            </a:pPr>
            <a:r>
              <a:rPr lang="en-US" sz="800" noProof="0" dirty="0">
                <a:solidFill>
                  <a:srgbClr val="0065BD"/>
                </a:solidFill>
                <a:latin typeface="+mn-lt"/>
              </a:rPr>
              <a:t>Technical University of Munich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9" y="291371"/>
            <a:ext cx="515664" cy="396000"/>
          </a:xfrm>
          <a:prstGeom prst="rect">
            <a:avLst/>
          </a:prstGeom>
        </p:spPr>
      </p:pic>
      <p:cxnSp>
        <p:nvCxnSpPr>
          <p:cNvPr id="9" name="Gerade Verbindung 9"/>
          <p:cNvCxnSpPr/>
          <p:nvPr userDrawn="1"/>
        </p:nvCxnSpPr>
        <p:spPr>
          <a:xfrm flipV="1">
            <a:off x="305509" y="723900"/>
            <a:ext cx="8532000" cy="0"/>
          </a:xfrm>
          <a:prstGeom prst="line">
            <a:avLst/>
          </a:prstGeom>
          <a:ln w="9525">
            <a:solidFill>
              <a:srgbClr val="007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 flipV="1">
            <a:off x="294934" y="4853940"/>
            <a:ext cx="853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inversion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484039"/>
            <a:ext cx="8508999" cy="1799749"/>
          </a:xfrm>
        </p:spPr>
        <p:txBody>
          <a:bodyPr/>
          <a:lstStyle/>
          <a:p>
            <a:r>
              <a:rPr lang="en-US" dirty="0"/>
              <a:t>Aydin </a:t>
            </a:r>
            <a:r>
              <a:rPr lang="en-US" dirty="0" err="1"/>
              <a:t>Uzun</a:t>
            </a:r>
            <a:endParaRPr lang="en-US" dirty="0"/>
          </a:p>
          <a:p>
            <a:r>
              <a:rPr lang="en-US" dirty="0"/>
              <a:t>Technical University of Munich</a:t>
            </a:r>
          </a:p>
          <a:p>
            <a:r>
              <a:rPr lang="en-US" dirty="0"/>
              <a:t>TUM Department of Electrical and Computer Engineering</a:t>
            </a:r>
          </a:p>
          <a:p>
            <a:r>
              <a:rPr lang="en-US" dirty="0"/>
              <a:t>Professorship of Environmental Sensing and Modeling</a:t>
            </a:r>
          </a:p>
          <a:p>
            <a:r>
              <a:rPr lang="en-US" dirty="0"/>
              <a:t>[Munich, 20.05.2022]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560B4A-4A12-DCDD-B3B1-CB70060401B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90" y="1834709"/>
            <a:ext cx="4181475" cy="252375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B87220-B510-D450-C85F-37C8CEF4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66190"/>
          </a:xfrm>
        </p:spPr>
        <p:txBody>
          <a:bodyPr/>
          <a:lstStyle/>
          <a:p>
            <a:r>
              <a:rPr lang="en-TR" sz="2000" dirty="0"/>
              <a:t>Comparison of </a:t>
            </a:r>
            <a:r>
              <a:rPr lang="en-TR" sz="2000" b="1" dirty="0"/>
              <a:t>LiDAR wind data and ERA5 model - Wind rose plot</a:t>
            </a:r>
            <a:endParaRPr lang="en-TR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1834A-BA9E-DE6E-6C9B-519715C900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6E6B5-1A63-AF1A-20A5-8EA8E35AC5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18115A-DBB4-BD28-D2AF-85CE9DD026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678247"/>
            <a:ext cx="4181475" cy="2942706"/>
          </a:xfrm>
        </p:spPr>
      </p:pic>
    </p:spTree>
    <p:extLst>
      <p:ext uri="{BB962C8B-B14F-4D97-AF65-F5344CB8AC3E}">
        <p14:creationId xmlns:p14="http://schemas.microsoft.com/office/powerpoint/2010/main" val="17737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951B6-852B-50A9-613C-969BB9F062CC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41018" y="1601788"/>
            <a:ext cx="3737615" cy="309562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173E02-26EC-B342-14EF-049A4FB8A1E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868543" y="1601788"/>
            <a:ext cx="3737615" cy="3095625"/>
          </a:xfr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D683DDD0-83E0-75C8-0A43-EB9BEDC3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Do this for </a:t>
            </a:r>
            <a:r>
              <a:rPr lang="en-US" b="1" dirty="0"/>
              <a:t>each hour of the day </a:t>
            </a:r>
            <a:r>
              <a:rPr lang="en-US" dirty="0"/>
              <a:t>and then visualize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A6C62-7509-020F-8CE3-B44EE25DC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56E1-0777-EC88-1277-CF0961D4B9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C6F471-F537-481D-701C-776F5D269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2" y="1719201"/>
            <a:ext cx="3737615" cy="30956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19FD03-531C-2F99-3FB3-ECC93B3A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en-TR" dirty="0"/>
              <a:t>Combine </a:t>
            </a:r>
            <a:r>
              <a:rPr lang="en-TR" b="1" dirty="0"/>
              <a:t>footprint intensities </a:t>
            </a:r>
            <a:r>
              <a:rPr lang="en-TR" dirty="0"/>
              <a:t>and </a:t>
            </a:r>
            <a:r>
              <a:rPr lang="en-TR" b="1" dirty="0"/>
              <a:t>pressure scaling factors </a:t>
            </a:r>
            <a:r>
              <a:rPr lang="en-TR" dirty="0"/>
              <a:t>to get the </a:t>
            </a:r>
            <a:r>
              <a:rPr lang="en-TR" b="1" dirty="0"/>
              <a:t>weighting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3660-CA1B-8218-5B73-2D42DCA8B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B7A-139A-D418-A3F1-70C6CB6D98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488D1-C559-CAF6-1C6E-7463193F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27" y="1719201"/>
            <a:ext cx="3126934" cy="2452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77763-F494-A3A1-8F25-C56FB5CBF0A4}"/>
              </a:ext>
            </a:extLst>
          </p:cNvPr>
          <p:cNvSpPr txBox="1"/>
          <p:nvPr/>
        </p:nvSpPr>
        <p:spPr>
          <a:xfrm>
            <a:off x="4245846" y="4171500"/>
            <a:ext cx="5216235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00" dirty="0"/>
              <a:t>Automating the Generation of Footprints Based on the STILT Model Using High-Performance Computing, </a:t>
            </a:r>
            <a:r>
              <a:rPr lang="en-US" sz="900" b="1" dirty="0"/>
              <a:t>Moritz Makowski </a:t>
            </a:r>
          </a:p>
          <a:p>
            <a:pPr>
              <a:lnSpc>
                <a:spcPct val="114000"/>
              </a:lnSpc>
            </a:pPr>
            <a:endParaRPr lang="en-TR" sz="1600" dirty="0" err="1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518C9-9D37-5042-C0F2-6FCB382C3382}"/>
              </a:ext>
            </a:extLst>
          </p:cNvPr>
          <p:cNvSpPr/>
          <p:nvPr/>
        </p:nvSpPr>
        <p:spPr>
          <a:xfrm>
            <a:off x="5093427" y="3665483"/>
            <a:ext cx="3183470" cy="5060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1003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7E6175-523C-F957-F870-8CB3173BA35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41018" y="1601788"/>
            <a:ext cx="3737615" cy="309562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6957B6-E2C5-FA58-3F55-66F611282754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868543" y="1601788"/>
            <a:ext cx="3737615" cy="30956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E08C55-E318-1357-8FAF-2F50A9F9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tr-TR" b="1" dirty="0" err="1"/>
              <a:t>Weighted</a:t>
            </a:r>
            <a:r>
              <a:rPr lang="tr-TR" b="1" dirty="0"/>
              <a:t> </a:t>
            </a:r>
            <a:r>
              <a:rPr lang="tr-TR" b="1" dirty="0" err="1"/>
              <a:t>histograms</a:t>
            </a:r>
            <a:r>
              <a:rPr lang="tr-TR" b="1" dirty="0"/>
              <a:t> </a:t>
            </a:r>
            <a:r>
              <a:rPr lang="tr-TR" dirty="0" err="1"/>
              <a:t>for</a:t>
            </a:r>
            <a:r>
              <a:rPr lang="tr-TR" dirty="0"/>
              <a:t> 11-Aug-2021</a:t>
            </a:r>
            <a:endParaRPr lang="en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F036-7B19-68F0-2D5B-DB15C1F299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734B-13AB-0F0C-C965-F3708C91CC6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4FB94-540C-A306-57C2-287BC977A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502" y="755375"/>
            <a:ext cx="2690006" cy="3951527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CC8C799-471A-ADCE-C02E-25F135E7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1357051"/>
            <a:ext cx="4600780" cy="377796"/>
          </a:xfrm>
        </p:spPr>
        <p:txBody>
          <a:bodyPr/>
          <a:lstStyle/>
          <a:p>
            <a:r>
              <a:rPr lang="en-US" sz="2400" b="1" dirty="0"/>
              <a:t>Model mismatches </a:t>
            </a:r>
            <a:r>
              <a:rPr lang="en-US" sz="2400" dirty="0"/>
              <a:t>for each day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A4F3B-83CA-1279-076B-51D6C674F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995F-4B32-BC64-4E70-B8B03F8E5C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Aydin Uzun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EAAE0-061C-7D0C-049D-2E2A4BBBE522}"/>
              </a:ext>
            </a:extLst>
          </p:cNvPr>
          <p:cNvCxnSpPr/>
          <p:nvPr/>
        </p:nvCxnSpPr>
        <p:spPr>
          <a:xfrm>
            <a:off x="4788648" y="2336522"/>
            <a:ext cx="394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3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844E70-9412-5D74-1310-84A9D3075EA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88" y="1842890"/>
            <a:ext cx="4181475" cy="261342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8E127A-4EE4-20BE-1686-7D808B85090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842890"/>
            <a:ext cx="4181475" cy="261342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4E49E9-5782-12B3-F077-EA05EFA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TR" dirty="0"/>
              <a:t>Use </a:t>
            </a:r>
            <a:r>
              <a:rPr lang="en-TR" b="1" dirty="0"/>
              <a:t>mean WDIR mismatch </a:t>
            </a:r>
            <a:r>
              <a:rPr lang="en-TR" dirty="0"/>
              <a:t>to </a:t>
            </a:r>
            <a:r>
              <a:rPr lang="en-TR" b="1" dirty="0"/>
              <a:t>rotate aggregated footprints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CB65C-64E5-B835-ED01-CFBA735EA9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3FAE9-F80B-8047-BFAA-915BCA00E3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30C1E-B7E4-B9E9-8112-6B750B0BBDF6}"/>
              </a:ext>
            </a:extLst>
          </p:cNvPr>
          <p:cNvSpPr txBox="1"/>
          <p:nvPr/>
        </p:nvSpPr>
        <p:spPr>
          <a:xfrm>
            <a:off x="2952317" y="1477455"/>
            <a:ext cx="30964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latin typeface="+mn-lt"/>
              </a:rPr>
              <a:t>11-Aug-2021 rotate </a:t>
            </a:r>
            <a:r>
              <a:rPr lang="en-TR" sz="1600" b="1" dirty="0">
                <a:latin typeface="+mn-lt"/>
              </a:rPr>
              <a:t>9.9 deg CCW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975C3-C2FB-AC57-92BF-25ACD0EEA812}"/>
              </a:ext>
            </a:extLst>
          </p:cNvPr>
          <p:cNvSpPr txBox="1"/>
          <p:nvPr/>
        </p:nvSpPr>
        <p:spPr>
          <a:xfrm>
            <a:off x="6342495" y="4447129"/>
            <a:ext cx="789709" cy="262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solidFill>
                  <a:schemeClr val="bg2"/>
                </a:solidFill>
                <a:latin typeface="+mn-lt"/>
              </a:rPr>
              <a:t>rotated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C7F07E-018C-AC02-9D89-B01CF6F9771C}"/>
              </a:ext>
            </a:extLst>
          </p:cNvPr>
          <p:cNvSpPr/>
          <p:nvPr/>
        </p:nvSpPr>
        <p:spPr>
          <a:xfrm>
            <a:off x="903514" y="3973286"/>
            <a:ext cx="3113315" cy="551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T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5DD86-E7A3-26BF-61B1-EAC0DF9BEC59}"/>
              </a:ext>
            </a:extLst>
          </p:cNvPr>
          <p:cNvSpPr/>
          <p:nvPr/>
        </p:nvSpPr>
        <p:spPr>
          <a:xfrm>
            <a:off x="5218276" y="3930804"/>
            <a:ext cx="3113315" cy="516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7696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CB33-462F-9E96-D9B1-4FAF40EB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en-TR" dirty="0"/>
              <a:t>Rotated aggregated footprints are used by Andreas in his inversion framework</a:t>
            </a:r>
          </a:p>
        </p:txBody>
      </p:sp>
    </p:spTree>
    <p:extLst>
      <p:ext uri="{BB962C8B-B14F-4D97-AF65-F5344CB8AC3E}">
        <p14:creationId xmlns:p14="http://schemas.microsoft.com/office/powerpoint/2010/main" val="80955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A5D932-1448-377A-4D44-803D3AD6E9B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0" y="1919960"/>
            <a:ext cx="8507917" cy="2777666"/>
          </a:xfrm>
        </p:spPr>
        <p:txBody>
          <a:bodyPr/>
          <a:lstStyle/>
          <a:p>
            <a:r>
              <a:rPr lang="en-TR" b="1" dirty="0"/>
              <a:t>Inputs</a:t>
            </a:r>
            <a:r>
              <a:rPr lang="en-TR" dirty="0"/>
              <a:t> for the script: </a:t>
            </a:r>
          </a:p>
          <a:p>
            <a:pPr marL="342900" indent="-342900">
              <a:buFont typeface="+mj-lt"/>
              <a:buAutoNum type="arabicPeriod"/>
            </a:pPr>
            <a:r>
              <a:rPr lang="en-TR" dirty="0"/>
              <a:t>Inventory </a:t>
            </a:r>
          </a:p>
          <a:p>
            <a:pPr marL="342900" indent="-342900">
              <a:buFont typeface="+mj-lt"/>
              <a:buAutoNum type="arabicPeriod"/>
            </a:pPr>
            <a:r>
              <a:rPr lang="en-TR" dirty="0"/>
              <a:t>particle trajectory file for each release height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TR" dirty="0"/>
              <a:t>tandard deviations for the wind speed amd wind direction uncertainties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R" dirty="0"/>
          </a:p>
          <a:p>
            <a:r>
              <a:rPr lang="en-TR" dirty="0"/>
              <a:t>In our case: </a:t>
            </a:r>
            <a:r>
              <a:rPr lang="en-TR" b="1" dirty="0"/>
              <a:t>3 different inventories</a:t>
            </a:r>
            <a:endParaRPr lang="en-US" b="1" dirty="0"/>
          </a:p>
          <a:p>
            <a:pPr lvl="1"/>
            <a:r>
              <a:rPr lang="en-US" dirty="0"/>
              <a:t>HAM_CH4_inventory_city_and_river_smooth.nc</a:t>
            </a:r>
          </a:p>
          <a:p>
            <a:pPr lvl="1"/>
            <a:r>
              <a:rPr lang="en-US" dirty="0"/>
              <a:t>HAM_CH4_inventory_corrected_elev_bothInstruments_city_and_river_smooth.nc</a:t>
            </a:r>
          </a:p>
          <a:p>
            <a:pPr lvl="1"/>
            <a:r>
              <a:rPr lang="en-US" dirty="0"/>
              <a:t>HAM_CH4_inventory_corrected_raw_bothInstruments_city_and_river_smooth.nc</a:t>
            </a:r>
          </a:p>
          <a:p>
            <a:endParaRPr lang="en-T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C5B9C-7140-16CF-1E23-95AFCFB1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76495"/>
          </a:xfrm>
        </p:spPr>
        <p:txBody>
          <a:bodyPr/>
          <a:lstStyle/>
          <a:p>
            <a:r>
              <a:rPr lang="en-US" sz="2000" dirty="0"/>
              <a:t>Use the </a:t>
            </a:r>
            <a:r>
              <a:rPr lang="en-US" sz="2000" b="1" dirty="0"/>
              <a:t>standard deviations for the wind speed and wind direction </a:t>
            </a:r>
            <a:r>
              <a:rPr lang="en-US" sz="2000" dirty="0"/>
              <a:t>uncertainties to introduce Transport Error – </a:t>
            </a:r>
            <a:r>
              <a:rPr lang="en-US" sz="2000" b="1" dirty="0"/>
              <a:t>Taylor’s script</a:t>
            </a:r>
            <a:endParaRPr lang="en-TR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B756A-808B-05C2-EBF4-78DE1EF201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69DAE-170F-6834-F2EA-FED7824F3B7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2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83EEE7-A599-2209-3E0D-7C079E36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12014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Multiply the inventory by the footprint to get the gridded enhancement contributions</a:t>
            </a:r>
            <a:br>
              <a:rPr lang="en-US" dirty="0"/>
            </a:br>
            <a:r>
              <a:rPr lang="en-US" dirty="0"/>
              <a:t>sum to get the total enhancement</a:t>
            </a:r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D3B0E-EE20-00C2-3352-ADDCD1141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467A-B514-CBD9-2EB4-DC9B994D0E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F1512DB-6695-C38E-412C-7F269079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02" y="2327564"/>
            <a:ext cx="2641966" cy="2456486"/>
          </a:xfr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A022697-46B5-6A8A-E746-F63A068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9" y="2173483"/>
            <a:ext cx="2857500" cy="265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79015-F887-E9F5-CD28-19A28DC88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89" y="1936948"/>
            <a:ext cx="3100221" cy="2882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41AB96-ECDD-2666-E7CC-8CD6A5B93EC8}"/>
              </a:ext>
            </a:extLst>
          </p:cNvPr>
          <p:cNvSpPr txBox="1"/>
          <p:nvPr/>
        </p:nvSpPr>
        <p:spPr>
          <a:xfrm>
            <a:off x="2798485" y="3387702"/>
            <a:ext cx="44680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latin typeface="+mn-lt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D2767-56F3-765F-49AD-A07CF8957B0E}"/>
              </a:ext>
            </a:extLst>
          </p:cNvPr>
          <p:cNvSpPr txBox="1"/>
          <p:nvPr/>
        </p:nvSpPr>
        <p:spPr>
          <a:xfrm>
            <a:off x="5490811" y="3315357"/>
            <a:ext cx="45825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latin typeface="+mn-lt"/>
              </a:rPr>
              <a:t>=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3BC3EF-906F-B08B-EF2F-F348F3C71000}"/>
              </a:ext>
            </a:extLst>
          </p:cNvPr>
          <p:cNvCxnSpPr>
            <a:cxnSpLocks/>
          </p:cNvCxnSpPr>
          <p:nvPr/>
        </p:nvCxnSpPr>
        <p:spPr>
          <a:xfrm>
            <a:off x="7274799" y="4197927"/>
            <a:ext cx="0" cy="29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6CBF-B552-F9A7-B439-EB02FFC4FA69}"/>
              </a:ext>
            </a:extLst>
          </p:cNvPr>
          <p:cNvSpPr txBox="1"/>
          <p:nvPr/>
        </p:nvSpPr>
        <p:spPr>
          <a:xfrm>
            <a:off x="6608621" y="4603173"/>
            <a:ext cx="18080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s</a:t>
            </a:r>
            <a:r>
              <a:rPr lang="en-TR" sz="1600" dirty="0">
                <a:solidFill>
                  <a:schemeClr val="bg2"/>
                </a:solidFill>
                <a:latin typeface="+mn-lt"/>
              </a:rPr>
              <a:t>um -&gt; </a:t>
            </a:r>
            <a:r>
              <a:rPr lang="en-TR" sz="1600" b="1" dirty="0">
                <a:solidFill>
                  <a:schemeClr val="bg2"/>
                </a:solidFill>
                <a:latin typeface="+mn-lt"/>
              </a:rPr>
              <a:t>10.61 ppb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E2D7B-1076-FD29-E351-F3C59838F496}"/>
              </a:ext>
            </a:extLst>
          </p:cNvPr>
          <p:cNvSpPr txBox="1"/>
          <p:nvPr/>
        </p:nvSpPr>
        <p:spPr>
          <a:xfrm>
            <a:off x="939905" y="4343400"/>
            <a:ext cx="176645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latin typeface="+mn-lt"/>
              </a:rPr>
              <a:t>inventory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6F421-8680-2975-5582-BEFFAFFAFF6A}"/>
              </a:ext>
            </a:extLst>
          </p:cNvPr>
          <p:cNvSpPr txBox="1"/>
          <p:nvPr/>
        </p:nvSpPr>
        <p:spPr>
          <a:xfrm>
            <a:off x="2939072" y="4317017"/>
            <a:ext cx="2678650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b="1" dirty="0"/>
              <a:t>Rasterize</a:t>
            </a:r>
            <a:r>
              <a:rPr lang="en-TR" sz="1600" dirty="0"/>
              <a:t> the </a:t>
            </a:r>
            <a:r>
              <a:rPr lang="en-TR" sz="1600" b="1" dirty="0"/>
              <a:t>footprint</a:t>
            </a:r>
            <a:r>
              <a:rPr lang="en-TR" sz="1600" dirty="0"/>
              <a:t> of the particle trajectory file</a:t>
            </a:r>
            <a:endParaRPr lang="en-TR" sz="16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575F5-1CDC-138F-277D-265CFC0D8906}"/>
              </a:ext>
            </a:extLst>
          </p:cNvPr>
          <p:cNvSpPr txBox="1"/>
          <p:nvPr/>
        </p:nvSpPr>
        <p:spPr>
          <a:xfrm>
            <a:off x="6281305" y="2308348"/>
            <a:ext cx="246264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G</a:t>
            </a:r>
            <a:r>
              <a:rPr lang="en-TR" sz="1600" dirty="0">
                <a:latin typeface="+mn-lt"/>
              </a:rPr>
              <a:t>ridded enhancement</a:t>
            </a:r>
          </a:p>
        </p:txBody>
      </p:sp>
    </p:spTree>
    <p:extLst>
      <p:ext uri="{BB962C8B-B14F-4D97-AF65-F5344CB8AC3E}">
        <p14:creationId xmlns:p14="http://schemas.microsoft.com/office/powerpoint/2010/main" val="260559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1D909-ADCE-FAE9-9115-A3BB6979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en-TR" dirty="0"/>
              <a:t>Build </a:t>
            </a:r>
            <a:r>
              <a:rPr lang="en-TR" b="1" dirty="0"/>
              <a:t>wind error covariance matrices </a:t>
            </a:r>
            <a:r>
              <a:rPr lang="en-TR" dirty="0"/>
              <a:t>to simulate errors that vary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CCFE4-8696-81CF-1289-3BE283DA4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CBCA-7F4B-A6A2-27BB-C707DADF1D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A6DB68-159B-A83B-2123-46765364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920" y="1600200"/>
            <a:ext cx="3747335" cy="309562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C38235-285C-A0F6-3E01-16BC228210F9}"/>
              </a:ext>
            </a:extLst>
          </p:cNvPr>
          <p:cNvSpPr/>
          <p:nvPr/>
        </p:nvSpPr>
        <p:spPr>
          <a:xfrm>
            <a:off x="2369067" y="2008986"/>
            <a:ext cx="855192" cy="24211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9A79C-EE21-307F-254C-9D128DA6D8D2}"/>
              </a:ext>
            </a:extLst>
          </p:cNvPr>
          <p:cNvSpPr/>
          <p:nvPr/>
        </p:nvSpPr>
        <p:spPr>
          <a:xfrm>
            <a:off x="2369067" y="4036742"/>
            <a:ext cx="4292990" cy="659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T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03376-41AE-73A7-ADEB-6B6455697626}"/>
              </a:ext>
            </a:extLst>
          </p:cNvPr>
          <p:cNvCxnSpPr>
            <a:cxnSpLocks/>
          </p:cNvCxnSpPr>
          <p:nvPr/>
        </p:nvCxnSpPr>
        <p:spPr>
          <a:xfrm flipV="1">
            <a:off x="3078373" y="3448147"/>
            <a:ext cx="0" cy="58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150D66-96A9-E8D4-316D-E4FAA33E2CFB}"/>
              </a:ext>
            </a:extLst>
          </p:cNvPr>
          <p:cNvCxnSpPr>
            <a:cxnSpLocks/>
          </p:cNvCxnSpPr>
          <p:nvPr/>
        </p:nvCxnSpPr>
        <p:spPr>
          <a:xfrm>
            <a:off x="3068151" y="4165565"/>
            <a:ext cx="641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59DFBE-83F6-707F-F42A-3C1A5E6E8D5C}"/>
              </a:ext>
            </a:extLst>
          </p:cNvPr>
          <p:cNvSpPr txBox="1"/>
          <p:nvPr/>
        </p:nvSpPr>
        <p:spPr>
          <a:xfrm>
            <a:off x="2771234" y="4256674"/>
            <a:ext cx="12355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latin typeface="+mn-lt"/>
              </a:rPr>
              <a:t>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007D7B-5C52-4F0E-AC3E-274E4A03E6B2}"/>
              </a:ext>
            </a:extLst>
          </p:cNvPr>
          <p:cNvSpPr txBox="1"/>
          <p:nvPr/>
        </p:nvSpPr>
        <p:spPr>
          <a:xfrm>
            <a:off x="6968359" y="2008986"/>
            <a:ext cx="1931275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dirty="0">
                <a:latin typeface="+mn-lt"/>
              </a:rPr>
              <a:t>Dark color represents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345713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Forschungspraxis 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Aydin Uzun</a:t>
            </a:r>
          </a:p>
          <a:p>
            <a:r>
              <a:rPr lang="de-DE" dirty="0"/>
              <a:t>München, 20. Mai 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594837-4704-6719-0765-499F380A88D9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88" y="1607519"/>
            <a:ext cx="4181475" cy="308416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672E1E-1C10-008F-B026-6692902B386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607519"/>
            <a:ext cx="4181475" cy="30841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C42D9D-1EEC-DDEA-DDC8-7BC3DB02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TR" dirty="0"/>
              <a:t>ull </a:t>
            </a:r>
            <a:r>
              <a:rPr lang="en-TR" b="1" dirty="0"/>
              <a:t>wind speed and wind direction errors </a:t>
            </a:r>
            <a:r>
              <a:rPr lang="en-TR" dirty="0"/>
              <a:t>according to correlation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3DCE-CBCB-F019-20C3-346A675D04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33D1F-9328-8F10-377B-BA497DCB87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0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1BD459-C328-CA00-244E-E3FFBED31F4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88" y="1607519"/>
            <a:ext cx="4181475" cy="308416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901CA3-65C1-7140-782E-E822377F6AD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607519"/>
            <a:ext cx="4181475" cy="30841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014087-9DA7-2A5B-2186-AD2F6B0F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sz="2100" b="1" dirty="0"/>
              <a:t>Accumulation</a:t>
            </a:r>
            <a:r>
              <a:rPr lang="en-US" sz="2100" dirty="0"/>
              <a:t> of the error movements since the release time (t = 0)</a:t>
            </a:r>
            <a:endParaRPr lang="en-TR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250CD-9DCF-DD2F-4779-C9AEDBC37F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FE11-E01C-C07C-A093-88E13BFEE0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8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E4FE86-A1CC-F6C2-4148-01978E19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R" dirty="0"/>
              <a:t>dd this displacement to every particle and </a:t>
            </a:r>
            <a:r>
              <a:rPr lang="en-TR" b="1" dirty="0"/>
              <a:t>compute new particle positions</a:t>
            </a:r>
            <a:r>
              <a:rPr lang="en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b="1" dirty="0"/>
              <a:t>shifted particle </a:t>
            </a:r>
            <a:r>
              <a:rPr lang="en-TR" dirty="0"/>
              <a:t>file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TR" dirty="0"/>
              <a:t>asterize the footprint of the shifted particle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R" dirty="0"/>
              <a:t>again multiply with the inventory and then sum to compute the </a:t>
            </a:r>
            <a:r>
              <a:rPr lang="en-TR" b="1" dirty="0"/>
              <a:t>new ppb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TR" b="1" dirty="0"/>
              <a:t>ubtract and get ppb error </a:t>
            </a:r>
            <a:r>
              <a:rPr lang="en-TR" dirty="0"/>
              <a:t>– in this case 10.93 ppb – 10.61 ppb = 0.32 ppb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F72B9-FD25-4FDE-C818-EF30D845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dirty="0"/>
              <a:t>Calculate the error in the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5937-FABE-0C36-FC3C-126EB8F07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F78D-2DCC-7D46-BAAB-6002CABC9B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7E7BD-A296-58E2-2BC8-FD544AFB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31" y="2909455"/>
            <a:ext cx="1726745" cy="1786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0578E-96A3-6BAD-B760-9D9004AB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7" y="2823603"/>
            <a:ext cx="2150566" cy="1999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21EAD9-4D59-12F8-6881-D39E0FA35115}"/>
              </a:ext>
            </a:extLst>
          </p:cNvPr>
          <p:cNvSpPr txBox="1"/>
          <p:nvPr/>
        </p:nvSpPr>
        <p:spPr>
          <a:xfrm>
            <a:off x="592282" y="2909455"/>
            <a:ext cx="227560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accent4"/>
                </a:solidFill>
                <a:latin typeface="+mn-lt"/>
              </a:rPr>
              <a:t>O</a:t>
            </a:r>
            <a:r>
              <a:rPr lang="en-TR" sz="1600" dirty="0">
                <a:solidFill>
                  <a:schemeClr val="accent4"/>
                </a:solidFill>
                <a:latin typeface="+mn-lt"/>
              </a:rPr>
              <a:t>riginal particle footprint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CB8D1-015E-5429-2A68-27E4CFB474A4}"/>
              </a:ext>
            </a:extLst>
          </p:cNvPr>
          <p:cNvSpPr txBox="1"/>
          <p:nvPr/>
        </p:nvSpPr>
        <p:spPr>
          <a:xfrm>
            <a:off x="3269104" y="2891480"/>
            <a:ext cx="2275609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accent4"/>
                </a:solidFill>
                <a:latin typeface="+mn-lt"/>
              </a:rPr>
              <a:t>shifted</a:t>
            </a:r>
            <a:r>
              <a:rPr lang="en-TR" sz="1600" dirty="0">
                <a:solidFill>
                  <a:schemeClr val="accent4"/>
                </a:solidFill>
                <a:latin typeface="+mn-lt"/>
              </a:rPr>
              <a:t> particle footprint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B50AFD-7EC9-DD7E-0758-EE0DB3226C5E}"/>
              </a:ext>
            </a:extLst>
          </p:cNvPr>
          <p:cNvSpPr txBox="1"/>
          <p:nvPr/>
        </p:nvSpPr>
        <p:spPr>
          <a:xfrm>
            <a:off x="142509" y="4438575"/>
            <a:ext cx="584877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Enhancement </a:t>
            </a:r>
            <a:r>
              <a:rPr lang="en-TR" sz="1600" dirty="0">
                <a:solidFill>
                  <a:schemeClr val="bg2"/>
                </a:solidFill>
                <a:latin typeface="+mn-lt"/>
              </a:rPr>
              <a:t>-&gt; </a:t>
            </a:r>
            <a:r>
              <a:rPr lang="en-TR" sz="1600" b="1" dirty="0">
                <a:solidFill>
                  <a:schemeClr val="bg2"/>
                </a:solidFill>
                <a:latin typeface="+mn-lt"/>
              </a:rPr>
              <a:t>10.61 ppb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80DE3-77B9-8E63-EB34-9185072D07DB}"/>
              </a:ext>
            </a:extLst>
          </p:cNvPr>
          <p:cNvSpPr txBox="1"/>
          <p:nvPr/>
        </p:nvSpPr>
        <p:spPr>
          <a:xfrm>
            <a:off x="3269104" y="4453211"/>
            <a:ext cx="260579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n-lt"/>
              </a:rPr>
              <a:t>E</a:t>
            </a:r>
            <a:r>
              <a:rPr lang="en-TR" sz="1600" dirty="0">
                <a:solidFill>
                  <a:schemeClr val="bg2"/>
                </a:solidFill>
                <a:latin typeface="+mn-lt"/>
              </a:rPr>
              <a:t>nhancement-</a:t>
            </a:r>
            <a:r>
              <a:rPr lang="en-TR" sz="1600" b="1" dirty="0">
                <a:solidFill>
                  <a:schemeClr val="bg2"/>
                </a:solidFill>
                <a:latin typeface="+mn-lt"/>
              </a:rPr>
              <a:t>&gt;10.93 ppb</a:t>
            </a:r>
          </a:p>
        </p:txBody>
      </p:sp>
    </p:spTree>
    <p:extLst>
      <p:ext uri="{BB962C8B-B14F-4D97-AF65-F5344CB8AC3E}">
        <p14:creationId xmlns:p14="http://schemas.microsoft.com/office/powerpoint/2010/main" val="279477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9EB293-1C04-89D2-18EA-086093B6E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028" y="2173483"/>
            <a:ext cx="3448009" cy="25431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BB873F-3207-874B-A389-D92E7330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1201483"/>
          </a:xfrm>
        </p:spPr>
        <p:txBody>
          <a:bodyPr/>
          <a:lstStyle/>
          <a:p>
            <a:r>
              <a:rPr lang="en-TR" b="1" dirty="0"/>
              <a:t>Repeat</a:t>
            </a:r>
            <a:r>
              <a:rPr lang="en-TR" dirty="0"/>
              <a:t> this process </a:t>
            </a:r>
            <a:r>
              <a:rPr lang="en-TR" b="1" dirty="0"/>
              <a:t>400 times </a:t>
            </a:r>
            <a:r>
              <a:rPr lang="en-TR" dirty="0"/>
              <a:t>to get </a:t>
            </a:r>
            <a:r>
              <a:rPr lang="en-TR" b="1" dirty="0"/>
              <a:t>a distribution of ppb errors</a:t>
            </a:r>
            <a:r>
              <a:rPr lang="en-TR" dirty="0"/>
              <a:t> and then define the </a:t>
            </a:r>
            <a:r>
              <a:rPr lang="en-TR" b="1" dirty="0"/>
              <a:t>standard deviation of this distribution as </a:t>
            </a:r>
            <a:r>
              <a:rPr lang="en-TR" b="1" dirty="0">
                <a:solidFill>
                  <a:schemeClr val="bg2"/>
                </a:solidFill>
              </a:rPr>
              <a:t>transport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13435-5818-8ADC-8A93-D66DADF53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7B71-D262-80A5-1EEC-1DFE35C4F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3CA0C-4ABC-DFBD-333A-1258DE856B7F}"/>
              </a:ext>
            </a:extLst>
          </p:cNvPr>
          <p:cNvCxnSpPr>
            <a:cxnSpLocks/>
          </p:cNvCxnSpPr>
          <p:nvPr/>
        </p:nvCxnSpPr>
        <p:spPr>
          <a:xfrm>
            <a:off x="4676609" y="3164516"/>
            <a:ext cx="98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08FF63-D6B6-B70E-A7CA-E8AB5C2C7FED}"/>
              </a:ext>
            </a:extLst>
          </p:cNvPr>
          <p:cNvSpPr txBox="1"/>
          <p:nvPr/>
        </p:nvSpPr>
        <p:spPr>
          <a:xfrm>
            <a:off x="5798127" y="3035891"/>
            <a:ext cx="150668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1600" b="1" dirty="0">
                <a:solidFill>
                  <a:schemeClr val="bg2"/>
                </a:solidFill>
                <a:latin typeface="+mn-lt"/>
              </a:rPr>
              <a:t>1.41 ppb</a:t>
            </a:r>
          </a:p>
        </p:txBody>
      </p:sp>
    </p:spTree>
    <p:extLst>
      <p:ext uri="{BB962C8B-B14F-4D97-AF65-F5344CB8AC3E}">
        <p14:creationId xmlns:p14="http://schemas.microsoft.com/office/powerpoint/2010/main" val="260639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DD98E9-D09A-76D3-551C-C715EA144C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0" y="1602000"/>
            <a:ext cx="8731391" cy="30956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days we’re interested in: 20210806, 20210811, 20210812, 20210823, 20210824, 20210831, 20210901, 20210903, 20210905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one day -&gt; </a:t>
            </a:r>
            <a:r>
              <a:rPr lang="en-US" b="1" dirty="0"/>
              <a:t>4 instrument sites </a:t>
            </a:r>
            <a:r>
              <a:rPr lang="en-US" dirty="0"/>
              <a:t>[</a:t>
            </a:r>
            <a:r>
              <a:rPr lang="en-US" dirty="0" err="1"/>
              <a:t>mb,mc,md,me</a:t>
            </a:r>
            <a:r>
              <a:rPr lang="en-US" dirty="0"/>
              <a:t>] </a:t>
            </a:r>
            <a:r>
              <a:rPr lang="en-US" b="1" dirty="0"/>
              <a:t>x 45 time points </a:t>
            </a:r>
            <a:r>
              <a:rPr lang="en-US" dirty="0"/>
              <a:t>[06:00 to 17:00 every 15 min]</a:t>
            </a:r>
            <a:r>
              <a:rPr lang="en-US" b="1" dirty="0"/>
              <a:t> x 13 atm. layers</a:t>
            </a:r>
            <a:r>
              <a:rPr lang="en-US" dirty="0"/>
              <a:t> = ~</a:t>
            </a:r>
            <a:r>
              <a:rPr lang="en-US" b="1" dirty="0"/>
              <a:t>2340</a:t>
            </a:r>
            <a:r>
              <a:rPr lang="en-US" dirty="0"/>
              <a:t> particle files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Run Taylor’s code</a:t>
            </a:r>
            <a:r>
              <a:rPr lang="en-US" dirty="0"/>
              <a:t> for </a:t>
            </a:r>
            <a:r>
              <a:rPr lang="en-US" b="1" dirty="0"/>
              <a:t>~2340</a:t>
            </a:r>
            <a:r>
              <a:rPr lang="en-US" dirty="0"/>
              <a:t> particle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this on the cluster using </a:t>
            </a:r>
            <a:r>
              <a:rPr lang="en-US" b="1" dirty="0"/>
              <a:t>parallel processing</a:t>
            </a:r>
            <a:r>
              <a:rPr lang="en-US" dirty="0"/>
              <a:t> for faster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me quite some time to get the code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Moritz helped a lot ! </a:t>
            </a:r>
          </a:p>
          <a:p>
            <a:endParaRPr lang="en-US" dirty="0"/>
          </a:p>
          <a:p>
            <a:endParaRPr lang="en-US" dirty="0"/>
          </a:p>
          <a:p>
            <a:endParaRPr lang="en-T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32C0A2-5283-6A21-40FC-3F000333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dirty="0"/>
              <a:t>Our Case : find a </a:t>
            </a:r>
            <a:r>
              <a:rPr lang="en-TR" b="1" dirty="0"/>
              <a:t>daily transport error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65392-BCF6-3FB2-CD41-B945920C31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0958-8FF9-D786-9DB0-8B351E5061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1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58EF9-1AE7-D126-52FB-FE60BEC2B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1" y="1600200"/>
            <a:ext cx="4252910" cy="3095625"/>
          </a:xfrm>
        </p:spPr>
        <p:txBody>
          <a:bodyPr/>
          <a:lstStyle/>
          <a:p>
            <a:r>
              <a:rPr lang="en-US" b="1" dirty="0"/>
              <a:t>Run Taylor’s code</a:t>
            </a:r>
            <a:r>
              <a:rPr lang="en-US" dirty="0"/>
              <a:t> for </a:t>
            </a:r>
            <a:r>
              <a:rPr lang="en-US" b="1" dirty="0"/>
              <a:t>~2340</a:t>
            </a:r>
            <a:r>
              <a:rPr lang="en-US" dirty="0"/>
              <a:t> particle files and </a:t>
            </a:r>
            <a:r>
              <a:rPr lang="en-US" b="1" dirty="0"/>
              <a:t>save the binned histogram counts</a:t>
            </a:r>
            <a:endParaRPr lang="en-US" dirty="0"/>
          </a:p>
          <a:p>
            <a:r>
              <a:rPr lang="en-TR" dirty="0"/>
              <a:t>	Size: </a:t>
            </a:r>
            <a:r>
              <a:rPr lang="en-US" dirty="0"/>
              <a:t>[4x45x13]</a:t>
            </a:r>
            <a:endParaRPr lang="en-TR" dirty="0"/>
          </a:p>
          <a:p>
            <a:r>
              <a:rPr lang="en-US" dirty="0"/>
              <a:t>Binned histograms from each height can be combined using the </a:t>
            </a:r>
            <a:r>
              <a:rPr lang="en-US" b="1" dirty="0"/>
              <a:t>pressure weighting scaling factors</a:t>
            </a:r>
          </a:p>
          <a:p>
            <a:r>
              <a:rPr lang="en-US" dirty="0"/>
              <a:t>	Size: [4x45] </a:t>
            </a:r>
          </a:p>
          <a:p>
            <a:r>
              <a:rPr lang="en-US" dirty="0"/>
              <a:t>average over 45 time points</a:t>
            </a:r>
          </a:p>
          <a:p>
            <a:r>
              <a:rPr lang="en-US" dirty="0"/>
              <a:t>	Size: [4]</a:t>
            </a:r>
          </a:p>
          <a:p>
            <a:r>
              <a:rPr lang="en-US" dirty="0"/>
              <a:t>average over 4 sites</a:t>
            </a:r>
          </a:p>
          <a:p>
            <a:r>
              <a:rPr lang="en-US" b="1" dirty="0"/>
              <a:t>get daily binned histogram counts</a:t>
            </a:r>
          </a:p>
          <a:p>
            <a:r>
              <a:rPr lang="en-US" b="1" dirty="0"/>
              <a:t>Standard deviation </a:t>
            </a:r>
            <a:r>
              <a:rPr lang="en-US" dirty="0"/>
              <a:t>of the distribution on the right side is the </a:t>
            </a:r>
            <a:r>
              <a:rPr lang="en-US" b="1" dirty="0"/>
              <a:t>daily transport error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F0BD3-F850-2330-7A0A-A6D2A855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66126"/>
          </a:xfrm>
        </p:spPr>
        <p:txBody>
          <a:bodyPr/>
          <a:lstStyle/>
          <a:p>
            <a:r>
              <a:rPr lang="en-TR" sz="2000" dirty="0"/>
              <a:t>How to combine them to get a distribution that will represent one 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8F73D-39FF-206F-F33B-EF9E6B6E3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EFE-7453-BEB0-628F-A062935A3D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8AE76F-78E5-EEF3-C62E-560F4CE4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67" y="2699340"/>
            <a:ext cx="3321504" cy="18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70B1DA-E899-8269-C31F-2FCA285C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b="1" dirty="0"/>
              <a:t>Daily histograms are used by Andreas in his inversion framework.</a:t>
            </a:r>
          </a:p>
          <a:p>
            <a:endParaRPr lang="en-TR" b="1" dirty="0"/>
          </a:p>
          <a:p>
            <a:r>
              <a:rPr lang="en-TR" b="1" dirty="0"/>
              <a:t>Aim</a:t>
            </a:r>
            <a:r>
              <a:rPr lang="en-TR" dirty="0"/>
              <a:t>: C</a:t>
            </a:r>
            <a:r>
              <a:rPr lang="en-US" dirty="0" err="1"/>
              <a:t>ompare</a:t>
            </a:r>
            <a:r>
              <a:rPr lang="en-US" dirty="0"/>
              <a:t> the wind fields generated by a 3D scanning wind LiDAR and model output. The results create the necessary inputs for the inversion.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5D54F9-31B1-F696-AB1F-AB2D587A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217C-279F-7F6A-994E-49B7DF5EC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9A6A-A2C7-BEE1-847B-F65B3CDFC7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4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DCF6-8AA8-9AFE-B06E-AA5DE99F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dirty="0"/>
              <a:t>Many Thanks to X</a:t>
            </a:r>
            <a:r>
              <a:rPr lang="en-US" dirty="0" err="1"/>
              <a:t>i</a:t>
            </a:r>
            <a:r>
              <a:rPr lang="en-TR" dirty="0"/>
              <a:t>nxu, Friedrich, Andreas and Moritz!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6D22BA-90A5-DEE0-C4B0-3017303EEFDC}"/>
              </a:ext>
            </a:extLst>
          </p:cNvPr>
          <p:cNvSpPr txBox="1">
            <a:spLocks/>
          </p:cNvSpPr>
          <p:nvPr/>
        </p:nvSpPr>
        <p:spPr>
          <a:xfrm>
            <a:off x="317500" y="2069973"/>
            <a:ext cx="8508999" cy="38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?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10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A7299F-AA39-DD22-90BD-4D73D150CA7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 rotWithShape="1">
          <a:blip r:embed="rId2"/>
          <a:srcRect r="-3" b="278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E2D8CE1-4188-8F9E-33B5-AD0F9CF3E40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601999"/>
            <a:ext cx="2688803" cy="3177819"/>
          </a:xfrm>
        </p:spPr>
        <p:txBody>
          <a:bodyPr/>
          <a:lstStyle/>
          <a:p>
            <a:r>
              <a:rPr lang="en-US" b="1" dirty="0" err="1"/>
              <a:t>Leosphere</a:t>
            </a:r>
            <a:r>
              <a:rPr lang="en-US" b="1" dirty="0"/>
              <a:t> </a:t>
            </a:r>
            <a:r>
              <a:rPr lang="en-US" b="1" dirty="0" err="1"/>
              <a:t>Windcube</a:t>
            </a:r>
            <a:r>
              <a:rPr lang="en-US" b="1" dirty="0"/>
              <a:t> 200S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latitude    = 53.5193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longitude   = 10.1028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altitude    = 0</a:t>
            </a:r>
          </a:p>
          <a:p>
            <a:r>
              <a:rPr lang="en-US" b="1" dirty="0"/>
              <a:t>Variables</a:t>
            </a:r>
          </a:p>
          <a:p>
            <a:r>
              <a:rPr lang="en-US" dirty="0"/>
              <a:t>Z: Measurement height above ground level in </a:t>
            </a:r>
            <a:r>
              <a:rPr lang="en-US" b="1" dirty="0"/>
              <a:t>m</a:t>
            </a:r>
          </a:p>
          <a:p>
            <a:r>
              <a:rPr lang="en-US" dirty="0"/>
              <a:t>           Size:       149x1</a:t>
            </a:r>
          </a:p>
          <a:p>
            <a:r>
              <a:rPr lang="en-US" dirty="0"/>
              <a:t>Horizontal wind speed in </a:t>
            </a:r>
            <a:r>
              <a:rPr lang="en-US" b="1" dirty="0"/>
              <a:t>m/s</a:t>
            </a:r>
          </a:p>
          <a:p>
            <a:r>
              <a:rPr lang="en-US" dirty="0"/>
              <a:t>           Size:       149x1</a:t>
            </a:r>
          </a:p>
          <a:p>
            <a:r>
              <a:rPr lang="en-US" dirty="0"/>
              <a:t>Horizontal wind direction in </a:t>
            </a:r>
            <a:r>
              <a:rPr lang="en-US" b="1" dirty="0"/>
              <a:t>deg</a:t>
            </a:r>
          </a:p>
          <a:p>
            <a:r>
              <a:rPr lang="en-US" b="1" dirty="0"/>
              <a:t>           </a:t>
            </a:r>
            <a:r>
              <a:rPr lang="en-US" dirty="0"/>
              <a:t>Size:       149x1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8839F4B-A1B2-CA5D-EF26-215EE823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LiDAR observations, </a:t>
            </a:r>
            <a:r>
              <a:rPr lang="en-US" dirty="0" err="1"/>
              <a:t>Wettermast</a:t>
            </a:r>
            <a:r>
              <a:rPr lang="en-US" dirty="0"/>
              <a:t>, Hamburg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31F6C-4A9C-0D02-4F0A-31934A9E49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9D7C-D565-E5E6-CB6B-67FCACC847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Aydin Uzun (TUM)</a:t>
            </a:r>
            <a:endParaRPr lang="en-US" dirty="0"/>
          </a:p>
        </p:txBody>
      </p:sp>
      <p:pic>
        <p:nvPicPr>
          <p:cNvPr id="3074" name="Picture 2" descr="Wettermast Hamburg">
            <a:extLst>
              <a:ext uri="{FF2B5EF4-FFF2-40B4-BE49-F238E27FC236}">
                <a16:creationId xmlns:a16="http://schemas.microsoft.com/office/drawing/2014/main" id="{AF027762-6F53-55C7-F20C-66D0B7F2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24" y="1747851"/>
            <a:ext cx="1715943" cy="2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9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C270B-0272-4FA3-B660-6BBEC21C01D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Temporal resolution </a:t>
            </a:r>
            <a:r>
              <a:rPr lang="en-US" dirty="0"/>
              <a:t>: per 10 mins [xx:55, xx:05, xx:15, xx:25, xx:35, xx:45 etc.]</a:t>
            </a:r>
          </a:p>
          <a:p>
            <a:r>
              <a:rPr lang="en-US" b="1" dirty="0"/>
              <a:t>Temporal coverage </a:t>
            </a:r>
            <a:r>
              <a:rPr lang="en-US" dirty="0"/>
              <a:t>: from 27 Jul 21 to 15 Sep 21 </a:t>
            </a:r>
          </a:p>
          <a:p>
            <a:r>
              <a:rPr lang="en-US" dirty="0"/>
              <a:t> 7170 measurements </a:t>
            </a:r>
          </a:p>
          <a:p>
            <a:r>
              <a:rPr lang="en-US" b="1" dirty="0"/>
              <a:t>Vertical resolution and coverage </a:t>
            </a:r>
            <a:r>
              <a:rPr lang="en-US" dirty="0"/>
              <a:t>: </a:t>
            </a:r>
            <a:r>
              <a:rPr lang="en-US" b="1" dirty="0"/>
              <a:t>Z</a:t>
            </a:r>
            <a:r>
              <a:rPr lang="en-US" dirty="0"/>
              <a:t> goes from ~25 m to ~2900 m, approximately one sample per 15-25 m, 149 altitude values -&gt; good resolution </a:t>
            </a:r>
          </a:p>
          <a:p>
            <a:endParaRPr lang="en-US" dirty="0"/>
          </a:p>
          <a:p>
            <a:r>
              <a:rPr lang="en-US" dirty="0"/>
              <a:t>!!!WSPD and WDIR not available at all of these 149 altitudes </a:t>
            </a:r>
          </a:p>
          <a:p>
            <a:r>
              <a:rPr lang="en-US" b="1" dirty="0"/>
              <a:t>1st task</a:t>
            </a:r>
            <a:r>
              <a:rPr lang="en-US" dirty="0"/>
              <a:t>: Convert LiDAR observations to hourly data</a:t>
            </a:r>
          </a:p>
          <a:p>
            <a:endParaRPr lang="en-US" dirty="0"/>
          </a:p>
          <a:p>
            <a:endParaRPr lang="en-T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B60302-775E-2FEA-2973-E419F5B564FB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/>
          <a:stretch>
            <a:fillRect/>
          </a:stretch>
        </p:blipFill>
        <p:spPr>
          <a:xfrm>
            <a:off x="4571999" y="1587329"/>
            <a:ext cx="4572001" cy="292392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0DF490-0501-8C63-28C7-4950B083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dirty="0"/>
              <a:t>LiDAR observations, preprocessing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91192-AEB5-3524-6584-CE6E8DAE54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02EC0C-576A-FB89-A77A-F7E6BA1B7A38}"/>
              </a:ext>
            </a:extLst>
          </p:cNvPr>
          <p:cNvSpPr txBox="1">
            <a:spLocks/>
          </p:cNvSpPr>
          <p:nvPr/>
        </p:nvSpPr>
        <p:spPr>
          <a:xfrm>
            <a:off x="316992" y="4869656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Aydin Uzun (TUM)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FA9057-A3BE-1893-B217-8DBD35C91B89}"/>
              </a:ext>
            </a:extLst>
          </p:cNvPr>
          <p:cNvCxnSpPr/>
          <p:nvPr/>
        </p:nvCxnSpPr>
        <p:spPr>
          <a:xfrm flipH="1">
            <a:off x="4707082" y="4156364"/>
            <a:ext cx="207818" cy="35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8146B-7951-4537-1E8A-ACD6BD2F7B11}"/>
              </a:ext>
            </a:extLst>
          </p:cNvPr>
          <p:cNvCxnSpPr/>
          <p:nvPr/>
        </p:nvCxnSpPr>
        <p:spPr>
          <a:xfrm flipH="1">
            <a:off x="4707082" y="4031673"/>
            <a:ext cx="207818" cy="30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7A3DEB-0917-9FF7-B57C-C8FADCABA6ED}"/>
              </a:ext>
            </a:extLst>
          </p:cNvPr>
          <p:cNvCxnSpPr/>
          <p:nvPr/>
        </p:nvCxnSpPr>
        <p:spPr>
          <a:xfrm flipH="1">
            <a:off x="4707082" y="3875809"/>
            <a:ext cx="207818" cy="30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5A407-F5E5-6AF4-BB46-72F65CD7017B}"/>
              </a:ext>
            </a:extLst>
          </p:cNvPr>
          <p:cNvSpPr txBox="1"/>
          <p:nvPr/>
        </p:nvSpPr>
        <p:spPr>
          <a:xfrm>
            <a:off x="3398534" y="4468643"/>
            <a:ext cx="2202933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P</a:t>
            </a:r>
            <a:r>
              <a:rPr lang="en-TR" sz="1400" dirty="0">
                <a:solidFill>
                  <a:schemeClr val="bg2"/>
                </a:solidFill>
                <a:latin typeface="+mn-lt"/>
              </a:rPr>
              <a:t>article release heights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C03E99-A233-B11D-D12F-56DDFD10D25C}"/>
              </a:ext>
            </a:extLst>
          </p:cNvPr>
          <p:cNvCxnSpPr/>
          <p:nvPr/>
        </p:nvCxnSpPr>
        <p:spPr>
          <a:xfrm flipV="1">
            <a:off x="5237018" y="2150918"/>
            <a:ext cx="364449" cy="3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DDE8E4-74E1-EB28-94F8-0F5110DBEBA5}"/>
              </a:ext>
            </a:extLst>
          </p:cNvPr>
          <p:cNvSpPr txBox="1"/>
          <p:nvPr/>
        </p:nvSpPr>
        <p:spPr>
          <a:xfrm>
            <a:off x="5601467" y="1963882"/>
            <a:ext cx="3542533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B</a:t>
            </a:r>
            <a:r>
              <a:rPr lang="en-TR" sz="1400" dirty="0">
                <a:solidFill>
                  <a:schemeClr val="bg2"/>
                </a:solidFill>
                <a:latin typeface="+mn-lt"/>
              </a:rPr>
              <a:t>oundary between atmospheric layers</a:t>
            </a:r>
          </a:p>
        </p:txBody>
      </p:sp>
    </p:spTree>
    <p:extLst>
      <p:ext uri="{BB962C8B-B14F-4D97-AF65-F5344CB8AC3E}">
        <p14:creationId xmlns:p14="http://schemas.microsoft.com/office/powerpoint/2010/main" val="12815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31073-2F76-C49D-4D2D-5C5D133B4D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ERA5 hourly data on pressure levels</a:t>
            </a:r>
            <a:endParaRPr lang="en-TR" b="1" dirty="0"/>
          </a:p>
          <a:p>
            <a:r>
              <a:rPr lang="en-US" b="1" dirty="0"/>
              <a:t>Temporal resolution : </a:t>
            </a:r>
            <a:r>
              <a:rPr lang="en-US" dirty="0"/>
              <a:t>hourly</a:t>
            </a:r>
          </a:p>
          <a:p>
            <a:r>
              <a:rPr lang="en-US" b="1" dirty="0"/>
              <a:t>Gridded data - </a:t>
            </a:r>
            <a:r>
              <a:rPr lang="en-US" dirty="0"/>
              <a:t>Regular latitude-longitude grid</a:t>
            </a:r>
          </a:p>
          <a:p>
            <a:r>
              <a:rPr lang="en-US" b="1" dirty="0"/>
              <a:t>Horizontal resolution – </a:t>
            </a:r>
            <a:r>
              <a:rPr lang="en-US" dirty="0"/>
              <a:t>0.25° x 0.25°</a:t>
            </a:r>
          </a:p>
          <a:p>
            <a:r>
              <a:rPr lang="en-US" b="1" dirty="0"/>
              <a:t>Vertical coverage : </a:t>
            </a:r>
            <a:r>
              <a:rPr lang="en-US" dirty="0"/>
              <a:t>1000 </a:t>
            </a:r>
            <a:r>
              <a:rPr lang="en-US" dirty="0" err="1"/>
              <a:t>hPa</a:t>
            </a:r>
            <a:r>
              <a:rPr lang="en-US" dirty="0"/>
              <a:t> to 1 </a:t>
            </a:r>
            <a:r>
              <a:rPr lang="en-US" dirty="0" err="1"/>
              <a:t>hPa</a:t>
            </a:r>
            <a:endParaRPr lang="en-TR" dirty="0"/>
          </a:p>
          <a:p>
            <a:r>
              <a:rPr lang="en-US" b="1" dirty="0"/>
              <a:t>Vertical resolution : 37 pressure levels</a:t>
            </a:r>
          </a:p>
          <a:p>
            <a:r>
              <a:rPr lang="en-US" b="1" dirty="0"/>
              <a:t>Variables of interest: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U-component of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V-component of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8456-7D33-97E7-7492-5F24071E8AA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b="1" dirty="0"/>
              <a:t>ERA5 hourly data on single levels</a:t>
            </a:r>
          </a:p>
          <a:p>
            <a:r>
              <a:rPr lang="en-US" b="1" dirty="0"/>
              <a:t>Temporal resolution : </a:t>
            </a:r>
            <a:r>
              <a:rPr lang="en-US" dirty="0"/>
              <a:t>hourly</a:t>
            </a:r>
          </a:p>
          <a:p>
            <a:r>
              <a:rPr lang="en-US" b="1" dirty="0"/>
              <a:t>Gridded data - </a:t>
            </a:r>
            <a:r>
              <a:rPr lang="en-US" dirty="0"/>
              <a:t>Regular latitude-longitude grid</a:t>
            </a:r>
            <a:endParaRPr lang="en-US" b="1" dirty="0"/>
          </a:p>
          <a:p>
            <a:r>
              <a:rPr lang="en-US" b="1" dirty="0"/>
              <a:t>Horizontal resolution – </a:t>
            </a:r>
            <a:r>
              <a:rPr lang="en-US" dirty="0"/>
              <a:t>0.25° x 0.25°</a:t>
            </a:r>
          </a:p>
          <a:p>
            <a:r>
              <a:rPr lang="en-US" b="1" dirty="0"/>
              <a:t>Variables of interest: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100m u-component of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100m v-component of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10m u-component of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10m v-component of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Geopotential : The (surface) geopotential height can be calculated by dividing the (surface) geopotential by the Earth's gravitational acceleration.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0BC8E-178E-A9AF-1350-25790EF0EF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C2941-5E95-3724-3631-2407CC5641D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8F751-0EDD-CD18-00AC-228CAFED8385}"/>
              </a:ext>
            </a:extLst>
          </p:cNvPr>
          <p:cNvSpPr txBox="1"/>
          <p:nvPr/>
        </p:nvSpPr>
        <p:spPr>
          <a:xfrm>
            <a:off x="3814201" y="777971"/>
            <a:ext cx="1371599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TR" sz="2400" dirty="0">
                <a:latin typeface="+mn-lt"/>
              </a:rPr>
              <a:t>Combine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CE3ADC-B747-1F32-695C-732FA4C3800D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409546" y="1067330"/>
            <a:ext cx="1279227" cy="5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CB59A4-6AC7-6A01-475D-9A14571D7C3D}"/>
              </a:ext>
            </a:extLst>
          </p:cNvPr>
          <p:cNvCxnSpPr/>
          <p:nvPr/>
        </p:nvCxnSpPr>
        <p:spPr>
          <a:xfrm>
            <a:off x="5299364" y="1067330"/>
            <a:ext cx="529936" cy="53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0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84DAE4-C952-1C12-E483-6907E197F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03" y="1541529"/>
            <a:ext cx="5332593" cy="3313456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26F29322-F60F-943A-883F-53AD8A0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b="1" dirty="0"/>
              <a:t>Wind Speed ERA5 </a:t>
            </a:r>
            <a:r>
              <a:rPr lang="en-US" dirty="0"/>
              <a:t>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3EB78-63AA-4DCA-B915-9919FC9BC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A15BD-DE3E-02F2-2FD7-5E90F0B234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Aydin Uzun</a:t>
            </a:r>
          </a:p>
        </p:txBody>
      </p:sp>
    </p:spTree>
    <p:extLst>
      <p:ext uri="{BB962C8B-B14F-4D97-AF65-F5344CB8AC3E}">
        <p14:creationId xmlns:p14="http://schemas.microsoft.com/office/powerpoint/2010/main" val="17485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0BAB13-908C-A707-B688-A709F1011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65" y="1352745"/>
            <a:ext cx="5380269" cy="33430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DE8EE3-992A-9CC0-7801-84653C18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b="1" dirty="0"/>
              <a:t>LiDAR and ERA5 WSPD,</a:t>
            </a:r>
            <a:r>
              <a:rPr lang="en-TR" dirty="0"/>
              <a:t> region of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92D01-2038-45FA-4668-545E8257C4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154E-6CB5-1D24-473E-256C992F8C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1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BCC690-02B7-F254-92AD-3B2BB078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65" y="1352745"/>
            <a:ext cx="5380269" cy="33430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A246A6-59C6-38F7-2F8C-FDD697A5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b="1" dirty="0"/>
              <a:t>LiDAR and ERA5 WSPD </a:t>
            </a:r>
            <a:r>
              <a:rPr lang="en-TR" dirty="0"/>
              <a:t>-&gt;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0024-EA38-5C0D-9426-382DB4FC5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D12D-19CD-D301-533C-93EF35FFFE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4BF625-F9BB-BA0B-BBA7-152BD1CC5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703" y="1382369"/>
            <a:ext cx="5332593" cy="33134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DB6ECA9-6FF1-2F76-E25C-4C2A5B42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TR" b="1" dirty="0"/>
              <a:t>LiDAR and ERA5 WSPD </a:t>
            </a:r>
            <a:r>
              <a:rPr lang="en-TR" dirty="0"/>
              <a:t>-&gt; mean of interpolated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F0725-A7C5-7199-05EB-9EE439F494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63170-8731-F240-5A27-C18BFA7A38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Aydin 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32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6932</TotalTime>
  <Words>1052</Words>
  <Application>Microsoft Macintosh PowerPoint</Application>
  <PresentationFormat>On-screen Show (16:9)</PresentationFormat>
  <Paragraphs>173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Wind error analysis used in the inversion framework</vt:lpstr>
      <vt:lpstr>Forschungspraxis Final Presentation</vt:lpstr>
      <vt:lpstr>LiDAR observations, Wettermast, Hamburg</vt:lpstr>
      <vt:lpstr>LiDAR observations, preprocessing </vt:lpstr>
      <vt:lpstr>PowerPoint Presentation</vt:lpstr>
      <vt:lpstr>Wind Speed ERA5 model</vt:lpstr>
      <vt:lpstr>LiDAR and ERA5 WSPD, region of interest</vt:lpstr>
      <vt:lpstr>LiDAR and ERA5 WSPD -&gt; interpolation</vt:lpstr>
      <vt:lpstr>LiDAR and ERA5 WSPD -&gt; mean of interpolated points</vt:lpstr>
      <vt:lpstr>Comparison of LiDAR wind data and ERA5 model - Wind rose plot</vt:lpstr>
      <vt:lpstr>Do this for each hour of the day and then visualize</vt:lpstr>
      <vt:lpstr>Combine footprint intensities and pressure scaling factors to get the weighting factors</vt:lpstr>
      <vt:lpstr>Weighted histograms for 11-Aug-2021</vt:lpstr>
      <vt:lpstr>Model mismatches for each day</vt:lpstr>
      <vt:lpstr>Use mean WDIR mismatch to rotate aggregated footprints</vt:lpstr>
      <vt:lpstr>Rotated aggregated footprints are used by Andreas in his inversion framework</vt:lpstr>
      <vt:lpstr>Use the standard deviations for the wind speed and wind direction uncertainties to introduce Transport Error – Taylor’s script</vt:lpstr>
      <vt:lpstr>Multiply the inventory by the footprint to get the gridded enhancement contributions sum to get the total enhancement</vt:lpstr>
      <vt:lpstr>Build wind error covariance matrices to simulate errors that vary in time</vt:lpstr>
      <vt:lpstr>Pull wind speed and wind direction errors according to correlation matrix</vt:lpstr>
      <vt:lpstr>Accumulation of the error movements since the release time (t = 0)</vt:lpstr>
      <vt:lpstr>Calculate the error in the enhancement</vt:lpstr>
      <vt:lpstr>Repeat this process 400 times to get a distribution of ppb errors and then define the standard deviation of this distribution as transport error</vt:lpstr>
      <vt:lpstr>Our Case : find a daily transport error</vt:lpstr>
      <vt:lpstr>How to combine them to get a distribution that will represent one day?</vt:lpstr>
      <vt:lpstr>Conclusion</vt:lpstr>
      <vt:lpstr>Many Thanks to Xinxu, Friedrich, Andreas and Moritz! 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Dietrich, Florian</dc:creator>
  <cp:lastModifiedBy>Aydın Uzun</cp:lastModifiedBy>
  <cp:revision>7</cp:revision>
  <cp:lastPrinted>2015-07-30T14:04:45Z</cp:lastPrinted>
  <dcterms:created xsi:type="dcterms:W3CDTF">2019-07-10T06:38:03Z</dcterms:created>
  <dcterms:modified xsi:type="dcterms:W3CDTF">2022-06-03T08:53:14Z</dcterms:modified>
</cp:coreProperties>
</file>