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655" autoAdjust="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350B-75F8-48FB-8C5C-BB54B9A7136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0213C-F11F-48CD-A772-EBF509D7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78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D21C-0641-FE7B-9857-51B96B813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455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7F63E-D3A3-2D37-D5BA-D6E0FFBD5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36913"/>
            <a:ext cx="9144000" cy="3120887"/>
          </a:xfrm>
        </p:spPr>
        <p:txBody>
          <a:bodyPr/>
          <a:lstStyle>
            <a:lvl1pPr marL="0" indent="0" algn="ctr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27BCF-A984-AAE1-8B5A-B4230251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CE00-6349-403E-A9F6-4540B8F7E24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41A4-5A18-D059-7B9D-9C32EA06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26BE3-B7A7-D952-8186-F6176492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76DD-4A27-4097-931C-FF65C3B0F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80F5-7B40-DCCD-F206-6CE10DEB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8799E-11FF-CE34-67FF-A96763813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7284B-0FFC-7255-EFB3-158F135D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CE00-6349-403E-A9F6-4540B8F7E24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33CED-89D7-DCF4-B3FC-C90D2356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A2CCD-A21F-F92A-91B6-956F4510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76DD-4A27-4097-931C-FF65C3B0F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7D1ED-F2B5-04A7-3563-20C4DE6B4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E07B3-3164-6F0B-3B69-F6839CC89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34823-CF63-9667-91B0-A97BDDEF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CE00-6349-403E-A9F6-4540B8F7E24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D2E-0BA3-A9BF-6AD6-FD072F6E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85307-B5BF-92D7-3E91-684FA848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76DD-4A27-4097-931C-FF65C3B0F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ECB9-0C0B-CA50-F35E-7291A48C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A12A6-D56E-22C9-3918-FF0F6B764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A2D3E-F809-0CD3-2175-0396DC91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CE00-6349-403E-A9F6-4540B8F7E24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AC4F5-4F94-BC9B-B2E2-E7B7795E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7566F-FA57-5044-A2AA-808A1E5A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76DD-4A27-4097-931C-FF65C3B0F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6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ABC5-AF61-08BA-A6AC-AD29FD8A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E53FE-5101-96C6-62B7-5E898B845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DA086-CD48-3A50-05C1-5A118921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CE00-6349-403E-A9F6-4540B8F7E24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F7C2A-13EF-8B78-D7D6-49B86F60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AA08-1588-0242-A384-12814928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76DD-4A27-4097-931C-FF65C3B0F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0B3D-62FC-1B7F-4390-3A458376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EC77-64C8-1E8B-0951-7CDA83F5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2B665-BAE0-4880-0B0F-19934C0FD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6EA5E-E4FB-E555-DCAA-9E9E7E5F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CE00-6349-403E-A9F6-4540B8F7E24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F96B3-44E8-739F-32E1-6D4AA36D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EC11B-A83B-44AC-5C40-7F8A8E88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76DD-4A27-4097-931C-FF65C3B0F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BEAA-72ED-7E93-9760-64464193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CDDBB-DCC9-F72D-BC3A-D63E4548B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38E6F-5481-B821-0C51-BD7019CDA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9D91B-564E-DBCD-9E87-991EE62C3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F65CC-30A9-1AF9-4378-B74FB162D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FD816-7DD3-8C6E-EED5-FE17EDE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CE00-6349-403E-A9F6-4540B8F7E24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30C9A-C914-ACFA-8580-8A517789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6C48D-C1CF-BDF1-B34D-9E404366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76DD-4A27-4097-931C-FF65C3B0F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C483-ABDA-621C-F84A-A09F9DA4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85250-0375-3EC3-3A53-07AC8CAC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CE00-6349-403E-A9F6-4540B8F7E24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23766-61FB-1150-9FEB-9D060C4E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83F22-3D25-A018-23C8-8182BF75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76DD-4A27-4097-931C-FF65C3B0F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C1DBC-950F-9B51-A390-9A9D55EF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CE00-6349-403E-A9F6-4540B8F7E24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9A912-DA95-0E8E-AC95-D11BC933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0B539-9C76-7629-A23F-10AA1653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76DD-4A27-4097-931C-FF65C3B0F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8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472C-05F3-4186-4769-4C58F59F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621B-6575-9BA4-920A-FC34F77F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BC891-4C20-9417-5C1D-8D1D4D363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831C7-DFD7-AE70-A756-F458D558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CE00-6349-403E-A9F6-4540B8F7E24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F22A-4078-2EC0-8EA9-8E9F3924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FD773-852B-BE44-8F67-38AE3F9C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76DD-4A27-4097-931C-FF65C3B0F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3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47A3-7AAE-6806-D1A4-50BB7BBF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3B310-2F32-F3F1-366B-1FB1340F3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A6C3C-7812-8B6C-23EF-5F851D1BF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EA66E-5C9C-E941-1E1E-D4E8E2E2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CE00-6349-403E-A9F6-4540B8F7E24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9AEDB-48CE-2145-81E9-65445368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B9C8A-F7B9-70DD-AE10-6C312A21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76DD-4A27-4097-931C-FF65C3B0F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7B35F-ADB0-A125-5D77-72969F44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3915F-C15C-1B13-6B6C-0BD592E40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80DF6-F45E-C1B9-F15C-FB5ACEE13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6CE00-6349-403E-A9F6-4540B8F7E24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AE92C-380A-149E-9C7B-892A34608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8EA3C-FC11-DF00-4E1C-CC9BB0552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76DD-4A27-4097-931C-FF65C3B0F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accent1">
              <a:lumMod val="50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50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ulwlpaper.blogspot.com/2013/09/beautiful-natural-hd-wallpapers.html" TargetMode="External"/><Relationship Id="rId7" Type="http://schemas.openxmlformats.org/officeDocument/2006/relationships/hyperlink" Target="https://pixabay.com/en/windows-logo-microsoft-31029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allsbox.blogspot.com/2010/05/amazing-blossom-daisyes-beautiful.html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ulwlpaper.blogspot.com/2013/09/beautiful-natural-hd-wallpapers.html" TargetMode="External"/><Relationship Id="rId7" Type="http://schemas.openxmlformats.org/officeDocument/2006/relationships/hyperlink" Target="https://pixabay.com/en/windows-logo-microsoft-31029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allsbox.blogspot.com/2010/05/amazing-blossom-daisyes-beautiful.html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ulwlpaper.blogspot.com/2013/09/beautiful-natural-hd-wallpapers.html" TargetMode="External"/><Relationship Id="rId7" Type="http://schemas.openxmlformats.org/officeDocument/2006/relationships/hyperlink" Target="https://pixabay.com/en/windows-logo-microsoft-31029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allsbox.blogspot.com/2010/05/amazing-blossom-daisyes-beautiful.html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dulwlpaper.blogspot.com/2013/09/beautiful-natural-hd-wallpapers.html" TargetMode="External"/><Relationship Id="rId7" Type="http://schemas.openxmlformats.org/officeDocument/2006/relationships/hyperlink" Target="https://pixabay.com/en/windows-logo-microsoft-31029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allsbox.blogspot.com/2010/05/amazing-blossom-daisyes-beautiful.html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ulwlpaper.blogspot.com/2013/09/beautiful-natural-hd-wallpaper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thank-you-letters-2204269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B52E19D-9107-76C9-ADD4-07F908F469D5}"/>
              </a:ext>
            </a:extLst>
          </p:cNvPr>
          <p:cNvGrpSpPr/>
          <p:nvPr/>
        </p:nvGrpSpPr>
        <p:grpSpPr>
          <a:xfrm rot="2380393">
            <a:off x="-3213357" y="824856"/>
            <a:ext cx="4892407" cy="4360869"/>
            <a:chOff x="460751" y="1387095"/>
            <a:chExt cx="5392494" cy="428046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D61E8E-EFFF-781E-A459-0FDE395B548D}"/>
                </a:ext>
              </a:extLst>
            </p:cNvPr>
            <p:cNvCxnSpPr>
              <a:cxnSpLocks/>
              <a:stCxn id="47" idx="4"/>
              <a:endCxn id="47" idx="0"/>
            </p:cNvCxnSpPr>
            <p:nvPr/>
          </p:nvCxnSpPr>
          <p:spPr>
            <a:xfrm flipV="1">
              <a:off x="2949464" y="1387095"/>
              <a:ext cx="0" cy="42804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5D8B9E4-4023-0533-FFC5-50D770DD9EE4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460751" y="3527329"/>
              <a:ext cx="497742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A12C355-F0C5-4D2C-D492-2CD69F1C5AED}"/>
                </a:ext>
              </a:extLst>
            </p:cNvPr>
            <p:cNvSpPr/>
            <p:nvPr/>
          </p:nvSpPr>
          <p:spPr>
            <a:xfrm>
              <a:off x="460751" y="1387095"/>
              <a:ext cx="4977426" cy="4280468"/>
            </a:xfrm>
            <a:prstGeom prst="ellipse">
              <a:avLst/>
            </a:prstGeom>
            <a:blipFill>
              <a:blip r:embed="rId4">
                <a:alphaModFix amt="17000"/>
                <a:extLs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a:blipFill>
            <a:ln w="38100">
              <a:solidFill>
                <a:schemeClr val="bg2">
                  <a:alpha val="24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4AAD29B-3EC1-4B8F-8F68-FE7C9784BDD2}"/>
                </a:ext>
              </a:extLst>
            </p:cNvPr>
            <p:cNvSpPr/>
            <p:nvPr/>
          </p:nvSpPr>
          <p:spPr>
            <a:xfrm>
              <a:off x="1362479" y="2221968"/>
              <a:ext cx="3173969" cy="272236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bg2">
                  <a:alpha val="24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4479296-D13C-EC12-28D7-9C258CDBCB25}"/>
                </a:ext>
              </a:extLst>
            </p:cNvPr>
            <p:cNvSpPr txBox="1"/>
            <p:nvPr/>
          </p:nvSpPr>
          <p:spPr>
            <a:xfrm>
              <a:off x="3813804" y="2137731"/>
              <a:ext cx="20394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atin typeface="Georgia" panose="02040502050405020303" pitchFamily="18" charset="0"/>
                </a:rPr>
                <a:t>Part 1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E955F1-91A5-C9D9-9D85-A342FFCD637F}"/>
              </a:ext>
            </a:extLst>
          </p:cNvPr>
          <p:cNvSpPr txBox="1"/>
          <p:nvPr/>
        </p:nvSpPr>
        <p:spPr>
          <a:xfrm>
            <a:off x="1256505" y="881190"/>
            <a:ext cx="917098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Georgia" panose="02040502050405020303" pitchFamily="18" charset="0"/>
              </a:rPr>
              <a:t>Microsoft (MSFT) is a leading global tech company with </a:t>
            </a:r>
            <a:r>
              <a:rPr lang="en-US" sz="2400" b="1" dirty="0">
                <a:latin typeface="Georgia" panose="02040502050405020303" pitchFamily="18" charset="0"/>
              </a:rPr>
              <a:t>AAA/</a:t>
            </a:r>
            <a:r>
              <a:rPr lang="en-US" sz="2400" b="1" dirty="0" err="1">
                <a:latin typeface="Georgia" panose="02040502050405020303" pitchFamily="18" charset="0"/>
              </a:rPr>
              <a:t>Aaa</a:t>
            </a:r>
            <a:r>
              <a:rPr lang="en-US" sz="2400" b="1" dirty="0">
                <a:latin typeface="Georgia" panose="02040502050405020303" pitchFamily="18" charset="0"/>
              </a:rPr>
              <a:t> credit ratings in 2024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Georgia" panose="02040502050405020303" pitchFamily="18" charset="0"/>
              </a:rPr>
              <a:t>Data sources: Microsoft’s 2024 annual report, Yahoo Finance.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4C86C-F65F-3539-B94F-0396177886B2}"/>
              </a:ext>
            </a:extLst>
          </p:cNvPr>
          <p:cNvSpPr txBox="1"/>
          <p:nvPr/>
        </p:nvSpPr>
        <p:spPr>
          <a:xfrm>
            <a:off x="0" y="124583"/>
            <a:ext cx="120192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Microsoft Corporation - Risk Analysis for Equity Investors</a:t>
            </a:r>
          </a:p>
        </p:txBody>
      </p:sp>
      <p:pic>
        <p:nvPicPr>
          <p:cNvPr id="7" name="Picture 6" descr="A logo of a microsoft company&#10;&#10;AI-generated content may be incorrect.">
            <a:extLst>
              <a:ext uri="{FF2B5EF4-FFF2-40B4-BE49-F238E27FC236}">
                <a16:creationId xmlns:a16="http://schemas.microsoft.com/office/drawing/2014/main" id="{D01036DD-5294-0094-96F5-2B2B65656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835904" y="0"/>
            <a:ext cx="2950530" cy="1754951"/>
          </a:xfrm>
          <a:prstGeom prst="rect">
            <a:avLst/>
          </a:prstGeom>
          <a:effectLst>
            <a:softEdge rad="63500"/>
          </a:effec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57EBA09-9E90-BEFD-F863-58A5E56AD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799693"/>
              </p:ext>
            </p:extLst>
          </p:nvPr>
        </p:nvGraphicFramePr>
        <p:xfrm>
          <a:off x="1391055" y="2670735"/>
          <a:ext cx="6070584" cy="4298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7909">
                  <a:extLst>
                    <a:ext uri="{9D8B030D-6E8A-4147-A177-3AD203B41FA5}">
                      <a16:colId xmlns:a16="http://schemas.microsoft.com/office/drawing/2014/main" val="2425565077"/>
                    </a:ext>
                  </a:extLst>
                </a:gridCol>
                <a:gridCol w="571464">
                  <a:extLst>
                    <a:ext uri="{9D8B030D-6E8A-4147-A177-3AD203B41FA5}">
                      <a16:colId xmlns:a16="http://schemas.microsoft.com/office/drawing/2014/main" val="2175105227"/>
                    </a:ext>
                  </a:extLst>
                </a:gridCol>
                <a:gridCol w="706490">
                  <a:extLst>
                    <a:ext uri="{9D8B030D-6E8A-4147-A177-3AD203B41FA5}">
                      <a16:colId xmlns:a16="http://schemas.microsoft.com/office/drawing/2014/main" val="1824360314"/>
                    </a:ext>
                  </a:extLst>
                </a:gridCol>
                <a:gridCol w="783877">
                  <a:extLst>
                    <a:ext uri="{9D8B030D-6E8A-4147-A177-3AD203B41FA5}">
                      <a16:colId xmlns:a16="http://schemas.microsoft.com/office/drawing/2014/main" val="3417547503"/>
                    </a:ext>
                  </a:extLst>
                </a:gridCol>
                <a:gridCol w="638523">
                  <a:extLst>
                    <a:ext uri="{9D8B030D-6E8A-4147-A177-3AD203B41FA5}">
                      <a16:colId xmlns:a16="http://schemas.microsoft.com/office/drawing/2014/main" val="641595581"/>
                    </a:ext>
                  </a:extLst>
                </a:gridCol>
                <a:gridCol w="782321">
                  <a:extLst>
                    <a:ext uri="{9D8B030D-6E8A-4147-A177-3AD203B41FA5}">
                      <a16:colId xmlns:a16="http://schemas.microsoft.com/office/drawing/2014/main" val="2564838293"/>
                    </a:ext>
                  </a:extLst>
                </a:gridCol>
              </a:tblGrid>
              <a:tr h="266957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b="1" u="none" strike="noStrike" dirty="0">
                          <a:effectLst/>
                          <a:latin typeface="Georgia" panose="02040502050405020303" pitchFamily="18" charset="0"/>
                        </a:rPr>
                        <a:t>Division</a:t>
                      </a:r>
                    </a:p>
                    <a:p>
                      <a:pPr algn="just" fontAlgn="ctr"/>
                      <a:endParaRPr lang="en-US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 gridSpan="5">
                  <a:txBody>
                    <a:bodyPr/>
                    <a:lstStyle/>
                    <a:p>
                      <a:pPr algn="just" fontAlgn="ctr"/>
                      <a:r>
                        <a:rPr lang="en-US" sz="1800" b="1" u="none" strike="noStrike" dirty="0">
                          <a:effectLst/>
                          <a:latin typeface="Georgia" panose="02040502050405020303" pitchFamily="18" charset="0"/>
                        </a:rPr>
                        <a:t>High ←… Moderate …→ Low</a:t>
                      </a:r>
                      <a:endParaRPr lang="en-US" sz="18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906893"/>
                  </a:ext>
                </a:extLst>
              </a:tr>
              <a:tr h="60096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b="1" u="none" strike="noStrike" dirty="0">
                          <a:effectLst/>
                          <a:latin typeface="Georgia" panose="02040502050405020303" pitchFamily="18" charset="0"/>
                        </a:rPr>
                        <a:t>Business Risk </a:t>
                      </a:r>
                    </a:p>
                    <a:p>
                      <a:pPr algn="just" fontAlgn="ctr"/>
                      <a:endParaRPr lang="en-US" sz="2000" b="1" u="none" strike="noStrike" dirty="0">
                        <a:effectLst/>
                        <a:latin typeface="Georgia" panose="02040502050405020303" pitchFamily="18" charset="0"/>
                      </a:endParaRPr>
                    </a:p>
                    <a:p>
                      <a:pPr algn="just" fontAlgn="ctr"/>
                      <a:endParaRPr lang="en-US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Georgia" panose="02040502050405020303" pitchFamily="18" charset="0"/>
                        </a:rPr>
                        <a:t>●</a:t>
                      </a:r>
                      <a:endParaRPr lang="en-US" sz="20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Georgia" panose="02040502050405020303" pitchFamily="18" charset="0"/>
                        </a:rPr>
                        <a:t>●</a:t>
                      </a:r>
                      <a:endParaRPr lang="en-US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highlight>
                            <a:srgbClr val="FFFF00"/>
                          </a:highlight>
                          <a:latin typeface="Georgia" panose="02040502050405020303" pitchFamily="18" charset="0"/>
                        </a:rPr>
                        <a:t>◉</a:t>
                      </a:r>
                      <a:endParaRPr lang="en-US" sz="2000" b="0" i="0" u="none" strike="noStrike" dirty="0">
                        <a:effectLst/>
                        <a:highlight>
                          <a:srgbClr val="FFFF00"/>
                        </a:highlight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Georgia" panose="02040502050405020303" pitchFamily="18" charset="0"/>
                        </a:rPr>
                        <a:t>●</a:t>
                      </a:r>
                      <a:endParaRPr lang="en-US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Georgia" panose="02040502050405020303" pitchFamily="18" charset="0"/>
                        </a:rPr>
                        <a:t>●</a:t>
                      </a:r>
                      <a:endParaRPr lang="en-US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3603371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b="1" u="none" strike="noStrike" dirty="0">
                          <a:effectLst/>
                          <a:latin typeface="Georgia" panose="02040502050405020303" pitchFamily="18" charset="0"/>
                        </a:rPr>
                        <a:t>Geographic Risk</a:t>
                      </a:r>
                    </a:p>
                    <a:p>
                      <a:pPr algn="just" fontAlgn="ctr"/>
                      <a:endParaRPr lang="en-US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  <a:p>
                      <a:pPr algn="just" fontAlgn="ctr"/>
                      <a:endParaRPr lang="en-US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Georgia" panose="02040502050405020303" pitchFamily="18" charset="0"/>
                        </a:rPr>
                        <a:t>●</a:t>
                      </a:r>
                      <a:endParaRPr lang="en-US" sz="20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Georgia" panose="02040502050405020303" pitchFamily="18" charset="0"/>
                        </a:rPr>
                        <a:t>●</a:t>
                      </a:r>
                      <a:endParaRPr lang="en-US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highlight>
                            <a:srgbClr val="FFFF00"/>
                          </a:highlight>
                          <a:latin typeface="Georgia" panose="02040502050405020303" pitchFamily="18" charset="0"/>
                        </a:rPr>
                        <a:t>◉</a:t>
                      </a:r>
                      <a:endParaRPr lang="en-US" sz="2000" b="0" i="0" u="none" strike="noStrike" dirty="0">
                        <a:effectLst/>
                        <a:highlight>
                          <a:srgbClr val="FFFF00"/>
                        </a:highlight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Georgia" panose="02040502050405020303" pitchFamily="18" charset="0"/>
                        </a:rPr>
                        <a:t>●</a:t>
                      </a:r>
                      <a:endParaRPr lang="en-US" sz="20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Georgia" panose="02040502050405020303" pitchFamily="18" charset="0"/>
                        </a:rPr>
                        <a:t>●</a:t>
                      </a:r>
                      <a:endParaRPr lang="en-US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84201554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b="1" u="none" strike="noStrike" dirty="0">
                          <a:effectLst/>
                          <a:latin typeface="Georgia" panose="02040502050405020303" pitchFamily="18" charset="0"/>
                        </a:rPr>
                        <a:t>Political Risk </a:t>
                      </a:r>
                    </a:p>
                    <a:p>
                      <a:pPr algn="just" fontAlgn="ctr"/>
                      <a:endParaRPr lang="en-US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  <a:p>
                      <a:pPr algn="just" fontAlgn="ctr"/>
                      <a:endParaRPr lang="en-US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Georgia" panose="02040502050405020303" pitchFamily="18" charset="0"/>
                        </a:rPr>
                        <a:t>●</a:t>
                      </a:r>
                      <a:endParaRPr lang="en-US" sz="20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Georgia" panose="02040502050405020303" pitchFamily="18" charset="0"/>
                        </a:rPr>
                        <a:t>●</a:t>
                      </a:r>
                      <a:endParaRPr lang="en-US" sz="20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highlight>
                            <a:srgbClr val="FFFF00"/>
                          </a:highlight>
                          <a:latin typeface="Georgia" panose="02040502050405020303" pitchFamily="18" charset="0"/>
                        </a:rPr>
                        <a:t>◉</a:t>
                      </a:r>
                      <a:endParaRPr lang="en-US" sz="2000" b="0" i="0" u="none" strike="noStrike" dirty="0">
                        <a:effectLst/>
                        <a:highlight>
                          <a:srgbClr val="FFFF00"/>
                        </a:highlight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Georgia" panose="02040502050405020303" pitchFamily="18" charset="0"/>
                        </a:rPr>
                        <a:t>●</a:t>
                      </a:r>
                      <a:endParaRPr lang="en-US" sz="20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Georgia" panose="02040502050405020303" pitchFamily="18" charset="0"/>
                        </a:rPr>
                        <a:t>●</a:t>
                      </a:r>
                      <a:endParaRPr lang="en-US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303942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b="1" u="none" strike="noStrike" dirty="0">
                          <a:effectLst/>
                          <a:latin typeface="Georgia" panose="02040502050405020303" pitchFamily="18" charset="0"/>
                        </a:rPr>
                        <a:t>Reputation &amp; ESG Risk </a:t>
                      </a:r>
                    </a:p>
                    <a:p>
                      <a:pPr algn="just" fontAlgn="ctr"/>
                      <a:endParaRPr lang="en-US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Georgia" panose="02040502050405020303" pitchFamily="18" charset="0"/>
                        </a:rPr>
                        <a:t>●</a:t>
                      </a:r>
                      <a:endParaRPr lang="en-US" sz="20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Georgia" panose="02040502050405020303" pitchFamily="18" charset="0"/>
                        </a:rPr>
                        <a:t>●</a:t>
                      </a:r>
                      <a:endParaRPr lang="en-US" sz="20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Georgia" panose="02040502050405020303" pitchFamily="18" charset="0"/>
                        </a:rPr>
                        <a:t>●</a:t>
                      </a:r>
                      <a:endParaRPr lang="en-US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highlight>
                            <a:srgbClr val="FFFF00"/>
                          </a:highlight>
                          <a:latin typeface="Georgia" panose="02040502050405020303" pitchFamily="18" charset="0"/>
                        </a:rPr>
                        <a:t>◉</a:t>
                      </a:r>
                      <a:endParaRPr lang="en-US" sz="2000" b="0" i="0" u="none" strike="noStrike" dirty="0">
                        <a:effectLst/>
                        <a:highlight>
                          <a:srgbClr val="FFFF00"/>
                        </a:highlight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Georgia" panose="02040502050405020303" pitchFamily="18" charset="0"/>
                        </a:rPr>
                        <a:t>●</a:t>
                      </a:r>
                      <a:endParaRPr lang="en-US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080853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9086760-2894-FA79-FF75-B6BD74461D4D}"/>
              </a:ext>
            </a:extLst>
          </p:cNvPr>
          <p:cNvSpPr txBox="1"/>
          <p:nvPr/>
        </p:nvSpPr>
        <p:spPr>
          <a:xfrm>
            <a:off x="1297395" y="1781956"/>
            <a:ext cx="96621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500" b="1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Fundamental Risks</a:t>
            </a:r>
            <a:endParaRPr lang="en-US" sz="25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81C3E34-7488-39B8-B93A-77039B2839BA}"/>
              </a:ext>
            </a:extLst>
          </p:cNvPr>
          <p:cNvGrpSpPr/>
          <p:nvPr/>
        </p:nvGrpSpPr>
        <p:grpSpPr>
          <a:xfrm>
            <a:off x="7452531" y="3235569"/>
            <a:ext cx="4739469" cy="1015663"/>
            <a:chOff x="7556101" y="2407637"/>
            <a:chExt cx="4826175" cy="1015663"/>
          </a:xfrm>
        </p:grpSpPr>
        <p:sp>
          <p:nvSpPr>
            <p:cNvPr id="20" name="Arrow: Left 19">
              <a:extLst>
                <a:ext uri="{FF2B5EF4-FFF2-40B4-BE49-F238E27FC236}">
                  <a16:creationId xmlns:a16="http://schemas.microsoft.com/office/drawing/2014/main" id="{5C2506BA-3C4D-758C-69B2-856490E417E9}"/>
                </a:ext>
              </a:extLst>
            </p:cNvPr>
            <p:cNvSpPr/>
            <p:nvPr/>
          </p:nvSpPr>
          <p:spPr>
            <a:xfrm>
              <a:off x="7556101" y="2707076"/>
              <a:ext cx="536887" cy="432364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776F39-8803-DA8C-F66B-56BE47858D0F}"/>
                </a:ext>
              </a:extLst>
            </p:cNvPr>
            <p:cNvSpPr txBox="1"/>
            <p:nvPr/>
          </p:nvSpPr>
          <p:spPr>
            <a:xfrm>
              <a:off x="7982796" y="2407637"/>
              <a:ext cx="4399480" cy="1015663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>
                  <a:latin typeface="Georgia" panose="02040502050405020303" pitchFamily="18" charset="0"/>
                </a:rPr>
                <a:t>Competitions from Microsoft such as Google, Apple, and Amazon</a:t>
              </a:r>
            </a:p>
            <a:p>
              <a:r>
                <a:rPr lang="en-US" sz="2000" dirty="0">
                  <a:latin typeface="Georgia" panose="02040502050405020303" pitchFamily="18" charset="0"/>
                </a:rPr>
                <a:t>Technological Disruption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FDFC3C-D72D-6DBC-8FBA-5C98BA04BFE7}"/>
              </a:ext>
            </a:extLst>
          </p:cNvPr>
          <p:cNvGrpSpPr/>
          <p:nvPr/>
        </p:nvGrpSpPr>
        <p:grpSpPr>
          <a:xfrm>
            <a:off x="7452531" y="4345492"/>
            <a:ext cx="4739470" cy="707886"/>
            <a:chOff x="7556101" y="2569315"/>
            <a:chExt cx="4826175" cy="707886"/>
          </a:xfrm>
        </p:grpSpPr>
        <p:sp>
          <p:nvSpPr>
            <p:cNvPr id="23" name="Arrow: Left 22">
              <a:extLst>
                <a:ext uri="{FF2B5EF4-FFF2-40B4-BE49-F238E27FC236}">
                  <a16:creationId xmlns:a16="http://schemas.microsoft.com/office/drawing/2014/main" id="{1C591198-03FE-9B33-E4B2-AFE50D829BF1}"/>
                </a:ext>
              </a:extLst>
            </p:cNvPr>
            <p:cNvSpPr/>
            <p:nvPr/>
          </p:nvSpPr>
          <p:spPr>
            <a:xfrm>
              <a:off x="7556101" y="2707076"/>
              <a:ext cx="536887" cy="432364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8045D7-4E50-2732-8C1F-7224A9A9A90B}"/>
                </a:ext>
              </a:extLst>
            </p:cNvPr>
            <p:cNvSpPr txBox="1"/>
            <p:nvPr/>
          </p:nvSpPr>
          <p:spPr>
            <a:xfrm>
              <a:off x="7982796" y="2569315"/>
              <a:ext cx="4399480" cy="7078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>
                  <a:latin typeface="Georgia" panose="02040502050405020303" pitchFamily="18" charset="0"/>
                </a:rPr>
                <a:t>more than 190 different countries</a:t>
              </a:r>
            </a:p>
            <a:p>
              <a:r>
                <a:rPr lang="en-US" sz="2000" dirty="0">
                  <a:latin typeface="Georgia" panose="02040502050405020303" pitchFamily="18" charset="0"/>
                </a:rPr>
                <a:t>50% of Revenue is from US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9023C2-1E93-A833-4082-D2A2A9AD0A4A}"/>
              </a:ext>
            </a:extLst>
          </p:cNvPr>
          <p:cNvGrpSpPr/>
          <p:nvPr/>
        </p:nvGrpSpPr>
        <p:grpSpPr>
          <a:xfrm>
            <a:off x="7452531" y="5191139"/>
            <a:ext cx="4739470" cy="707886"/>
            <a:chOff x="7556101" y="2569315"/>
            <a:chExt cx="4826175" cy="707886"/>
          </a:xfrm>
        </p:grpSpPr>
        <p:sp>
          <p:nvSpPr>
            <p:cNvPr id="26" name="Arrow: Left 25">
              <a:extLst>
                <a:ext uri="{FF2B5EF4-FFF2-40B4-BE49-F238E27FC236}">
                  <a16:creationId xmlns:a16="http://schemas.microsoft.com/office/drawing/2014/main" id="{1116BFD1-C899-AC07-9267-13637342B41C}"/>
                </a:ext>
              </a:extLst>
            </p:cNvPr>
            <p:cNvSpPr/>
            <p:nvPr/>
          </p:nvSpPr>
          <p:spPr>
            <a:xfrm>
              <a:off x="7556101" y="2707076"/>
              <a:ext cx="536887" cy="432364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EDCE95-B26B-3A86-CFDB-8570FF386626}"/>
                </a:ext>
              </a:extLst>
            </p:cNvPr>
            <p:cNvSpPr txBox="1"/>
            <p:nvPr/>
          </p:nvSpPr>
          <p:spPr>
            <a:xfrm>
              <a:off x="7982796" y="2569315"/>
              <a:ext cx="4399480" cy="7078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>
                  <a:latin typeface="Georgia" panose="02040502050405020303" pitchFamily="18" charset="0"/>
                </a:rPr>
                <a:t>Regulatory burdens (GDPR, CCPA), US-China tensions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962FFE-32A9-36C1-ECC4-D41830F93C87}"/>
              </a:ext>
            </a:extLst>
          </p:cNvPr>
          <p:cNvGrpSpPr/>
          <p:nvPr/>
        </p:nvGrpSpPr>
        <p:grpSpPr>
          <a:xfrm>
            <a:off x="7461639" y="6225305"/>
            <a:ext cx="4730362" cy="455436"/>
            <a:chOff x="7556101" y="2707076"/>
            <a:chExt cx="4826176" cy="455436"/>
          </a:xfrm>
        </p:grpSpPr>
        <p:sp>
          <p:nvSpPr>
            <p:cNvPr id="29" name="Arrow: Left 28">
              <a:extLst>
                <a:ext uri="{FF2B5EF4-FFF2-40B4-BE49-F238E27FC236}">
                  <a16:creationId xmlns:a16="http://schemas.microsoft.com/office/drawing/2014/main" id="{61DA03CB-73B5-2C9C-02EB-2180BAD14966}"/>
                </a:ext>
              </a:extLst>
            </p:cNvPr>
            <p:cNvSpPr/>
            <p:nvPr/>
          </p:nvSpPr>
          <p:spPr>
            <a:xfrm>
              <a:off x="7556101" y="2707076"/>
              <a:ext cx="536887" cy="432364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D43FA1-F64C-F3A8-2C09-02BCF7F76F90}"/>
                </a:ext>
              </a:extLst>
            </p:cNvPr>
            <p:cNvSpPr txBox="1"/>
            <p:nvPr/>
          </p:nvSpPr>
          <p:spPr>
            <a:xfrm>
              <a:off x="7982797" y="2762402"/>
              <a:ext cx="4399480" cy="40011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>
                  <a:latin typeface="Georgia" panose="02040502050405020303" pitchFamily="18" charset="0"/>
                </a:rPr>
                <a:t>AI ethics, environmental impact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99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91C50E-C334-6799-CEFA-AC0588251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7FB5DF-576A-756F-D805-C80CBBCE4ECB}"/>
              </a:ext>
            </a:extLst>
          </p:cNvPr>
          <p:cNvGrpSpPr/>
          <p:nvPr/>
        </p:nvGrpSpPr>
        <p:grpSpPr>
          <a:xfrm rot="2492726">
            <a:off x="-2738127" y="666048"/>
            <a:ext cx="4864433" cy="4511244"/>
            <a:chOff x="460751" y="1387095"/>
            <a:chExt cx="5392494" cy="428046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F28F6B8-E6C8-85C4-862E-AAAAE9BFDFF5}"/>
                </a:ext>
              </a:extLst>
            </p:cNvPr>
            <p:cNvCxnSpPr>
              <a:cxnSpLocks/>
              <a:stCxn id="47" idx="4"/>
              <a:endCxn id="47" idx="0"/>
            </p:cNvCxnSpPr>
            <p:nvPr/>
          </p:nvCxnSpPr>
          <p:spPr>
            <a:xfrm flipV="1">
              <a:off x="2949464" y="1387095"/>
              <a:ext cx="0" cy="42804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18C4745-618D-8975-C563-FEB4A00EC400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460751" y="3527329"/>
              <a:ext cx="497742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DA3E21B-3C24-73DD-2FE7-E06B2011579D}"/>
                </a:ext>
              </a:extLst>
            </p:cNvPr>
            <p:cNvSpPr/>
            <p:nvPr/>
          </p:nvSpPr>
          <p:spPr>
            <a:xfrm>
              <a:off x="460751" y="1387095"/>
              <a:ext cx="4977426" cy="4280468"/>
            </a:xfrm>
            <a:prstGeom prst="ellipse">
              <a:avLst/>
            </a:prstGeom>
            <a:blipFill>
              <a:blip r:embed="rId4">
                <a:alphaModFix amt="17000"/>
                <a:extLs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a:blipFill>
            <a:ln w="38100">
              <a:solidFill>
                <a:schemeClr val="bg2">
                  <a:alpha val="24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B231BC3-7E6B-B93F-B2BE-66B072DC441B}"/>
                </a:ext>
              </a:extLst>
            </p:cNvPr>
            <p:cNvSpPr/>
            <p:nvPr/>
          </p:nvSpPr>
          <p:spPr>
            <a:xfrm>
              <a:off x="1362479" y="2221968"/>
              <a:ext cx="3173969" cy="272236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bg2">
                  <a:alpha val="24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31C6B92-7252-CA74-6B3C-2C21687E4AD2}"/>
                </a:ext>
              </a:extLst>
            </p:cNvPr>
            <p:cNvSpPr txBox="1"/>
            <p:nvPr/>
          </p:nvSpPr>
          <p:spPr>
            <a:xfrm>
              <a:off x="3813804" y="2137731"/>
              <a:ext cx="20394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atin typeface="Georgia" panose="02040502050405020303" pitchFamily="18" charset="0"/>
                </a:rPr>
                <a:t>Part 2 </a:t>
              </a:r>
            </a:p>
          </p:txBody>
        </p:sp>
      </p:grpSp>
      <p:pic>
        <p:nvPicPr>
          <p:cNvPr id="2" name="Picture 1" descr="A logo of a microsoft company&#10;&#10;AI-generated content may be incorrect.">
            <a:extLst>
              <a:ext uri="{FF2B5EF4-FFF2-40B4-BE49-F238E27FC236}">
                <a16:creationId xmlns:a16="http://schemas.microsoft.com/office/drawing/2014/main" id="{924EC9C5-C0A5-61D2-20B2-055D0751A1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673344" y="121964"/>
            <a:ext cx="2950530" cy="175495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9FC432-4ABD-4F10-0565-CD0644E1A325}"/>
              </a:ext>
            </a:extLst>
          </p:cNvPr>
          <p:cNvSpPr txBox="1"/>
          <p:nvPr/>
        </p:nvSpPr>
        <p:spPr>
          <a:xfrm>
            <a:off x="1759034" y="-207410"/>
            <a:ext cx="96621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500" b="1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Financial Risks</a:t>
            </a:r>
            <a:endParaRPr lang="en-US" sz="25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ABA7496-DADC-4154-0851-1E00C3233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604601"/>
              </p:ext>
            </p:extLst>
          </p:nvPr>
        </p:nvGraphicFramePr>
        <p:xfrm>
          <a:off x="1919472" y="885290"/>
          <a:ext cx="5883409" cy="566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5616">
                  <a:extLst>
                    <a:ext uri="{9D8B030D-6E8A-4147-A177-3AD203B41FA5}">
                      <a16:colId xmlns:a16="http://schemas.microsoft.com/office/drawing/2014/main" val="1222904618"/>
                    </a:ext>
                  </a:extLst>
                </a:gridCol>
                <a:gridCol w="515184">
                  <a:extLst>
                    <a:ext uri="{9D8B030D-6E8A-4147-A177-3AD203B41FA5}">
                      <a16:colId xmlns:a16="http://schemas.microsoft.com/office/drawing/2014/main" val="2307893806"/>
                    </a:ext>
                  </a:extLst>
                </a:gridCol>
                <a:gridCol w="539098">
                  <a:extLst>
                    <a:ext uri="{9D8B030D-6E8A-4147-A177-3AD203B41FA5}">
                      <a16:colId xmlns:a16="http://schemas.microsoft.com/office/drawing/2014/main" val="2839888996"/>
                    </a:ext>
                  </a:extLst>
                </a:gridCol>
                <a:gridCol w="705445">
                  <a:extLst>
                    <a:ext uri="{9D8B030D-6E8A-4147-A177-3AD203B41FA5}">
                      <a16:colId xmlns:a16="http://schemas.microsoft.com/office/drawing/2014/main" val="3986000664"/>
                    </a:ext>
                  </a:extLst>
                </a:gridCol>
                <a:gridCol w="1068531">
                  <a:extLst>
                    <a:ext uri="{9D8B030D-6E8A-4147-A177-3AD203B41FA5}">
                      <a16:colId xmlns:a16="http://schemas.microsoft.com/office/drawing/2014/main" val="2798918093"/>
                    </a:ext>
                  </a:extLst>
                </a:gridCol>
                <a:gridCol w="620438">
                  <a:extLst>
                    <a:ext uri="{9D8B030D-6E8A-4147-A177-3AD203B41FA5}">
                      <a16:colId xmlns:a16="http://schemas.microsoft.com/office/drawing/2014/main" val="4067566788"/>
                    </a:ext>
                  </a:extLst>
                </a:gridCol>
                <a:gridCol w="610782">
                  <a:extLst>
                    <a:ext uri="{9D8B030D-6E8A-4147-A177-3AD203B41FA5}">
                      <a16:colId xmlns:a16="http://schemas.microsoft.com/office/drawing/2014/main" val="2750949674"/>
                    </a:ext>
                  </a:extLst>
                </a:gridCol>
                <a:gridCol w="818315">
                  <a:extLst>
                    <a:ext uri="{9D8B030D-6E8A-4147-A177-3AD203B41FA5}">
                      <a16:colId xmlns:a16="http://schemas.microsoft.com/office/drawing/2014/main" val="3043319100"/>
                    </a:ext>
                  </a:extLst>
                </a:gridCol>
              </a:tblGrid>
              <a:tr h="6983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eorgia" panose="02040502050405020303" pitchFamily="18" charset="0"/>
                        </a:rPr>
                        <a:t>LI</a:t>
                      </a:r>
                      <a:r>
                        <a:rPr lang="en-US" sz="1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eorgia" panose="02040502050405020303" pitchFamily="18" charset="0"/>
                        </a:rPr>
                        <a:t>QUIDITY</a:t>
                      </a:r>
                      <a:endParaRPr lang="en-US" sz="1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MSFT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AAPL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GOOG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eorgia" panose="02040502050405020303" pitchFamily="18" charset="0"/>
                        </a:rPr>
                        <a:t>PROFITABILITY </a:t>
                      </a:r>
                      <a:endParaRPr lang="en-US" sz="1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 MSFT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 AAPL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 GOOG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extLst>
                  <a:ext uri="{0D108BD9-81ED-4DB2-BD59-A6C34878D82A}">
                    <a16:rowId xmlns:a16="http://schemas.microsoft.com/office/drawing/2014/main" val="3115235559"/>
                  </a:ext>
                </a:extLst>
              </a:tr>
              <a:tr h="282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Gross Margin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eorgia" panose="02040502050405020303" pitchFamily="18" charset="0"/>
                        </a:rPr>
                        <a:t>69.76%</a:t>
                      </a:r>
                      <a:endParaRPr lang="en-US" sz="1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46.52%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58.20%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extLst>
                  <a:ext uri="{0D108BD9-81ED-4DB2-BD59-A6C34878D82A}">
                    <a16:rowId xmlns:a16="http://schemas.microsoft.com/office/drawing/2014/main" val="2765024528"/>
                  </a:ext>
                </a:extLst>
              </a:tr>
              <a:tr h="4208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Current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eorgia" panose="02040502050405020303" pitchFamily="18" charset="0"/>
                        </a:rPr>
                        <a:t>1.275</a:t>
                      </a:r>
                      <a:endParaRPr lang="en-US" sz="1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0.92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1.84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Operating Margin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eorgia" panose="02040502050405020303" pitchFamily="18" charset="0"/>
                        </a:rPr>
                        <a:t>44.64%</a:t>
                      </a:r>
                      <a:endParaRPr lang="en-US" sz="1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31.76%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32.11%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extLst>
                  <a:ext uri="{0D108BD9-81ED-4DB2-BD59-A6C34878D82A}">
                    <a16:rowId xmlns:a16="http://schemas.microsoft.com/office/drawing/2014/main" val="2144513710"/>
                  </a:ext>
                </a:extLst>
              </a:tr>
              <a:tr h="282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Quick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eorgia" panose="02040502050405020303" pitchFamily="18" charset="0"/>
                        </a:rPr>
                        <a:t>1.265</a:t>
                      </a:r>
                      <a:endParaRPr lang="en-US" sz="1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0.88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1.84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Net Margin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eorgia" panose="02040502050405020303" pitchFamily="18" charset="0"/>
                        </a:rPr>
                        <a:t>35.43</a:t>
                      </a:r>
                      <a:endParaRPr lang="en-US" sz="1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24.30%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28.60%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extLst>
                  <a:ext uri="{0D108BD9-81ED-4DB2-BD59-A6C34878D82A}">
                    <a16:rowId xmlns:a16="http://schemas.microsoft.com/office/drawing/2014/main" val="3438030007"/>
                  </a:ext>
                </a:extLst>
              </a:tr>
              <a:tr h="282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Cash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0.6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0.37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1.07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ROE 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34.34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141.94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33.02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extLst>
                  <a:ext uri="{0D108BD9-81ED-4DB2-BD59-A6C34878D82A}">
                    <a16:rowId xmlns:a16="http://schemas.microsoft.com/office/drawing/2014/main" val="3013805626"/>
                  </a:ext>
                </a:extLst>
              </a:tr>
              <a:tr h="1432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ROA%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18.37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27.76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23.78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extLst>
                  <a:ext uri="{0D108BD9-81ED-4DB2-BD59-A6C34878D82A}">
                    <a16:rowId xmlns:a16="http://schemas.microsoft.com/office/drawing/2014/main" val="2275868736"/>
                  </a:ext>
                </a:extLst>
              </a:tr>
              <a:tr h="2775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eorgia" panose="02040502050405020303" pitchFamily="18" charset="0"/>
                        </a:rPr>
                        <a:t>LEVERAGE &amp;</a:t>
                      </a:r>
                      <a:endParaRPr lang="en-US" sz="1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ctr"/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eorgia" panose="02040502050405020303" pitchFamily="18" charset="0"/>
                        </a:rPr>
                        <a:t>BANKRUPTCY ASSESSMENT </a:t>
                      </a:r>
                      <a:endParaRPr lang="en-US" sz="1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27569"/>
                  </a:ext>
                </a:extLst>
              </a:tr>
              <a:tr h="5595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eorgia" panose="02040502050405020303" pitchFamily="18" charset="0"/>
                        </a:rPr>
                        <a:t>SOLVENCY RATIOS </a:t>
                      </a:r>
                      <a:endParaRPr lang="en-US" sz="1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400605"/>
                  </a:ext>
                </a:extLst>
              </a:tr>
              <a:tr h="282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Cash to Debt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1.15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0.56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3.76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Z score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eorgia" panose="02040502050405020303" pitchFamily="18" charset="0"/>
                        </a:rPr>
                        <a:t>9.57</a:t>
                      </a:r>
                      <a:endParaRPr lang="en-US" sz="1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9.45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12.5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039026"/>
                  </a:ext>
                </a:extLst>
              </a:tr>
              <a:tr h="28203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Equity to Asset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0.57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0.19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0.72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74348"/>
                  </a:ext>
                </a:extLst>
              </a:tr>
              <a:tr h="28203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Debt to Equity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0.21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1.45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0.08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214106"/>
                  </a:ext>
                </a:extLst>
              </a:tr>
              <a:tr h="55958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Interest Coverage Ratio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eorgia" panose="02040502050405020303" pitchFamily="18" charset="0"/>
                        </a:rPr>
                        <a:t>43.97</a:t>
                      </a:r>
                      <a:endParaRPr lang="en-US" sz="1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N/A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N/A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477" marR="4477" marT="4477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14341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AC449D4-2718-7F79-62E2-66951AD1F3D1}"/>
              </a:ext>
            </a:extLst>
          </p:cNvPr>
          <p:cNvSpPr txBox="1"/>
          <p:nvPr/>
        </p:nvSpPr>
        <p:spPr>
          <a:xfrm>
            <a:off x="7840929" y="617645"/>
            <a:ext cx="4434944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✅ </a:t>
            </a:r>
            <a:r>
              <a:rPr lang="en-US" b="1" dirty="0">
                <a:latin typeface="Georgia" panose="02040502050405020303" pitchFamily="18" charset="0"/>
              </a:rPr>
              <a:t>Liquidity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exceeds industry benchmarks </a:t>
            </a:r>
            <a:r>
              <a:rPr lang="en-US" sz="2500" dirty="0">
                <a:latin typeface="Georgia" panose="02040502050405020303" pitchFamily="18" charset="0"/>
              </a:rPr>
              <a:t>1.0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short-term obligations</a:t>
            </a:r>
          </a:p>
          <a:p>
            <a:pPr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✅ </a:t>
            </a:r>
            <a:r>
              <a:rPr lang="en-US" b="1" dirty="0">
                <a:latin typeface="Georgia" panose="02040502050405020303" pitchFamily="18" charset="0"/>
              </a:rPr>
              <a:t>Profitability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strong pricing power &amp;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Better than competitors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Strong ROE &amp; ROA reduce business risk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8297F8-D69D-F379-E79E-A3A7F264B152}"/>
              </a:ext>
            </a:extLst>
          </p:cNvPr>
          <p:cNvSpPr/>
          <p:nvPr/>
        </p:nvSpPr>
        <p:spPr>
          <a:xfrm>
            <a:off x="1919472" y="883397"/>
            <a:ext cx="5883409" cy="2369080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C00F70-44A6-15CB-B6BA-9F7624B2FFBF}"/>
              </a:ext>
            </a:extLst>
          </p:cNvPr>
          <p:cNvSpPr/>
          <p:nvPr/>
        </p:nvSpPr>
        <p:spPr>
          <a:xfrm>
            <a:off x="2893284" y="1984802"/>
            <a:ext cx="581436" cy="75839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94FC0A-A0CF-275C-96D9-B05799672970}"/>
              </a:ext>
            </a:extLst>
          </p:cNvPr>
          <p:cNvSpPr/>
          <p:nvPr/>
        </p:nvSpPr>
        <p:spPr>
          <a:xfrm>
            <a:off x="5730240" y="1543051"/>
            <a:ext cx="656478" cy="1200150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9E0F8F-5F20-ED5B-DB18-95A1E15B57AA}"/>
              </a:ext>
            </a:extLst>
          </p:cNvPr>
          <p:cNvSpPr/>
          <p:nvPr/>
        </p:nvSpPr>
        <p:spPr>
          <a:xfrm>
            <a:off x="1919472" y="3273970"/>
            <a:ext cx="5883409" cy="3272677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12C864-980B-C779-D9AD-8BBC61C43EA7}"/>
              </a:ext>
            </a:extLst>
          </p:cNvPr>
          <p:cNvSpPr txBox="1"/>
          <p:nvPr/>
        </p:nvSpPr>
        <p:spPr>
          <a:xfrm>
            <a:off x="7757056" y="3299369"/>
            <a:ext cx="44349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✅ </a:t>
            </a:r>
            <a:r>
              <a:rPr lang="en-US" b="1" dirty="0">
                <a:latin typeface="Georgia" panose="02040502050405020303" pitchFamily="18" charset="0"/>
              </a:rPr>
              <a:t>Leverage &amp; Solvency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Low debt reliance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high equity financing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44 times of its interest expenses</a:t>
            </a:r>
          </a:p>
          <a:p>
            <a:pPr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✅ </a:t>
            </a:r>
            <a:r>
              <a:rPr lang="en-US" b="1" dirty="0">
                <a:latin typeface="Georgia" panose="02040502050405020303" pitchFamily="18" charset="0"/>
              </a:rPr>
              <a:t>Bankruptcy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Very low, stable financial position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5A4D95-27C1-EE24-E977-590D10E7DA50}"/>
              </a:ext>
            </a:extLst>
          </p:cNvPr>
          <p:cNvSpPr/>
          <p:nvPr/>
        </p:nvSpPr>
        <p:spPr>
          <a:xfrm>
            <a:off x="2893284" y="5097787"/>
            <a:ext cx="722968" cy="889706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B43B3CB-E93D-B19B-2131-3BC4DA28DFFD}"/>
              </a:ext>
            </a:extLst>
          </p:cNvPr>
          <p:cNvGrpSpPr/>
          <p:nvPr/>
        </p:nvGrpSpPr>
        <p:grpSpPr>
          <a:xfrm>
            <a:off x="3514474" y="6052559"/>
            <a:ext cx="4242581" cy="494088"/>
            <a:chOff x="7556101" y="2677202"/>
            <a:chExt cx="6757003" cy="707886"/>
          </a:xfrm>
        </p:grpSpPr>
        <p:sp>
          <p:nvSpPr>
            <p:cNvPr id="22" name="Arrow: Left 21">
              <a:extLst>
                <a:ext uri="{FF2B5EF4-FFF2-40B4-BE49-F238E27FC236}">
                  <a16:creationId xmlns:a16="http://schemas.microsoft.com/office/drawing/2014/main" id="{7574EE42-0872-3AD4-FCD9-28FFF1222201}"/>
                </a:ext>
              </a:extLst>
            </p:cNvPr>
            <p:cNvSpPr/>
            <p:nvPr/>
          </p:nvSpPr>
          <p:spPr>
            <a:xfrm>
              <a:off x="7556101" y="2707076"/>
              <a:ext cx="536887" cy="432364"/>
            </a:xfrm>
            <a:prstGeom prst="left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B44046-B10D-162A-F472-E650CA78F178}"/>
                </a:ext>
              </a:extLst>
            </p:cNvPr>
            <p:cNvSpPr txBox="1"/>
            <p:nvPr/>
          </p:nvSpPr>
          <p:spPr>
            <a:xfrm>
              <a:off x="8041307" y="2677202"/>
              <a:ext cx="6271797" cy="7078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GB" sz="2000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Greater than Benchmark 10 </a:t>
              </a: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BBACC7-D292-4DAF-4BCB-27B2086F6898}"/>
              </a:ext>
            </a:extLst>
          </p:cNvPr>
          <p:cNvSpPr/>
          <p:nvPr/>
        </p:nvSpPr>
        <p:spPr>
          <a:xfrm>
            <a:off x="5805282" y="4610907"/>
            <a:ext cx="581436" cy="530053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3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19DDC6-9B5F-1372-FFF2-B705B90C5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8E4D8C8-99FC-47E8-5817-9206164C7E56}"/>
              </a:ext>
            </a:extLst>
          </p:cNvPr>
          <p:cNvGrpSpPr/>
          <p:nvPr/>
        </p:nvGrpSpPr>
        <p:grpSpPr>
          <a:xfrm rot="2497510">
            <a:off x="-2096544" y="1195285"/>
            <a:ext cx="4153966" cy="3943586"/>
            <a:chOff x="460751" y="1387095"/>
            <a:chExt cx="5392494" cy="428046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DEB4DFB-138D-D269-62BB-ECA24130F42D}"/>
                </a:ext>
              </a:extLst>
            </p:cNvPr>
            <p:cNvCxnSpPr>
              <a:cxnSpLocks/>
              <a:stCxn id="47" idx="4"/>
              <a:endCxn id="47" idx="0"/>
            </p:cNvCxnSpPr>
            <p:nvPr/>
          </p:nvCxnSpPr>
          <p:spPr>
            <a:xfrm flipV="1">
              <a:off x="2949464" y="1387095"/>
              <a:ext cx="0" cy="42804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C0E556F-0517-1E7D-F000-14C30ECFDD55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460751" y="3527329"/>
              <a:ext cx="497742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1810DD7-C666-93EE-37DF-BA8658D5FB90}"/>
                </a:ext>
              </a:extLst>
            </p:cNvPr>
            <p:cNvSpPr/>
            <p:nvPr/>
          </p:nvSpPr>
          <p:spPr>
            <a:xfrm>
              <a:off x="460751" y="1387095"/>
              <a:ext cx="4977426" cy="4280468"/>
            </a:xfrm>
            <a:prstGeom prst="ellipse">
              <a:avLst/>
            </a:prstGeom>
            <a:blipFill>
              <a:blip r:embed="rId4">
                <a:alphaModFix amt="17000"/>
                <a:extLs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a:blipFill>
            <a:ln w="38100">
              <a:solidFill>
                <a:schemeClr val="bg2">
                  <a:alpha val="24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07CEA62-FB37-034A-D2BC-CB8AB27CE4CF}"/>
                </a:ext>
              </a:extLst>
            </p:cNvPr>
            <p:cNvSpPr/>
            <p:nvPr/>
          </p:nvSpPr>
          <p:spPr>
            <a:xfrm>
              <a:off x="1362479" y="2221968"/>
              <a:ext cx="3173969" cy="272236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bg2">
                  <a:alpha val="24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305508C-60D7-C4EA-619C-BB739D210D53}"/>
                </a:ext>
              </a:extLst>
            </p:cNvPr>
            <p:cNvSpPr txBox="1"/>
            <p:nvPr/>
          </p:nvSpPr>
          <p:spPr>
            <a:xfrm>
              <a:off x="3813804" y="2137731"/>
              <a:ext cx="20394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atin typeface="Georgia" panose="02040502050405020303" pitchFamily="18" charset="0"/>
                </a:rPr>
                <a:t>Part 3 </a:t>
              </a:r>
            </a:p>
          </p:txBody>
        </p:sp>
      </p:grpSp>
      <p:pic>
        <p:nvPicPr>
          <p:cNvPr id="2" name="Picture 1" descr="A logo of a microsoft company&#10;&#10;AI-generated content may be incorrect.">
            <a:extLst>
              <a:ext uri="{FF2B5EF4-FFF2-40B4-BE49-F238E27FC236}">
                <a16:creationId xmlns:a16="http://schemas.microsoft.com/office/drawing/2014/main" id="{27EFBF9A-A3D3-2027-3513-2BAD27EA27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673344" y="121964"/>
            <a:ext cx="2950530" cy="1754951"/>
          </a:xfrm>
          <a:prstGeom prst="rect">
            <a:avLst/>
          </a:prstGeom>
          <a:effectLst>
            <a:softEdge rad="63500"/>
          </a:effec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E805FB-739F-9601-6E38-DFC90575C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62751"/>
              </p:ext>
            </p:extLst>
          </p:nvPr>
        </p:nvGraphicFramePr>
        <p:xfrm>
          <a:off x="1940339" y="788076"/>
          <a:ext cx="5517099" cy="31553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7969">
                  <a:extLst>
                    <a:ext uri="{9D8B030D-6E8A-4147-A177-3AD203B41FA5}">
                      <a16:colId xmlns:a16="http://schemas.microsoft.com/office/drawing/2014/main" val="2018762518"/>
                    </a:ext>
                  </a:extLst>
                </a:gridCol>
                <a:gridCol w="1863695">
                  <a:extLst>
                    <a:ext uri="{9D8B030D-6E8A-4147-A177-3AD203B41FA5}">
                      <a16:colId xmlns:a16="http://schemas.microsoft.com/office/drawing/2014/main" val="1826139528"/>
                    </a:ext>
                  </a:extLst>
                </a:gridCol>
                <a:gridCol w="2295435">
                  <a:extLst>
                    <a:ext uri="{9D8B030D-6E8A-4147-A177-3AD203B41FA5}">
                      <a16:colId xmlns:a16="http://schemas.microsoft.com/office/drawing/2014/main" val="3070397532"/>
                    </a:ext>
                  </a:extLst>
                </a:gridCol>
              </a:tblGrid>
              <a:tr h="7326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Georgia" panose="02040502050405020303" pitchFamily="18" charset="0"/>
                        </a:rPr>
                        <a:t>Risk Category</a:t>
                      </a:r>
                      <a:endParaRPr lang="en-US" sz="1400" kern="100" dirty="0"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Georgia" panose="02040502050405020303" pitchFamily="18" charset="0"/>
                        </a:rPr>
                        <a:t>Hypothetical Change</a:t>
                      </a:r>
                      <a:endParaRPr lang="en-US" sz="1400" kern="100"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Georgia" panose="02040502050405020303" pitchFamily="18" charset="0"/>
                        </a:rPr>
                        <a:t>Impact on Financials</a:t>
                      </a:r>
                      <a:endParaRPr lang="en-US" sz="1400" kern="100" dirty="0"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567850"/>
                  </a:ext>
                </a:extLst>
              </a:tr>
              <a:tr h="768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Georgia" panose="02040502050405020303" pitchFamily="18" charset="0"/>
                        </a:rPr>
                        <a:t>Interest Rate Risk</a:t>
                      </a:r>
                      <a:endParaRPr lang="en-US" sz="1400" kern="100" dirty="0"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Georgia" panose="02040502050405020303" pitchFamily="18" charset="0"/>
                        </a:rPr>
                        <a:t>100 basis point increase in U.S. Treasury rates ▲</a:t>
                      </a:r>
                      <a:endParaRPr lang="en-US" sz="1400" kern="100"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Georgia" panose="02040502050405020303" pitchFamily="18" charset="0"/>
                        </a:rPr>
                        <a:t>($1.34B) ▼ decrease in fair value</a:t>
                      </a:r>
                      <a:endParaRPr lang="en-US" sz="1400" kern="100" dirty="0"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591305"/>
                  </a:ext>
                </a:extLst>
              </a:tr>
              <a:tr h="6846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Georgia" panose="02040502050405020303" pitchFamily="18" charset="0"/>
                        </a:rPr>
                        <a:t>Foreign Exchange Risk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Georgia" panose="02040502050405020303" pitchFamily="18" charset="0"/>
                        </a:rPr>
                        <a:t>10% decrease in foreign exchange rates ▼ </a:t>
                      </a:r>
                      <a:endParaRPr lang="en-US" sz="1400" kern="100" dirty="0"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Georgia" panose="02040502050405020303" pitchFamily="18" charset="0"/>
                        </a:rPr>
                        <a:t>($9.6B) ▼ decrease in revenue</a:t>
                      </a:r>
                      <a:endParaRPr lang="en-US" sz="1400" kern="100" dirty="0"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565082"/>
                  </a:ext>
                </a:extLst>
              </a:tr>
              <a:tr h="9374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Georgia" panose="02040502050405020303" pitchFamily="18" charset="0"/>
                        </a:rPr>
                        <a:t>Foreign Exchange Risk</a:t>
                      </a:r>
                      <a:endParaRPr lang="en-US" sz="1400" kern="100" dirty="0"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Georgia" panose="02040502050405020303" pitchFamily="18" charset="0"/>
                        </a:rPr>
                        <a:t>10% decrease in foreign exchange rates ▼ </a:t>
                      </a:r>
                      <a:endParaRPr lang="en-US" sz="1400" kern="100" dirty="0"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Georgia" panose="02040502050405020303" pitchFamily="18" charset="0"/>
                        </a:rPr>
                        <a:t>($38M) ▼ decrease in fair value (investment) </a:t>
                      </a:r>
                      <a:endParaRPr lang="en-US" sz="1400" kern="100" dirty="0"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089333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DC6D75-E60D-6A43-AA76-293E039A9F28}"/>
              </a:ext>
            </a:extLst>
          </p:cNvPr>
          <p:cNvCxnSpPr>
            <a:cxnSpLocks/>
          </p:cNvCxnSpPr>
          <p:nvPr/>
        </p:nvCxnSpPr>
        <p:spPr>
          <a:xfrm flipH="1">
            <a:off x="5349667" y="5380545"/>
            <a:ext cx="859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3D44A4-9BDD-6A0F-70D5-BA4AFC41F06B}"/>
              </a:ext>
            </a:extLst>
          </p:cNvPr>
          <p:cNvSpPr txBox="1"/>
          <p:nvPr/>
        </p:nvSpPr>
        <p:spPr>
          <a:xfrm>
            <a:off x="1789514" y="-194003"/>
            <a:ext cx="96621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500" b="1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Financial Risks</a:t>
            </a:r>
            <a:endParaRPr lang="en-US" sz="25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23BB6-3E03-F4F8-D566-209A08EC1C58}"/>
              </a:ext>
            </a:extLst>
          </p:cNvPr>
          <p:cNvSpPr txBox="1"/>
          <p:nvPr/>
        </p:nvSpPr>
        <p:spPr>
          <a:xfrm>
            <a:off x="7457438" y="764471"/>
            <a:ext cx="48222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Georgia" panose="02040502050405020303" pitchFamily="18" charset="0"/>
              </a:rPr>
              <a:t>✅ Interest Rate Risk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100-bps hike → $1.34B fair value loss</a:t>
            </a:r>
          </a:p>
          <a:p>
            <a:pPr>
              <a:buNone/>
            </a:pPr>
            <a:endParaRPr lang="en-US" b="1" dirty="0">
              <a:latin typeface="Georgia" panose="02040502050405020303" pitchFamily="18" charset="0"/>
            </a:endParaRPr>
          </a:p>
          <a:p>
            <a:pPr>
              <a:buNone/>
            </a:pPr>
            <a:endParaRPr lang="en-US" b="1" dirty="0">
              <a:latin typeface="Georgia" panose="02040502050405020303" pitchFamily="18" charset="0"/>
            </a:endParaRPr>
          </a:p>
          <a:p>
            <a:pPr>
              <a:buNone/>
            </a:pPr>
            <a:endParaRPr lang="en-US" b="1" dirty="0">
              <a:latin typeface="Georgia" panose="02040502050405020303" pitchFamily="18" charset="0"/>
            </a:endParaRPr>
          </a:p>
          <a:p>
            <a:pPr>
              <a:buNone/>
            </a:pPr>
            <a:endParaRPr lang="en-US" b="1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US" b="1" dirty="0">
                <a:latin typeface="Georgia" panose="02040502050405020303" pitchFamily="18" charset="0"/>
              </a:rPr>
              <a:t>✅ FX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10% decrease in </a:t>
            </a:r>
            <a:r>
              <a:rPr lang="en-US" dirty="0" err="1">
                <a:latin typeface="Georgia" panose="02040502050405020303" pitchFamily="18" charset="0"/>
              </a:rPr>
              <a:t>Fx</a:t>
            </a:r>
            <a:r>
              <a:rPr lang="en-US" dirty="0">
                <a:latin typeface="Georgia" panose="02040502050405020303" pitchFamily="18" charset="0"/>
              </a:rPr>
              <a:t> rate 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 Decrease is </a:t>
            </a:r>
            <a:r>
              <a:rPr lang="en-US" dirty="0">
                <a:latin typeface="Georgia" panose="02040502050405020303" pitchFamily="18" charset="0"/>
              </a:rPr>
              <a:t>High for revenue, low for investments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ED8ADA-F751-9B3D-4FFD-6E3BEA751BFC}"/>
              </a:ext>
            </a:extLst>
          </p:cNvPr>
          <p:cNvSpPr/>
          <p:nvPr/>
        </p:nvSpPr>
        <p:spPr>
          <a:xfrm>
            <a:off x="5144615" y="1564623"/>
            <a:ext cx="2312823" cy="710226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11379-9EF0-6F1F-6151-C046BF426C02}"/>
              </a:ext>
            </a:extLst>
          </p:cNvPr>
          <p:cNvSpPr/>
          <p:nvPr/>
        </p:nvSpPr>
        <p:spPr>
          <a:xfrm>
            <a:off x="5125009" y="2306212"/>
            <a:ext cx="2352035" cy="1533165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6C6325-87B2-D733-7C56-DB04118FA4D8}"/>
              </a:ext>
            </a:extLst>
          </p:cNvPr>
          <p:cNvSpPr txBox="1"/>
          <p:nvPr/>
        </p:nvSpPr>
        <p:spPr>
          <a:xfrm>
            <a:off x="1921549" y="3840420"/>
            <a:ext cx="96621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500" b="1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Share Price Risks </a:t>
            </a:r>
            <a:endParaRPr lang="en-US" sz="25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D71FCCF-2A5F-1E79-353A-F92D9805C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53213"/>
              </p:ext>
            </p:extLst>
          </p:nvPr>
        </p:nvGraphicFramePr>
        <p:xfrm>
          <a:off x="2035380" y="4904652"/>
          <a:ext cx="8770151" cy="1459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2259">
                  <a:extLst>
                    <a:ext uri="{9D8B030D-6E8A-4147-A177-3AD203B41FA5}">
                      <a16:colId xmlns:a16="http://schemas.microsoft.com/office/drawing/2014/main" val="374222825"/>
                    </a:ext>
                  </a:extLst>
                </a:gridCol>
                <a:gridCol w="1414473">
                  <a:extLst>
                    <a:ext uri="{9D8B030D-6E8A-4147-A177-3AD203B41FA5}">
                      <a16:colId xmlns:a16="http://schemas.microsoft.com/office/drawing/2014/main" val="4086085038"/>
                    </a:ext>
                  </a:extLst>
                </a:gridCol>
                <a:gridCol w="1414473">
                  <a:extLst>
                    <a:ext uri="{9D8B030D-6E8A-4147-A177-3AD203B41FA5}">
                      <a16:colId xmlns:a16="http://schemas.microsoft.com/office/drawing/2014/main" val="2039939616"/>
                    </a:ext>
                  </a:extLst>
                </a:gridCol>
                <a:gridCol w="1414473">
                  <a:extLst>
                    <a:ext uri="{9D8B030D-6E8A-4147-A177-3AD203B41FA5}">
                      <a16:colId xmlns:a16="http://schemas.microsoft.com/office/drawing/2014/main" val="4232720299"/>
                    </a:ext>
                  </a:extLst>
                </a:gridCol>
                <a:gridCol w="1414473">
                  <a:extLst>
                    <a:ext uri="{9D8B030D-6E8A-4147-A177-3AD203B41FA5}">
                      <a16:colId xmlns:a16="http://schemas.microsoft.com/office/drawing/2014/main" val="1014211315"/>
                    </a:ext>
                  </a:extLst>
                </a:gridCol>
              </a:tblGrid>
              <a:tr h="895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kern="100" dirty="0">
                          <a:effectLst/>
                          <a:latin typeface="Georgia" panose="02040502050405020303" pitchFamily="18" charset="0"/>
                        </a:rPr>
                        <a:t>Metric</a:t>
                      </a:r>
                      <a:endParaRPr lang="en-US" sz="1500" kern="100" dirty="0"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kern="100">
                          <a:effectLst/>
                          <a:latin typeface="Georgia" panose="02040502050405020303" pitchFamily="18" charset="0"/>
                        </a:rPr>
                        <a:t>Microsoft (MSFT)</a:t>
                      </a:r>
                      <a:endParaRPr lang="en-US" sz="1500" kern="100"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kern="100">
                          <a:effectLst/>
                          <a:latin typeface="Georgia" panose="02040502050405020303" pitchFamily="18" charset="0"/>
                        </a:rPr>
                        <a:t>Apple (AAPL)</a:t>
                      </a:r>
                      <a:endParaRPr lang="en-US" sz="1500" kern="100"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kern="100">
                          <a:effectLst/>
                          <a:latin typeface="Georgia" panose="02040502050405020303" pitchFamily="18" charset="0"/>
                        </a:rPr>
                        <a:t>Alphabet Inc. (GOOG</a:t>
                      </a:r>
                      <a:endParaRPr lang="en-US" sz="1500" kern="100"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kern="100">
                          <a:effectLst/>
                          <a:latin typeface="Georgia" panose="02040502050405020303" pitchFamily="18" charset="0"/>
                        </a:rPr>
                        <a:t>S&amp;P 500(^GSPC)</a:t>
                      </a:r>
                      <a:endParaRPr lang="en-US" sz="1500" kern="100"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8335270"/>
                  </a:ext>
                </a:extLst>
              </a:tr>
              <a:tr h="2817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kern="100">
                          <a:effectLst/>
                          <a:latin typeface="Georgia" panose="02040502050405020303" pitchFamily="18" charset="0"/>
                        </a:rPr>
                        <a:t>Daily Volatility</a:t>
                      </a:r>
                      <a:endParaRPr lang="en-US" sz="1500" kern="100"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b="1" kern="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eorgia" panose="02040502050405020303" pitchFamily="18" charset="0"/>
                        </a:rPr>
                        <a:t>1.92%</a:t>
                      </a:r>
                      <a:endParaRPr lang="en-US" sz="1500" b="1" kern="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kern="100">
                          <a:effectLst/>
                          <a:latin typeface="Georgia" panose="02040502050405020303" pitchFamily="18" charset="0"/>
                        </a:rPr>
                        <a:t>2.00%</a:t>
                      </a:r>
                      <a:endParaRPr lang="en-US" sz="1500" kern="100"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kern="100">
                          <a:effectLst/>
                          <a:latin typeface="Georgia" panose="02040502050405020303" pitchFamily="18" charset="0"/>
                        </a:rPr>
                        <a:t>2.04%</a:t>
                      </a:r>
                      <a:endParaRPr lang="en-US" sz="1500" kern="100"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kern="100">
                          <a:effectLst/>
                          <a:latin typeface="Georgia" panose="02040502050405020303" pitchFamily="18" charset="0"/>
                        </a:rPr>
                        <a:t>1.34%</a:t>
                      </a:r>
                      <a:endParaRPr lang="en-US" sz="1500" kern="100"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0319172"/>
                  </a:ext>
                </a:extLst>
              </a:tr>
              <a:tr h="2817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kern="100">
                          <a:effectLst/>
                          <a:latin typeface="Georgia" panose="02040502050405020303" pitchFamily="18" charset="0"/>
                        </a:rPr>
                        <a:t>Annualized Volatility</a:t>
                      </a:r>
                      <a:endParaRPr lang="en-US" sz="1500" kern="100"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b="1" kern="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eorgia" panose="02040502050405020303" pitchFamily="18" charset="0"/>
                        </a:rPr>
                        <a:t>30%</a:t>
                      </a:r>
                      <a:endParaRPr lang="en-US" sz="1500" b="1" kern="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kern="100">
                          <a:effectLst/>
                          <a:latin typeface="Georgia" panose="02040502050405020303" pitchFamily="18" charset="0"/>
                        </a:rPr>
                        <a:t>31.69%</a:t>
                      </a:r>
                      <a:endParaRPr lang="en-US" sz="1500" kern="100"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kern="100">
                          <a:effectLst/>
                          <a:latin typeface="Georgia" panose="02040502050405020303" pitchFamily="18" charset="0"/>
                        </a:rPr>
                        <a:t>32.39%</a:t>
                      </a:r>
                      <a:endParaRPr lang="en-US" sz="1500" kern="100"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kern="100" dirty="0">
                          <a:effectLst/>
                          <a:latin typeface="Georgia" panose="02040502050405020303" pitchFamily="18" charset="0"/>
                        </a:rPr>
                        <a:t>21.35%</a:t>
                      </a:r>
                      <a:endParaRPr lang="en-US" sz="1500" kern="100" dirty="0">
                        <a:effectLst/>
                        <a:latin typeface="Georgia" panose="02040502050405020303" pitchFamily="18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386133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B25C1C3-0BE3-E1DB-1E2E-98DB047306DF}"/>
              </a:ext>
            </a:extLst>
          </p:cNvPr>
          <p:cNvSpPr/>
          <p:nvPr/>
        </p:nvSpPr>
        <p:spPr>
          <a:xfrm>
            <a:off x="5144614" y="5790008"/>
            <a:ext cx="1445757" cy="573727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5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E7D327-6978-D490-1B34-6FE059348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070F1E-71B6-3F04-CFB0-A32F4CAD316F}"/>
              </a:ext>
            </a:extLst>
          </p:cNvPr>
          <p:cNvGrpSpPr/>
          <p:nvPr/>
        </p:nvGrpSpPr>
        <p:grpSpPr>
          <a:xfrm rot="2714932">
            <a:off x="-2515440" y="1073862"/>
            <a:ext cx="4520868" cy="4079186"/>
            <a:chOff x="460751" y="1387095"/>
            <a:chExt cx="5392494" cy="428046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B9C901A-2067-37A4-3266-7ACC1C977EA3}"/>
                </a:ext>
              </a:extLst>
            </p:cNvPr>
            <p:cNvCxnSpPr>
              <a:cxnSpLocks/>
              <a:stCxn id="47" idx="4"/>
              <a:endCxn id="47" idx="0"/>
            </p:cNvCxnSpPr>
            <p:nvPr/>
          </p:nvCxnSpPr>
          <p:spPr>
            <a:xfrm flipV="1">
              <a:off x="2949464" y="1387095"/>
              <a:ext cx="0" cy="42804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DDBF17-9409-7351-0D93-81FCF4A8E30A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460751" y="3527329"/>
              <a:ext cx="497742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39E732-06CD-AB30-9F11-78FE38BC33C6}"/>
                </a:ext>
              </a:extLst>
            </p:cNvPr>
            <p:cNvSpPr/>
            <p:nvPr/>
          </p:nvSpPr>
          <p:spPr>
            <a:xfrm>
              <a:off x="460751" y="1387095"/>
              <a:ext cx="4977426" cy="4280468"/>
            </a:xfrm>
            <a:prstGeom prst="ellipse">
              <a:avLst/>
            </a:prstGeom>
            <a:blipFill>
              <a:blip r:embed="rId4">
                <a:alphaModFix amt="17000"/>
                <a:extLs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a:blipFill>
            <a:ln w="38100">
              <a:solidFill>
                <a:schemeClr val="bg2">
                  <a:alpha val="24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A93B6DB-25B7-3022-4BE4-FF44308BB5FB}"/>
                </a:ext>
              </a:extLst>
            </p:cNvPr>
            <p:cNvSpPr/>
            <p:nvPr/>
          </p:nvSpPr>
          <p:spPr>
            <a:xfrm>
              <a:off x="1362479" y="2221968"/>
              <a:ext cx="3173969" cy="272236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bg2">
                  <a:alpha val="24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2BDB5D-4C66-1282-E697-80154D8217DD}"/>
                </a:ext>
              </a:extLst>
            </p:cNvPr>
            <p:cNvSpPr txBox="1"/>
            <p:nvPr/>
          </p:nvSpPr>
          <p:spPr>
            <a:xfrm>
              <a:off x="3813804" y="2137731"/>
              <a:ext cx="20394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atin typeface="Georgia" panose="02040502050405020303" pitchFamily="18" charset="0"/>
                </a:rPr>
                <a:t>Part 4 </a:t>
              </a:r>
            </a:p>
          </p:txBody>
        </p:sp>
      </p:grpSp>
      <p:pic>
        <p:nvPicPr>
          <p:cNvPr id="4" name="Picture 3" descr="A logo of a microsoft company&#10;&#10;AI-generated content may be incorrect.">
            <a:extLst>
              <a:ext uri="{FF2B5EF4-FFF2-40B4-BE49-F238E27FC236}">
                <a16:creationId xmlns:a16="http://schemas.microsoft.com/office/drawing/2014/main" id="{A568A2FE-E849-CE08-44CC-B6DDF45FB2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673344" y="121964"/>
            <a:ext cx="2950530" cy="175495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AEB584-B927-2849-8647-590A88A59C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4883" y="291678"/>
            <a:ext cx="6706695" cy="4012228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7231C2-BED4-8E60-B178-173E205B744E}"/>
              </a:ext>
            </a:extLst>
          </p:cNvPr>
          <p:cNvGrpSpPr/>
          <p:nvPr/>
        </p:nvGrpSpPr>
        <p:grpSpPr>
          <a:xfrm>
            <a:off x="5010586" y="586182"/>
            <a:ext cx="1966817" cy="303984"/>
            <a:chOff x="7556101" y="2677202"/>
            <a:chExt cx="2630807" cy="462238"/>
          </a:xfrm>
        </p:grpSpPr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6C7DADCD-B293-5D1A-71CC-26085A6E2CDF}"/>
                </a:ext>
              </a:extLst>
            </p:cNvPr>
            <p:cNvSpPr/>
            <p:nvPr/>
          </p:nvSpPr>
          <p:spPr>
            <a:xfrm>
              <a:off x="7556101" y="2707076"/>
              <a:ext cx="536887" cy="432364"/>
            </a:xfrm>
            <a:prstGeom prst="left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F24E5B-6234-26EE-808F-CC011E8426EA}"/>
                </a:ext>
              </a:extLst>
            </p:cNvPr>
            <p:cNvSpPr txBox="1"/>
            <p:nvPr/>
          </p:nvSpPr>
          <p:spPr>
            <a:xfrm>
              <a:off x="8041309" y="2677202"/>
              <a:ext cx="2145599" cy="46223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VAR 95% : -0.029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666B5-E7D1-AA6A-8152-0B2704B934C6}"/>
              </a:ext>
            </a:extLst>
          </p:cNvPr>
          <p:cNvGrpSpPr/>
          <p:nvPr/>
        </p:nvGrpSpPr>
        <p:grpSpPr>
          <a:xfrm>
            <a:off x="4705934" y="1219931"/>
            <a:ext cx="2145812" cy="318653"/>
            <a:chOff x="7556101" y="2677204"/>
            <a:chExt cx="3417555" cy="462236"/>
          </a:xfrm>
        </p:grpSpPr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A6D2E76C-8946-1B05-B631-E534C8C8B6BD}"/>
                </a:ext>
              </a:extLst>
            </p:cNvPr>
            <p:cNvSpPr/>
            <p:nvPr/>
          </p:nvSpPr>
          <p:spPr>
            <a:xfrm>
              <a:off x="7556101" y="2707076"/>
              <a:ext cx="536887" cy="432364"/>
            </a:xfrm>
            <a:prstGeom prst="left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D34E71-AD1E-4EA6-7C2A-87CACE8C2971}"/>
                </a:ext>
              </a:extLst>
            </p:cNvPr>
            <p:cNvSpPr txBox="1"/>
            <p:nvPr/>
          </p:nvSpPr>
          <p:spPr>
            <a:xfrm>
              <a:off x="8041309" y="2677204"/>
              <a:ext cx="2932347" cy="4409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CVAR 95% : -0.042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8DB0A3B-54C1-85E8-4C21-E0F3CAE859C5}"/>
              </a:ext>
            </a:extLst>
          </p:cNvPr>
          <p:cNvSpPr txBox="1"/>
          <p:nvPr/>
        </p:nvSpPr>
        <p:spPr>
          <a:xfrm>
            <a:off x="8469927" y="229744"/>
            <a:ext cx="3742178" cy="459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Myanmar Text" panose="020B0502040204020203" pitchFamily="34" charset="0"/>
              </a:rPr>
              <a:t>GARCH (1,1) Model Analysis</a:t>
            </a:r>
            <a:endParaRPr lang="en-US" sz="22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Myanmar Tex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ED47FA-9A50-815A-1CB6-167DFD3C5E86}"/>
              </a:ext>
            </a:extLst>
          </p:cNvPr>
          <p:cNvSpPr txBox="1"/>
          <p:nvPr/>
        </p:nvSpPr>
        <p:spPr>
          <a:xfrm>
            <a:off x="8461578" y="843212"/>
            <a:ext cx="3742178" cy="2226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Myanmar Text" panose="020B0502040204020203" pitchFamily="34" charset="0"/>
              </a:rPr>
              <a:t>α:</a:t>
            </a:r>
            <a:r>
              <a:rPr lang="en-US" sz="20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Myanmar Text" panose="020B0502040204020203" pitchFamily="34" charset="0"/>
              </a:rPr>
              <a:t> 0.105 ,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Myanmar Text" panose="020B0502040204020203" pitchFamily="34" charset="0"/>
              </a:rPr>
              <a:t>β:</a:t>
            </a:r>
            <a:r>
              <a:rPr lang="en-US" sz="20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Myanmar Text" panose="020B0502040204020203" pitchFamily="34" charset="0"/>
              </a:rPr>
              <a:t> 0.843</a:t>
            </a:r>
            <a:endParaRPr lang="en-US" sz="20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Myanmar Text" panose="020B0502040204020203" pitchFamily="34" charset="0"/>
              </a:rPr>
              <a:t>Long-run Variance:</a:t>
            </a:r>
            <a:r>
              <a:rPr lang="en-US" sz="20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Myanmar Text" panose="020B0502040204020203" pitchFamily="34" charset="0"/>
              </a:rPr>
              <a:t> 0.000334</a:t>
            </a:r>
            <a:endParaRPr lang="en-US" sz="20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Myanmar Text" panose="020B0502040204020203" pitchFamily="34" charset="0"/>
              </a:rPr>
              <a:t>Annualized Volatility Estimate:</a:t>
            </a:r>
            <a:r>
              <a:rPr lang="en-US" sz="20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Myanmar Text" panose="020B0502040204020203" pitchFamily="34" charset="0"/>
              </a:rPr>
              <a:t> 1.83% per day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α + β = 0.948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,</a:t>
            </a:r>
            <a:endParaRPr lang="en-US" sz="20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Myanmar Tex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C759E7-74E9-1BFC-BB71-F2DB32154C5A}"/>
              </a:ext>
            </a:extLst>
          </p:cNvPr>
          <p:cNvSpPr txBox="1"/>
          <p:nvPr/>
        </p:nvSpPr>
        <p:spPr>
          <a:xfrm>
            <a:off x="1627309" y="4283018"/>
            <a:ext cx="1044887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Georgia" panose="02040502050405020303" pitchFamily="18" charset="0"/>
              </a:rPr>
              <a:t>Conclusion &amp; Investment Outlook</a:t>
            </a:r>
          </a:p>
          <a:p>
            <a:pPr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Georgia" panose="02040502050405020303" pitchFamily="18" charset="0"/>
              </a:rPr>
              <a:t>Microsoft remains a strong investment choice but has key risks.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Georgia" panose="02040502050405020303" pitchFamily="18" charset="0"/>
              </a:rPr>
              <a:t>Main risks:</a:t>
            </a:r>
            <a:r>
              <a:rPr lang="en-US" sz="2000" dirty="0">
                <a:latin typeface="Georgia" panose="02040502050405020303" pitchFamily="18" charset="0"/>
              </a:rPr>
              <a:t> Competition, regulatory challenges, market volatility.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Georgia" panose="02040502050405020303" pitchFamily="18" charset="0"/>
              </a:rPr>
              <a:t>Moderate share price risk:</a:t>
            </a:r>
            <a:r>
              <a:rPr lang="en-US" sz="2000" dirty="0">
                <a:latin typeface="Georgia" panose="02040502050405020303" pitchFamily="18" charset="0"/>
              </a:rPr>
              <a:t> Requires diversification for downside protection.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C894F-66A0-7A33-DF35-53BB56E7E43D}"/>
              </a:ext>
            </a:extLst>
          </p:cNvPr>
          <p:cNvSpPr txBox="1"/>
          <p:nvPr/>
        </p:nvSpPr>
        <p:spPr>
          <a:xfrm>
            <a:off x="1754883" y="-450771"/>
            <a:ext cx="96621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500" b="1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Share Price Risks </a:t>
            </a:r>
            <a:endParaRPr lang="en-US" sz="25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8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E64DE0-0E1C-C500-EA18-2C6A4EC22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yellow text with a exclamation mark">
            <a:extLst>
              <a:ext uri="{FF2B5EF4-FFF2-40B4-BE49-F238E27FC236}">
                <a16:creationId xmlns:a16="http://schemas.microsoft.com/office/drawing/2014/main" id="{27B8EC42-DF63-DB92-D93E-D9DA5A8AA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97030" y="712381"/>
            <a:ext cx="6305084" cy="489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1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sting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537</Words>
  <Application>Microsoft Office PowerPoint</Application>
  <PresentationFormat>Widescreen</PresentationFormat>
  <Paragraphs>201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Arial</vt:lpstr>
      <vt:lpstr>Calibri</vt:lpstr>
      <vt:lpstr>Georgia</vt:lpstr>
      <vt:lpstr>Symbol</vt:lpstr>
      <vt:lpstr>Times New Roman</vt:lpstr>
      <vt:lpstr>Wingdings</vt:lpstr>
      <vt:lpstr>testing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Mo Jones</dc:creator>
  <cp:lastModifiedBy>D24125337 Aye Aye Myat</cp:lastModifiedBy>
  <cp:revision>81</cp:revision>
  <dcterms:created xsi:type="dcterms:W3CDTF">2024-01-04T17:51:16Z</dcterms:created>
  <dcterms:modified xsi:type="dcterms:W3CDTF">2025-04-04T08:03:31Z</dcterms:modified>
</cp:coreProperties>
</file>