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500" r:id="rId3"/>
    <p:sldId id="541" r:id="rId4"/>
    <p:sldId id="782" r:id="rId5"/>
    <p:sldId id="787" r:id="rId6"/>
    <p:sldId id="785" r:id="rId7"/>
    <p:sldId id="786" r:id="rId8"/>
    <p:sldId id="788" r:id="rId9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9343" autoAdjust="0"/>
  </p:normalViewPr>
  <p:slideViewPr>
    <p:cSldViewPr snapToGrid="0">
      <p:cViewPr>
        <p:scale>
          <a:sx n="68" d="100"/>
          <a:sy n="68" d="100"/>
        </p:scale>
        <p:origin x="-16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Protocols</a:t>
            </a:r>
          </a:p>
          <a:p>
            <a:pPr>
              <a:buFontTx/>
              <a:buNone/>
            </a:pPr>
            <a:r>
              <a:rPr lang="en-US" sz="1300" b="1" dirty="0" smtClean="0"/>
              <a:t>Chapter 4: Routing Concepts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91941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Functions of a Router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4.1.1.5</a:t>
            </a:r>
            <a:r>
              <a:rPr lang="en-US" b="1" baseline="0" dirty="0" smtClean="0"/>
              <a:t> Routers Choose Best Paths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9929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Functions of a Router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4.1.1.5</a:t>
            </a:r>
            <a:r>
              <a:rPr lang="en-US" b="1" baseline="0" dirty="0" smtClean="0"/>
              <a:t> Routers Choose Best Paths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1758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Functions of a Router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4.1.1.6</a:t>
            </a:r>
            <a:r>
              <a:rPr lang="en-US" b="1" baseline="0" dirty="0" smtClean="0"/>
              <a:t> Packet Forwarding Methods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4.1.1.7 Activity – Identify Router Components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4.1.1.8 Packet Tracer – Using Traceroute to Discover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4.1.1.9</a:t>
            </a:r>
            <a:r>
              <a:rPr lang="en-US" b="1" baseline="0" dirty="0" smtClean="0"/>
              <a:t> Lab – Mapping the Internet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11055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4.1.2 Connect Devices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4.1.2.1  Connect to a Network 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28216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4.1.2 Connect Devices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4.1.2.2 Default Gateways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5047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4.1.2 Connect Devices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4.1.2.3 Document Network Addressing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0514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72812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79146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30691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4.1 Initial Router Configuration</a:t>
            </a:r>
          </a:p>
          <a:p>
            <a:pPr>
              <a:buFontTx/>
              <a:buNone/>
            </a:pPr>
            <a:r>
              <a:rPr lang="en-US" b="1" dirty="0" smtClean="0"/>
              <a:t>4.1.1 Function of a Router</a:t>
            </a:r>
          </a:p>
          <a:p>
            <a:pPr>
              <a:buFontTx/>
              <a:buNone/>
            </a:pPr>
            <a:r>
              <a:rPr lang="en-US" b="1" dirty="0" smtClean="0"/>
              <a:t>4.1.1.1 Characteristics of a Network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590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Function of a Router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4.1.1.2</a:t>
            </a:r>
            <a:r>
              <a:rPr lang="en-US" b="1" baseline="0" dirty="0" smtClean="0"/>
              <a:t> Why Routing?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7990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Functions of a Router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4.1.1.3</a:t>
            </a:r>
            <a:r>
              <a:rPr lang="en-US" b="1" baseline="0" dirty="0" smtClean="0"/>
              <a:t> Routers are Computers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1005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Functions of a Router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4.1.1.3</a:t>
            </a:r>
            <a:r>
              <a:rPr lang="en-US" b="1" baseline="0" dirty="0" smtClean="0"/>
              <a:t> Routers are Computers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55020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Functions of a Router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4.1.1.4</a:t>
            </a:r>
            <a:r>
              <a:rPr lang="en-US" b="1" baseline="0" dirty="0" smtClean="0"/>
              <a:t> Routers Interconnect Networks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6197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Capítulo</a:t>
            </a:r>
            <a:r>
              <a:rPr lang="en-US" sz="2800" dirty="0" smtClean="0"/>
              <a:t>  4: </a:t>
            </a:r>
            <a:r>
              <a:rPr lang="en-US" sz="2800" dirty="0" err="1" smtClean="0"/>
              <a:t>Conceptos</a:t>
            </a:r>
            <a:r>
              <a:rPr lang="en-US" sz="2800" dirty="0" smtClean="0"/>
              <a:t> de </a:t>
            </a:r>
            <a:r>
              <a:rPr lang="en-US" sz="2800" dirty="0" err="1" smtClean="0"/>
              <a:t>Enrutamiento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Protocolos</a:t>
            </a:r>
            <a:r>
              <a:rPr lang="en-US" sz="2400" dirty="0" smtClean="0"/>
              <a:t> de </a:t>
            </a:r>
            <a:r>
              <a:rPr lang="en-US" sz="2400" dirty="0" err="1" smtClean="0"/>
              <a:t>Enrutamiento</a:t>
            </a:r>
            <a:endParaRPr lang="en-US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7602989" cy="4891314"/>
          </a:xfrm>
        </p:spPr>
        <p:txBody>
          <a:bodyPr/>
          <a:lstStyle/>
          <a:p>
            <a:r>
              <a:rPr lang="en-US" dirty="0" err="1" smtClean="0"/>
              <a:t>Determinan</a:t>
            </a:r>
            <a:r>
              <a:rPr lang="en-US" dirty="0" smtClean="0"/>
              <a:t> la major </a:t>
            </a:r>
            <a:r>
              <a:rPr lang="en-US" dirty="0" err="1" smtClean="0"/>
              <a:t>ruta</a:t>
            </a:r>
            <a:r>
              <a:rPr lang="en-US" dirty="0" smtClean="0"/>
              <a:t> para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endParaRPr lang="en-US" dirty="0" smtClean="0"/>
          </a:p>
          <a:p>
            <a:pPr lvl="1"/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para </a:t>
            </a:r>
            <a:r>
              <a:rPr lang="en-US" dirty="0" err="1" smtClean="0"/>
              <a:t>determinar</a:t>
            </a:r>
            <a:r>
              <a:rPr lang="en-US" dirty="0" smtClean="0"/>
              <a:t> la </a:t>
            </a:r>
            <a:r>
              <a:rPr lang="en-US" dirty="0" err="1" smtClean="0"/>
              <a:t>ruta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Envían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err="1" smtClean="0"/>
              <a:t>Envían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a la interface </a:t>
            </a:r>
            <a:r>
              <a:rPr lang="en-US" dirty="0" err="1" smtClean="0"/>
              <a:t>indicada</a:t>
            </a:r>
            <a:r>
              <a:rPr lang="en-US" dirty="0" smtClean="0"/>
              <a:t> en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Encapsulan</a:t>
            </a:r>
            <a:r>
              <a:rPr lang="en-US" dirty="0" smtClean="0"/>
              <a:t> el </a:t>
            </a:r>
            <a:r>
              <a:rPr lang="en-US" dirty="0" err="1" smtClean="0"/>
              <a:t>paquete</a:t>
            </a:r>
            <a:r>
              <a:rPr lang="en-US" dirty="0" smtClean="0"/>
              <a:t> y lo </a:t>
            </a:r>
            <a:r>
              <a:rPr lang="en-US" dirty="0" err="1" smtClean="0"/>
              <a:t>envían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el </a:t>
            </a:r>
            <a:r>
              <a:rPr lang="en-US" dirty="0" err="1" smtClean="0"/>
              <a:t>destino</a:t>
            </a:r>
            <a:r>
              <a:rPr lang="en-US" dirty="0" smtClean="0"/>
              <a:t>.   </a:t>
            </a:r>
          </a:p>
          <a:p>
            <a:r>
              <a:rPr lang="en-US" dirty="0" smtClean="0"/>
              <a:t>Los Routers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rutas</a:t>
            </a:r>
            <a:r>
              <a:rPr lang="en-US" dirty="0" smtClean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> y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</a:t>
            </a:r>
            <a:r>
              <a:rPr lang="en-US" dirty="0" err="1" smtClean="0"/>
              <a:t>dinámicos</a:t>
            </a:r>
            <a:r>
              <a:rPr lang="en-US" dirty="0" smtClean="0"/>
              <a:t> para </a:t>
            </a:r>
            <a:r>
              <a:rPr lang="en-US" dirty="0" err="1" smtClean="0"/>
              <a:t>aprender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remotas</a:t>
            </a:r>
            <a:r>
              <a:rPr lang="en-US" dirty="0" smtClean="0"/>
              <a:t> y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. 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887" y="497927"/>
            <a:ext cx="8145462" cy="838200"/>
          </a:xfrm>
        </p:spPr>
        <p:txBody>
          <a:bodyPr/>
          <a:lstStyle/>
          <a:p>
            <a:r>
              <a:rPr lang="en-US" sz="1800" dirty="0" smtClean="0"/>
              <a:t>Functions of a Router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Routers </a:t>
            </a:r>
            <a:r>
              <a:rPr lang="en-US" dirty="0" err="1" smtClean="0"/>
              <a:t>eligen</a:t>
            </a:r>
            <a:r>
              <a:rPr lang="en-US" dirty="0" smtClean="0"/>
              <a:t> la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ruta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7602989" cy="885371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8825" y="460830"/>
            <a:ext cx="8145462" cy="838200"/>
          </a:xfrm>
        </p:spPr>
        <p:txBody>
          <a:bodyPr/>
          <a:lstStyle/>
          <a:p>
            <a:r>
              <a:rPr lang="en-US" sz="1800" dirty="0" smtClean="0"/>
              <a:t>Functions of a Router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Routers </a:t>
            </a:r>
            <a:r>
              <a:rPr lang="en-US" dirty="0" err="1"/>
              <a:t>eligen</a:t>
            </a:r>
            <a:r>
              <a:rPr lang="en-US" dirty="0"/>
              <a:t> la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ruta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39940" t="31548" r="21888" b="20238"/>
          <a:stretch>
            <a:fillRect/>
          </a:stretch>
        </p:blipFill>
        <p:spPr bwMode="auto">
          <a:xfrm>
            <a:off x="1057394" y="1625599"/>
            <a:ext cx="6707750" cy="444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467" y="1393372"/>
            <a:ext cx="3945390" cy="4891314"/>
          </a:xfrm>
        </p:spPr>
        <p:txBody>
          <a:bodyPr/>
          <a:lstStyle/>
          <a:p>
            <a:r>
              <a:rPr lang="es-CL" sz="1800" b="1" dirty="0" smtClean="0"/>
              <a:t>Proceso de Conmutación </a:t>
            </a:r>
            <a:r>
              <a:rPr lang="es-CL" sz="1800" dirty="0"/>
              <a:t>- Un mecanismo de reenvío de paquetes </a:t>
            </a:r>
            <a:r>
              <a:rPr lang="es-CL" sz="1800" dirty="0" smtClean="0"/>
              <a:t>todavía está </a:t>
            </a:r>
            <a:r>
              <a:rPr lang="es-CL" sz="1800" dirty="0"/>
              <a:t>disponibles para los </a:t>
            </a:r>
            <a:r>
              <a:rPr lang="es-CL" sz="1800" dirty="0" err="1"/>
              <a:t>routers</a:t>
            </a:r>
            <a:r>
              <a:rPr lang="es-CL" sz="1800" dirty="0"/>
              <a:t> Cisco.</a:t>
            </a:r>
          </a:p>
          <a:p>
            <a:r>
              <a:rPr lang="es-CL" sz="1800" b="1" dirty="0"/>
              <a:t>Conmutación Rápida </a:t>
            </a:r>
            <a:r>
              <a:rPr lang="es-CL" sz="1800" dirty="0"/>
              <a:t>- Un mecanismo de reenvío de paquetes </a:t>
            </a:r>
            <a:r>
              <a:rPr lang="es-CL" sz="1800" dirty="0" smtClean="0"/>
              <a:t>que </a:t>
            </a:r>
            <a:r>
              <a:rPr lang="es-CL" sz="1800" dirty="0"/>
              <a:t>utiliza una caché de conmutación rápida para almacenar la información del siguiente salto.</a:t>
            </a:r>
          </a:p>
          <a:p>
            <a:r>
              <a:rPr lang="es-CL" sz="1800" b="1" dirty="0"/>
              <a:t>Cisco Express </a:t>
            </a:r>
            <a:r>
              <a:rPr lang="es-CL" sz="1800" b="1" dirty="0" err="1"/>
              <a:t>Forwarding</a:t>
            </a:r>
            <a:r>
              <a:rPr lang="es-CL" sz="1800" b="1" dirty="0"/>
              <a:t> (CEF) </a:t>
            </a:r>
            <a:r>
              <a:rPr lang="es-CL" sz="1800" dirty="0"/>
              <a:t>- El </a:t>
            </a:r>
            <a:r>
              <a:rPr lang="es-CL" sz="1800" dirty="0" smtClean="0"/>
              <a:t>mecanismo </a:t>
            </a:r>
            <a:r>
              <a:rPr lang="es-CL" sz="1800" dirty="0"/>
              <a:t>más </a:t>
            </a:r>
            <a:r>
              <a:rPr lang="es-CL" sz="1800" dirty="0" smtClean="0"/>
              <a:t>reciente, rápido y preferido por el IOS de Cisco para el envío de paquetes. Las entradas </a:t>
            </a:r>
            <a:r>
              <a:rPr lang="es-CL" sz="1800" dirty="0"/>
              <a:t>de la tabla no son </a:t>
            </a:r>
            <a:r>
              <a:rPr lang="es-CL" sz="1800" dirty="0" smtClean="0"/>
              <a:t>generadas por paquetes como en la conmutación rápida, sino por cambios.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4126" y="478262"/>
            <a:ext cx="8145462" cy="838200"/>
          </a:xfrm>
        </p:spPr>
        <p:txBody>
          <a:bodyPr/>
          <a:lstStyle/>
          <a:p>
            <a:r>
              <a:rPr lang="en-US" sz="1800" dirty="0" smtClean="0"/>
              <a:t>Functions of a Router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para el </a:t>
            </a:r>
            <a:r>
              <a:rPr lang="en-US" dirty="0" err="1" smtClean="0"/>
              <a:t>envio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38709" t="31548" r="28287" b="17063"/>
          <a:stretch>
            <a:fillRect/>
          </a:stretch>
        </p:blipFill>
        <p:spPr bwMode="auto">
          <a:xfrm>
            <a:off x="4688114" y="1654627"/>
            <a:ext cx="4252686" cy="397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467" y="1393372"/>
            <a:ext cx="3945390" cy="4891314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r>
              <a:rPr lang="en-US" sz="1800" dirty="0" smtClean="0"/>
              <a:t>Connect Devices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Conexión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Red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37928" t="31746" r="25594" b="13492"/>
          <a:stretch>
            <a:fillRect/>
          </a:stretch>
        </p:blipFill>
        <p:spPr bwMode="auto">
          <a:xfrm>
            <a:off x="1712685" y="1393371"/>
            <a:ext cx="5747657" cy="48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736" y="1495675"/>
            <a:ext cx="3551084" cy="4891314"/>
          </a:xfrm>
        </p:spPr>
        <p:txBody>
          <a:bodyPr/>
          <a:lstStyle/>
          <a:p>
            <a:pPr marL="457200" lvl="1" indent="0"/>
            <a:r>
              <a:rPr lang="es-CL" sz="1800" dirty="0" smtClean="0"/>
              <a:t>Para habilitar el acceso a la red, los dispositivos deben ser  configurados  </a:t>
            </a:r>
            <a:r>
              <a:rPr lang="es-CL" sz="1800" dirty="0"/>
              <a:t>con la siguiente información </a:t>
            </a:r>
            <a:r>
              <a:rPr lang="es-CL" sz="1800" dirty="0" smtClean="0"/>
              <a:t>IP:</a:t>
            </a:r>
            <a:endParaRPr lang="es-CL" sz="1800" dirty="0"/>
          </a:p>
          <a:p>
            <a:pPr lvl="1">
              <a:buFont typeface="Wingdings" pitchFamily="2" charset="2"/>
              <a:buChar char="§"/>
            </a:pPr>
            <a:r>
              <a:rPr lang="es-CL" sz="1800" b="1" dirty="0"/>
              <a:t>Dirección IP </a:t>
            </a:r>
            <a:r>
              <a:rPr lang="es-CL" sz="1800" dirty="0"/>
              <a:t>- Identifica </a:t>
            </a:r>
            <a:r>
              <a:rPr lang="es-CL" sz="1800" dirty="0" smtClean="0"/>
              <a:t>un host único </a:t>
            </a:r>
            <a:r>
              <a:rPr lang="es-CL" sz="1800" dirty="0"/>
              <a:t>en </a:t>
            </a:r>
            <a:r>
              <a:rPr lang="es-CL" sz="1800" dirty="0" smtClean="0"/>
              <a:t>la </a:t>
            </a:r>
            <a:r>
              <a:rPr lang="es-CL" sz="1800" dirty="0"/>
              <a:t>red local.</a:t>
            </a:r>
          </a:p>
          <a:p>
            <a:pPr lvl="1">
              <a:buFont typeface="Wingdings" pitchFamily="2" charset="2"/>
              <a:buChar char="§"/>
            </a:pPr>
            <a:r>
              <a:rPr lang="es-CL" sz="1800" b="1" dirty="0"/>
              <a:t>Máscara de subred </a:t>
            </a:r>
            <a:r>
              <a:rPr lang="es-CL" sz="1800" dirty="0"/>
              <a:t>- Identifica </a:t>
            </a:r>
            <a:r>
              <a:rPr lang="es-CL" sz="1800" dirty="0" smtClean="0"/>
              <a:t>la subred a la que pertenece el host</a:t>
            </a:r>
            <a:r>
              <a:rPr lang="es-CL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s-CL" sz="1800" b="1" dirty="0"/>
              <a:t>Puerta de enlace predeterminada </a:t>
            </a:r>
            <a:r>
              <a:rPr lang="es-CL" sz="1800" dirty="0"/>
              <a:t>- Identifica el </a:t>
            </a:r>
            <a:r>
              <a:rPr lang="es-CL" sz="1800" dirty="0" err="1"/>
              <a:t>router</a:t>
            </a:r>
            <a:r>
              <a:rPr lang="es-CL" sz="1800" dirty="0"/>
              <a:t> </a:t>
            </a:r>
            <a:r>
              <a:rPr lang="es-CL" sz="1800" dirty="0" smtClean="0"/>
              <a:t>que enviará el paquete cuando </a:t>
            </a:r>
            <a:r>
              <a:rPr lang="es-CL" sz="1800" dirty="0"/>
              <a:t>el destino no </a:t>
            </a:r>
            <a:r>
              <a:rPr lang="es-CL" sz="1800" dirty="0" smtClean="0"/>
              <a:t>se encuentra en </a:t>
            </a:r>
            <a:r>
              <a:rPr lang="es-CL" sz="1800" dirty="0"/>
              <a:t>la misma subred local.</a:t>
            </a:r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r>
              <a:rPr lang="en-US" sz="1800" dirty="0" smtClean="0"/>
              <a:t>Connect Devices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Gateways o </a:t>
            </a:r>
            <a:r>
              <a:rPr lang="en-US" dirty="0" err="1" smtClean="0"/>
              <a:t>Puertas</a:t>
            </a:r>
            <a:r>
              <a:rPr lang="en-US" dirty="0" smtClean="0"/>
              <a:t> de Enlace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47298" t="32540" r="14551" b="17659"/>
          <a:stretch>
            <a:fillRect/>
          </a:stretch>
        </p:blipFill>
        <p:spPr bwMode="auto">
          <a:xfrm>
            <a:off x="3991429" y="1988458"/>
            <a:ext cx="4963886" cy="364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3982" y="1510423"/>
            <a:ext cx="7661048" cy="4775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   La </a:t>
            </a:r>
            <a:r>
              <a:rPr lang="en-US" sz="2000" dirty="0" err="1" smtClean="0"/>
              <a:t>documentación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una</a:t>
            </a:r>
            <a:r>
              <a:rPr lang="en-US" sz="2000" dirty="0" smtClean="0"/>
              <a:t> red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incluir</a:t>
            </a:r>
            <a:r>
              <a:rPr lang="en-US" sz="2000" dirty="0" smtClean="0"/>
              <a:t>, al </a:t>
            </a:r>
            <a:r>
              <a:rPr lang="en-US" sz="2000" dirty="0" err="1" smtClean="0"/>
              <a:t>menos</a:t>
            </a:r>
            <a:r>
              <a:rPr lang="en-US" sz="2000" dirty="0" smtClean="0"/>
              <a:t> lo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en el </a:t>
            </a:r>
            <a:r>
              <a:rPr lang="en-US" sz="2000" dirty="0" err="1" smtClean="0"/>
              <a:t>diagrama</a:t>
            </a:r>
            <a:r>
              <a:rPr lang="en-US" sz="2000" dirty="0" smtClean="0"/>
              <a:t> de la </a:t>
            </a:r>
            <a:r>
              <a:rPr lang="en-US" sz="2000" dirty="0" err="1" smtClean="0"/>
              <a:t>topología</a:t>
            </a:r>
            <a:r>
              <a:rPr lang="en-US" sz="2000" dirty="0" smtClean="0"/>
              <a:t> y en la </a:t>
            </a:r>
            <a:r>
              <a:rPr lang="en-US" sz="2000" dirty="0" err="1" smtClean="0"/>
              <a:t>tabla</a:t>
            </a:r>
            <a:r>
              <a:rPr lang="en-US" sz="2000" dirty="0" smtClean="0"/>
              <a:t> de </a:t>
            </a:r>
            <a:r>
              <a:rPr lang="en-US" sz="2000" dirty="0" err="1" smtClean="0"/>
              <a:t>direcciones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Nombre</a:t>
            </a:r>
            <a:r>
              <a:rPr lang="en-US" sz="2000" dirty="0" smtClean="0"/>
              <a:t> del </a:t>
            </a:r>
            <a:r>
              <a:rPr lang="en-US" sz="2000" dirty="0" err="1" smtClean="0"/>
              <a:t>dispositivo</a:t>
            </a:r>
            <a:endParaRPr lang="en-US" sz="2000" dirty="0" smtClean="0"/>
          </a:p>
          <a:p>
            <a:r>
              <a:rPr lang="en-US" sz="2000" dirty="0" smtClean="0"/>
              <a:t>Interfaces </a:t>
            </a:r>
          </a:p>
          <a:p>
            <a:r>
              <a:rPr lang="en-US" sz="2000" dirty="0" err="1" smtClean="0"/>
              <a:t>Dirección</a:t>
            </a:r>
            <a:r>
              <a:rPr lang="en-US" sz="2000" dirty="0" smtClean="0"/>
              <a:t> IP </a:t>
            </a:r>
          </a:p>
          <a:p>
            <a:r>
              <a:rPr lang="en-US" sz="2000" dirty="0" err="1" smtClean="0"/>
              <a:t>Máscara</a:t>
            </a:r>
            <a:r>
              <a:rPr lang="en-US" sz="2000" dirty="0" smtClean="0"/>
              <a:t> de </a:t>
            </a:r>
            <a:r>
              <a:rPr lang="en-US" sz="2000" dirty="0" err="1" smtClean="0"/>
              <a:t>subred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Default gateways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7485" y="537256"/>
            <a:ext cx="8790038" cy="838200"/>
          </a:xfrm>
        </p:spPr>
        <p:txBody>
          <a:bodyPr/>
          <a:lstStyle/>
          <a:p>
            <a:r>
              <a:rPr lang="en-US" sz="1800" dirty="0" smtClean="0"/>
              <a:t>Connect Devices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Documentación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Direcciones</a:t>
            </a:r>
            <a:r>
              <a:rPr lang="en-US" dirty="0" smtClean="0"/>
              <a:t> de Red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45625" t="38492" r="14216" b="24802"/>
          <a:stretch>
            <a:fillRect/>
          </a:stretch>
        </p:blipFill>
        <p:spPr bwMode="auto">
          <a:xfrm>
            <a:off x="3078772" y="2687718"/>
            <a:ext cx="5902996" cy="330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Capítulo</a:t>
            </a:r>
            <a:r>
              <a:rPr lang="en-US" dirty="0" smtClean="0">
                <a:ea typeface="ＭＳ Ｐゴシック" pitchFamily="34" charset="-128"/>
              </a:rPr>
              <a:t>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4.0  </a:t>
            </a:r>
            <a:r>
              <a:rPr lang="en-US" dirty="0" err="1" smtClean="0">
                <a:cs typeface="Arial" charset="0"/>
              </a:rPr>
              <a:t>Conceptos</a:t>
            </a:r>
            <a:r>
              <a:rPr lang="en-US" dirty="0" smtClean="0">
                <a:cs typeface="Arial" charset="0"/>
              </a:rPr>
              <a:t> de </a:t>
            </a:r>
            <a:r>
              <a:rPr lang="en-US" dirty="0" err="1" smtClean="0">
                <a:cs typeface="Arial" charset="0"/>
              </a:rPr>
              <a:t>Enrutamiento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4.1  </a:t>
            </a:r>
            <a:r>
              <a:rPr lang="en-US" dirty="0" err="1" smtClean="0">
                <a:cs typeface="Arial" charset="0"/>
              </a:rPr>
              <a:t>Configuración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inicial</a:t>
            </a:r>
            <a:r>
              <a:rPr lang="en-US" dirty="0" smtClean="0">
                <a:cs typeface="Arial" charset="0"/>
              </a:rPr>
              <a:t> de un router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4.2  </a:t>
            </a:r>
            <a:r>
              <a:rPr lang="en-US" dirty="0" err="1" smtClean="0">
                <a:cs typeface="Arial" charset="0"/>
              </a:rPr>
              <a:t>Decisiones</a:t>
            </a:r>
            <a:r>
              <a:rPr lang="en-US" dirty="0" smtClean="0">
                <a:cs typeface="Arial" charset="0"/>
              </a:rPr>
              <a:t> de </a:t>
            </a:r>
            <a:r>
              <a:rPr lang="en-US" dirty="0" err="1" smtClean="0">
                <a:cs typeface="Arial" charset="0"/>
              </a:rPr>
              <a:t>Enrutamiento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4.3  </a:t>
            </a:r>
            <a:r>
              <a:rPr lang="en-US" dirty="0" err="1" smtClean="0">
                <a:cs typeface="Arial" charset="0"/>
              </a:rPr>
              <a:t>Operación</a:t>
            </a:r>
            <a:r>
              <a:rPr lang="en-US" dirty="0" smtClean="0">
                <a:cs typeface="Arial" charset="0"/>
              </a:rPr>
              <a:t> del </a:t>
            </a:r>
            <a:r>
              <a:rPr lang="en-US" dirty="0" err="1" smtClean="0">
                <a:cs typeface="Arial" charset="0"/>
              </a:rPr>
              <a:t>enrutamiento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4.4  </a:t>
            </a:r>
            <a:r>
              <a:rPr lang="en-US" dirty="0" err="1" smtClean="0">
                <a:cs typeface="Arial" charset="0"/>
              </a:rPr>
              <a:t>Resumen</a:t>
            </a: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Capítulo</a:t>
            </a:r>
            <a:r>
              <a:rPr lang="en-US" dirty="0" smtClean="0">
                <a:ea typeface="ＭＳ Ｐゴシック" pitchFamily="34" charset="-128"/>
              </a:rPr>
              <a:t> 4: </a:t>
            </a:r>
            <a:r>
              <a:rPr lang="en-US" dirty="0" err="1" smtClean="0">
                <a:ea typeface="ＭＳ Ｐゴシック" pitchFamily="34" charset="-128"/>
              </a:rPr>
              <a:t>Objetivos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err="1" smtClean="0"/>
              <a:t>Configurar</a:t>
            </a:r>
            <a:r>
              <a:rPr lang="en-US" sz="2000" dirty="0" smtClean="0"/>
              <a:t> un router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enrute</a:t>
            </a:r>
            <a:r>
              <a:rPr lang="en-US" sz="2000" dirty="0" smtClean="0"/>
              <a:t> entre </a:t>
            </a:r>
            <a:r>
              <a:rPr lang="en-US" sz="2000" dirty="0" err="1" smtClean="0"/>
              <a:t>varias</a:t>
            </a:r>
            <a:r>
              <a:rPr lang="en-US" sz="2000" dirty="0" smtClean="0"/>
              <a:t> </a:t>
            </a:r>
            <a:r>
              <a:rPr lang="en-US" sz="2000" dirty="0" err="1" smtClean="0"/>
              <a:t>redes</a:t>
            </a:r>
            <a:r>
              <a:rPr lang="en-US" sz="2000" dirty="0" smtClean="0"/>
              <a:t> </a:t>
            </a:r>
            <a:r>
              <a:rPr lang="en-US" sz="2000" dirty="0" err="1" smtClean="0"/>
              <a:t>directamente</a:t>
            </a:r>
            <a:r>
              <a:rPr lang="en-US" sz="2000" dirty="0" smtClean="0"/>
              <a:t> </a:t>
            </a:r>
            <a:r>
              <a:rPr lang="en-US" sz="2000" dirty="0" err="1" smtClean="0"/>
              <a:t>conectadas</a:t>
            </a:r>
            <a:endParaRPr lang="en-US" sz="2000" dirty="0" smtClean="0"/>
          </a:p>
          <a:p>
            <a:r>
              <a:rPr lang="en-US" sz="2000" dirty="0" err="1" smtClean="0"/>
              <a:t>Describir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funciones</a:t>
            </a:r>
            <a:r>
              <a:rPr lang="en-US" sz="2000" dirty="0" smtClean="0"/>
              <a:t> </a:t>
            </a:r>
            <a:r>
              <a:rPr lang="en-US" sz="2000" dirty="0" err="1" smtClean="0"/>
              <a:t>principales</a:t>
            </a:r>
            <a:r>
              <a:rPr lang="en-US" sz="2000" dirty="0" smtClean="0"/>
              <a:t> y </a:t>
            </a:r>
            <a:r>
              <a:rPr lang="en-US" sz="2000" dirty="0" err="1" smtClean="0"/>
              <a:t>usos</a:t>
            </a:r>
            <a:r>
              <a:rPr lang="en-US" sz="2000" dirty="0" smtClean="0"/>
              <a:t> de un router.</a:t>
            </a:r>
          </a:p>
          <a:p>
            <a:r>
              <a:rPr lang="en-US" sz="2000" dirty="0" err="1" smtClean="0"/>
              <a:t>Explicar</a:t>
            </a:r>
            <a:r>
              <a:rPr lang="en-US" sz="2000" dirty="0" smtClean="0"/>
              <a:t> </a:t>
            </a:r>
            <a:r>
              <a:rPr lang="en-US" sz="2000" dirty="0" err="1" smtClean="0"/>
              <a:t>cómo</a:t>
            </a:r>
            <a:r>
              <a:rPr lang="en-US" sz="2000" dirty="0" smtClean="0"/>
              <a:t> los routers </a:t>
            </a:r>
            <a:r>
              <a:rPr lang="en-US" sz="2000" dirty="0" err="1" smtClean="0"/>
              <a:t>usan</a:t>
            </a:r>
            <a:r>
              <a:rPr lang="en-US" sz="2000" dirty="0" smtClean="0"/>
              <a:t> la </a:t>
            </a:r>
            <a:r>
              <a:rPr lang="en-US" sz="2000" dirty="0" err="1" smtClean="0"/>
              <a:t>información</a:t>
            </a:r>
            <a:r>
              <a:rPr lang="en-US" sz="2000" dirty="0" smtClean="0"/>
              <a:t> del </a:t>
            </a:r>
            <a:r>
              <a:rPr lang="en-US" sz="2000" dirty="0" err="1" smtClean="0"/>
              <a:t>paquete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tomar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decisiones</a:t>
            </a:r>
            <a:r>
              <a:rPr lang="en-US" sz="2000" dirty="0" smtClean="0"/>
              <a:t> de </a:t>
            </a:r>
            <a:r>
              <a:rPr lang="en-US" sz="2000" dirty="0" err="1" smtClean="0"/>
              <a:t>envío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red </a:t>
            </a:r>
            <a:r>
              <a:rPr lang="en-US" sz="2000" dirty="0" err="1" smtClean="0"/>
              <a:t>empresarial</a:t>
            </a:r>
            <a:r>
              <a:rPr lang="en-US" sz="2000" dirty="0" smtClean="0"/>
              <a:t> </a:t>
            </a:r>
            <a:r>
              <a:rPr lang="en-US" sz="2000" dirty="0" err="1" smtClean="0"/>
              <a:t>pequeña</a:t>
            </a:r>
            <a:r>
              <a:rPr lang="en-US" sz="2000" dirty="0" smtClean="0"/>
              <a:t> o </a:t>
            </a:r>
            <a:r>
              <a:rPr lang="en-US" sz="2000" dirty="0" err="1" smtClean="0"/>
              <a:t>mediana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Explicar</a:t>
            </a:r>
            <a:r>
              <a:rPr lang="en-US" sz="2000" dirty="0" smtClean="0"/>
              <a:t> el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de </a:t>
            </a:r>
            <a:r>
              <a:rPr lang="en-US" sz="2000" dirty="0" err="1" smtClean="0"/>
              <a:t>encapsulación</a:t>
            </a:r>
            <a:r>
              <a:rPr lang="en-US" sz="2000" dirty="0" smtClean="0"/>
              <a:t> y </a:t>
            </a:r>
            <a:r>
              <a:rPr lang="en-US" sz="2000" dirty="0" err="1" smtClean="0"/>
              <a:t>desencapsulación</a:t>
            </a:r>
            <a:r>
              <a:rPr lang="en-US" sz="2000" dirty="0" smtClean="0"/>
              <a:t> </a:t>
            </a:r>
            <a:r>
              <a:rPr lang="en-US" sz="2000" dirty="0" err="1" smtClean="0"/>
              <a:t>usado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los routers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</a:t>
            </a:r>
            <a:r>
              <a:rPr lang="en-US" sz="2000" dirty="0" err="1" smtClean="0"/>
              <a:t>conmutan</a:t>
            </a:r>
            <a:r>
              <a:rPr lang="en-US" sz="2000" dirty="0" smtClean="0"/>
              <a:t> </a:t>
            </a:r>
            <a:r>
              <a:rPr lang="en-US" sz="2000" dirty="0" err="1" smtClean="0"/>
              <a:t>paquetes</a:t>
            </a:r>
            <a:r>
              <a:rPr lang="en-US" sz="2000" dirty="0" smtClean="0"/>
              <a:t> entre interfaces. </a:t>
            </a:r>
          </a:p>
          <a:p>
            <a:r>
              <a:rPr lang="en-US" sz="2000" dirty="0" err="1" smtClean="0"/>
              <a:t>Comparar</a:t>
            </a:r>
            <a:r>
              <a:rPr lang="en-US" sz="2000" dirty="0" smtClean="0"/>
              <a:t> </a:t>
            </a:r>
            <a:r>
              <a:rPr lang="en-US" sz="2000" dirty="0" err="1" smtClean="0"/>
              <a:t>formas</a:t>
            </a:r>
            <a:r>
              <a:rPr lang="en-US" sz="2000" dirty="0" smtClean="0"/>
              <a:t> en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un router </a:t>
            </a:r>
            <a:r>
              <a:rPr lang="en-US" sz="2000" dirty="0" err="1" smtClean="0"/>
              <a:t>construye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de </a:t>
            </a:r>
            <a:r>
              <a:rPr lang="en-US" sz="2000" dirty="0" err="1" smtClean="0"/>
              <a:t>enrutamiento</a:t>
            </a:r>
            <a:r>
              <a:rPr lang="en-US" sz="2000" dirty="0" smtClean="0"/>
              <a:t>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opera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red </a:t>
            </a:r>
            <a:r>
              <a:rPr lang="en-US" sz="2000" dirty="0" err="1" smtClean="0"/>
              <a:t>empresarial</a:t>
            </a:r>
            <a:r>
              <a:rPr lang="en-US" sz="2000" dirty="0" smtClean="0"/>
              <a:t> </a:t>
            </a:r>
            <a:r>
              <a:rPr lang="en-US" sz="2000" dirty="0" err="1" smtClean="0"/>
              <a:t>pequeña</a:t>
            </a:r>
            <a:r>
              <a:rPr lang="en-US" sz="2000" dirty="0" smtClean="0"/>
              <a:t> o </a:t>
            </a:r>
            <a:r>
              <a:rPr lang="en-US" sz="2000" dirty="0" err="1" smtClean="0"/>
              <a:t>mediana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Explicar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entradas</a:t>
            </a:r>
            <a:r>
              <a:rPr lang="en-US" sz="2000" dirty="0" smtClean="0"/>
              <a:t> de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de </a:t>
            </a:r>
            <a:r>
              <a:rPr lang="en-US" sz="2000" dirty="0" err="1" smtClean="0"/>
              <a:t>enrutamiento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redes</a:t>
            </a:r>
            <a:r>
              <a:rPr lang="en-US" sz="2000" dirty="0" smtClean="0"/>
              <a:t> </a:t>
            </a:r>
            <a:r>
              <a:rPr lang="en-US" sz="2000" dirty="0" err="1" smtClean="0"/>
              <a:t>directamente</a:t>
            </a:r>
            <a:r>
              <a:rPr lang="en-US" sz="2000" dirty="0" smtClean="0"/>
              <a:t> </a:t>
            </a:r>
            <a:r>
              <a:rPr lang="en-US" sz="2000" dirty="0" err="1" smtClean="0"/>
              <a:t>conectadas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Capítulo</a:t>
            </a:r>
            <a:r>
              <a:rPr lang="en-US" dirty="0" smtClean="0">
                <a:ea typeface="ＭＳ Ｐゴシック" pitchFamily="34" charset="-128"/>
              </a:rPr>
              <a:t> 4: </a:t>
            </a:r>
            <a:r>
              <a:rPr lang="en-US" dirty="0" err="1" smtClean="0">
                <a:ea typeface="ＭＳ Ｐゴシック" pitchFamily="34" charset="-128"/>
              </a:rPr>
              <a:t>Objetivos</a:t>
            </a:r>
            <a:r>
              <a:rPr lang="en-US" dirty="0" smtClean="0">
                <a:ea typeface="ＭＳ Ｐゴシック" pitchFamily="34" charset="-128"/>
              </a:rPr>
              <a:t>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err="1"/>
              <a:t>Explicar</a:t>
            </a:r>
            <a:r>
              <a:rPr lang="en-US" sz="2000" dirty="0"/>
              <a:t> </a:t>
            </a:r>
            <a:r>
              <a:rPr lang="en-US" sz="2000" dirty="0" err="1"/>
              <a:t>cómo</a:t>
            </a:r>
            <a:r>
              <a:rPr lang="en-US" sz="2000" dirty="0"/>
              <a:t> un router </a:t>
            </a:r>
            <a:r>
              <a:rPr lang="en-US" sz="2000" dirty="0" err="1"/>
              <a:t>construye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de </a:t>
            </a:r>
            <a:r>
              <a:rPr lang="en-US" sz="2000" dirty="0" err="1"/>
              <a:t>enrutamiento</a:t>
            </a:r>
            <a:r>
              <a:rPr lang="en-US" sz="2000" dirty="0"/>
              <a:t> con </a:t>
            </a:r>
            <a:r>
              <a:rPr lang="en-US" sz="2000" dirty="0" err="1"/>
              <a:t>redes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</a:t>
            </a:r>
            <a:r>
              <a:rPr lang="en-US" sz="2000" dirty="0" err="1"/>
              <a:t>conectadas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Explicar</a:t>
            </a:r>
            <a:r>
              <a:rPr lang="en-US" sz="2000" dirty="0"/>
              <a:t> </a:t>
            </a:r>
            <a:r>
              <a:rPr lang="en-US" sz="2000" dirty="0" err="1"/>
              <a:t>cómo</a:t>
            </a:r>
            <a:r>
              <a:rPr lang="en-US" sz="2000" dirty="0"/>
              <a:t> un router </a:t>
            </a:r>
            <a:r>
              <a:rPr lang="en-US" sz="2000" dirty="0" err="1"/>
              <a:t>construye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de </a:t>
            </a:r>
            <a:r>
              <a:rPr lang="en-US" sz="2000" dirty="0" err="1"/>
              <a:t>enrutamiento</a:t>
            </a:r>
            <a:r>
              <a:rPr lang="en-US" sz="2000" dirty="0"/>
              <a:t> </a:t>
            </a:r>
            <a:r>
              <a:rPr lang="en-US" sz="2000" dirty="0" err="1" smtClean="0"/>
              <a:t>usando</a:t>
            </a:r>
            <a:r>
              <a:rPr lang="en-US" sz="2000" dirty="0" smtClean="0"/>
              <a:t> </a:t>
            </a:r>
            <a:r>
              <a:rPr lang="en-US" sz="2000" dirty="0" err="1" smtClean="0"/>
              <a:t>rutas</a:t>
            </a:r>
            <a:r>
              <a:rPr lang="en-US" sz="2000" dirty="0" smtClean="0"/>
              <a:t> </a:t>
            </a:r>
            <a:r>
              <a:rPr lang="en-US" sz="2000" dirty="0" err="1" smtClean="0"/>
              <a:t>estáticas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err="1"/>
              <a:t>Explicar</a:t>
            </a:r>
            <a:r>
              <a:rPr lang="en-US" sz="2000" dirty="0"/>
              <a:t> </a:t>
            </a:r>
            <a:r>
              <a:rPr lang="en-US" sz="2000" dirty="0" err="1"/>
              <a:t>cómo</a:t>
            </a:r>
            <a:r>
              <a:rPr lang="en-US" sz="2000" dirty="0"/>
              <a:t> un router </a:t>
            </a:r>
            <a:r>
              <a:rPr lang="en-US" sz="2000" dirty="0" err="1"/>
              <a:t>construye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de </a:t>
            </a:r>
            <a:r>
              <a:rPr lang="en-US" sz="2000" dirty="0" err="1"/>
              <a:t>enrutamiento</a:t>
            </a:r>
            <a:r>
              <a:rPr lang="en-US" sz="2000" dirty="0"/>
              <a:t> </a:t>
            </a:r>
            <a:r>
              <a:rPr lang="en-US" sz="2000" dirty="0" err="1" smtClean="0"/>
              <a:t>usando</a:t>
            </a:r>
            <a:r>
              <a:rPr lang="en-US" sz="2000" dirty="0" smtClean="0"/>
              <a:t> un </a:t>
            </a:r>
            <a:r>
              <a:rPr lang="en-US" sz="2000" dirty="0" err="1" smtClean="0"/>
              <a:t>protocolo</a:t>
            </a:r>
            <a:r>
              <a:rPr lang="en-US" sz="2000" dirty="0" smtClean="0"/>
              <a:t> de </a:t>
            </a:r>
            <a:r>
              <a:rPr lang="en-US" sz="2000" dirty="0" err="1" smtClean="0"/>
              <a:t>enrutamiento</a:t>
            </a:r>
            <a:r>
              <a:rPr lang="en-US" sz="2000" dirty="0" smtClean="0"/>
              <a:t> </a:t>
            </a:r>
            <a:r>
              <a:rPr lang="en-US" sz="2000" dirty="0" err="1" smtClean="0"/>
              <a:t>dinámico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Functions of a Router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Características</a:t>
            </a:r>
            <a:r>
              <a:rPr lang="en-US" dirty="0" smtClean="0">
                <a:ea typeface="ＭＳ Ｐゴシック" pitchFamily="34" charset="-128"/>
              </a:rPr>
              <a:t> de </a:t>
            </a:r>
            <a:r>
              <a:rPr lang="en-US" dirty="0" err="1" smtClean="0">
                <a:ea typeface="ＭＳ Ｐゴシック" pitchFamily="34" charset="-128"/>
              </a:rPr>
              <a:t>una</a:t>
            </a:r>
            <a:r>
              <a:rPr lang="en-US" dirty="0" smtClean="0">
                <a:ea typeface="ＭＳ Ｐゴシック" pitchFamily="34" charset="-128"/>
              </a:rPr>
              <a:t> Red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0384" t="29523" r="25661" b="9190"/>
          <a:stretch>
            <a:fillRect/>
          </a:stretch>
        </p:blipFill>
        <p:spPr bwMode="auto">
          <a:xfrm>
            <a:off x="1204686" y="1335314"/>
            <a:ext cx="6914741" cy="527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Functions of a Router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¿</a:t>
            </a:r>
            <a:r>
              <a:rPr lang="en-US" dirty="0" err="1" smtClean="0">
                <a:ea typeface="ＭＳ Ｐゴシック" pitchFamily="34" charset="-128"/>
              </a:rPr>
              <a:t>Por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qué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enrutar</a:t>
            </a:r>
            <a:r>
              <a:rPr lang="en-US" dirty="0" smtClean="0">
                <a:ea typeface="ＭＳ Ｐゴシック" pitchFamily="34" charset="-128"/>
              </a:rPr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7602989" cy="870857"/>
          </a:xfrm>
        </p:spPr>
        <p:txBody>
          <a:bodyPr/>
          <a:lstStyle/>
          <a:p>
            <a:r>
              <a:rPr lang="en-US" dirty="0" smtClean="0"/>
              <a:t>El router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responsable</a:t>
            </a:r>
            <a:r>
              <a:rPr lang="en-US" dirty="0" smtClean="0"/>
              <a:t> de </a:t>
            </a:r>
            <a:r>
              <a:rPr lang="en-US" dirty="0" err="1" smtClean="0"/>
              <a:t>enrutar</a:t>
            </a:r>
            <a:r>
              <a:rPr lang="en-US" dirty="0" smtClean="0"/>
              <a:t> el </a:t>
            </a:r>
            <a:r>
              <a:rPr lang="en-US" dirty="0" err="1" smtClean="0"/>
              <a:t>tráfico</a:t>
            </a:r>
            <a:r>
              <a:rPr lang="en-US" dirty="0" smtClean="0"/>
              <a:t> entre </a:t>
            </a:r>
            <a:r>
              <a:rPr lang="en-US" dirty="0" err="1" smtClean="0"/>
              <a:t>redes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3617" t="28175" r="14551" b="21230"/>
          <a:stretch>
            <a:fillRect/>
          </a:stretch>
        </p:blipFill>
        <p:spPr bwMode="auto">
          <a:xfrm>
            <a:off x="1625599" y="2183528"/>
            <a:ext cx="5689602" cy="386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095" y="1349829"/>
            <a:ext cx="7602989" cy="3802742"/>
          </a:xfrm>
        </p:spPr>
        <p:txBody>
          <a:bodyPr/>
          <a:lstStyle/>
          <a:p>
            <a:r>
              <a:rPr lang="en-US" dirty="0" smtClean="0"/>
              <a:t>Los Routers son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especializados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para </a:t>
            </a:r>
            <a:r>
              <a:rPr lang="en-US" dirty="0" err="1" smtClean="0"/>
              <a:t>operar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Unidad</a:t>
            </a:r>
            <a:r>
              <a:rPr lang="en-US" dirty="0" smtClean="0"/>
              <a:t> de </a:t>
            </a:r>
            <a:r>
              <a:rPr lang="en-US" dirty="0" err="1" smtClean="0"/>
              <a:t>procesamiento</a:t>
            </a:r>
            <a:r>
              <a:rPr lang="en-US" dirty="0" smtClean="0"/>
              <a:t> central (CPU)</a:t>
            </a:r>
          </a:p>
          <a:p>
            <a:pPr lvl="1"/>
            <a:r>
              <a:rPr lang="en-US" dirty="0" smtClean="0"/>
              <a:t>Sistema </a:t>
            </a:r>
            <a:r>
              <a:rPr lang="en-US" dirty="0" err="1" smtClean="0"/>
              <a:t>Operativo</a:t>
            </a:r>
            <a:r>
              <a:rPr lang="en-US" dirty="0" smtClean="0"/>
              <a:t> (OS) - Routers </a:t>
            </a:r>
            <a:r>
              <a:rPr lang="en-US" dirty="0" err="1" smtClean="0"/>
              <a:t>usan</a:t>
            </a:r>
            <a:r>
              <a:rPr lang="en-US" dirty="0" smtClean="0"/>
              <a:t> Cisco IOS</a:t>
            </a:r>
          </a:p>
          <a:p>
            <a:pPr lvl="1"/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almacenamiento</a:t>
            </a:r>
            <a:r>
              <a:rPr lang="en-US" dirty="0" smtClean="0"/>
              <a:t> (RAM, ROM, NVRAM, Flash, hard drive)</a:t>
            </a:r>
          </a:p>
          <a:p>
            <a:r>
              <a:rPr lang="en-US" dirty="0" smtClean="0"/>
              <a:t>Los Routers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memorias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0858" y="511629"/>
            <a:ext cx="8145462" cy="838200"/>
          </a:xfrm>
        </p:spPr>
        <p:txBody>
          <a:bodyPr/>
          <a:lstStyle/>
          <a:p>
            <a:r>
              <a:rPr lang="en-US" sz="1800" dirty="0" smtClean="0"/>
              <a:t>Functions of a Router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Routers y </a:t>
            </a:r>
            <a:r>
              <a:rPr lang="en-US" dirty="0" err="1" smtClean="0"/>
              <a:t>Computadores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7298" t="39286" r="17674" b="32936"/>
          <a:stretch>
            <a:fillRect/>
          </a:stretch>
        </p:blipFill>
        <p:spPr bwMode="auto">
          <a:xfrm>
            <a:off x="1880771" y="4076641"/>
            <a:ext cx="5326742" cy="25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7602989" cy="870857"/>
          </a:xfrm>
        </p:spPr>
        <p:txBody>
          <a:bodyPr/>
          <a:lstStyle/>
          <a:p>
            <a:r>
              <a:rPr lang="en-US" dirty="0" smtClean="0"/>
              <a:t>Los Routers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puertos</a:t>
            </a:r>
            <a:r>
              <a:rPr lang="en-US" dirty="0" smtClean="0"/>
              <a:t> </a:t>
            </a:r>
            <a:r>
              <a:rPr lang="en-US" dirty="0" err="1" smtClean="0"/>
              <a:t>especializados</a:t>
            </a:r>
            <a:r>
              <a:rPr lang="en-US" dirty="0" smtClean="0"/>
              <a:t> e interfaces de red para </a:t>
            </a:r>
            <a:r>
              <a:rPr lang="en-US" dirty="0" err="1" smtClean="0"/>
              <a:t>interconectarse</a:t>
            </a:r>
            <a:r>
              <a:rPr lang="en-US" dirty="0" smtClean="0"/>
              <a:t> con </a:t>
            </a:r>
            <a:r>
              <a:rPr lang="en-US" dirty="0" err="1" smtClean="0"/>
              <a:t>otra</a:t>
            </a:r>
            <a:r>
              <a:rPr lang="en-US" dirty="0" smtClean="0"/>
              <a:t> red.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r>
              <a:rPr lang="en-US" sz="1800" dirty="0" smtClean="0"/>
              <a:t>Functions of a Router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Routers y </a:t>
            </a:r>
            <a:r>
              <a:rPr lang="en-US" dirty="0" err="1"/>
              <a:t>Computadores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7522" t="29636" r="18120" b="14683"/>
          <a:stretch>
            <a:fillRect/>
          </a:stretch>
        </p:blipFill>
        <p:spPr bwMode="auto">
          <a:xfrm>
            <a:off x="1984711" y="2311173"/>
            <a:ext cx="4673602" cy="425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7602989" cy="870857"/>
          </a:xfrm>
        </p:spPr>
        <p:txBody>
          <a:bodyPr/>
          <a:lstStyle/>
          <a:p>
            <a:r>
              <a:rPr lang="en-US" dirty="0" smtClean="0"/>
              <a:t>Los Routers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conectar</a:t>
            </a:r>
            <a:r>
              <a:rPr lang="en-US" dirty="0" smtClean="0"/>
              <a:t> </a:t>
            </a:r>
            <a:r>
              <a:rPr lang="en-US" dirty="0" err="1" smtClean="0"/>
              <a:t>múltiples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Los Routers </a:t>
            </a:r>
            <a:r>
              <a:rPr lang="en-US" dirty="0" err="1" smtClean="0"/>
              <a:t>disponen</a:t>
            </a:r>
            <a:r>
              <a:rPr lang="en-US" dirty="0" smtClean="0"/>
              <a:t> de </a:t>
            </a:r>
            <a:r>
              <a:rPr lang="en-US" dirty="0" err="1" smtClean="0"/>
              <a:t>varias</a:t>
            </a:r>
            <a:r>
              <a:rPr lang="en-US" dirty="0" smtClean="0"/>
              <a:t> interfaces,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conectada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red IP </a:t>
            </a:r>
            <a:r>
              <a:rPr lang="en-US" dirty="0" err="1" smtClean="0"/>
              <a:t>diferente</a:t>
            </a:r>
            <a:r>
              <a:rPr lang="en-US" dirty="0" smtClean="0"/>
              <a:t>..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9161" y="489858"/>
            <a:ext cx="8145462" cy="838200"/>
          </a:xfrm>
        </p:spPr>
        <p:txBody>
          <a:bodyPr/>
          <a:lstStyle/>
          <a:p>
            <a:r>
              <a:rPr lang="en-US" sz="1800" dirty="0" smtClean="0"/>
              <a:t>Functions of a Router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Routers </a:t>
            </a:r>
            <a:r>
              <a:rPr lang="en-US" dirty="0" err="1" smtClean="0"/>
              <a:t>Interconectando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7075" t="31548" r="17563" b="14484"/>
          <a:stretch>
            <a:fillRect/>
          </a:stretch>
        </p:blipFill>
        <p:spPr bwMode="auto">
          <a:xfrm>
            <a:off x="2459763" y="2782295"/>
            <a:ext cx="4601028" cy="394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16596</TotalTime>
  <Pages>28</Pages>
  <Words>705</Words>
  <Application>Microsoft Office PowerPoint</Application>
  <PresentationFormat>On-screen Show (4:3)</PresentationFormat>
  <Paragraphs>109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PPT-TMPLT-WHT_C</vt:lpstr>
      <vt:lpstr>NetAcad-4F_PPT-WHT_060408</vt:lpstr>
      <vt:lpstr>Capítulo  4: Conceptos de Enrutamiento</vt:lpstr>
      <vt:lpstr>Capítulo 4</vt:lpstr>
      <vt:lpstr>Capítulo 4: Objetivos</vt:lpstr>
      <vt:lpstr>Capítulo 4: Objetivos (cont.)</vt:lpstr>
      <vt:lpstr>Functions of a Router Características de una Red</vt:lpstr>
      <vt:lpstr>Functions of a Router ¿Por qué enrutar?</vt:lpstr>
      <vt:lpstr>Functions of a Router Routers y Computadores</vt:lpstr>
      <vt:lpstr>Functions of a Router Routers y Computadores</vt:lpstr>
      <vt:lpstr>Functions of a Router Routers Interconectando redes</vt:lpstr>
      <vt:lpstr>Functions of a Router Routers eligen la mejor ruta</vt:lpstr>
      <vt:lpstr>Functions of a Router Routers eligen la mejor ruta</vt:lpstr>
      <vt:lpstr>Functions of a Router  Métodos para el envio de paquetes</vt:lpstr>
      <vt:lpstr>Connect Devices Conexión a una Red</vt:lpstr>
      <vt:lpstr>Connect Devices Default Gateways o Puertas de Enlace</vt:lpstr>
      <vt:lpstr>Connect Devices Documentación de las Direcciones de 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samuel</cp:lastModifiedBy>
  <cp:revision>1150</cp:revision>
  <cp:lastPrinted>1999-01-27T00:54:54Z</cp:lastPrinted>
  <dcterms:created xsi:type="dcterms:W3CDTF">2006-10-23T15:07:30Z</dcterms:created>
  <dcterms:modified xsi:type="dcterms:W3CDTF">2017-10-02T17:54:11Z</dcterms:modified>
</cp:coreProperties>
</file>