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5"/>
            <a:ext cx="8123100" cy="11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464 - Data Mining - Spring 2016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Matt Durrin - Ayechan San - Steven Mowry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Functions: VotedPerceptron (Default)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 txBox="1"/>
          <p:nvPr/>
        </p:nvSpPr>
        <p:spPr>
          <a:xfrm>
            <a:off x="208200" y="899374"/>
            <a:ext cx="86241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weka.classifiers.functions.VotedPerceptron -I 1 -E 1.0 -S 1 -M 10000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3" name="Shape 163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0.4457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0.6676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90.1319 %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134.2516 %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13856               55.424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11144               44.576  %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3407687"/>
            <a:ext cx="4822125" cy="14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Functions: VotedPerceptron (CfsSubsetEval)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208200" y="899374"/>
            <a:ext cx="86241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weka.classifiers.functions.VotedPerceptron -I 1 -E 1.0 -S 1 -M 10000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Eweka.attributeSelection.CfsSubsetEval-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Sweka.attributeSelection.RandomSearch -F 25.0 -seed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5 (Airline, AirportFrom, AirportTo,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4" name="Shape 174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0.4478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0.6692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90.5468 %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relative squared error            134.5711 %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13805               55.22 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11195               44.78   %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4" y="3395149"/>
            <a:ext cx="4861899" cy="14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25,000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Functions: SMO (Default)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4" name="Shape 184"/>
          <p:cNvSpPr txBox="1"/>
          <p:nvPr/>
        </p:nvSpPr>
        <p:spPr>
          <a:xfrm>
            <a:off x="208200" y="899374"/>
            <a:ext cx="86241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weka.classifiers.functions.SMO -C 1.0 -L 0.001 -P 1.0E-12 -N 0 -V -1 -W 1 -K 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weka.classifiers.functions.supportVector.PolyKernel -C 250007 -E 1.0"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weka.filters.unsupervised.instance.ReservoirSample-S1-Z1000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5" name="Shape 185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0.6325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81.0881 %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relative squared error            127.3499 %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  600               60    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  400               40      %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9" y="3427375"/>
            <a:ext cx="4708650" cy="13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1,000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Functions: SMO (WrapperSubsetEval)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x="208200" y="899375"/>
            <a:ext cx="86241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weka.classifiers.functions.SMO -C 1.0 -L 0.001 -P 1.0E-12 -N 0 -V -1 -W 1 -K 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weka.classifiers.functions.supportVector.PolyKernel -C 250007 -E 1.0"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weka.filters.unsupervised.instance.ReservoirSample-S1-Z1000-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Eweka.attributeSelection.WrapperSubsetEval -B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weka.classifiers.rules.ZeroR -F 5 -T 0.01 -R 1 ---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Sweka.attributeSelection.RandomSearch -F 25.0 -seed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5 (Flight,, AirportFrom, AirportTo,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96" name="Shape 196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0.452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0.6723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91.6296 %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135.3748 %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  548               54.8  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  452               45.2    %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75" y="3400825"/>
            <a:ext cx="4796174" cy="144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1,000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Averaging Functions Results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311700" y="1085725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260350" y="1085725"/>
            <a:ext cx="4623300" cy="360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absolute error                      0.4363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mean squared error              0.65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Relative absolute error                  88 %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132 %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Correctly Classified Instances       NA	               56 %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Incorrectly Classified Instances     NA	               43 %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2270150" y="162310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2268900" y="22470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2270150" y="28897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2270150" y="35498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2270150" y="417385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4902350" y="1085600"/>
            <a:ext cx="0" cy="3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5976875" y="3564350"/>
            <a:ext cx="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Trees: J48 (Default)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208200" y="899375"/>
            <a:ext cx="86241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weka.classifiers.trees.J48 -C 0.25 -M 2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22" name="Shape 222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 0.4502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 0.4849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 91.0245 %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 97.5062 %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15773               63.092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 9227                36.908  %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" y="3473274"/>
            <a:ext cx="4782199" cy="1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Trees: J48 (CfsSubsetEval)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2" name="Shape 232"/>
          <p:cNvSpPr txBox="1"/>
          <p:nvPr/>
        </p:nvSpPr>
        <p:spPr>
          <a:xfrm>
            <a:off x="208200" y="899375"/>
            <a:ext cx="86241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weka.classifiers.trees.J48 -C 0.25 -M 2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weka.filters.unsupervised.instance.ReservoirSample-S1-Z300000-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Eweka.attributeSelection.CfsSubsetEval-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Sweka.attributeSelection.BestFirst -D 1 -N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4 (Airline, DayOfWeek,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33" name="Shape 233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 0.4472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 0.4732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 90.4739 %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 95.1876 %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192522               64.174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107478               35.826  %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0" y="3410924"/>
            <a:ext cx="4756574" cy="14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300,000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Trees: DecisionStump (Default)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3" name="Shape 243"/>
          <p:cNvSpPr txBox="1"/>
          <p:nvPr/>
        </p:nvSpPr>
        <p:spPr>
          <a:xfrm>
            <a:off x="208200" y="899375"/>
            <a:ext cx="86241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weka.classifiers.trees.DecisionStump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44" name="Shape 244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 0.4671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 0.4833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 94.554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 97.239 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336336               62.3557 %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Incorrectly Classified Instances    203047               37.6443 %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cxnSp>
        <p:nvCxnSpPr>
          <p:cNvPr id="245" name="Shape 245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" y="3377825"/>
            <a:ext cx="4840799" cy="1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539,383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Trees: DecisionStump (CfsSubsetEval)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" name="Shape 254"/>
          <p:cNvSpPr txBox="1"/>
          <p:nvPr/>
        </p:nvSpPr>
        <p:spPr>
          <a:xfrm>
            <a:off x="208200" y="899375"/>
            <a:ext cx="86241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weka.classifiers.trees.DecisionStump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Eweka.attributeSelection.CfsSubsetEval-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Sweka.attributeSelection.BestFirst -D 1 -N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5 (Airline, DayOfWeek,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55" name="Shape 255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 0.4671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 0.4833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 94.554 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 97.239 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336336               62.3557 %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Incorrectly Classified Instances    203047               37.6443 %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cxnSp>
        <p:nvCxnSpPr>
          <p:cNvPr id="256" name="Shape 256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7" name="Shape 257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539,383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4" y="3388550"/>
            <a:ext cx="4781600" cy="1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Averaging Trees Results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5" name="Shape 265"/>
          <p:cNvSpPr txBox="1"/>
          <p:nvPr/>
        </p:nvSpPr>
        <p:spPr>
          <a:xfrm>
            <a:off x="311700" y="1085725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260350" y="1085725"/>
            <a:ext cx="4623300" cy="360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absolute error                      0.45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mean squared error              0.48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Relative absolute error                   92%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96 %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Correctly Classified Instances       NA	              63 %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Incorrectly Classified Instances     NA	              36 %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2270150" y="162310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2268900" y="22470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2270150" y="28897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270150" y="35498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2270150" y="417385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4902350" y="1085600"/>
            <a:ext cx="0" cy="3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976875" y="3564350"/>
            <a:ext cx="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Airline Data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08200" y="1022262"/>
            <a:ext cx="8520600" cy="12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Original Data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539,383 instances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8 attributes per instance 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Airline, </a:t>
            </a:r>
            <a:r>
              <a:rPr b="1" lang="en" sz="1400">
                <a:solidFill>
                  <a:srgbClr val="6AA84F"/>
                </a:solidFill>
              </a:rPr>
              <a:t>Flight</a:t>
            </a:r>
            <a:r>
              <a:rPr lang="en" sz="1400">
                <a:solidFill>
                  <a:srgbClr val="000000"/>
                </a:solidFill>
              </a:rPr>
              <a:t>, AirportFrom, AirportTo, DayOfWeek, </a:t>
            </a:r>
            <a:r>
              <a:rPr b="1" lang="en" sz="1400">
                <a:solidFill>
                  <a:srgbClr val="6AA84F"/>
                </a:solidFill>
              </a:rPr>
              <a:t>Time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b="1" lang="en" sz="1400">
                <a:solidFill>
                  <a:srgbClr val="6AA84F"/>
                </a:solidFill>
              </a:rPr>
              <a:t>Length</a:t>
            </a:r>
            <a:r>
              <a:rPr lang="en" sz="1400">
                <a:solidFill>
                  <a:srgbClr val="000000"/>
                </a:solidFill>
              </a:rPr>
              <a:t>, Delay (Green = Numeric)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798625" y="335900"/>
            <a:ext cx="5208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src: https://www.researchgate.net/publication/237067843_airlinesarff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 txBox="1"/>
          <p:nvPr/>
        </p:nvSpPr>
        <p:spPr>
          <a:xfrm>
            <a:off x="208200" y="2529250"/>
            <a:ext cx="87276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Modified Data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Proxima Nova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250,000 instances - randomly selected (Bayes and NaiveBayes)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Proxima Nova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25,000 instances - randomly selected (Voted Perceptron and J48 w/o CFS)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1,000 instances - randomly selected (SMO)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300,000 instances - randomly selected (J48 with CFS)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Proxima Nova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Eliminated Flight, Time, and Length attributes (HyperPipes)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80300" y="4208225"/>
            <a:ext cx="87834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Goal: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Predict the probability of delay based on the given factors in the data 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Misc: HyperPipes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208200" y="74590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 txBox="1"/>
          <p:nvPr/>
        </p:nvSpPr>
        <p:spPr>
          <a:xfrm>
            <a:off x="882450" y="4857300"/>
            <a:ext cx="2181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Default</a:t>
            </a:r>
          </a:p>
        </p:txBody>
      </p:sp>
      <p:pic>
        <p:nvPicPr>
          <p:cNvPr descr="PipesWFilter.PN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10" y="918825"/>
            <a:ext cx="5067614" cy="3932799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2" name="Shape 282"/>
          <p:cNvSpPr txBox="1"/>
          <p:nvPr/>
        </p:nvSpPr>
        <p:spPr>
          <a:xfrm>
            <a:off x="4873062" y="4851625"/>
            <a:ext cx="3320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RandomSubsetEval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8080500" y="350950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539,383</a:t>
            </a:r>
          </a:p>
        </p:txBody>
      </p:sp>
      <p:pic>
        <p:nvPicPr>
          <p:cNvPr descr="HyperPipes.PNG"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18825"/>
            <a:ext cx="3551144" cy="385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Clusters: simpleKMeans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 txBox="1"/>
          <p:nvPr/>
        </p:nvSpPr>
        <p:spPr>
          <a:xfrm>
            <a:off x="208200" y="899375"/>
            <a:ext cx="86241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weka.clusterers.SimpleKMeans -N 2 -A 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weka.core.EuclideanDistance -R first-last" -I 500 -S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weka.core.ManhattanDistance -R first-last" -I 500 -S 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92" name="Shape 292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539,383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5" y="2256750"/>
            <a:ext cx="4009625" cy="2292599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549" y="2256749"/>
            <a:ext cx="4031825" cy="22926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5" name="Shape 295"/>
          <p:cNvSpPr txBox="1"/>
          <p:nvPr/>
        </p:nvSpPr>
        <p:spPr>
          <a:xfrm>
            <a:off x="507237" y="4491800"/>
            <a:ext cx="3738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EuclideanDistance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          0   247360 ( 46%) 	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/>
              <a:t> 1   292023 ( 54%)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96" name="Shape 296"/>
          <p:cNvSpPr txBox="1"/>
          <p:nvPr/>
        </p:nvSpPr>
        <p:spPr>
          <a:xfrm>
            <a:off x="4712012" y="4491800"/>
            <a:ext cx="3738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ManhattanDistance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          0   241666 ( 45%) 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 1   297717 ( 55%)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Airlines to Airports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12" y="970999"/>
            <a:ext cx="5697374" cy="408045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by Airline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12" y="970999"/>
            <a:ext cx="5657574" cy="4062824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by Airport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462" y="971000"/>
            <a:ext cx="5709074" cy="4116399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by Time of Week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26863" t="0"/>
          <a:stretch/>
        </p:blipFill>
        <p:spPr>
          <a:xfrm>
            <a:off x="2149150" y="971000"/>
            <a:ext cx="4845710" cy="4104799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1" name="Shape 331"/>
          <p:cNvSpPr txBox="1"/>
          <p:nvPr/>
        </p:nvSpPr>
        <p:spPr>
          <a:xfrm>
            <a:off x="311700" y="1122950"/>
            <a:ext cx="5754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South West is the worst airline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Alaska is the best airline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Denver and Atlanta are the worst airports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the Data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36" y="971000"/>
            <a:ext cx="6110723" cy="3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925800" y="4827050"/>
            <a:ext cx="1292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Class = Delay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85" name="Shape 85"/>
          <p:cNvGrpSpPr/>
          <p:nvPr/>
        </p:nvGrpSpPr>
        <p:grpSpPr>
          <a:xfrm>
            <a:off x="612159" y="1032175"/>
            <a:ext cx="3730181" cy="3931593"/>
            <a:chOff x="431925" y="1304875"/>
            <a:chExt cx="2628925" cy="3416400"/>
          </a:xfrm>
        </p:grpSpPr>
        <p:sp>
          <p:nvSpPr>
            <p:cNvPr id="86" name="Shape 8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1" type="body"/>
          </p:nvPr>
        </p:nvSpPr>
        <p:spPr>
          <a:xfrm>
            <a:off x="612150" y="1098900"/>
            <a:ext cx="3730200" cy="3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Classifiers - Supervised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75450" y="1820599"/>
            <a:ext cx="3603600" cy="31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Bayes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BayesNet (Matt)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NaiveBayes (Matt)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VotedPerceptron (Matt)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SMO (Ayechan)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Trees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J48 (Ayechan)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DecisionStump (Ayechan)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Misc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HyperPipes (Steven)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4763459" y="1047337"/>
            <a:ext cx="3730181" cy="3931593"/>
            <a:chOff x="431925" y="1304875"/>
            <a:chExt cx="2628925" cy="3416400"/>
          </a:xfrm>
        </p:grpSpPr>
        <p:sp>
          <p:nvSpPr>
            <p:cNvPr id="91" name="Shape 9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1" type="body"/>
          </p:nvPr>
        </p:nvSpPr>
        <p:spPr>
          <a:xfrm>
            <a:off x="4763450" y="1114050"/>
            <a:ext cx="3730200" cy="3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Clusterers - Unsupervised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826750" y="1708050"/>
            <a:ext cx="3603600" cy="32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simplekMeans (Ayechan)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763450" y="3820625"/>
            <a:ext cx="3730200" cy="368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 Selections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26750" y="4189325"/>
            <a:ext cx="27513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accent3"/>
              </a:buClr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CfsSubsetEval</a:t>
            </a:r>
          </a:p>
          <a:p>
            <a:pPr indent="-228600" lvl="0" marL="457200">
              <a:spcBef>
                <a:spcPts val="0"/>
              </a:spcBef>
              <a:buClr>
                <a:schemeClr val="accent3"/>
              </a:buClr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WrapperSubsetEval</a:t>
            </a:r>
          </a:p>
          <a:p>
            <a:pPr indent="-228600" lvl="0" marL="457200">
              <a:spcBef>
                <a:spcPts val="0"/>
              </a:spcBef>
              <a:buClr>
                <a:schemeClr val="accent3"/>
              </a:buClr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RandomSubsetEval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Bayes: BayesNet (Default)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208200" y="899377"/>
            <a:ext cx="86241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weka.classifiers.bayes.BayesNet -D -Q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weka.classifiers.bayes.net.search.local.K2 -- -P 1 -S BAYES -E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weka.classifiers.bayes.net.estimate.SimpleEstimator -- -A 0.5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04" name="Shape 104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0.4212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0.4805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85.2726 %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relative squared error            96.7033 %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53873               63.38   %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Incorrectly Classified Instances     31127               36.62   %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3312025"/>
            <a:ext cx="4735200" cy="14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250,000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Bayes: BayesNet (CfsSubsetEval)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208200" y="899375"/>
            <a:ext cx="86241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weka.classifiers.bayes.BayesNet -D -Q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weka.classifiers.bayes.net.search.local.K2 -- -P 1 -S BAYES -E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weka.classifiers.bayes.net.estimate.SimpleEstimator -- -A 0.5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weka.filters.unsupervised.instance.ReservoirSample-S1-Z250000-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Eweka.attributeSelection.CfsSubsetEval-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Sweka.attributeSelection.RandomSearch -F 25.0 -seed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5 (Airline, AirportFrom, AirportTo,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15" name="Shape 115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absolute error                      0.4264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mean squared error              0.4777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Relative absolute error                  86.3163 %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96.1364 %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Correctly Classified Instances       53746               63.2306 %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31254               36.7694 %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7" y="3333950"/>
            <a:ext cx="4558168" cy="14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250,000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Bayes: NaiveBayes (Default)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08200" y="899375"/>
            <a:ext cx="8624100" cy="15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weka.classifiers.bayes.NaiveBayes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all 8 (Airline, Flight, AirportFrom, AirportTo, DayOfWeek, Time, Length, Delay)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0.4263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0.4802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86.2979 %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96.6351 %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53696               63.1718 %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31304               36.8282 %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0" y="3341575"/>
            <a:ext cx="4795775" cy="14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250,000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Bayes: NaiveBayes (CfsSubsetEval)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/>
        </p:nvSpPr>
        <p:spPr>
          <a:xfrm>
            <a:off x="208200" y="899374"/>
            <a:ext cx="86241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Run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Scheme: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weka.classifiers.bayes.NaiveBayes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Relation:     out-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weka.filters.unsupervised.instance.ReservoirSample-S1-Z250000-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weka.filters.supervised.attribute.AttributeSelection-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Eweka.attributeSelection.CfsSubsetEval-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Sweka.attributeSelection.RandomSearch -F 25.0 -seed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Attributes Included:</a:t>
            </a:r>
            <a:r>
              <a:rPr lang="en" sz="1000"/>
              <a:t> 5 (Airline, AirportFrom, AirportTo, Time,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7" name="Shape 137"/>
          <p:cNvSpPr txBox="1"/>
          <p:nvPr/>
        </p:nvSpPr>
        <p:spPr>
          <a:xfrm>
            <a:off x="4987800" y="3257200"/>
            <a:ext cx="3948000" cy="173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 0.4285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 0.4787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 86.7405 %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96.3374 %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Correctly Classified Instances       53685               63.1588 %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Incorrectly Classified Instances     31315               36.8412 %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4993200" y="4321000"/>
            <a:ext cx="39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4" y="3355875"/>
            <a:ext cx="4848874" cy="13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8080500" y="405775"/>
            <a:ext cx="855300" cy="3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250,000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Averaging Bayes Results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08200" y="858450"/>
            <a:ext cx="87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 txBox="1"/>
          <p:nvPr/>
        </p:nvSpPr>
        <p:spPr>
          <a:xfrm>
            <a:off x="311700" y="1085725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260350" y="1085725"/>
            <a:ext cx="4623300" cy="360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absolute error                      0.4256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Root mean squared error              0.4792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Relative absolute error                  86 %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Root relative squared error            96 %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Correctly Classified Instances       53750               63 %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Incorrectly Classified Instances     31315               36 %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2270150" y="162310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2268900" y="22470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2270150" y="28897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2270150" y="3549875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2270150" y="4173850"/>
            <a:ext cx="46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4902350" y="1085600"/>
            <a:ext cx="0" cy="3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5976875" y="3564350"/>
            <a:ext cx="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