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16.png"/><Relationship Id="rId6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Individual Project 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822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CSCI 464 - Data Mining - Spring 2016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Ayechan San</a:t>
            </a:r>
          </a:p>
        </p:txBody>
      </p:sp>
      <p:cxnSp>
        <p:nvCxnSpPr>
          <p:cNvPr id="56" name="Shape 56"/>
          <p:cNvCxnSpPr/>
          <p:nvPr/>
        </p:nvCxnSpPr>
        <p:spPr>
          <a:xfrm>
            <a:off x="386050" y="302400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Tree: DecisionStump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6" name="Shape 126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106374" y="952500"/>
            <a:ext cx="4861500" cy="38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 amt="44000"/>
          </a:blip>
          <a:stretch>
            <a:fillRect/>
          </a:stretch>
        </p:blipFill>
        <p:spPr>
          <a:xfrm>
            <a:off x="465200" y="952499"/>
            <a:ext cx="4861500" cy="38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125" y="952500"/>
            <a:ext cx="4934325" cy="39242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Tree: DecisionStump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35" name="Shape 13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106374" y="952500"/>
            <a:ext cx="4861500" cy="38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 amt="44000"/>
          </a:blip>
          <a:stretch>
            <a:fillRect/>
          </a:stretch>
        </p:blipFill>
        <p:spPr>
          <a:xfrm>
            <a:off x="465200" y="952499"/>
            <a:ext cx="4861500" cy="38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937950" y="968042"/>
            <a:ext cx="4861499" cy="386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4824" y="952499"/>
            <a:ext cx="4859498" cy="3868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9" name="Shape 139"/>
          <p:cNvSpPr txBox="1"/>
          <p:nvPr/>
        </p:nvSpPr>
        <p:spPr>
          <a:xfrm>
            <a:off x="6366025" y="952500"/>
            <a:ext cx="3534000" cy="4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16 attributes: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Correlation coefficient: 0.5761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Mean absolute error: 0.3332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Root mean squared error: 0.4087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Relative absolute error: 66.5792 %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Root relative squared error: 81.6516 %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b="1" lang="en"/>
              <a:t>Removing attributes: (Eldora)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Correlation coefficient: -0.0947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Mean absolute error: 0.5005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Root mean squared error: 0.5005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Relative absolute error: 100 %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Root relative squared error: 100%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b="1" lang="en"/>
              <a:t>Relative absolute error jumps: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Silverton: 66 to 74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Winterpark: 74 to 82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CrestedButte: 82 to 89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Survey: 87 to 96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Tree: M5P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50" y="952500"/>
            <a:ext cx="4219275" cy="3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248725" y="4312575"/>
            <a:ext cx="17523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16 attributes, P = 4, 8, 12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000" y="952490"/>
            <a:ext cx="4219275" cy="331733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560387" y="4312575"/>
            <a:ext cx="4288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12 attributes, P =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Removed: Survey, Silverton, Winterpark, CrestedButte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5" y="952500"/>
            <a:ext cx="3346725" cy="41143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7" name="Shape 157"/>
          <p:cNvSpPr txBox="1"/>
          <p:nvPr/>
        </p:nvSpPr>
        <p:spPr>
          <a:xfrm>
            <a:off x="6199500" y="3815525"/>
            <a:ext cx="29445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/>
              <a:t>1st iteration: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/>
              <a:t>KMeans: [0:518], [1:344]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0" y="952500"/>
            <a:ext cx="3346725" cy="41143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30020" t="0"/>
          <a:stretch/>
        </p:blipFill>
        <p:spPr>
          <a:xfrm>
            <a:off x="3532649" y="952500"/>
            <a:ext cx="5509600" cy="28100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6" name="Shape 166"/>
          <p:cNvSpPr txBox="1"/>
          <p:nvPr/>
        </p:nvSpPr>
        <p:spPr>
          <a:xfrm>
            <a:off x="6199500" y="3815525"/>
            <a:ext cx="29445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/>
              <a:t>1st iteration: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/>
              <a:t>KMeans: [0:518], [1:344]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XMeans: [0:132], [1:730]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0" y="952500"/>
            <a:ext cx="3346725" cy="41143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30020" t="0"/>
          <a:stretch/>
        </p:blipFill>
        <p:spPr>
          <a:xfrm>
            <a:off x="3532649" y="952500"/>
            <a:ext cx="5509600" cy="28100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5" name="Shape 175"/>
          <p:cNvSpPr txBox="1"/>
          <p:nvPr/>
        </p:nvSpPr>
        <p:spPr>
          <a:xfrm>
            <a:off x="6199500" y="3815525"/>
            <a:ext cx="29445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/>
              <a:t>1st iteration: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/>
              <a:t>KMeans: [0:518], [1:344]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XMeans: [0:132], [1:730]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76" name="Shape 176"/>
          <p:cNvSpPr/>
          <p:nvPr/>
        </p:nvSpPr>
        <p:spPr>
          <a:xfrm>
            <a:off x="2336975" y="1514075"/>
            <a:ext cx="402000" cy="149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336975" y="1778725"/>
            <a:ext cx="402000" cy="149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201550" y="1467325"/>
            <a:ext cx="287100" cy="149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473250" y="1467325"/>
            <a:ext cx="333900" cy="149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75" y="896375"/>
            <a:ext cx="3392949" cy="41807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7" name="Shape 187"/>
          <p:cNvSpPr txBox="1"/>
          <p:nvPr/>
        </p:nvSpPr>
        <p:spPr>
          <a:xfrm>
            <a:off x="6199500" y="3815525"/>
            <a:ext cx="29445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/>
              <a:t>1st iteration: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/>
              <a:t>KMeans: [0:518], [1:344]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XMeans: [0:132], [1:730]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2nd iteration: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KMeans: [0:518], [1:344]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75" y="896375"/>
            <a:ext cx="3392949" cy="41807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5" name="Shape 195"/>
          <p:cNvSpPr txBox="1"/>
          <p:nvPr/>
        </p:nvSpPr>
        <p:spPr>
          <a:xfrm>
            <a:off x="6199500" y="3815525"/>
            <a:ext cx="29445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/>
              <a:t>1st iteration: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/>
              <a:t>KMeans: [0:518], [1:344]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XMeans: [0:132], [1:730]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2nd iteration: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KMeans: [0:518], [1:344]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XMeans: [0:217], [1:645]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546" y="896375"/>
            <a:ext cx="5264182" cy="2133562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Classifiers: SMOreg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37" y="911212"/>
            <a:ext cx="52482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5787825" y="911225"/>
            <a:ext cx="32556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Default data + SMOreg: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Correlation coefficient: 0.825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Mean absolute error: 0.1117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Root mean squared error: 0.3051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Relative absolute error: 22.3084 %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Root relative squared error: 60.9576 %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Classifiers: SMOreg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1" name="Shape 211"/>
          <p:cNvSpPr txBox="1"/>
          <p:nvPr/>
        </p:nvSpPr>
        <p:spPr>
          <a:xfrm>
            <a:off x="5787825" y="911225"/>
            <a:ext cx="32556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Default data + SMOreg: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Correlation coefficient: 0.825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Mean absolute error: 0.1117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Root mean squared error: 0.3051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Relative absolute error: 22.3084 %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Root relative squared error: 60.9576 %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b="1" lang="en"/>
              <a:t>Normalized data + SMOreg: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Correlation coefficient: 0.8184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Mean absolute error: 0.1151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Root mean squared error: 0.3108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Relative absolute error: 22.9966 %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Root relative squared error: 62.0902 %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50" y="894300"/>
            <a:ext cx="5266574" cy="41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Set (Originally)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363825"/>
            <a:ext cx="8520600" cy="32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World of Warcraft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Relationship between character’s level, class, race, factions,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Level up faster if you are in the Alliance? Or if you play as a Blood-Elf or Troll?</a:t>
            </a:r>
          </a:p>
        </p:txBody>
      </p:sp>
      <p:cxnSp>
        <p:nvCxnSpPr>
          <p:cNvPr id="63" name="Shape 63"/>
          <p:cNvCxnSpPr/>
          <p:nvPr/>
        </p:nvCxnSpPr>
        <p:spPr>
          <a:xfrm>
            <a:off x="365675" y="1152475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Classifiers: SMOreg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9" name="Shape 219"/>
          <p:cNvSpPr txBox="1"/>
          <p:nvPr/>
        </p:nvSpPr>
        <p:spPr>
          <a:xfrm>
            <a:off x="5787825" y="911225"/>
            <a:ext cx="32556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Default data + SMOreg: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Correlation coefficient: 0.825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Mean absolute error: 0.1117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Root mean squared error: 0.3051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Relative absolute error: 22.3084 %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Root relative squared error: 60.9576 %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Normalized data + SMOreg: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Correlation coefficient: 0.8184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Mean absolute error: 0.1151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Root mean squared error: 0.3108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Relative absolute error: 22.9966 %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Root relative squared error: 62.0902 %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Default data (- 4 attr.) + SMOreg: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Correlation coefficient: 0.6838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Mean absolute error: 0.2156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Root mean squared error: 0.4145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Relative absolute error: 43.0798 %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Root relative squared error: 82.8118 %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37" y="952500"/>
            <a:ext cx="52482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Classifiers: ZeroR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7" name="Shape 227"/>
          <p:cNvSpPr txBox="1"/>
          <p:nvPr/>
        </p:nvSpPr>
        <p:spPr>
          <a:xfrm>
            <a:off x="5787825" y="911225"/>
            <a:ext cx="32556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Default data + ZeroR: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Correlation coefficient: -0.0947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Mean absolute error: 0.5005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Root mean squared error: 0.5005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Relative absolute error: 100 %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Root relative squared error: 100 %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Normalized data + </a:t>
            </a:r>
            <a:r>
              <a:rPr b="1" lang="en">
                <a:solidFill>
                  <a:schemeClr val="dk1"/>
                </a:solidFill>
              </a:rPr>
              <a:t>ZeroR</a:t>
            </a:r>
            <a:r>
              <a:rPr b="1"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Correlation coefficient: -0.0947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Mean absolute error: 0.5005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Root mean squared error: 0.5005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Relative absolute error: 100 %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Root relative squared error: 100 %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Default data (- 4 attr.) + ZeroR: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Correlation coefficient: -0.0947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Mean absolute error: 0.5005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Root mean squared error: 0.5005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Relative absolute error: 100 %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Root relative squared error: 100 %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50" y="903825"/>
            <a:ext cx="52768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240625" y="4377125"/>
            <a:ext cx="7764900" cy="709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249950" y="1175275"/>
            <a:ext cx="7764900" cy="112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242675" y="2304800"/>
            <a:ext cx="7764900" cy="165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198775" y="715075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8" name="Shape 238"/>
          <p:cNvSpPr/>
          <p:nvPr/>
        </p:nvSpPr>
        <p:spPr>
          <a:xfrm>
            <a:off x="122225" y="876575"/>
            <a:ext cx="8887200" cy="420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9" name="Shape 239"/>
          <p:cNvCxnSpPr/>
          <p:nvPr/>
        </p:nvCxnSpPr>
        <p:spPr>
          <a:xfrm flipH="1" rot="10800000">
            <a:off x="148650" y="1514125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148650" y="1900325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/>
          <p:nvPr/>
        </p:nvCxnSpPr>
        <p:spPr>
          <a:xfrm flipH="1" rot="10800000">
            <a:off x="148650" y="2286525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/>
          <p:nvPr/>
        </p:nvCxnSpPr>
        <p:spPr>
          <a:xfrm flipH="1" rot="10800000">
            <a:off x="148650" y="2672725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/>
          <p:nvPr/>
        </p:nvCxnSpPr>
        <p:spPr>
          <a:xfrm flipH="1" rot="10800000">
            <a:off x="134550" y="3126950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4" name="Shape 244"/>
          <p:cNvCxnSpPr/>
          <p:nvPr/>
        </p:nvCxnSpPr>
        <p:spPr>
          <a:xfrm flipH="1" rot="10800000">
            <a:off x="134550" y="3538625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134550" y="3950300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/>
          <p:nvPr/>
        </p:nvCxnSpPr>
        <p:spPr>
          <a:xfrm flipH="1" rot="10800000">
            <a:off x="134550" y="4361975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/>
          <p:nvPr/>
        </p:nvCxnSpPr>
        <p:spPr>
          <a:xfrm flipH="1" rot="10800000">
            <a:off x="148650" y="4739775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/>
          <p:nvPr/>
        </p:nvCxnSpPr>
        <p:spPr>
          <a:xfrm>
            <a:off x="1242675" y="895250"/>
            <a:ext cx="0" cy="41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9" name="Shape 249"/>
          <p:cNvSpPr txBox="1"/>
          <p:nvPr/>
        </p:nvSpPr>
        <p:spPr>
          <a:xfrm>
            <a:off x="98250" y="1165050"/>
            <a:ext cx="1213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1155CC"/>
                </a:solidFill>
              </a:rPr>
              <a:t>DecisionStump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98250" y="1447750"/>
            <a:ext cx="1213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1155CC"/>
                </a:solidFill>
              </a:rPr>
              <a:t>DecisionStump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1155CC"/>
                </a:solidFill>
              </a:rPr>
              <a:t>(- 4 attributes)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10525" y="1921612"/>
            <a:ext cx="477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1155CC"/>
                </a:solidFill>
              </a:rPr>
              <a:t>M5P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23425" y="4361962"/>
            <a:ext cx="753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CC0000"/>
                </a:solidFill>
              </a:rPr>
              <a:t>KMeans 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23425" y="4739775"/>
            <a:ext cx="753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CC0000"/>
                </a:solidFill>
              </a:rPr>
              <a:t>XMeans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28700" y="2324125"/>
            <a:ext cx="85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38761D"/>
                </a:solidFill>
              </a:rPr>
              <a:t>SMOreg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89075" y="2678200"/>
            <a:ext cx="1053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38761D"/>
                </a:solidFill>
              </a:rPr>
              <a:t>SMOreg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38761D"/>
                </a:solidFill>
              </a:rPr>
              <a:t>Normalized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3175" y="3081662"/>
            <a:ext cx="1213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38761D"/>
                </a:solidFill>
              </a:rPr>
              <a:t>SMOreg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38761D"/>
                </a:solidFill>
              </a:rPr>
              <a:t>(-4 attributes)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73125" y="3544300"/>
            <a:ext cx="1053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38761D"/>
                </a:solidFill>
              </a:rPr>
              <a:t>ZeroR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2492750" y="895250"/>
            <a:ext cx="0" cy="30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3991300" y="876575"/>
            <a:ext cx="0" cy="30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/>
          <p:nvPr/>
        </p:nvCxnSpPr>
        <p:spPr>
          <a:xfrm>
            <a:off x="5663100" y="895250"/>
            <a:ext cx="0" cy="30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7175400" y="895250"/>
            <a:ext cx="0" cy="30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2" name="Shape 262"/>
          <p:cNvSpPr txBox="1"/>
          <p:nvPr/>
        </p:nvSpPr>
        <p:spPr>
          <a:xfrm>
            <a:off x="1108350" y="902587"/>
            <a:ext cx="1453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Corr. Coefficient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562137" y="902587"/>
            <a:ext cx="12135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Mean Abs. Error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928000" y="902587"/>
            <a:ext cx="1773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Root Mean Sqrt Error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639250" y="902587"/>
            <a:ext cx="1512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Relative Abs. Error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151550" y="902587"/>
            <a:ext cx="18297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Root Realtive Sqrt Err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554249" y="1228537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0.5761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844749" y="1228525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0.3332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479199" y="1228525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0.4087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898724" y="1228525"/>
            <a:ext cx="962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66.5792%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475849" y="1228525"/>
            <a:ext cx="121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81.6516 %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482250" y="1584612"/>
            <a:ext cx="840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-0.0947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844749" y="1614725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0.5005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79199" y="1614725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0.5005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001424" y="1618225"/>
            <a:ext cx="962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100%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606549" y="1618212"/>
            <a:ext cx="121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100 %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554250" y="1967575"/>
            <a:ext cx="840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0.8863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844749" y="1967550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0.1331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479199" y="1967550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0.2329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898724" y="1967550"/>
            <a:ext cx="962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26.592%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475849" y="1967550"/>
            <a:ext cx="121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46.5364%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550887" y="2353775"/>
            <a:ext cx="840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0.825 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843099" y="2353775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0.1117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393124" y="2389250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0.3051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812649" y="2389250"/>
            <a:ext cx="962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22.3084 %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389774" y="2389250"/>
            <a:ext cx="121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60.9576 %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527225" y="2800950"/>
            <a:ext cx="840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0.8184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831262" y="2773975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0.1151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452174" y="2800925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0.3108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5871699" y="2800925"/>
            <a:ext cx="962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22.9966 %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448824" y="2800925"/>
            <a:ext cx="121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62.0902 %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468175" y="3212625"/>
            <a:ext cx="840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0.6838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2801737" y="3206937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0.2156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393124" y="3212600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0.4145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812649" y="3212600"/>
            <a:ext cx="962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43.0798 %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389774" y="3212600"/>
            <a:ext cx="121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82.8118 %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439737" y="3618600"/>
            <a:ext cx="840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-0.0947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787524" y="3618600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0.5005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452174" y="3607337"/>
            <a:ext cx="6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0.5005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938049" y="3618600"/>
            <a:ext cx="962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100 %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7606549" y="3618600"/>
            <a:ext cx="121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100 %</a:t>
            </a:r>
          </a:p>
        </p:txBody>
      </p:sp>
      <p:cxnSp>
        <p:nvCxnSpPr>
          <p:cNvPr id="302" name="Shape 302"/>
          <p:cNvCxnSpPr/>
          <p:nvPr/>
        </p:nvCxnSpPr>
        <p:spPr>
          <a:xfrm flipH="1" rot="10800000">
            <a:off x="134550" y="1161287"/>
            <a:ext cx="8846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" name="Shape 303"/>
          <p:cNvCxnSpPr>
            <a:stCxn id="238" idx="2"/>
          </p:cNvCxnSpPr>
          <p:nvPr/>
        </p:nvCxnSpPr>
        <p:spPr>
          <a:xfrm rot="10800000">
            <a:off x="4565825" y="3956975"/>
            <a:ext cx="0" cy="11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4" name="Shape 304"/>
          <p:cNvSpPr txBox="1"/>
          <p:nvPr/>
        </p:nvSpPr>
        <p:spPr>
          <a:xfrm>
            <a:off x="1737400" y="4030100"/>
            <a:ext cx="23235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First Iteration (16 attributes)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030575" y="3996025"/>
            <a:ext cx="3631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/>
              <a:t>Second Iteration (Removed Punishment and Survey)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404250" y="4361975"/>
            <a:ext cx="3000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Cluster 0: 518, Cluster 1: 344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404250" y="4727900"/>
            <a:ext cx="3000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Cluster 0: 132, Cluster 1: 730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218950" y="4361975"/>
            <a:ext cx="3000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Cluster 0: 518, Cluster 1: 344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218950" y="4739750"/>
            <a:ext cx="3000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Cluster 0: 217, Cluster 1: 645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363825"/>
            <a:ext cx="8520600" cy="3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Ski Resort - CSV from Data Mining Course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Converted to .arff using Weka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</a:pPr>
            <a:r>
              <a:rPr lang="en">
                <a:solidFill>
                  <a:srgbClr val="6AA84F"/>
                </a:solidFill>
              </a:rPr>
              <a:t>989 instances, 16 attributes (4 numeric, 10 binary, two nominal)</a:t>
            </a:r>
          </a:p>
          <a:p>
            <a:pPr indent="-228600" lvl="0" marL="457200" rtl="0">
              <a:spcBef>
                <a:spcPts val="0"/>
              </a:spcBef>
              <a:buClr>
                <a:srgbClr val="1155CC"/>
              </a:buClr>
            </a:pPr>
            <a:r>
              <a:rPr lang="en">
                <a:solidFill>
                  <a:srgbClr val="1155CC"/>
                </a:solidFill>
              </a:rPr>
              <a:t>862 instance, 16 attributes (4 numeric, 12 binary)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Attributes: (4)Rating, Survey, Prize, Punishment (12)Resort Names</a:t>
            </a:r>
          </a:p>
        </p:txBody>
      </p:sp>
      <p:cxnSp>
        <p:nvCxnSpPr>
          <p:cNvPr id="70" name="Shape 70"/>
          <p:cNvCxnSpPr/>
          <p:nvPr/>
        </p:nvCxnSpPr>
        <p:spPr>
          <a:xfrm>
            <a:off x="365675" y="1152475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" name="Shape 71"/>
          <p:cNvSpPr/>
          <p:nvPr/>
        </p:nvSpPr>
        <p:spPr>
          <a:xfrm>
            <a:off x="8329475" y="310575"/>
            <a:ext cx="286200" cy="286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7143225" y="268275"/>
            <a:ext cx="1288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data</a:t>
            </a:r>
          </a:p>
        </p:txBody>
      </p:sp>
      <p:sp>
        <p:nvSpPr>
          <p:cNvPr id="73" name="Shape 73"/>
          <p:cNvSpPr/>
          <p:nvPr/>
        </p:nvSpPr>
        <p:spPr>
          <a:xfrm>
            <a:off x="8329475" y="731525"/>
            <a:ext cx="286200" cy="286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5824900" y="689225"/>
            <a:ext cx="2700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removing missing values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770150" y="4670725"/>
            <a:ext cx="5603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src: http://mines.humanoriented.com/classes/2010/fall/csci568/data/final.csv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Set: CSV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365675" y="1152475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5" y="1384899"/>
            <a:ext cx="8904050" cy="362382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Set: .arff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365675" y="1152475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23412" l="0" r="0" t="0"/>
          <a:stretch/>
        </p:blipFill>
        <p:spPr>
          <a:xfrm>
            <a:off x="1791812" y="1355150"/>
            <a:ext cx="5560375" cy="3651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Set: Visualizing in Weka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365675" y="1152475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299" y="1287225"/>
            <a:ext cx="5825423" cy="374792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63825"/>
            <a:ext cx="8520600" cy="32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Decision Tree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DecisionStump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M5P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Clustering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KMeans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XMeans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Classifiers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SMOreg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Normalize + SMOreg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ZeroR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Normalize + ZeroR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365675" y="1152475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x="1110600" y="4702800"/>
            <a:ext cx="69228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Reference: http://machinelearningmastery.com/a-tour-of-machine-learning-algorithms/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Tree: DecisionStump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4" y="952500"/>
            <a:ext cx="4861500" cy="386812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98775" y="11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Tree: DecisionStump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252750" y="817750"/>
            <a:ext cx="82500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8" name="Shape 118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106374" y="952500"/>
            <a:ext cx="4861500" cy="38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00" y="952499"/>
            <a:ext cx="4861500" cy="383948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