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D738FE-D0F0-4B71-80C6-A41FE407EDC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21452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738FE-D0F0-4B71-80C6-A41FE407EDC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653492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738FE-D0F0-4B71-80C6-A41FE407EDC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5343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738FE-D0F0-4B71-80C6-A41FE407EDC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46489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738FE-D0F0-4B71-80C6-A41FE407EDC9}" type="datetimeFigureOut">
              <a:rPr lang="en-US" smtClean="0"/>
              <a:t>8/19/2020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39014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D738FE-D0F0-4B71-80C6-A41FE407EDC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74986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738FE-D0F0-4B71-80C6-A41FE407EDC9}" type="datetimeFigureOut">
              <a:rPr lang="en-US" smtClean="0"/>
              <a:t>8/19/2020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237240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D738FE-D0F0-4B71-80C6-A41FE407EDC9}" type="datetimeFigureOut">
              <a:rPr lang="en-US" smtClean="0"/>
              <a:t>8/19/2020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664194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738FE-D0F0-4B71-80C6-A41FE407EDC9}" type="datetimeFigureOut">
              <a:rPr lang="en-US" smtClean="0"/>
              <a:t>8/19/2020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22546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738FE-D0F0-4B71-80C6-A41FE407EDC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55658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D738FE-D0F0-4B71-80C6-A41FE407EDC9}" type="datetimeFigureOut">
              <a:rPr lang="en-US" smtClean="0"/>
              <a:t>8/19/2020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92C932-53B5-4FD1-ACF6-DAC863300B54}" type="slidenum">
              <a:rPr lang="en-US" smtClean="0"/>
              <a:t>‹#›</a:t>
            </a:fld>
            <a:endParaRPr lang="en-US"/>
          </a:p>
        </p:txBody>
      </p:sp>
    </p:spTree>
    <p:extLst>
      <p:ext uri="{BB962C8B-B14F-4D97-AF65-F5344CB8AC3E}">
        <p14:creationId xmlns:p14="http://schemas.microsoft.com/office/powerpoint/2010/main" val="15856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738FE-D0F0-4B71-80C6-A41FE407EDC9}" type="datetimeFigureOut">
              <a:rPr lang="en-US" smtClean="0"/>
              <a:t>8/19/2020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92C932-53B5-4FD1-ACF6-DAC863300B54}" type="slidenum">
              <a:rPr lang="en-US" smtClean="0"/>
              <a:t>‹#›</a:t>
            </a:fld>
            <a:endParaRPr lang="en-US"/>
          </a:p>
        </p:txBody>
      </p:sp>
    </p:spTree>
    <p:extLst>
      <p:ext uri="{BB962C8B-B14F-4D97-AF65-F5344CB8AC3E}">
        <p14:creationId xmlns:p14="http://schemas.microsoft.com/office/powerpoint/2010/main" val="230531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442AC8-6FC6-45F6-A6F6-5EE362A71843}"/>
              </a:ext>
            </a:extLst>
          </p:cNvPr>
          <p:cNvSpPr>
            <a:spLocks noGrp="1"/>
          </p:cNvSpPr>
          <p:nvPr>
            <p:ph type="subTitle" idx="1"/>
          </p:nvPr>
        </p:nvSpPr>
        <p:spPr>
          <a:xfrm>
            <a:off x="511945" y="191721"/>
            <a:ext cx="11168109" cy="6161103"/>
          </a:xfrm>
        </p:spPr>
        <p:txBody>
          <a:bodyPr/>
          <a:lstStyle/>
          <a:p>
            <a:pPr marL="12700" marR="5080">
              <a:lnSpc>
                <a:spcPct val="147500"/>
              </a:lnSpc>
              <a:spcBef>
                <a:spcPts val="100"/>
              </a:spcBef>
            </a:pPr>
            <a:r>
              <a:rPr lang="en-IN" spc="-5" dirty="0">
                <a:solidFill>
                  <a:srgbClr val="FF0000"/>
                </a:solidFill>
                <a:latin typeface="Times New Roman"/>
                <a:cs typeface="Times New Roman"/>
              </a:rPr>
              <a:t>     Shri </a:t>
            </a:r>
            <a:r>
              <a:rPr lang="en-IN" dirty="0">
                <a:solidFill>
                  <a:srgbClr val="FF0000"/>
                </a:solidFill>
                <a:latin typeface="Times New Roman"/>
                <a:cs typeface="Times New Roman"/>
              </a:rPr>
              <a:t>Ram Murti </a:t>
            </a:r>
            <a:r>
              <a:rPr lang="en-IN" spc="-5" dirty="0">
                <a:solidFill>
                  <a:srgbClr val="FF0000"/>
                </a:solidFill>
                <a:latin typeface="Times New Roman"/>
                <a:cs typeface="Times New Roman"/>
              </a:rPr>
              <a:t>Smarak College of Engineering &amp; </a:t>
            </a:r>
            <a:r>
              <a:rPr lang="en-IN" spc="-15" dirty="0">
                <a:solidFill>
                  <a:srgbClr val="FF0000"/>
                </a:solidFill>
                <a:latin typeface="Times New Roman"/>
                <a:cs typeface="Times New Roman"/>
              </a:rPr>
              <a:t>Technology  </a:t>
            </a:r>
            <a:r>
              <a:rPr lang="en-IN" spc="-5" dirty="0">
                <a:solidFill>
                  <a:srgbClr val="FF0000"/>
                </a:solidFill>
                <a:latin typeface="Times New Roman"/>
                <a:cs typeface="Times New Roman"/>
              </a:rPr>
              <a:t>Bareilly</a:t>
            </a:r>
            <a:endParaRPr lang="en-IN" dirty="0">
              <a:latin typeface="Times New Roman"/>
              <a:cs typeface="Times New Roman"/>
            </a:endParaRPr>
          </a:p>
          <a:p>
            <a:pPr marL="12700" marR="5080">
              <a:lnSpc>
                <a:spcPct val="147500"/>
              </a:lnSpc>
              <a:spcBef>
                <a:spcPts val="100"/>
              </a:spcBef>
            </a:pPr>
            <a:r>
              <a:rPr lang="en-IN" spc="-5" dirty="0">
                <a:solidFill>
                  <a:srgbClr val="FF0000"/>
                </a:solidFill>
                <a:latin typeface="Times New Roman"/>
                <a:cs typeface="Times New Roman"/>
              </a:rPr>
              <a:t>2019-20</a:t>
            </a:r>
          </a:p>
          <a:p>
            <a:pPr marL="5080">
              <a:spcBef>
                <a:spcPts val="1125"/>
              </a:spcBef>
            </a:pPr>
            <a:endParaRPr lang="en-IN" dirty="0">
              <a:solidFill>
                <a:srgbClr val="FF0000"/>
              </a:solidFill>
              <a:latin typeface="Times New Roman"/>
              <a:cs typeface="Times New Roman"/>
            </a:endParaRPr>
          </a:p>
          <a:p>
            <a:r>
              <a:rPr lang="en-IN" dirty="0"/>
              <a:t> </a:t>
            </a:r>
          </a:p>
        </p:txBody>
      </p:sp>
      <p:sp>
        <p:nvSpPr>
          <p:cNvPr id="4" name="Title 1">
            <a:extLst>
              <a:ext uri="{FF2B5EF4-FFF2-40B4-BE49-F238E27FC236}">
                <a16:creationId xmlns:a16="http://schemas.microsoft.com/office/drawing/2014/main" id="{9D829254-3E65-409B-B2C2-EB0557967FF9}"/>
              </a:ext>
            </a:extLst>
          </p:cNvPr>
          <p:cNvSpPr txBox="1">
            <a:spLocks/>
          </p:cNvSpPr>
          <p:nvPr/>
        </p:nvSpPr>
        <p:spPr>
          <a:xfrm>
            <a:off x="1728187" y="95368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a:p>
        </p:txBody>
      </p:sp>
      <p:sp>
        <p:nvSpPr>
          <p:cNvPr id="7" name="object 5">
            <a:extLst>
              <a:ext uri="{FF2B5EF4-FFF2-40B4-BE49-F238E27FC236}">
                <a16:creationId xmlns:a16="http://schemas.microsoft.com/office/drawing/2014/main" id="{B15E28E0-546D-4796-9FE6-9D42AFFCADF5}"/>
              </a:ext>
            </a:extLst>
          </p:cNvPr>
          <p:cNvSpPr/>
          <p:nvPr/>
        </p:nvSpPr>
        <p:spPr>
          <a:xfrm>
            <a:off x="5130367" y="1509354"/>
            <a:ext cx="1931263" cy="1695882"/>
          </a:xfrm>
          <a:prstGeom prst="rect">
            <a:avLst/>
          </a:prstGeom>
          <a:blipFill>
            <a:blip r:embed="rId2" cstate="print"/>
            <a:stretch>
              <a:fillRect/>
            </a:stretch>
          </a:blipFill>
        </p:spPr>
        <p:txBody>
          <a:bodyPr wrap="square" lIns="0" tIns="0" rIns="0" bIns="0" rtlCol="0"/>
          <a:lstStyle/>
          <a:p>
            <a:pPr algn="ctr"/>
            <a:endParaRPr dirty="0"/>
          </a:p>
        </p:txBody>
      </p:sp>
      <p:sp>
        <p:nvSpPr>
          <p:cNvPr id="8" name="Rectangle 7">
            <a:extLst>
              <a:ext uri="{FF2B5EF4-FFF2-40B4-BE49-F238E27FC236}">
                <a16:creationId xmlns:a16="http://schemas.microsoft.com/office/drawing/2014/main" id="{349F0DFE-B9A2-4856-93FB-FAB3DE6948DB}"/>
              </a:ext>
            </a:extLst>
          </p:cNvPr>
          <p:cNvSpPr/>
          <p:nvPr/>
        </p:nvSpPr>
        <p:spPr>
          <a:xfrm>
            <a:off x="3738983" y="3309061"/>
            <a:ext cx="5619554" cy="369332"/>
          </a:xfrm>
          <a:prstGeom prst="rect">
            <a:avLst/>
          </a:prstGeom>
        </p:spPr>
        <p:txBody>
          <a:bodyPr wrap="square">
            <a:spAutoFit/>
          </a:bodyPr>
          <a:lstStyle/>
          <a:p>
            <a:r>
              <a:rPr lang="en-US" dirty="0">
                <a:solidFill>
                  <a:srgbClr val="FF0000"/>
                </a:solidFill>
                <a:latin typeface="Times New Roman" panose="02020603050405020304" pitchFamily="18" charset="0"/>
              </a:rPr>
              <a:t>  Department of Computer Science Engineering</a:t>
            </a:r>
            <a:endParaRPr lang="en-US" dirty="0">
              <a:solidFill>
                <a:srgbClr val="FF0000"/>
              </a:solidFill>
            </a:endParaRPr>
          </a:p>
        </p:txBody>
      </p:sp>
      <p:sp>
        <p:nvSpPr>
          <p:cNvPr id="9" name="Rectangle 8">
            <a:extLst>
              <a:ext uri="{FF2B5EF4-FFF2-40B4-BE49-F238E27FC236}">
                <a16:creationId xmlns:a16="http://schemas.microsoft.com/office/drawing/2014/main" id="{BEA5BCE3-AEC5-4965-944A-E854024B181B}"/>
              </a:ext>
            </a:extLst>
          </p:cNvPr>
          <p:cNvSpPr/>
          <p:nvPr/>
        </p:nvSpPr>
        <p:spPr>
          <a:xfrm>
            <a:off x="363985" y="3886044"/>
            <a:ext cx="11600156" cy="2215991"/>
          </a:xfrm>
          <a:prstGeom prst="rect">
            <a:avLst/>
          </a:prstGeom>
        </p:spPr>
        <p:txBody>
          <a:bodyPr wrap="square">
            <a:spAutoFit/>
          </a:bodyPr>
          <a:lstStyle/>
          <a:p>
            <a:pPr algn="ctr"/>
            <a:r>
              <a:rPr lang="en-US" sz="2400" dirty="0">
                <a:solidFill>
                  <a:srgbClr val="000000"/>
                </a:solidFill>
                <a:latin typeface="Times New Roman" panose="02020603050405020304" pitchFamily="18" charset="0"/>
              </a:rPr>
              <a:t>Project Presentation on </a:t>
            </a:r>
            <a:r>
              <a:rPr lang="en-IN" b="1" dirty="0"/>
              <a:t>“</a:t>
            </a:r>
            <a:r>
              <a:rPr lang="en-IN" sz="2400" b="1" dirty="0"/>
              <a:t>Voice Command Automated Infrastructure Manager</a:t>
            </a:r>
            <a:r>
              <a:rPr lang="en-IN" b="1" dirty="0"/>
              <a:t>”</a:t>
            </a:r>
          </a:p>
          <a:p>
            <a:r>
              <a:rPr lang="en-IN" b="1" dirty="0"/>
              <a:t>                                                                                              </a:t>
            </a:r>
            <a:r>
              <a:rPr lang="en-IN" dirty="0"/>
              <a:t>(Group no: - 12) </a:t>
            </a:r>
          </a:p>
          <a:p>
            <a:endParaRPr lang="en-IN" sz="2400" dirty="0"/>
          </a:p>
          <a:p>
            <a:r>
              <a:rPr lang="en-IN" dirty="0"/>
              <a:t> </a:t>
            </a:r>
            <a:r>
              <a:rPr lang="en-IN" sz="1600" dirty="0"/>
              <a:t> 		                                                                                                                                      B</a:t>
            </a:r>
            <a:r>
              <a:rPr lang="en-IN" dirty="0"/>
              <a:t>y- </a:t>
            </a:r>
          </a:p>
          <a:p>
            <a:r>
              <a:rPr lang="en-IN" b="1" dirty="0"/>
              <a:t> 		                                                                                                                        Astitva Singh (1601410027)</a:t>
            </a:r>
            <a:endParaRPr lang="en-IN" dirty="0"/>
          </a:p>
          <a:p>
            <a:r>
              <a:rPr lang="en-IN" b="1" dirty="0"/>
              <a:t>                                                                                                                                                           Mohammad Bilal (1601410065) </a:t>
            </a:r>
            <a:endParaRPr lang="en-IN" dirty="0"/>
          </a:p>
          <a:p>
            <a:r>
              <a:rPr lang="en-IN" b="1" dirty="0"/>
              <a:t>                                                                                                                                                           </a:t>
            </a:r>
            <a:r>
              <a:rPr lang="en-IN" b="1" dirty="0" err="1"/>
              <a:t>Rishabh</a:t>
            </a:r>
            <a:r>
              <a:rPr lang="en-IN" b="1" dirty="0"/>
              <a:t> </a:t>
            </a:r>
            <a:r>
              <a:rPr lang="en-IN" b="1" dirty="0" err="1"/>
              <a:t>Umrao</a:t>
            </a:r>
            <a:r>
              <a:rPr lang="en-IN" b="1" dirty="0"/>
              <a:t> (1601410086)</a:t>
            </a:r>
            <a:r>
              <a:rPr lang="en-IN" sz="1600" dirty="0"/>
              <a:t> </a:t>
            </a:r>
          </a:p>
        </p:txBody>
      </p:sp>
      <p:sp>
        <p:nvSpPr>
          <p:cNvPr id="10" name="Slide Number Placeholder 9">
            <a:extLst>
              <a:ext uri="{FF2B5EF4-FFF2-40B4-BE49-F238E27FC236}">
                <a16:creationId xmlns:a16="http://schemas.microsoft.com/office/drawing/2014/main" id="{3A73CA30-7286-4C38-B2A5-70BA8CB24326}"/>
              </a:ext>
            </a:extLst>
          </p:cNvPr>
          <p:cNvSpPr>
            <a:spLocks noGrp="1"/>
          </p:cNvSpPr>
          <p:nvPr>
            <p:ph type="sldNum" sz="quarter" idx="12"/>
          </p:nvPr>
        </p:nvSpPr>
        <p:spPr/>
        <p:txBody>
          <a:bodyPr/>
          <a:lstStyle/>
          <a:p>
            <a:fld id="{203B82A0-598B-4B38-B0EE-76D407F90FAA}" type="slidenum">
              <a:rPr lang="en-IN" smtClean="0"/>
              <a:t>1</a:t>
            </a:fld>
            <a:endParaRPr lang="en-IN"/>
          </a:p>
        </p:txBody>
      </p:sp>
      <p:sp>
        <p:nvSpPr>
          <p:cNvPr id="2" name="TextBox 1">
            <a:extLst>
              <a:ext uri="{FF2B5EF4-FFF2-40B4-BE49-F238E27FC236}">
                <a16:creationId xmlns:a16="http://schemas.microsoft.com/office/drawing/2014/main" id="{A739BD43-3D63-4600-9A14-A7E7E3EE612B}"/>
              </a:ext>
            </a:extLst>
          </p:cNvPr>
          <p:cNvSpPr txBox="1"/>
          <p:nvPr/>
        </p:nvSpPr>
        <p:spPr>
          <a:xfrm>
            <a:off x="653613" y="4996324"/>
            <a:ext cx="2415986" cy="1231106"/>
          </a:xfrm>
          <a:prstGeom prst="rect">
            <a:avLst/>
          </a:prstGeom>
          <a:noFill/>
        </p:spPr>
        <p:txBody>
          <a:bodyPr wrap="square" rtlCol="0">
            <a:spAutoFit/>
          </a:bodyPr>
          <a:lstStyle/>
          <a:p>
            <a:r>
              <a:rPr lang="en-US" sz="2000" b="1" dirty="0"/>
              <a:t>Guided by:</a:t>
            </a:r>
            <a:endParaRPr lang="en-US" b="1" dirty="0"/>
          </a:p>
          <a:p>
            <a:r>
              <a:rPr lang="en-US" dirty="0"/>
              <a:t>Mr. Durgesh Tripathi</a:t>
            </a:r>
          </a:p>
          <a:p>
            <a:r>
              <a:rPr lang="en-US" dirty="0"/>
              <a:t>(CS Department)</a:t>
            </a:r>
          </a:p>
          <a:p>
            <a:r>
              <a:rPr lang="en-US" dirty="0"/>
              <a:t>SRMSCET, Bareilly</a:t>
            </a:r>
            <a:endParaRPr lang="en-IN" dirty="0"/>
          </a:p>
        </p:txBody>
      </p:sp>
    </p:spTree>
    <p:extLst>
      <p:ext uri="{BB962C8B-B14F-4D97-AF65-F5344CB8AC3E}">
        <p14:creationId xmlns:p14="http://schemas.microsoft.com/office/powerpoint/2010/main" val="1744859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625296-9A43-4AE4-8696-86C4CDED4823}"/>
              </a:ext>
            </a:extLst>
          </p:cNvPr>
          <p:cNvSpPr>
            <a:spLocks noGrp="1"/>
          </p:cNvSpPr>
          <p:nvPr>
            <p:ph type="sldNum" sz="quarter" idx="12"/>
          </p:nvPr>
        </p:nvSpPr>
        <p:spPr/>
        <p:txBody>
          <a:bodyPr/>
          <a:lstStyle/>
          <a:p>
            <a:fld id="{203B82A0-598B-4B38-B0EE-76D407F90FAA}" type="slidenum">
              <a:rPr lang="en-IN" smtClean="0"/>
              <a:t>10</a:t>
            </a:fld>
            <a:endParaRPr lang="en-IN"/>
          </a:p>
        </p:txBody>
      </p:sp>
      <p:sp>
        <p:nvSpPr>
          <p:cNvPr id="5" name="Rectangle 4">
            <a:extLst>
              <a:ext uri="{FF2B5EF4-FFF2-40B4-BE49-F238E27FC236}">
                <a16:creationId xmlns:a16="http://schemas.microsoft.com/office/drawing/2014/main" id="{E3921F1C-9952-4150-9ACB-8A25B679D929}"/>
              </a:ext>
            </a:extLst>
          </p:cNvPr>
          <p:cNvSpPr/>
          <p:nvPr/>
        </p:nvSpPr>
        <p:spPr>
          <a:xfrm>
            <a:off x="1417468" y="2450237"/>
            <a:ext cx="9357064" cy="1477165"/>
          </a:xfrm>
          <a:prstGeom prst="rect">
            <a:avLst/>
          </a:prstGeom>
        </p:spPr>
        <p:txBody>
          <a:bodyPr wrap="square">
            <a:spAutoFit/>
          </a:bodyPr>
          <a:lstStyle/>
          <a:p>
            <a:pPr algn="ctr"/>
            <a:r>
              <a:rPr lang="en-US"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8003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7E8B5D-BABA-421E-B5CC-E1A4EF3D44F9}"/>
              </a:ext>
            </a:extLst>
          </p:cNvPr>
          <p:cNvSpPr>
            <a:spLocks noGrp="1"/>
          </p:cNvSpPr>
          <p:nvPr>
            <p:ph type="sldNum" sz="quarter" idx="12"/>
          </p:nvPr>
        </p:nvSpPr>
        <p:spPr/>
        <p:txBody>
          <a:bodyPr/>
          <a:lstStyle/>
          <a:p>
            <a:fld id="{203B82A0-598B-4B38-B0EE-76D407F90FAA}" type="slidenum">
              <a:rPr lang="en-IN" smtClean="0"/>
              <a:t>2</a:t>
            </a:fld>
            <a:endParaRPr lang="en-IN"/>
          </a:p>
        </p:txBody>
      </p:sp>
      <p:sp>
        <p:nvSpPr>
          <p:cNvPr id="5" name="Rectangle 4">
            <a:extLst>
              <a:ext uri="{FF2B5EF4-FFF2-40B4-BE49-F238E27FC236}">
                <a16:creationId xmlns:a16="http://schemas.microsoft.com/office/drawing/2014/main" id="{B3F79B69-CC59-40E0-A8FF-4B111B790042}"/>
              </a:ext>
            </a:extLst>
          </p:cNvPr>
          <p:cNvSpPr/>
          <p:nvPr/>
        </p:nvSpPr>
        <p:spPr>
          <a:xfrm>
            <a:off x="958788" y="341749"/>
            <a:ext cx="9925235" cy="4036426"/>
          </a:xfrm>
          <a:prstGeom prst="rect">
            <a:avLst/>
          </a:prstGeom>
        </p:spPr>
        <p:txBody>
          <a:bodyPr wrap="square">
            <a:spAutoFit/>
          </a:bodyPr>
          <a:lstStyle/>
          <a:p>
            <a:pPr marL="138430" indent="-6350" algn="ctr">
              <a:lnSpc>
                <a:spcPct val="107000"/>
              </a:lnSpc>
              <a:spcAft>
                <a:spcPts val="1090"/>
              </a:spcAft>
            </a:pPr>
            <a:r>
              <a:rPr lang="en-IN" sz="20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CONTENTS:</a:t>
            </a:r>
            <a:r>
              <a:rPr lang="en-IN" sz="2000" b="1" dirty="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a:p>
            <a:pPr marL="138430" indent="-6350">
              <a:lnSpc>
                <a:spcPct val="107000"/>
              </a:lnSpc>
              <a:spcAft>
                <a:spcPts val="910"/>
              </a:spcAft>
            </a:pPr>
            <a:r>
              <a:rPr lang="en-IN" sz="1600" b="1" dirty="0">
                <a:solidFill>
                  <a:srgbClr val="000000"/>
                </a:solidFill>
                <a:effectLst/>
                <a:latin typeface="Times New Roman" panose="02020603050405020304" pitchFamily="18" charset="0"/>
                <a:ea typeface="Times New Roman" panose="02020603050405020304" pitchFamily="18" charset="0"/>
              </a:rPr>
              <a:t> </a:t>
            </a:r>
            <a:endPar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Introduction </a:t>
            </a: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Objective of the Project </a:t>
            </a:r>
          </a:p>
          <a:p>
            <a:pPr marL="342900" lvl="0" indent="-342900" algn="just" fontAlgn="base">
              <a:lnSpc>
                <a:spcPct val="112000"/>
              </a:lnSpc>
              <a:spcAft>
                <a:spcPts val="1205"/>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Requirement Specification </a:t>
            </a: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Methodology/Technique  </a:t>
            </a: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List of Modules/Functionalities </a:t>
            </a: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Project Application </a:t>
            </a:r>
          </a:p>
          <a:p>
            <a:pPr marL="342900" lvl="0" indent="-342900" algn="just" fontAlgn="base">
              <a:lnSpc>
                <a:spcPct val="112000"/>
              </a:lnSpc>
              <a:spcAft>
                <a:spcPts val="1220"/>
              </a:spcAft>
              <a:buClr>
                <a:srgbClr val="000000"/>
              </a:buClr>
              <a:buSzPts val="1200"/>
              <a:buFont typeface="+mj-lt"/>
              <a:buAutoNum type="arabicPeriod"/>
            </a:pP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Project Limitation  </a:t>
            </a:r>
          </a:p>
        </p:txBody>
      </p:sp>
    </p:spTree>
    <p:extLst>
      <p:ext uri="{BB962C8B-B14F-4D97-AF65-F5344CB8AC3E}">
        <p14:creationId xmlns:p14="http://schemas.microsoft.com/office/powerpoint/2010/main" val="113832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F63A37-6D0F-493F-992A-6CAB579E33DE}"/>
              </a:ext>
            </a:extLst>
          </p:cNvPr>
          <p:cNvSpPr/>
          <p:nvPr/>
        </p:nvSpPr>
        <p:spPr>
          <a:xfrm>
            <a:off x="506027" y="460329"/>
            <a:ext cx="10847773" cy="4015202"/>
          </a:xfrm>
          <a:prstGeom prst="rect">
            <a:avLst/>
          </a:prstGeom>
        </p:spPr>
        <p:txBody>
          <a:bodyPr wrap="square">
            <a:spAutoFit/>
          </a:bodyPr>
          <a:lstStyle/>
          <a:p>
            <a:pPr marL="6350" marR="4445" indent="-6350" algn="ctr">
              <a:lnSpc>
                <a:spcPct val="107000"/>
              </a:lnSpc>
              <a:spcAft>
                <a:spcPts val="925"/>
              </a:spcAft>
            </a:pPr>
            <a:r>
              <a:rPr lang="en-IN" sz="20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INTRODUCTION:</a:t>
            </a:r>
            <a:r>
              <a:rPr lang="en-IN" sz="2000" b="1" dirty="0">
                <a:solidFill>
                  <a:srgbClr val="000000"/>
                </a:solidFill>
                <a:effectLst/>
                <a:latin typeface="Times New Roman" panose="02020603050405020304" pitchFamily="18" charset="0"/>
                <a:ea typeface="Times New Roman" panose="02020603050405020304" pitchFamily="18" charset="0"/>
              </a:rPr>
              <a:t> </a:t>
            </a:r>
          </a:p>
          <a:p>
            <a:pPr marL="6350" marR="4445" indent="-6350" algn="ctr">
              <a:lnSpc>
                <a:spcPct val="107000"/>
              </a:lnSpc>
              <a:spcAft>
                <a:spcPts val="925"/>
              </a:spcAft>
            </a:pPr>
            <a:endParaRPr lang="en-IN" dirty="0">
              <a:solidFill>
                <a:srgbClr val="000000"/>
              </a:solidFill>
              <a:latin typeface="Times New Roman" panose="02020603050405020304" pitchFamily="18" charset="0"/>
              <a:ea typeface="Times New Roman" panose="02020603050405020304" pitchFamily="18" charset="0"/>
            </a:endParaRPr>
          </a:p>
          <a:p>
            <a:pPr marL="285750" lvl="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today’s world of digitalization and automation we need a smart automated system to manage the infrastructure of companies or industries ranging from a startup to Google or Facebook.</a:t>
            </a: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is a Voice based infrastructure management framework. Using this framework any individual can manage the infrastructure at different levels of abstraction to deploy different type of services.</a:t>
            </a: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tool makes provisioning as simple as that a layman can also make of use of it without any much difficulty.</a:t>
            </a: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tool helps any individual who possess no knowledge about system or server administration can also operate efficiently using this tool.</a:t>
            </a:r>
          </a:p>
          <a:p>
            <a:pPr marL="6350" marR="4445" indent="-6350" algn="ctr">
              <a:lnSpc>
                <a:spcPct val="107000"/>
              </a:lnSpc>
              <a:spcAft>
                <a:spcPts val="925"/>
              </a:spcAft>
            </a:pPr>
            <a:endParaRPr lang="en-IN" dirty="0">
              <a:solidFill>
                <a:srgbClr val="000000"/>
              </a:solidFill>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DEE6667C-9906-48B1-A121-19EAD260653C}"/>
              </a:ext>
            </a:extLst>
          </p:cNvPr>
          <p:cNvSpPr>
            <a:spLocks noGrp="1"/>
          </p:cNvSpPr>
          <p:nvPr>
            <p:ph type="sldNum" sz="quarter" idx="12"/>
          </p:nvPr>
        </p:nvSpPr>
        <p:spPr/>
        <p:txBody>
          <a:bodyPr/>
          <a:lstStyle/>
          <a:p>
            <a:fld id="{203B82A0-598B-4B38-B0EE-76D407F90FAA}" type="slidenum">
              <a:rPr lang="en-IN" smtClean="0"/>
              <a:t>3</a:t>
            </a:fld>
            <a:endParaRPr lang="en-IN"/>
          </a:p>
        </p:txBody>
      </p:sp>
    </p:spTree>
    <p:extLst>
      <p:ext uri="{BB962C8B-B14F-4D97-AF65-F5344CB8AC3E}">
        <p14:creationId xmlns:p14="http://schemas.microsoft.com/office/powerpoint/2010/main" val="65167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8CDFCE-7DF9-4D57-B04B-E5473DD17751}"/>
              </a:ext>
            </a:extLst>
          </p:cNvPr>
          <p:cNvSpPr>
            <a:spLocks noGrp="1"/>
          </p:cNvSpPr>
          <p:nvPr>
            <p:ph type="sldNum" sz="quarter" idx="12"/>
          </p:nvPr>
        </p:nvSpPr>
        <p:spPr/>
        <p:txBody>
          <a:bodyPr/>
          <a:lstStyle/>
          <a:p>
            <a:fld id="{203B82A0-598B-4B38-B0EE-76D407F90FAA}" type="slidenum">
              <a:rPr lang="en-IN" smtClean="0"/>
              <a:t>4</a:t>
            </a:fld>
            <a:endParaRPr lang="en-IN"/>
          </a:p>
        </p:txBody>
      </p:sp>
      <p:sp>
        <p:nvSpPr>
          <p:cNvPr id="5" name="Rectangle 4">
            <a:extLst>
              <a:ext uri="{FF2B5EF4-FFF2-40B4-BE49-F238E27FC236}">
                <a16:creationId xmlns:a16="http://schemas.microsoft.com/office/drawing/2014/main" id="{361A9B24-9A80-4936-AD6B-C2B5EF9E0B89}"/>
              </a:ext>
            </a:extLst>
          </p:cNvPr>
          <p:cNvSpPr/>
          <p:nvPr/>
        </p:nvSpPr>
        <p:spPr>
          <a:xfrm>
            <a:off x="426128" y="426127"/>
            <a:ext cx="11141476" cy="2019271"/>
          </a:xfrm>
          <a:prstGeom prst="rect">
            <a:avLst/>
          </a:prstGeom>
        </p:spPr>
        <p:txBody>
          <a:bodyPr wrap="square">
            <a:spAutoFit/>
          </a:bodyPr>
          <a:lstStyle/>
          <a:p>
            <a:pPr marL="232410" marR="92710" indent="-6350" algn="ctr">
              <a:lnSpc>
                <a:spcPct val="107000"/>
              </a:lnSpc>
              <a:spcAft>
                <a:spcPts val="89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OBJECTIVE OF THE PROJECT</a:t>
            </a:r>
            <a:r>
              <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232410" marR="92710" indent="-6350" algn="ctr">
              <a:lnSpc>
                <a:spcPct val="107000"/>
              </a:lnSpc>
              <a:spcAft>
                <a:spcPts val="890"/>
              </a:spcAft>
            </a:pPr>
            <a:endPar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511810" marR="92710" lvl="0" indent="-285750">
              <a:lnSpc>
                <a:spcPct val="107000"/>
              </a:lnSpc>
              <a:spcAft>
                <a:spcPts val="890"/>
              </a:spcAft>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design and implement voice automated server provisioning framework using which we can deploy different services over different clusters and manage how they work together. </a:t>
            </a:r>
          </a:p>
          <a:p>
            <a:pPr marL="232410" marR="92710" indent="-6350" algn="ctr">
              <a:lnSpc>
                <a:spcPct val="107000"/>
              </a:lnSpc>
              <a:spcAft>
                <a:spcPts val="890"/>
              </a:spcAft>
            </a:pPr>
            <a:endPar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1313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E65099-61E6-4575-BECB-D6ED365ED6CA}"/>
              </a:ext>
            </a:extLst>
          </p:cNvPr>
          <p:cNvSpPr>
            <a:spLocks noGrp="1"/>
          </p:cNvSpPr>
          <p:nvPr>
            <p:ph type="sldNum" sz="quarter" idx="12"/>
          </p:nvPr>
        </p:nvSpPr>
        <p:spPr/>
        <p:txBody>
          <a:bodyPr/>
          <a:lstStyle/>
          <a:p>
            <a:fld id="{203B82A0-598B-4B38-B0EE-76D407F90FAA}" type="slidenum">
              <a:rPr lang="en-IN" smtClean="0"/>
              <a:t>5</a:t>
            </a:fld>
            <a:endParaRPr lang="en-IN"/>
          </a:p>
        </p:txBody>
      </p:sp>
      <p:sp>
        <p:nvSpPr>
          <p:cNvPr id="5" name="Rectangle 4">
            <a:extLst>
              <a:ext uri="{FF2B5EF4-FFF2-40B4-BE49-F238E27FC236}">
                <a16:creationId xmlns:a16="http://schemas.microsoft.com/office/drawing/2014/main" id="{6023C1C0-A344-4B0A-8941-7834438717CA}"/>
              </a:ext>
            </a:extLst>
          </p:cNvPr>
          <p:cNvSpPr/>
          <p:nvPr/>
        </p:nvSpPr>
        <p:spPr>
          <a:xfrm>
            <a:off x="596283" y="365025"/>
            <a:ext cx="10999433" cy="5490734"/>
          </a:xfrm>
          <a:prstGeom prst="rect">
            <a:avLst/>
          </a:prstGeom>
        </p:spPr>
        <p:txBody>
          <a:bodyPr wrap="square">
            <a:spAutoFit/>
          </a:bodyPr>
          <a:lstStyle/>
          <a:p>
            <a:pPr marL="232410" marR="93345" indent="-6350" algn="ctr">
              <a:lnSpc>
                <a:spcPct val="107000"/>
              </a:lnSpc>
              <a:spcAft>
                <a:spcPts val="89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REQUIREMENT SPECIFICATION</a:t>
            </a:r>
            <a:endParaRPr lang="en-IN" sz="2000" b="1" kern="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232410" marR="93345" indent="-6350" algn="ctr">
              <a:lnSpc>
                <a:spcPct val="107000"/>
              </a:lnSpc>
              <a:spcAft>
                <a:spcPts val="890"/>
              </a:spcAft>
            </a:pPr>
            <a:endPar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lvl="0" indent="-285750">
              <a:buFont typeface="Wingdings" panose="05000000000000000000" pitchFamily="2" charset="2"/>
              <a:buChar char="Ø"/>
            </a:pPr>
            <a:r>
              <a:rPr lang="en-US" u="sng" dirty="0"/>
              <a:t>Requirement: -</a:t>
            </a:r>
          </a:p>
          <a:p>
            <a:pPr lvl="0"/>
            <a:endParaRPr lang="en-US" u="sng" dirty="0"/>
          </a:p>
          <a:p>
            <a:pPr marL="398463" lvl="0" indent="290513">
              <a:lnSpc>
                <a:spcPct val="15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Platform - Bare-metal Linux Machine (or a Linux virtual machine will also work)</a:t>
            </a:r>
          </a:p>
          <a:p>
            <a:pPr marL="398463" lvl="0" indent="290513">
              <a:lnSpc>
                <a:spcPct val="15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Storage – Minimum 10GB (actual requirement varies according to usage)</a:t>
            </a:r>
          </a:p>
          <a:p>
            <a:pPr marL="398463" lvl="0" indent="290513">
              <a:lnSpc>
                <a:spcPct val="15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Memory – Minimum 512MB (actual requirement varies according to usage)</a:t>
            </a:r>
          </a:p>
          <a:p>
            <a:pPr marL="398463" lvl="0" indent="290513">
              <a:lnSpc>
                <a:spcPct val="15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O.S. –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RedHat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Enterprise Linux 7.5</a:t>
            </a:r>
          </a:p>
          <a:p>
            <a:pPr marL="398463" lvl="0" indent="290513">
              <a:lnSpc>
                <a:spcPct val="15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Other dependencies – </a:t>
            </a:r>
          </a:p>
          <a:p>
            <a:pPr marL="974725" lvl="2"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Web Server (Apache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httpd</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974725" lvl="2"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Python3.5 and above </a:t>
            </a:r>
          </a:p>
          <a:p>
            <a:pPr marL="974725" lvl="2"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Few other python libraries</a:t>
            </a:r>
            <a:endParaRPr lang="en-US" u="sng" dirty="0"/>
          </a:p>
          <a:p>
            <a:pPr marL="398463" lvl="0" indent="290513">
              <a:lnSpc>
                <a:spcPct val="150000"/>
              </a:lnSpc>
              <a:buFont typeface="Wingdings" panose="05000000000000000000" pitchFamily="2" charset="2"/>
              <a:buChar char="Ø"/>
            </a:pPr>
            <a:endParaRPr lang="en-US" u="sng" dirty="0"/>
          </a:p>
          <a:p>
            <a:pPr lvl="0"/>
            <a:endParaRPr lang="en-US" sz="1400" dirty="0"/>
          </a:p>
        </p:txBody>
      </p:sp>
    </p:spTree>
    <p:extLst>
      <p:ext uri="{BB962C8B-B14F-4D97-AF65-F5344CB8AC3E}">
        <p14:creationId xmlns:p14="http://schemas.microsoft.com/office/powerpoint/2010/main" val="49352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94DBB3-FDD3-490E-9EBC-AADC8D759FB5}"/>
              </a:ext>
            </a:extLst>
          </p:cNvPr>
          <p:cNvSpPr>
            <a:spLocks noGrp="1"/>
          </p:cNvSpPr>
          <p:nvPr>
            <p:ph type="sldNum" sz="quarter" idx="12"/>
          </p:nvPr>
        </p:nvSpPr>
        <p:spPr/>
        <p:txBody>
          <a:bodyPr/>
          <a:lstStyle/>
          <a:p>
            <a:fld id="{203B82A0-598B-4B38-B0EE-76D407F90FAA}" type="slidenum">
              <a:rPr lang="en-IN" smtClean="0"/>
              <a:t>6</a:t>
            </a:fld>
            <a:endParaRPr lang="en-IN"/>
          </a:p>
        </p:txBody>
      </p:sp>
      <p:sp>
        <p:nvSpPr>
          <p:cNvPr id="5" name="Rectangle 4">
            <a:extLst>
              <a:ext uri="{FF2B5EF4-FFF2-40B4-BE49-F238E27FC236}">
                <a16:creationId xmlns:a16="http://schemas.microsoft.com/office/drawing/2014/main" id="{99145CC1-2BC3-4C49-A0D7-B1EDB3C8058A}"/>
              </a:ext>
            </a:extLst>
          </p:cNvPr>
          <p:cNvSpPr/>
          <p:nvPr/>
        </p:nvSpPr>
        <p:spPr>
          <a:xfrm>
            <a:off x="745723" y="426624"/>
            <a:ext cx="10537795" cy="1292020"/>
          </a:xfrm>
          <a:prstGeom prst="rect">
            <a:avLst/>
          </a:prstGeom>
        </p:spPr>
        <p:txBody>
          <a:bodyPr wrap="square">
            <a:spAutoFit/>
          </a:bodyPr>
          <a:lstStyle/>
          <a:p>
            <a:pPr marL="232410" marR="90805" indent="-6350" algn="ctr">
              <a:lnSpc>
                <a:spcPct val="107000"/>
              </a:lnSpc>
              <a:spcAft>
                <a:spcPts val="89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METHODOLOGY/TECHNIQUES</a:t>
            </a:r>
            <a:r>
              <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232410" marR="90805" indent="-6350" algn="ctr">
              <a:lnSpc>
                <a:spcPct val="107000"/>
              </a:lnSpc>
              <a:spcAft>
                <a:spcPts val="890"/>
              </a:spcAft>
            </a:pPr>
            <a:endPar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135255" indent="-6350" algn="just">
              <a:lnSpc>
                <a:spcPct val="112000"/>
              </a:lnSpc>
              <a:spcAft>
                <a:spcPts val="1160"/>
              </a:spcAft>
            </a:pPr>
            <a:endParaRPr lang="en-IN"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2" name="TextBox 1"/>
          <p:cNvSpPr txBox="1"/>
          <p:nvPr/>
        </p:nvSpPr>
        <p:spPr>
          <a:xfrm>
            <a:off x="4673600" y="5987018"/>
            <a:ext cx="2921000" cy="369332"/>
          </a:xfrm>
          <a:prstGeom prst="rect">
            <a:avLst/>
          </a:prstGeom>
          <a:noFill/>
        </p:spPr>
        <p:txBody>
          <a:bodyPr wrap="square" rtlCol="0">
            <a:spAutoFit/>
          </a:bodyPr>
          <a:lstStyle/>
          <a:p>
            <a:r>
              <a:rPr lang="en-US" b="1" dirty="0"/>
              <a:t>Fig. 1: </a:t>
            </a:r>
            <a:r>
              <a:rPr lang="en-US" dirty="0"/>
              <a:t>System Architecture</a:t>
            </a:r>
          </a:p>
        </p:txBody>
      </p:sp>
      <p:pic>
        <p:nvPicPr>
          <p:cNvPr id="9" name="Picture 8">
            <a:extLst>
              <a:ext uri="{FF2B5EF4-FFF2-40B4-BE49-F238E27FC236}">
                <a16:creationId xmlns:a16="http://schemas.microsoft.com/office/drawing/2014/main" id="{7857D327-5C84-4EC6-A619-6708B9BB2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59769"/>
            <a:ext cx="7696200" cy="4410835"/>
          </a:xfrm>
          <a:prstGeom prst="rect">
            <a:avLst/>
          </a:prstGeom>
        </p:spPr>
      </p:pic>
    </p:spTree>
    <p:extLst>
      <p:ext uri="{BB962C8B-B14F-4D97-AF65-F5344CB8AC3E}">
        <p14:creationId xmlns:p14="http://schemas.microsoft.com/office/powerpoint/2010/main" val="49079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E417C8-03A6-46C2-BAB0-4CFD5A5CD394}"/>
              </a:ext>
            </a:extLst>
          </p:cNvPr>
          <p:cNvSpPr>
            <a:spLocks noGrp="1"/>
          </p:cNvSpPr>
          <p:nvPr>
            <p:ph type="sldNum" sz="quarter" idx="12"/>
          </p:nvPr>
        </p:nvSpPr>
        <p:spPr/>
        <p:txBody>
          <a:bodyPr/>
          <a:lstStyle/>
          <a:p>
            <a:fld id="{203B82A0-598B-4B38-B0EE-76D407F90FAA}" type="slidenum">
              <a:rPr lang="en-IN" smtClean="0"/>
              <a:t>7</a:t>
            </a:fld>
            <a:endParaRPr lang="en-IN"/>
          </a:p>
        </p:txBody>
      </p:sp>
      <p:sp>
        <p:nvSpPr>
          <p:cNvPr id="6" name="Rectangle 5">
            <a:extLst>
              <a:ext uri="{FF2B5EF4-FFF2-40B4-BE49-F238E27FC236}">
                <a16:creationId xmlns:a16="http://schemas.microsoft.com/office/drawing/2014/main" id="{78D994C4-163C-4F46-B058-66A569E87169}"/>
              </a:ext>
            </a:extLst>
          </p:cNvPr>
          <p:cNvSpPr/>
          <p:nvPr/>
        </p:nvSpPr>
        <p:spPr>
          <a:xfrm>
            <a:off x="630315" y="429711"/>
            <a:ext cx="10289219" cy="3797963"/>
          </a:xfrm>
          <a:prstGeom prst="rect">
            <a:avLst/>
          </a:prstGeom>
        </p:spPr>
        <p:txBody>
          <a:bodyPr wrap="square">
            <a:spAutoFit/>
          </a:bodyPr>
          <a:lstStyle/>
          <a:p>
            <a:pPr marL="232410" marR="90170" indent="-6350" algn="ctr">
              <a:lnSpc>
                <a:spcPct val="107000"/>
              </a:lnSpc>
              <a:spcAft>
                <a:spcPts val="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MODULES</a:t>
            </a:r>
            <a:r>
              <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232410" marR="90170" indent="-6350" algn="ctr">
              <a:lnSpc>
                <a:spcPct val="107000"/>
              </a:lnSpc>
              <a:spcAft>
                <a:spcPts val="0"/>
              </a:spcAft>
            </a:pPr>
            <a:endParaRPr lang="en-IN" sz="2000" b="1" kern="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285750" lvl="0" indent="-285750">
              <a:buFont typeface="Wingdings" panose="05000000000000000000" pitchFamily="2" charset="2"/>
              <a:buChar char="q"/>
            </a:pPr>
            <a:r>
              <a:rPr lang="en-US" b="1" dirty="0"/>
              <a:t>Operator</a:t>
            </a:r>
            <a:endParaRPr lang="en-US" dirty="0"/>
          </a:p>
          <a:p>
            <a:pPr marL="287338" lvl="0"/>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Acts as an input unit that provides the voice command which acts as an input about the service that needs to be deployed.</a:t>
            </a:r>
          </a:p>
          <a:p>
            <a:pPr marL="287338" lvl="0"/>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q"/>
            </a:pPr>
            <a:r>
              <a:rPr lang="en-US" b="1" dirty="0" err="1"/>
              <a:t>ListenerAPI</a:t>
            </a:r>
            <a:endParaRPr lang="en-US" dirty="0"/>
          </a:p>
          <a:p>
            <a:pPr marL="287338" lvl="0"/>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Receives the commands from Operator and processes it to perform the related tasks.</a:t>
            </a:r>
            <a:endParaRPr lang="en-US" dirty="0"/>
          </a:p>
          <a:p>
            <a:r>
              <a:rPr lang="en-US" dirty="0"/>
              <a:t> </a:t>
            </a:r>
          </a:p>
          <a:p>
            <a:pPr marL="285750" lvl="0" indent="-285750">
              <a:buFont typeface="Wingdings" panose="05000000000000000000" pitchFamily="2" charset="2"/>
              <a:buChar char="q"/>
            </a:pPr>
            <a:r>
              <a:rPr lang="en-US" b="1" dirty="0"/>
              <a:t>Snippets</a:t>
            </a:r>
          </a:p>
          <a:p>
            <a:pPr marL="269875" lvl="1"/>
            <a:r>
              <a:rPr lang="en-US" dirty="0"/>
              <a:t>Driver codes to support and handle multiple properties like user management, service management, infrastructure management and package management.</a:t>
            </a:r>
          </a:p>
          <a:p>
            <a:endParaRPr lang="en-US" dirty="0"/>
          </a:p>
        </p:txBody>
      </p:sp>
    </p:spTree>
    <p:extLst>
      <p:ext uri="{BB962C8B-B14F-4D97-AF65-F5344CB8AC3E}">
        <p14:creationId xmlns:p14="http://schemas.microsoft.com/office/powerpoint/2010/main" val="97354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8A0AC8-90D2-40B5-BE2F-1F224545FC56}"/>
              </a:ext>
            </a:extLst>
          </p:cNvPr>
          <p:cNvSpPr>
            <a:spLocks noGrp="1"/>
          </p:cNvSpPr>
          <p:nvPr>
            <p:ph type="sldNum" sz="quarter" idx="12"/>
          </p:nvPr>
        </p:nvSpPr>
        <p:spPr/>
        <p:txBody>
          <a:bodyPr/>
          <a:lstStyle/>
          <a:p>
            <a:fld id="{203B82A0-598B-4B38-B0EE-76D407F90FAA}" type="slidenum">
              <a:rPr lang="en-IN" smtClean="0"/>
              <a:t>8</a:t>
            </a:fld>
            <a:endParaRPr lang="en-IN"/>
          </a:p>
        </p:txBody>
      </p:sp>
      <p:sp>
        <p:nvSpPr>
          <p:cNvPr id="6" name="Rectangle 5">
            <a:extLst>
              <a:ext uri="{FF2B5EF4-FFF2-40B4-BE49-F238E27FC236}">
                <a16:creationId xmlns:a16="http://schemas.microsoft.com/office/drawing/2014/main" id="{8AAD4E71-63CE-47CF-A2EA-DD2278619366}"/>
              </a:ext>
            </a:extLst>
          </p:cNvPr>
          <p:cNvSpPr/>
          <p:nvPr/>
        </p:nvSpPr>
        <p:spPr>
          <a:xfrm>
            <a:off x="809348" y="370610"/>
            <a:ext cx="10715348" cy="4197367"/>
          </a:xfrm>
          <a:prstGeom prst="rect">
            <a:avLst/>
          </a:prstGeom>
        </p:spPr>
        <p:txBody>
          <a:bodyPr wrap="square">
            <a:spAutoFit/>
          </a:bodyPr>
          <a:lstStyle/>
          <a:p>
            <a:pPr marL="232410" marR="93345" indent="-6350" algn="ctr">
              <a:lnSpc>
                <a:spcPct val="107000"/>
              </a:lnSpc>
              <a:spcAft>
                <a:spcPts val="89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PROJECT APPLICATIONS/ADVANTAGES</a:t>
            </a:r>
            <a:r>
              <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232410" marR="93345" indent="-6350" algn="ctr">
              <a:lnSpc>
                <a:spcPct val="107000"/>
              </a:lnSpc>
              <a:spcAft>
                <a:spcPts val="890"/>
              </a:spcAft>
            </a:pPr>
            <a:endPar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lvl="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Using this framework any individual can manage the infrastructure at different levels of abstraction to deploy different type of services.</a:t>
            </a:r>
          </a:p>
          <a:p>
            <a:pPr marL="285750" lvl="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Can also be tuned to provision domain specific technologies like home automation, APT Detection and Mitigation, Multi-cloud Infrastructure Management, etc.</a:t>
            </a:r>
          </a:p>
          <a:p>
            <a:pPr marL="285750" lvl="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Additional pluggable module can be used to scale in and scale out. Also that individual can be used to add extra features to the technology stack with the concept of hot-plug.</a:t>
            </a:r>
          </a:p>
          <a:p>
            <a:pPr>
              <a:lnSpc>
                <a:spcPct val="150000"/>
              </a:lnSpc>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p>
          <a:p>
            <a:pPr marL="232410" marR="93345" indent="-6350" algn="ctr">
              <a:lnSpc>
                <a:spcPct val="107000"/>
              </a:lnSpc>
              <a:spcAft>
                <a:spcPts val="890"/>
              </a:spcAft>
            </a:pPr>
            <a:endPar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598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E39B35-E836-4C31-B43C-524098C2C472}"/>
              </a:ext>
            </a:extLst>
          </p:cNvPr>
          <p:cNvSpPr>
            <a:spLocks noGrp="1"/>
          </p:cNvSpPr>
          <p:nvPr>
            <p:ph type="sldNum" sz="quarter" idx="12"/>
          </p:nvPr>
        </p:nvSpPr>
        <p:spPr/>
        <p:txBody>
          <a:bodyPr/>
          <a:lstStyle/>
          <a:p>
            <a:fld id="{203B82A0-598B-4B38-B0EE-76D407F90FAA}" type="slidenum">
              <a:rPr lang="en-IN" smtClean="0"/>
              <a:t>9</a:t>
            </a:fld>
            <a:endParaRPr lang="en-IN"/>
          </a:p>
        </p:txBody>
      </p:sp>
      <p:sp>
        <p:nvSpPr>
          <p:cNvPr id="5" name="Rectangle 4">
            <a:extLst>
              <a:ext uri="{FF2B5EF4-FFF2-40B4-BE49-F238E27FC236}">
                <a16:creationId xmlns:a16="http://schemas.microsoft.com/office/drawing/2014/main" id="{F81863C5-27A9-476C-9658-20AC4AB9E264}"/>
              </a:ext>
            </a:extLst>
          </p:cNvPr>
          <p:cNvSpPr/>
          <p:nvPr/>
        </p:nvSpPr>
        <p:spPr>
          <a:xfrm>
            <a:off x="790113" y="429978"/>
            <a:ext cx="10626570" cy="2219134"/>
          </a:xfrm>
          <a:prstGeom prst="rect">
            <a:avLst/>
          </a:prstGeom>
        </p:spPr>
        <p:txBody>
          <a:bodyPr wrap="square">
            <a:spAutoFit/>
          </a:bodyPr>
          <a:lstStyle/>
          <a:p>
            <a:pPr marL="232410" marR="92710" indent="-6350" algn="ctr">
              <a:lnSpc>
                <a:spcPct val="107000"/>
              </a:lnSpc>
              <a:spcAft>
                <a:spcPts val="890"/>
              </a:spcAft>
            </a:pPr>
            <a:r>
              <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PROJECT LIMITATION</a:t>
            </a:r>
            <a:r>
              <a:rPr lang="en-IN" sz="2000" b="1" u="none" strike="noStrike"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232410" marR="92710" indent="-6350" algn="ctr">
              <a:lnSpc>
                <a:spcPct val="107000"/>
              </a:lnSpc>
              <a:spcAft>
                <a:spcPts val="890"/>
              </a:spcAft>
            </a:pPr>
            <a:endPar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L="285750" lvl="0" indent="-285750">
              <a:lnSpc>
                <a:spcPct val="150000"/>
              </a:lnSpc>
              <a:buFont typeface="Arial" panose="020B0604020202020204" pitchFamily="34" charset="0"/>
              <a:buChar char="•"/>
            </a:pPr>
            <a:r>
              <a:rPr lang="en-US" dirty="0"/>
              <a:t>Limited Customization without pre-customized templates.</a:t>
            </a:r>
          </a:p>
          <a:p>
            <a:pPr marL="285750" lvl="0" indent="-285750">
              <a:lnSpc>
                <a:spcPct val="150000"/>
              </a:lnSpc>
              <a:buFont typeface="Arial" panose="020B0604020202020204" pitchFamily="34" charset="0"/>
              <a:buChar char="•"/>
            </a:pPr>
            <a:r>
              <a:rPr lang="en-US" dirty="0"/>
              <a:t>Operator voice recognition and detection module.</a:t>
            </a:r>
          </a:p>
          <a:p>
            <a:pPr marL="232410" marR="92710" indent="-6350" algn="ctr">
              <a:lnSpc>
                <a:spcPct val="150000"/>
              </a:lnSpc>
              <a:spcAft>
                <a:spcPts val="890"/>
              </a:spcAft>
            </a:pPr>
            <a:endParaRPr lang="en-IN" sz="2000" b="1" u="sng" kern="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1059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488</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 Careful</dc:creator>
  <cp:lastModifiedBy>ayedaemon</cp:lastModifiedBy>
  <cp:revision>13</cp:revision>
  <dcterms:created xsi:type="dcterms:W3CDTF">2019-09-27T14:50:11Z</dcterms:created>
  <dcterms:modified xsi:type="dcterms:W3CDTF">2020-08-19T07:25:18Z</dcterms:modified>
</cp:coreProperties>
</file>