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94" r:id="rId2"/>
    <p:sldId id="298" r:id="rId3"/>
    <p:sldId id="302" r:id="rId4"/>
    <p:sldId id="299" r:id="rId5"/>
    <p:sldId id="300" r:id="rId6"/>
    <p:sldId id="304" r:id="rId7"/>
    <p:sldId id="303" r:id="rId8"/>
    <p:sldId id="301"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7" autoAdjust="0"/>
    <p:restoredTop sz="94737" autoAdjust="0"/>
  </p:normalViewPr>
  <p:slideViewPr>
    <p:cSldViewPr snapToGrid="0">
      <p:cViewPr varScale="1">
        <p:scale>
          <a:sx n="70" d="100"/>
          <a:sy n="70" d="100"/>
        </p:scale>
        <p:origin x="-151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345D9-E608-4591-849A-5A6BA7317277}" type="datetimeFigureOut">
              <a:rPr lang="en-US" smtClean="0"/>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38B6E-4D25-4871-A4A5-31BC684F8827}" type="slidenum">
              <a:rPr lang="en-US" smtClean="0"/>
              <a:t>‹#›</a:t>
            </a:fld>
            <a:endParaRPr lang="en-US"/>
          </a:p>
        </p:txBody>
      </p:sp>
    </p:spTree>
    <p:extLst>
      <p:ext uri="{BB962C8B-B14F-4D97-AF65-F5344CB8AC3E}">
        <p14:creationId xmlns:p14="http://schemas.microsoft.com/office/powerpoint/2010/main" val="273525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94040-9B01-40A7-8127-B7C4A98EE78D}" type="slidenum">
              <a:rPr lang="en-US" smtClean="0"/>
              <a:t>10</a:t>
            </a:fld>
            <a:endParaRPr lang="en-US"/>
          </a:p>
        </p:txBody>
      </p:sp>
    </p:spTree>
    <p:extLst>
      <p:ext uri="{BB962C8B-B14F-4D97-AF65-F5344CB8AC3E}">
        <p14:creationId xmlns:p14="http://schemas.microsoft.com/office/powerpoint/2010/main" val="252036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7654" name="Rectangle 6"/>
          <p:cNvSpPr>
            <a:spLocks noGrp="1" noChangeArrowheads="1"/>
          </p:cNvSpPr>
          <p:nvPr>
            <p:ph type="ctrTitle"/>
          </p:nvPr>
        </p:nvSpPr>
        <p:spPr>
          <a:xfrm>
            <a:off x="1443038" y="985838"/>
            <a:ext cx="7239000" cy="1444625"/>
          </a:xfrm>
        </p:spPr>
        <p:txBody>
          <a:bodyPr/>
          <a:lstStyle>
            <a:lvl1pPr>
              <a:defRPr sz="4000"/>
            </a:lvl1pPr>
          </a:lstStyle>
          <a:p>
            <a:r>
              <a:rPr lang="en-US" smtClean="0"/>
              <a:t>Click to edit Master title style</a:t>
            </a:r>
            <a:endParaRPr lang="en-US"/>
          </a:p>
        </p:txBody>
      </p:sp>
      <p:sp>
        <p:nvSpPr>
          <p:cNvPr id="27655"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8" name="Rectangle 8"/>
          <p:cNvSpPr>
            <a:spLocks noGrp="1" noChangeArrowheads="1"/>
          </p:cNvSpPr>
          <p:nvPr>
            <p:ph type="dt" sz="half" idx="10"/>
          </p:nvPr>
        </p:nvSpPr>
        <p:spPr/>
        <p:txBody>
          <a:bodyPr/>
          <a:lstStyle>
            <a:lvl1pPr>
              <a:defRPr/>
            </a:lvl1pPr>
          </a:lstStyle>
          <a:p>
            <a:fld id="{5A94518A-4C6D-4511-831A-8223DC66C0B6}" type="datetimeFigureOut">
              <a:rPr lang="en-US" smtClean="0"/>
              <a:t>10/9/2017</a:t>
            </a:fld>
            <a:endParaRPr lang="en-US"/>
          </a:p>
        </p:txBody>
      </p:sp>
      <p:sp>
        <p:nvSpPr>
          <p:cNvPr id="9" name="Rectangle 9"/>
          <p:cNvSpPr>
            <a:spLocks noGrp="1" noChangeArrowheads="1"/>
          </p:cNvSpPr>
          <p:nvPr>
            <p:ph type="ftr" sz="quarter" idx="11"/>
          </p:nvPr>
        </p:nvSpPr>
        <p:spPr/>
        <p:txBody>
          <a:bodyPr/>
          <a:lstStyle>
            <a:lvl1pPr>
              <a:defRPr/>
            </a:lvl1pPr>
          </a:lstStyle>
          <a:p>
            <a:endParaRPr lang="en-US"/>
          </a:p>
        </p:txBody>
      </p:sp>
      <p:sp>
        <p:nvSpPr>
          <p:cNvPr id="10" name="Rectangle 10"/>
          <p:cNvSpPr>
            <a:spLocks noGrp="1" noChangeArrowheads="1"/>
          </p:cNvSpPr>
          <p:nvPr>
            <p:ph type="sldNum" sz="quarter" idx="12"/>
          </p:nvPr>
        </p:nvSpPr>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411912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73978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1368274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349788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73136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0013" y="3960813"/>
            <a:ext cx="73136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1592902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2225" y="18272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02225" y="39608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7" name="Rectangle 9"/>
          <p:cNvSpPr>
            <a:spLocks noGrp="1" noChangeArrowheads="1"/>
          </p:cNvSpPr>
          <p:nvPr>
            <p:ph type="ftr" sz="quarter" idx="11"/>
          </p:nvPr>
        </p:nvSpPr>
        <p:spPr>
          <a:ln/>
        </p:spPr>
        <p:txBody>
          <a:bodyPr/>
          <a:lstStyle>
            <a:lvl1pPr>
              <a:defRPr/>
            </a:lvl1pPr>
          </a:lstStyle>
          <a:p>
            <a:endParaRPr lang="en-US"/>
          </a:p>
        </p:txBody>
      </p:sp>
      <p:sp>
        <p:nvSpPr>
          <p:cNvPr id="8"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61908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41596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371724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23406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8" name="Rectangle 9"/>
          <p:cNvSpPr>
            <a:spLocks noGrp="1" noChangeArrowheads="1"/>
          </p:cNvSpPr>
          <p:nvPr>
            <p:ph type="ftr" sz="quarter" idx="11"/>
          </p:nvPr>
        </p:nvSpPr>
        <p:spPr>
          <a:ln/>
        </p:spPr>
        <p:txBody>
          <a:bodyPr/>
          <a:lstStyle>
            <a:lvl1pPr>
              <a:defRPr/>
            </a:lvl1pPr>
          </a:lstStyle>
          <a:p>
            <a:endParaRPr lang="en-US"/>
          </a:p>
        </p:txBody>
      </p:sp>
      <p:sp>
        <p:nvSpPr>
          <p:cNvPr id="9"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40388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4" name="Rectangle 9"/>
          <p:cNvSpPr>
            <a:spLocks noGrp="1" noChangeArrowheads="1"/>
          </p:cNvSpPr>
          <p:nvPr>
            <p:ph type="ftr" sz="quarter" idx="11"/>
          </p:nvPr>
        </p:nvSpPr>
        <p:spPr>
          <a:ln/>
        </p:spPr>
        <p:txBody>
          <a:bodyPr/>
          <a:lstStyle>
            <a:lvl1pPr>
              <a:defRPr/>
            </a:lvl1pPr>
          </a:lstStyle>
          <a:p>
            <a:endParaRPr lang="en-US"/>
          </a:p>
        </p:txBody>
      </p:sp>
      <p:sp>
        <p:nvSpPr>
          <p:cNvPr id="5"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115947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3" name="Rectangle 9"/>
          <p:cNvSpPr>
            <a:spLocks noGrp="1" noChangeArrowheads="1"/>
          </p:cNvSpPr>
          <p:nvPr>
            <p:ph type="ftr" sz="quarter" idx="11"/>
          </p:nvPr>
        </p:nvSpPr>
        <p:spPr>
          <a:ln/>
        </p:spPr>
        <p:txBody>
          <a:bodyPr/>
          <a:lstStyle>
            <a:lvl1pPr>
              <a:defRPr/>
            </a:lvl1pPr>
          </a:lstStyle>
          <a:p>
            <a:endParaRPr lang="en-US"/>
          </a:p>
        </p:txBody>
      </p:sp>
      <p:sp>
        <p:nvSpPr>
          <p:cNvPr id="4"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357352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31423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5A94518A-4C6D-4511-831A-8223DC66C0B6}" type="datetimeFigureOut">
              <a:rPr lang="en-US" smtClean="0"/>
              <a:t>10/9/2017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6D89A17D-E3D2-446D-A287-0A04D248A1F6}" type="slidenum">
              <a:rPr lang="en-US" smtClean="0"/>
              <a:t>‹#›</a:t>
            </a:fld>
            <a:endParaRPr lang="en-US"/>
          </a:p>
        </p:txBody>
      </p:sp>
    </p:spTree>
    <p:extLst>
      <p:ext uri="{BB962C8B-B14F-4D97-AF65-F5344CB8AC3E}">
        <p14:creationId xmlns:p14="http://schemas.microsoft.com/office/powerpoint/2010/main" val="188966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3"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6632"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5A94518A-4C6D-4511-831A-8223DC66C0B6}" type="datetimeFigureOut">
              <a:rPr lang="en-US" smtClean="0"/>
              <a:t>10/9/2017</a:t>
            </a:fld>
            <a:endParaRPr lang="en-US"/>
          </a:p>
        </p:txBody>
      </p:sp>
      <p:sp>
        <p:nvSpPr>
          <p:cNvPr id="26633"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26634"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89A17D-E3D2-446D-A287-0A04D248A1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cs typeface="Arial" charset="0"/>
        </a:defRPr>
      </a:lvl2pPr>
      <a:lvl3pPr algn="l" rtl="0" eaLnBrk="1" fontAlgn="base" hangingPunct="1">
        <a:spcBef>
          <a:spcPct val="0"/>
        </a:spcBef>
        <a:spcAft>
          <a:spcPct val="0"/>
        </a:spcAft>
        <a:defRPr sz="3600">
          <a:solidFill>
            <a:schemeClr val="tx2"/>
          </a:solidFill>
          <a:latin typeface="Arial" charset="0"/>
          <a:cs typeface="Arial" charset="0"/>
        </a:defRPr>
      </a:lvl3pPr>
      <a:lvl4pPr algn="l" rtl="0" eaLnBrk="1" fontAlgn="base" hangingPunct="1">
        <a:spcBef>
          <a:spcPct val="0"/>
        </a:spcBef>
        <a:spcAft>
          <a:spcPct val="0"/>
        </a:spcAft>
        <a:defRPr sz="3600">
          <a:solidFill>
            <a:schemeClr val="tx2"/>
          </a:solidFill>
          <a:latin typeface="Arial" charset="0"/>
          <a:cs typeface="Arial" charset="0"/>
        </a:defRPr>
      </a:lvl4pPr>
      <a:lvl5pPr algn="l" rtl="0" eaLnBrk="1" fontAlgn="base" hangingPunct="1">
        <a:spcBef>
          <a:spcPct val="0"/>
        </a:spcBef>
        <a:spcAft>
          <a:spcPct val="0"/>
        </a:spcAft>
        <a:defRPr sz="3600">
          <a:solidFill>
            <a:schemeClr val="tx2"/>
          </a:solidFill>
          <a:latin typeface="Arial" charset="0"/>
          <a:cs typeface="Arial" charset="0"/>
        </a:defRPr>
      </a:lvl5pPr>
      <a:lvl6pPr marL="457200" algn="l" rtl="0" eaLnBrk="1" fontAlgn="base" hangingPunct="1">
        <a:spcBef>
          <a:spcPct val="0"/>
        </a:spcBef>
        <a:spcAft>
          <a:spcPct val="0"/>
        </a:spcAft>
        <a:defRPr sz="3600">
          <a:solidFill>
            <a:schemeClr val="tx2"/>
          </a:solidFill>
          <a:latin typeface="Arial" charset="0"/>
          <a:cs typeface="Arial" charset="0"/>
        </a:defRPr>
      </a:lvl6pPr>
      <a:lvl7pPr marL="914400" algn="l" rtl="0" eaLnBrk="1" fontAlgn="base" hangingPunct="1">
        <a:spcBef>
          <a:spcPct val="0"/>
        </a:spcBef>
        <a:spcAft>
          <a:spcPct val="0"/>
        </a:spcAft>
        <a:defRPr sz="3600">
          <a:solidFill>
            <a:schemeClr val="tx2"/>
          </a:solidFill>
          <a:latin typeface="Arial" charset="0"/>
          <a:cs typeface="Arial" charset="0"/>
        </a:defRPr>
      </a:lvl7pPr>
      <a:lvl8pPr marL="1371600" algn="l" rtl="0" eaLnBrk="1" fontAlgn="base" hangingPunct="1">
        <a:spcBef>
          <a:spcPct val="0"/>
        </a:spcBef>
        <a:spcAft>
          <a:spcPct val="0"/>
        </a:spcAft>
        <a:defRPr sz="3600">
          <a:solidFill>
            <a:schemeClr val="tx2"/>
          </a:solidFill>
          <a:latin typeface="Arial" charset="0"/>
          <a:cs typeface="Arial" charset="0"/>
        </a:defRPr>
      </a:lvl8pPr>
      <a:lvl9pPr marL="1828800" algn="l" rtl="0" eaLnBrk="1" fontAlgn="base" hangingPunct="1">
        <a:spcBef>
          <a:spcPct val="0"/>
        </a:spcBef>
        <a:spcAft>
          <a:spcPct val="0"/>
        </a:spcAft>
        <a:defRPr sz="36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61.pn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wmf"/><Relationship Id="rId1" Type="http://schemas.openxmlformats.org/officeDocument/2006/relationships/slideLayout" Target="../slideLayouts/slideLayout6.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2.png"/><Relationship Id="rId18" Type="http://schemas.openxmlformats.org/officeDocument/2006/relationships/image" Target="../media/image25.png"/><Relationship Id="rId3" Type="http://schemas.openxmlformats.org/officeDocument/2006/relationships/image" Target="../media/image17.png"/><Relationship Id="rId21" Type="http://schemas.openxmlformats.org/officeDocument/2006/relationships/image" Target="../media/image210.png"/><Relationship Id="rId7" Type="http://schemas.openxmlformats.org/officeDocument/2006/relationships/image" Target="../media/image41.png"/><Relationship Id="rId12" Type="http://schemas.openxmlformats.org/officeDocument/2006/relationships/image" Target="../media/image21.png"/><Relationship Id="rId17" Type="http://schemas.openxmlformats.org/officeDocument/2006/relationships/image" Target="../media/image24.png"/><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190.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2.png"/><Relationship Id="rId15" Type="http://schemas.openxmlformats.org/officeDocument/2006/relationships/image" Target="../media/image14.png"/><Relationship Id="rId10" Type="http://schemas.openxmlformats.org/officeDocument/2006/relationships/image" Target="../media/image20.png"/><Relationship Id="rId19" Type="http://schemas.openxmlformats.org/officeDocument/2006/relationships/image" Target="../media/image26.png"/><Relationship Id="rId4" Type="http://schemas.openxmlformats.org/officeDocument/2006/relationships/image" Target="../media/image5.wmf"/><Relationship Id="rId9" Type="http://schemas.openxmlformats.org/officeDocument/2006/relationships/image" Target="../media/image60.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oleObject" Target="../embeddings/oleObject7.bin"/><Relationship Id="rId18" Type="http://schemas.openxmlformats.org/officeDocument/2006/relationships/image" Target="../media/image9.wmf"/><Relationship Id="rId3" Type="http://schemas.openxmlformats.org/officeDocument/2006/relationships/image" Target="../media/image31.png"/><Relationship Id="rId7" Type="http://schemas.openxmlformats.org/officeDocument/2006/relationships/image" Target="../media/image6.wmf"/><Relationship Id="rId12" Type="http://schemas.openxmlformats.org/officeDocument/2006/relationships/image" Target="../media/image7.wmf"/><Relationship Id="rId17" Type="http://schemas.openxmlformats.org/officeDocument/2006/relationships/oleObject" Target="../embeddings/oleObject80.bin"/><Relationship Id="rId2" Type="http://schemas.openxmlformats.org/officeDocument/2006/relationships/slideLayout" Target="../slideLayouts/slideLayout6.xml"/><Relationship Id="rId16" Type="http://schemas.openxmlformats.org/officeDocument/2006/relationships/image" Target="../media/image9.wmf"/><Relationship Id="rId1" Type="http://schemas.openxmlformats.org/officeDocument/2006/relationships/vmlDrawing" Target="../drawings/vmlDrawing3.vml"/><Relationship Id="rId6" Type="http://schemas.openxmlformats.org/officeDocument/2006/relationships/oleObject" Target="../embeddings/oleObject50.bin"/><Relationship Id="rId11" Type="http://schemas.openxmlformats.org/officeDocument/2006/relationships/oleObject" Target="../embeddings/oleObject60.bin"/><Relationship Id="rId5" Type="http://schemas.openxmlformats.org/officeDocument/2006/relationships/image" Target="../media/image6.wmf"/><Relationship Id="rId15" Type="http://schemas.openxmlformats.org/officeDocument/2006/relationships/oleObject" Target="../embeddings/oleObject8.bin"/><Relationship Id="rId10" Type="http://schemas.openxmlformats.org/officeDocument/2006/relationships/image" Target="../media/image7.wmf"/><Relationship Id="rId19" Type="http://schemas.openxmlformats.org/officeDocument/2006/relationships/image" Target="../media/image33.png"/><Relationship Id="rId4" Type="http://schemas.openxmlformats.org/officeDocument/2006/relationships/oleObject" Target="../embeddings/oleObject5.bin"/><Relationship Id="rId9" Type="http://schemas.openxmlformats.org/officeDocument/2006/relationships/oleObject" Target="../embeddings/oleObject6.bin"/><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27.png"/><Relationship Id="rId12" Type="http://schemas.openxmlformats.org/officeDocument/2006/relationships/image" Target="../media/image28.png"/><Relationship Id="rId17" Type="http://schemas.openxmlformats.org/officeDocument/2006/relationships/image" Target="../media/image29.png"/><Relationship Id="rId2" Type="http://schemas.openxmlformats.org/officeDocument/2006/relationships/slideLayout" Target="../slideLayouts/slideLayout6.xml"/><Relationship Id="rId16" Type="http://schemas.openxmlformats.org/officeDocument/2006/relationships/image" Target="../media/image12.wmf"/><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image" Target="../media/image11.wmf"/><Relationship Id="rId5" Type="http://schemas.openxmlformats.org/officeDocument/2006/relationships/oleObject" Target="../embeddings/oleObject90.bin"/><Relationship Id="rId15" Type="http://schemas.openxmlformats.org/officeDocument/2006/relationships/oleObject" Target="../embeddings/oleObject110.bin"/><Relationship Id="rId10" Type="http://schemas.openxmlformats.org/officeDocument/2006/relationships/oleObject" Target="../embeddings/oleObject100.bin"/><Relationship Id="rId4" Type="http://schemas.openxmlformats.org/officeDocument/2006/relationships/image" Target="../media/image10.wmf"/><Relationship Id="rId9" Type="http://schemas.openxmlformats.org/officeDocument/2006/relationships/image" Target="../media/image11.wmf"/><Relationship Id="rId14" Type="http://schemas.openxmlformats.org/officeDocument/2006/relationships/image" Target="../media/image12.wmf"/></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Alternate Dynamics Model For Bayesian Filtering</a:t>
            </a:r>
            <a:endParaRPr lang="en-US" dirty="0"/>
          </a:p>
        </p:txBody>
      </p:sp>
      <p:sp>
        <p:nvSpPr>
          <p:cNvPr id="3" name="Subtitle 2"/>
          <p:cNvSpPr>
            <a:spLocks noGrp="1"/>
          </p:cNvSpPr>
          <p:nvPr>
            <p:ph type="subTitle" idx="1"/>
          </p:nvPr>
        </p:nvSpPr>
        <p:spPr/>
        <p:txBody>
          <a:bodyPr/>
          <a:lstStyle/>
          <a:p>
            <a:r>
              <a:rPr lang="en-US" dirty="0" smtClean="0"/>
              <a:t>RBE500-F17-191</a:t>
            </a:r>
          </a:p>
          <a:p>
            <a:r>
              <a:rPr lang="en-US" dirty="0" smtClean="0"/>
              <a:t>Lecture 07-1</a:t>
            </a:r>
          </a:p>
          <a:p>
            <a:r>
              <a:rPr lang="en-US" dirty="0" smtClean="0"/>
              <a:t>Adj. Prof. Julian Center</a:t>
            </a:r>
            <a:endParaRPr lang="en-US" dirty="0"/>
          </a:p>
        </p:txBody>
      </p:sp>
    </p:spTree>
    <p:extLst>
      <p:ext uri="{BB962C8B-B14F-4D97-AF65-F5344CB8AC3E}">
        <p14:creationId xmlns:p14="http://schemas.microsoft.com/office/powerpoint/2010/main" val="1574520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18" y="304800"/>
            <a:ext cx="7620000" cy="1143000"/>
          </a:xfrm>
        </p:spPr>
        <p:txBody>
          <a:bodyPr/>
          <a:lstStyle/>
          <a:p>
            <a:pPr algn="ctr"/>
            <a:r>
              <a:rPr lang="en-US" sz="3200" dirty="0" smtClean="0"/>
              <a:t>New </a:t>
            </a:r>
            <a:r>
              <a:rPr lang="en-US" sz="3200" dirty="0" err="1" smtClean="0"/>
              <a:t>Kalman</a:t>
            </a:r>
            <a:r>
              <a:rPr lang="en-US" sz="3200" dirty="0" smtClean="0"/>
              <a:t> Filter Prediction Equations</a:t>
            </a:r>
            <a:endParaRPr lang="en-US" sz="3200" dirty="0"/>
          </a:p>
        </p:txBody>
      </p:sp>
      <mc:AlternateContent xmlns:mc="http://schemas.openxmlformats.org/markup-compatibility/2006" xmlns:a14="http://schemas.microsoft.com/office/drawing/2010/main">
        <mc:Choice Requires="a14">
          <p:sp>
            <p:nvSpPr>
              <p:cNvPr id="3" name="TextBox 2"/>
              <p:cNvSpPr txBox="1"/>
              <p:nvPr/>
            </p:nvSpPr>
            <p:spPr>
              <a:xfrm>
                <a:off x="1350818" y="1796395"/>
                <a:ext cx="4609275" cy="4276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acc>
                            <m:accPr>
                              <m:chr m:val="̂"/>
                              <m:ctrlPr>
                                <a:rPr lang="en-US" sz="2000" b="1" i="1" smtClean="0">
                                  <a:latin typeface="Cambria Math"/>
                                </a:rPr>
                              </m:ctrlPr>
                            </m:accPr>
                            <m:e>
                              <m:r>
                                <a:rPr lang="en-US" sz="2000" b="1" i="1" smtClean="0">
                                  <a:latin typeface="Cambria Math"/>
                                </a:rPr>
                                <m:t>𝒙</m:t>
                              </m:r>
                            </m:e>
                          </m:acc>
                        </m:e>
                        <m:sub>
                          <m:r>
                            <a:rPr lang="en-US" sz="2000" b="1" i="1" smtClean="0">
                              <a:latin typeface="Cambria Math"/>
                            </a:rPr>
                            <m:t>𝒕</m:t>
                          </m:r>
                          <m:r>
                            <a:rPr lang="en-US" sz="2000" b="1" i="1" smtClean="0">
                              <a:latin typeface="Cambria Math"/>
                            </a:rPr>
                            <m:t>|</m:t>
                          </m:r>
                          <m:r>
                            <a:rPr lang="en-US" sz="2000" b="1" i="1" smtClean="0">
                              <a:latin typeface="Cambria Math"/>
                            </a:rPr>
                            <m:t>𝒕</m:t>
                          </m:r>
                          <m:r>
                            <a:rPr lang="en-US" sz="2000" b="1" i="1" smtClean="0">
                              <a:latin typeface="Cambria Math"/>
                            </a:rPr>
                            <m:t>−</m:t>
                          </m:r>
                          <m:r>
                            <a:rPr lang="en-US" sz="2000" b="1" i="1" smtClean="0">
                              <a:latin typeface="Cambria Math"/>
                              <a:ea typeface="Cambria Math"/>
                            </a:rPr>
                            <m:t>𝚫</m:t>
                          </m:r>
                          <m:r>
                            <a:rPr lang="en-US" sz="2000" b="1" i="1" smtClean="0">
                              <a:latin typeface="Cambria Math"/>
                              <a:ea typeface="Cambria Math"/>
                            </a:rPr>
                            <m:t>𝒕</m:t>
                          </m:r>
                        </m:sub>
                      </m:sSub>
                      <m:r>
                        <a:rPr lang="en-US" sz="2000" b="1" i="1" smtClean="0">
                          <a:latin typeface="Cambria Math"/>
                        </a:rPr>
                        <m:t>=</m:t>
                      </m:r>
                      <m:sSub>
                        <m:sSubPr>
                          <m:ctrlPr>
                            <a:rPr lang="en-US" sz="2000" b="1" i="1" smtClean="0">
                              <a:latin typeface="Cambria Math"/>
                            </a:rPr>
                          </m:ctrlPr>
                        </m:sSubPr>
                        <m:e>
                          <m:r>
                            <a:rPr lang="en-US" sz="2000" b="1" i="1" smtClean="0">
                              <a:latin typeface="Cambria Math"/>
                            </a:rPr>
                            <m:t>𝑨</m:t>
                          </m:r>
                        </m:e>
                        <m:sub>
                          <m:r>
                            <a:rPr lang="en-US" sz="2000" b="1" i="1" smtClean="0">
                              <a:latin typeface="Cambria Math"/>
                            </a:rPr>
                            <m:t>𝒕</m:t>
                          </m:r>
                          <m:r>
                            <a:rPr lang="en-US" sz="2000" b="1" i="1" smtClean="0">
                              <a:latin typeface="Cambria Math"/>
                            </a:rPr>
                            <m:t>−</m:t>
                          </m:r>
                          <m:r>
                            <a:rPr lang="en-US" sz="2000" b="1" i="1" smtClean="0">
                              <a:latin typeface="Cambria Math"/>
                              <a:ea typeface="Cambria Math"/>
                            </a:rPr>
                            <m:t>𝚫</m:t>
                          </m:r>
                          <m:r>
                            <a:rPr lang="en-US" sz="2000" b="1" i="1" smtClean="0">
                              <a:latin typeface="Cambria Math"/>
                              <a:ea typeface="Cambria Math"/>
                            </a:rPr>
                            <m:t>𝒕</m:t>
                          </m:r>
                        </m:sub>
                      </m:sSub>
                      <m:sSub>
                        <m:sSubPr>
                          <m:ctrlPr>
                            <a:rPr lang="en-US" sz="2000" b="1" i="1" smtClean="0">
                              <a:latin typeface="Cambria Math"/>
                            </a:rPr>
                          </m:ctrlPr>
                        </m:sSubPr>
                        <m:e>
                          <m:acc>
                            <m:accPr>
                              <m:chr m:val="̂"/>
                              <m:ctrlPr>
                                <a:rPr lang="en-US" sz="2000" b="1" i="1" smtClean="0">
                                  <a:latin typeface="Cambria Math"/>
                                </a:rPr>
                              </m:ctrlPr>
                            </m:accPr>
                            <m:e>
                              <m:r>
                                <a:rPr lang="en-US" sz="2000" b="1" i="1" smtClean="0">
                                  <a:latin typeface="Cambria Math"/>
                                </a:rPr>
                                <m:t>𝒙</m:t>
                              </m:r>
                            </m:e>
                          </m:acc>
                        </m:e>
                        <m:sub>
                          <m:r>
                            <a:rPr lang="en-US" sz="2000" b="1" i="1" smtClean="0">
                              <a:latin typeface="Cambria Math"/>
                            </a:rPr>
                            <m:t>𝒕</m:t>
                          </m:r>
                          <m:r>
                            <a:rPr lang="en-US" sz="2000" b="1" i="1" smtClean="0">
                              <a:latin typeface="Cambria Math"/>
                            </a:rPr>
                            <m:t>−</m:t>
                          </m:r>
                          <m:r>
                            <a:rPr lang="en-US" sz="2000" b="1" i="1" smtClean="0">
                              <a:latin typeface="Cambria Math"/>
                              <a:ea typeface="Cambria Math"/>
                            </a:rPr>
                            <m:t>𝚫</m:t>
                          </m:r>
                          <m:r>
                            <a:rPr lang="en-US" sz="2000" b="1" i="1" smtClean="0">
                              <a:latin typeface="Cambria Math"/>
                              <a:ea typeface="Cambria Math"/>
                            </a:rPr>
                            <m:t>𝒕</m:t>
                          </m:r>
                          <m:r>
                            <a:rPr lang="en-US" sz="2000" b="1" i="1" smtClean="0">
                              <a:latin typeface="Cambria Math"/>
                              <a:ea typeface="Cambria Math"/>
                            </a:rPr>
                            <m:t>|</m:t>
                          </m:r>
                          <m:r>
                            <a:rPr lang="en-US" sz="2000" b="1" i="1" smtClean="0">
                              <a:latin typeface="Cambria Math"/>
                              <a:ea typeface="Cambria Math"/>
                            </a:rPr>
                            <m:t>𝒕</m:t>
                          </m:r>
                          <m:r>
                            <a:rPr lang="en-US" sz="2000" b="1" i="1" smtClean="0">
                              <a:latin typeface="Cambria Math"/>
                              <a:ea typeface="Cambria Math"/>
                            </a:rPr>
                            <m:t>−</m:t>
                          </m:r>
                          <m:r>
                            <a:rPr lang="en-US" sz="2000" b="1" i="1" smtClean="0">
                              <a:latin typeface="Cambria Math"/>
                              <a:ea typeface="Cambria Math"/>
                            </a:rPr>
                            <m:t>𝚫</m:t>
                          </m:r>
                          <m:r>
                            <a:rPr lang="en-US" sz="2000" b="1" i="1" smtClean="0">
                              <a:latin typeface="Cambria Math"/>
                              <a:ea typeface="Cambria Math"/>
                            </a:rPr>
                            <m:t>𝒕</m:t>
                          </m:r>
                        </m:sub>
                      </m:sSub>
                      <m:r>
                        <a:rPr lang="en-US" sz="2000" b="1" i="0" smtClean="0">
                          <a:latin typeface="Cambria Math"/>
                        </a:rPr>
                        <m:t>+</m:t>
                      </m:r>
                      <m:sSub>
                        <m:sSubPr>
                          <m:ctrlPr>
                            <a:rPr lang="en-US" sz="2000" b="1" i="1" smtClean="0">
                              <a:latin typeface="Cambria Math"/>
                            </a:rPr>
                          </m:ctrlPr>
                        </m:sSubPr>
                        <m:e>
                          <m:r>
                            <a:rPr lang="en-US" sz="2000" b="1" i="1" smtClean="0">
                              <a:latin typeface="Cambria Math"/>
                            </a:rPr>
                            <m:t>𝑩</m:t>
                          </m:r>
                        </m:e>
                        <m:sub>
                          <m:r>
                            <a:rPr lang="en-US" sz="2000" b="1" i="1" smtClean="0">
                              <a:latin typeface="Cambria Math"/>
                            </a:rPr>
                            <m:t>𝒕</m:t>
                          </m:r>
                          <m:r>
                            <a:rPr lang="en-US" sz="2000" b="1" i="1" smtClean="0">
                              <a:latin typeface="Cambria Math"/>
                            </a:rPr>
                            <m:t>−</m:t>
                          </m:r>
                          <m:r>
                            <a:rPr lang="en-US" sz="2000" b="1" i="1" smtClean="0">
                              <a:latin typeface="Cambria Math"/>
                              <a:ea typeface="Cambria Math"/>
                            </a:rPr>
                            <m:t>𝚫</m:t>
                          </m:r>
                          <m:r>
                            <a:rPr lang="en-US" sz="2000" b="1" i="1" smtClean="0">
                              <a:latin typeface="Cambria Math"/>
                              <a:ea typeface="Cambria Math"/>
                            </a:rPr>
                            <m:t>𝒕</m:t>
                          </m:r>
                        </m:sub>
                      </m:sSub>
                      <m:sSub>
                        <m:sSubPr>
                          <m:ctrlPr>
                            <a:rPr lang="en-US" sz="2000" b="1" i="1" smtClean="0">
                              <a:latin typeface="Cambria Math"/>
                            </a:rPr>
                          </m:ctrlPr>
                        </m:sSubPr>
                        <m:e>
                          <m:r>
                            <a:rPr lang="en-US" sz="2000" b="1" i="1" smtClean="0">
                              <a:latin typeface="Cambria Math"/>
                            </a:rPr>
                            <m:t>𝒖</m:t>
                          </m:r>
                        </m:e>
                        <m:sub>
                          <m:r>
                            <a:rPr lang="en-US" sz="2000" b="1" i="1" smtClean="0">
                              <a:latin typeface="Cambria Math"/>
                            </a:rPr>
                            <m:t>𝒕</m:t>
                          </m:r>
                          <m:r>
                            <a:rPr lang="en-US" sz="2000" b="1" i="1" smtClean="0">
                              <a:latin typeface="Cambria Math"/>
                            </a:rPr>
                            <m:t>−</m:t>
                          </m:r>
                          <m:r>
                            <a:rPr lang="en-US" sz="2000" b="1" i="1" smtClean="0">
                              <a:latin typeface="Cambria Math"/>
                              <a:ea typeface="Cambria Math"/>
                            </a:rPr>
                            <m:t>𝚫</m:t>
                          </m:r>
                          <m:r>
                            <a:rPr lang="en-US" sz="2000" b="1" i="1" smtClean="0">
                              <a:latin typeface="Cambria Math"/>
                              <a:ea typeface="Cambria Math"/>
                            </a:rPr>
                            <m:t>𝒕</m:t>
                          </m:r>
                        </m:sub>
                      </m:sSub>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350818" y="1796395"/>
                <a:ext cx="4609275" cy="427618"/>
              </a:xfrm>
              <a:prstGeom prst="rect">
                <a:avLst/>
              </a:prstGeom>
              <a:blipFill rotWithShape="1">
                <a:blip r:embed="rId3"/>
                <a:stretch>
                  <a:fillRect t="-5714"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319318" y="2806699"/>
                <a:ext cx="2209800" cy="13234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600" dirty="0" smtClean="0"/>
                  <a:t>Estimate of state at time t-</a:t>
                </a:r>
                <a14:m>
                  <m:oMath xmlns:m="http://schemas.openxmlformats.org/officeDocument/2006/math">
                    <m:r>
                      <a:rPr lang="en-US" sz="1600" i="1" smtClean="0">
                        <a:latin typeface="Cambria Math"/>
                        <a:ea typeface="Cambria Math"/>
                      </a:rPr>
                      <m:t>∆</m:t>
                    </m:r>
                  </m:oMath>
                </a14:m>
                <a:r>
                  <a:rPr lang="en-US" sz="1600" dirty="0" smtClean="0"/>
                  <a:t>t given all measurement and controls through time t</a:t>
                </a:r>
                <a:r>
                  <a:rPr lang="en-US" sz="1600" dirty="0"/>
                  <a:t>-</a:t>
                </a:r>
                <a14:m>
                  <m:oMath xmlns:m="http://schemas.openxmlformats.org/officeDocument/2006/math">
                    <m:r>
                      <a:rPr lang="en-US" sz="1600" i="1">
                        <a:latin typeface="Cambria Math"/>
                        <a:ea typeface="Cambria Math"/>
                      </a:rPr>
                      <m:t>∆</m:t>
                    </m:r>
                    <m:r>
                      <a:rPr lang="en-US" sz="1600" b="0" i="1" smtClean="0">
                        <a:latin typeface="Cambria Math"/>
                        <a:ea typeface="Cambria Math"/>
                      </a:rPr>
                      <m:t>𝑡</m:t>
                    </m:r>
                  </m:oMath>
                </a14:m>
                <a:r>
                  <a:rPr lang="en-US" sz="1600"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3319318" y="2806699"/>
                <a:ext cx="2209800" cy="1323439"/>
              </a:xfrm>
              <a:prstGeom prst="rect">
                <a:avLst/>
              </a:prstGeom>
              <a:blipFill rotWithShape="1">
                <a:blip r:embed="rId4"/>
                <a:stretch>
                  <a:fillRect l="-1093" t="-450" r="-3279" b="-3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04718" y="2806699"/>
                <a:ext cx="2014682" cy="13234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600" dirty="0" smtClean="0"/>
                  <a:t>Estimate of state at time t given all measurements and controls </a:t>
                </a:r>
                <a:r>
                  <a:rPr lang="en-US" sz="1600" dirty="0"/>
                  <a:t>through time t-</a:t>
                </a:r>
                <a14:m>
                  <m:oMath xmlns:m="http://schemas.openxmlformats.org/officeDocument/2006/math">
                    <m:r>
                      <a:rPr lang="en-US" sz="1600" i="1">
                        <a:latin typeface="Cambria Math"/>
                        <a:ea typeface="Cambria Math"/>
                      </a:rPr>
                      <m:t>∆</m:t>
                    </m:r>
                    <m:r>
                      <a:rPr lang="en-US" sz="1600" i="1">
                        <a:latin typeface="Cambria Math"/>
                        <a:ea typeface="Cambria Math"/>
                      </a:rPr>
                      <m:t>𝑡</m:t>
                    </m:r>
                  </m:oMath>
                </a14:m>
                <a:r>
                  <a:rPr lang="en-US" sz="1600"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804718" y="2806699"/>
                <a:ext cx="2014682" cy="1323439"/>
              </a:xfrm>
              <a:prstGeom prst="rect">
                <a:avLst/>
              </a:prstGeom>
              <a:blipFill rotWithShape="1">
                <a:blip r:embed="rId5"/>
                <a:stretch>
                  <a:fillRect l="-896" t="-450" r="-3284" b="-3604"/>
                </a:stretch>
              </a:blipFill>
            </p:spPr>
            <p:txBody>
              <a:bodyPr/>
              <a:lstStyle/>
              <a:p>
                <a:r>
                  <a:rPr lang="en-US">
                    <a:noFill/>
                  </a:rPr>
                  <a:t> </a:t>
                </a:r>
              </a:p>
            </p:txBody>
          </p:sp>
        </mc:Fallback>
      </mc:AlternateContent>
      <p:cxnSp>
        <p:nvCxnSpPr>
          <p:cNvPr id="7" name="Straight Arrow Connector 6"/>
          <p:cNvCxnSpPr>
            <a:stCxn id="5" idx="0"/>
          </p:cNvCxnSpPr>
          <p:nvPr/>
        </p:nvCxnSpPr>
        <p:spPr>
          <a:xfrm flipH="1" flipV="1">
            <a:off x="1719119" y="2258061"/>
            <a:ext cx="92940" cy="54863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4" idx="0"/>
          </p:cNvCxnSpPr>
          <p:nvPr/>
        </p:nvCxnSpPr>
        <p:spPr>
          <a:xfrm flipH="1" flipV="1">
            <a:off x="3928918" y="2258060"/>
            <a:ext cx="495300" cy="54863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67986" y="4267200"/>
                <a:ext cx="8282973" cy="5342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smtClean="0">
                              <a:latin typeface="Cambria Math"/>
                            </a:rPr>
                            <m:t>𝑷</m:t>
                          </m:r>
                        </m:e>
                        <m:sub>
                          <m:r>
                            <a:rPr lang="en-US" sz="2400" b="1" i="1" smtClean="0">
                              <a:latin typeface="Cambria Math"/>
                            </a:rPr>
                            <m:t>𝒕</m:t>
                          </m:r>
                          <m:r>
                            <a:rPr lang="en-US" sz="2400" b="1" i="1" smtClean="0">
                              <a:latin typeface="Cambria Math"/>
                            </a:rPr>
                            <m:t>|</m:t>
                          </m:r>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𝑨</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sSub>
                        <m:sSubPr>
                          <m:ctrlPr>
                            <a:rPr lang="en-US" sz="2400" b="1" i="1" smtClean="0">
                              <a:latin typeface="Cambria Math"/>
                            </a:rPr>
                          </m:ctrlPr>
                        </m:sSubPr>
                        <m:e>
                          <m:r>
                            <a:rPr lang="en-US" sz="2400" b="1" i="1" smtClean="0">
                              <a:latin typeface="Cambria Math"/>
                            </a:rPr>
                            <m:t>𝑷</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𝚫</m:t>
                          </m:r>
                          <m:r>
                            <a:rPr lang="en-US" sz="2400" b="1" i="1" smtClean="0">
                              <a:latin typeface="Cambria Math"/>
                              <a:ea typeface="Cambria Math"/>
                            </a:rPr>
                            <m:t>𝒕</m:t>
                          </m:r>
                        </m:sub>
                      </m:sSub>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𝑨</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e>
                        <m:sup>
                          <m:r>
                            <a:rPr lang="en-US" sz="2400" b="1" i="1" smtClean="0">
                              <a:latin typeface="Cambria Math"/>
                            </a:rPr>
                            <m:t>𝑻</m:t>
                          </m:r>
                        </m:sup>
                      </m:sSup>
                      <m:r>
                        <a:rPr lang="en-US" sz="2400" b="1" i="0" smtClean="0">
                          <a:latin typeface="Cambria Math"/>
                        </a:rPr>
                        <m:t>+</m:t>
                      </m:r>
                      <m:sSub>
                        <m:sSubPr>
                          <m:ctrlPr>
                            <a:rPr lang="en-US" sz="2400" b="1" i="1" smtClean="0">
                              <a:latin typeface="Cambria Math"/>
                            </a:rPr>
                          </m:ctrlPr>
                        </m:sSubPr>
                        <m:e>
                          <m:r>
                            <a:rPr lang="en-US" sz="2400" b="1" i="1" smtClean="0">
                              <a:latin typeface="Cambria Math"/>
                            </a:rPr>
                            <m:t>𝑫</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sSub>
                        <m:sSubPr>
                          <m:ctrlPr>
                            <a:rPr lang="en-US" sz="2400" b="1" i="1" smtClean="0">
                              <a:latin typeface="Cambria Math"/>
                            </a:rPr>
                          </m:ctrlPr>
                        </m:sSubPr>
                        <m:e>
                          <m:r>
                            <a:rPr lang="en-US" sz="2400" b="1" i="1" smtClean="0">
                              <a:latin typeface="Cambria Math"/>
                            </a:rPr>
                            <m:t>𝑼</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𝑫</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e>
                        <m:sup>
                          <m:r>
                            <a:rPr lang="en-US" sz="2400" b="1" i="1" smtClean="0">
                              <a:latin typeface="Cambria Math"/>
                            </a:rPr>
                            <m:t>𝑻</m:t>
                          </m:r>
                        </m:sup>
                      </m:sSup>
                      <m:r>
                        <a:rPr lang="en-US" sz="2400" b="1" i="1" smtClean="0">
                          <a:latin typeface="Cambria Math"/>
                        </a:rPr>
                        <m:t>+</m:t>
                      </m:r>
                      <m:sSub>
                        <m:sSubPr>
                          <m:ctrlPr>
                            <a:rPr lang="en-US" sz="2400" b="1" i="1" smtClean="0">
                              <a:latin typeface="Cambria Math"/>
                            </a:rPr>
                          </m:ctrlPr>
                        </m:sSubPr>
                        <m:e>
                          <m:r>
                            <a:rPr lang="en-US" sz="2400" b="1" i="1" smtClean="0">
                              <a:latin typeface="Cambria Math"/>
                            </a:rPr>
                            <m:t>𝑹</m:t>
                          </m:r>
                        </m:e>
                        <m:sub>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oMath>
                  </m:oMathPara>
                </a14:m>
                <a:endParaRPr lang="en-US"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67986" y="4267200"/>
                <a:ext cx="8282973" cy="53424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819400" y="5105400"/>
                <a:ext cx="2267252"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smtClean="0"/>
                  <a:t>State covariance matrix </a:t>
                </a:r>
                <a:r>
                  <a:rPr lang="en-US" sz="1600" dirty="0"/>
                  <a:t>at time t-</a:t>
                </a:r>
                <a14:m>
                  <m:oMath xmlns:m="http://schemas.openxmlformats.org/officeDocument/2006/math">
                    <m:r>
                      <a:rPr lang="en-US" sz="1600" i="1">
                        <a:latin typeface="Cambria Math"/>
                        <a:ea typeface="Cambria Math"/>
                      </a:rPr>
                      <m:t>∆</m:t>
                    </m:r>
                    <m:r>
                      <a:rPr lang="en-US" sz="1600" i="1">
                        <a:latin typeface="Cambria Math"/>
                        <a:ea typeface="Cambria Math"/>
                      </a:rPr>
                      <m:t>𝑡</m:t>
                    </m:r>
                  </m:oMath>
                </a14:m>
                <a:r>
                  <a:rPr lang="en-US" sz="1600" dirty="0"/>
                  <a:t> given all measurements and controls through time t-</a:t>
                </a:r>
                <a14:m>
                  <m:oMath xmlns:m="http://schemas.openxmlformats.org/officeDocument/2006/math">
                    <m:r>
                      <a:rPr lang="en-US" sz="1600" i="1">
                        <a:latin typeface="Cambria Math"/>
                        <a:ea typeface="Cambria Math"/>
                      </a:rPr>
                      <m:t>∆</m:t>
                    </m:r>
                    <m:r>
                      <a:rPr lang="en-US" sz="1600" i="1">
                        <a:latin typeface="Cambria Math"/>
                        <a:ea typeface="Cambria Math"/>
                      </a:rPr>
                      <m:t>𝑡</m:t>
                    </m:r>
                  </m:oMath>
                </a14:m>
                <a:r>
                  <a:rPr lang="en-US" sz="1600"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2819400" y="5105400"/>
                <a:ext cx="2267252" cy="1569660"/>
              </a:xfrm>
              <a:prstGeom prst="rect">
                <a:avLst/>
              </a:prstGeom>
              <a:blipFill rotWithShape="1">
                <a:blip r:embed="rId7"/>
                <a:stretch>
                  <a:fillRect t="-383" r="-1333" b="-3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8144" y="5105400"/>
                <a:ext cx="2267252"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smtClean="0"/>
                  <a:t>State prediction covariance matrix </a:t>
                </a:r>
                <a:r>
                  <a:rPr lang="en-US" sz="1600" dirty="0"/>
                  <a:t>at time t given all measurements and controls through time t-</a:t>
                </a:r>
                <a14:m>
                  <m:oMath xmlns:m="http://schemas.openxmlformats.org/officeDocument/2006/math">
                    <m:r>
                      <a:rPr lang="en-US" sz="1600" i="1">
                        <a:latin typeface="Cambria Math"/>
                        <a:ea typeface="Cambria Math"/>
                      </a:rPr>
                      <m:t>∆</m:t>
                    </m:r>
                    <m:r>
                      <a:rPr lang="en-US" sz="1600" i="1">
                        <a:latin typeface="Cambria Math"/>
                        <a:ea typeface="Cambria Math"/>
                      </a:rPr>
                      <m:t>𝑡</m:t>
                    </m:r>
                  </m:oMath>
                </a14:m>
                <a:r>
                  <a:rPr lang="en-US" sz="16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a:off x="458144" y="5105400"/>
                <a:ext cx="2267252" cy="1569660"/>
              </a:xfrm>
              <a:prstGeom prst="rect">
                <a:avLst/>
              </a:prstGeom>
              <a:blipFill rotWithShape="1">
                <a:blip r:embed="rId8"/>
                <a:stretch>
                  <a:fillRect t="-383" r="-1330" b="-3065"/>
                </a:stretch>
              </a:blipFill>
            </p:spPr>
            <p:txBody>
              <a:bodyPr/>
              <a:lstStyle/>
              <a:p>
                <a:r>
                  <a:rPr lang="en-US">
                    <a:noFill/>
                  </a:rPr>
                  <a:t> </a:t>
                </a:r>
              </a:p>
            </p:txBody>
          </p:sp>
        </mc:Fallback>
      </mc:AlternateContent>
      <p:cxnSp>
        <p:nvCxnSpPr>
          <p:cNvPr id="17" name="Straight Arrow Connector 16"/>
          <p:cNvCxnSpPr>
            <a:stCxn id="15" idx="0"/>
          </p:cNvCxnSpPr>
          <p:nvPr/>
        </p:nvCxnSpPr>
        <p:spPr>
          <a:xfrm flipH="1" flipV="1">
            <a:off x="1008404" y="4735405"/>
            <a:ext cx="583366" cy="36999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4" idx="0"/>
          </p:cNvCxnSpPr>
          <p:nvPr/>
        </p:nvCxnSpPr>
        <p:spPr>
          <a:xfrm flipH="1" flipV="1">
            <a:off x="2999574" y="4735405"/>
            <a:ext cx="953452" cy="36999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7266063" y="5117507"/>
            <a:ext cx="1752599"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smtClean="0"/>
              <a:t>Covariance matrix for plant noise</a:t>
            </a:r>
            <a:endParaRPr lang="en-US" sz="1600" dirty="0"/>
          </a:p>
        </p:txBody>
      </p:sp>
      <p:cxnSp>
        <p:nvCxnSpPr>
          <p:cNvPr id="23" name="Straight Arrow Connector 22"/>
          <p:cNvCxnSpPr>
            <a:stCxn id="21" idx="0"/>
          </p:cNvCxnSpPr>
          <p:nvPr/>
        </p:nvCxnSpPr>
        <p:spPr>
          <a:xfrm flipH="1" flipV="1">
            <a:off x="8142362" y="4747512"/>
            <a:ext cx="1" cy="36999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5614587" y="5281301"/>
            <a:ext cx="1461331"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Covariance matrix due to control noise</a:t>
            </a:r>
            <a:endParaRPr lang="en-US" dirty="0"/>
          </a:p>
        </p:txBody>
      </p:sp>
      <p:cxnSp>
        <p:nvCxnSpPr>
          <p:cNvPr id="16" name="Straight Arrow Connector 15"/>
          <p:cNvCxnSpPr>
            <a:stCxn id="12" idx="0"/>
          </p:cNvCxnSpPr>
          <p:nvPr/>
        </p:nvCxnSpPr>
        <p:spPr>
          <a:xfrm flipH="1" flipV="1">
            <a:off x="6238430" y="4801449"/>
            <a:ext cx="106823" cy="4798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99476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Linear Gaussian Measurement Model</a:t>
            </a:r>
            <a:endParaRPr lang="en-US" sz="3200" dirty="0"/>
          </a:p>
        </p:txBody>
      </p:sp>
      <mc:AlternateContent xmlns:mc="http://schemas.openxmlformats.org/markup-compatibility/2006" xmlns:a14="http://schemas.microsoft.com/office/drawing/2010/main">
        <mc:Choice Requires="a14">
          <p:sp>
            <p:nvSpPr>
              <p:cNvPr id="3" name="TextBox 2"/>
              <p:cNvSpPr txBox="1"/>
              <p:nvPr/>
            </p:nvSpPr>
            <p:spPr>
              <a:xfrm>
                <a:off x="2286000" y="1750367"/>
                <a:ext cx="21570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𝑧</m:t>
                          </m:r>
                        </m:e>
                        <m:sub>
                          <m:r>
                            <a:rPr lang="en-US" sz="2400" b="0" i="1" smtClean="0">
                              <a:latin typeface="Cambria Math"/>
                            </a:rPr>
                            <m:t>𝑡</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𝐶</m:t>
                          </m:r>
                        </m:e>
                        <m:sub>
                          <m:r>
                            <a:rPr lang="en-US" sz="2400" b="0" i="1" smtClean="0">
                              <a:latin typeface="Cambria Math"/>
                            </a:rPr>
                            <m:t>𝑡</m:t>
                          </m:r>
                        </m:sub>
                      </m:sSub>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𝑡</m:t>
                          </m:r>
                        </m:sub>
                      </m:sSub>
                      <m:r>
                        <a:rPr lang="en-US" sz="2400" b="0" i="1" smtClean="0">
                          <a:latin typeface="Cambria Math"/>
                        </a:rPr>
                        <m:t>+</m:t>
                      </m:r>
                      <m:sSub>
                        <m:sSubPr>
                          <m:ctrlPr>
                            <a:rPr lang="en-US" sz="2400" b="0" i="1" smtClean="0">
                              <a:latin typeface="Cambria Math"/>
                            </a:rPr>
                          </m:ctrlPr>
                        </m:sSubPr>
                        <m:e>
                          <m:r>
                            <a:rPr lang="en-US" sz="2400" b="0" i="1" smtClean="0">
                              <a:latin typeface="Cambria Math"/>
                              <a:ea typeface="Cambria Math"/>
                            </a:rPr>
                            <m:t>𝛿</m:t>
                          </m:r>
                        </m:e>
                        <m:sub>
                          <m:r>
                            <a:rPr lang="en-US" sz="2400" b="0" i="1" smtClean="0">
                              <a:latin typeface="Cambria Math"/>
                            </a:rPr>
                            <m:t>𝑡</m:t>
                          </m:r>
                        </m:sub>
                      </m:sSub>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0" y="1750367"/>
                <a:ext cx="2157065" cy="461665"/>
              </a:xfrm>
              <a:prstGeom prst="rect">
                <a:avLst/>
              </a:prstGeom>
              <a:blipFill rotWithShape="1">
                <a:blip r:embed="rId2"/>
                <a:stretch>
                  <a:fillRect b="-2632"/>
                </a:stretch>
              </a:blipFill>
            </p:spPr>
            <p:txBody>
              <a:bodyPr/>
              <a:lstStyle/>
              <a:p>
                <a:r>
                  <a:rPr lang="en-US">
                    <a:noFill/>
                  </a:rPr>
                  <a:t> </a:t>
                </a:r>
              </a:p>
            </p:txBody>
          </p:sp>
        </mc:Fallback>
      </mc:AlternateContent>
      <p:sp>
        <p:nvSpPr>
          <p:cNvPr id="5" name="TextBox 4"/>
          <p:cNvSpPr txBox="1"/>
          <p:nvPr/>
        </p:nvSpPr>
        <p:spPr>
          <a:xfrm>
            <a:off x="1181100" y="2667000"/>
            <a:ext cx="2171700" cy="5847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smtClean="0"/>
              <a:t>Vector of sensor measurements</a:t>
            </a:r>
            <a:endParaRPr lang="en-US" sz="1600" dirty="0"/>
          </a:p>
        </p:txBody>
      </p:sp>
      <p:sp>
        <p:nvSpPr>
          <p:cNvPr id="6" name="TextBox 5"/>
          <p:cNvSpPr txBox="1"/>
          <p:nvPr/>
        </p:nvSpPr>
        <p:spPr>
          <a:xfrm>
            <a:off x="2667000" y="3670300"/>
            <a:ext cx="232365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smtClean="0"/>
              <a:t>Measurement matrix that relates states to measurements</a:t>
            </a:r>
            <a:endParaRPr lang="en-US" sz="1600" dirty="0"/>
          </a:p>
        </p:txBody>
      </p:sp>
      <p:cxnSp>
        <p:nvCxnSpPr>
          <p:cNvPr id="8" name="Straight Arrow Connector 7"/>
          <p:cNvCxnSpPr>
            <a:stCxn id="5" idx="0"/>
          </p:cNvCxnSpPr>
          <p:nvPr/>
        </p:nvCxnSpPr>
        <p:spPr>
          <a:xfrm flipV="1">
            <a:off x="2266950" y="2212032"/>
            <a:ext cx="171450" cy="4549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6" idx="0"/>
          </p:cNvCxnSpPr>
          <p:nvPr/>
        </p:nvCxnSpPr>
        <p:spPr>
          <a:xfrm flipH="1" flipV="1">
            <a:off x="3352800" y="2307364"/>
            <a:ext cx="476025" cy="136293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3893476" y="2667000"/>
            <a:ext cx="219434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t>Measurement noise vector</a:t>
            </a:r>
            <a:endParaRPr lang="en-US" dirty="0"/>
          </a:p>
        </p:txBody>
      </p:sp>
      <p:cxnSp>
        <p:nvCxnSpPr>
          <p:cNvPr id="15" name="Straight Arrow Connector 14"/>
          <p:cNvCxnSpPr>
            <a:stCxn id="12" idx="0"/>
          </p:cNvCxnSpPr>
          <p:nvPr/>
        </p:nvCxnSpPr>
        <p:spPr>
          <a:xfrm flipH="1" flipV="1">
            <a:off x="4375447" y="2144994"/>
            <a:ext cx="615203" cy="52200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TextBox 15"/>
          <p:cNvSpPr txBox="1"/>
          <p:nvPr/>
        </p:nvSpPr>
        <p:spPr>
          <a:xfrm>
            <a:off x="1066800" y="4724400"/>
            <a:ext cx="6781800" cy="923330"/>
          </a:xfrm>
          <a:prstGeom prst="rect">
            <a:avLst/>
          </a:prstGeom>
          <a:noFill/>
        </p:spPr>
        <p:txBody>
          <a:bodyPr wrap="square" rtlCol="0">
            <a:spAutoFit/>
          </a:bodyPr>
          <a:lstStyle/>
          <a:p>
            <a:r>
              <a:rPr lang="en-US" dirty="0" smtClean="0"/>
              <a:t>Measurement noise  is assumed to be zero mean Gaussian with covariance matrix Q. It is assumed to be independent of control and plant noise.</a:t>
            </a:r>
            <a:endParaRPr lang="en-US" dirty="0"/>
          </a:p>
        </p:txBody>
      </p:sp>
      <p:sp>
        <p:nvSpPr>
          <p:cNvPr id="18" name="TextBox 17"/>
          <p:cNvSpPr txBox="1"/>
          <p:nvPr/>
        </p:nvSpPr>
        <p:spPr>
          <a:xfrm>
            <a:off x="1066800" y="5660430"/>
            <a:ext cx="7200900" cy="923330"/>
          </a:xfrm>
          <a:prstGeom prst="rect">
            <a:avLst/>
          </a:prstGeom>
          <a:noFill/>
        </p:spPr>
        <p:txBody>
          <a:bodyPr wrap="square" rtlCol="0">
            <a:spAutoFit/>
          </a:bodyPr>
          <a:lstStyle/>
          <a:p>
            <a:r>
              <a:rPr lang="en-US" dirty="0" smtClean="0"/>
              <a:t>The control, plant, and measurement noise vectors are assumed to be “white”, i.e., independent of noises at previous times.</a:t>
            </a:r>
          </a:p>
        </p:txBody>
      </p:sp>
    </p:spTree>
    <p:extLst>
      <p:ext uri="{BB962C8B-B14F-4D97-AF65-F5344CB8AC3E}">
        <p14:creationId xmlns:p14="http://schemas.microsoft.com/office/powerpoint/2010/main" val="367304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Kalman</a:t>
            </a:r>
            <a:r>
              <a:rPr lang="en-US" dirty="0" smtClean="0"/>
              <a:t> Filter Update Equations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179643" y="4524651"/>
                <a:ext cx="2996077" cy="494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a:rPr>
                                <m:t>𝒙</m:t>
                              </m:r>
                            </m:e>
                          </m:acc>
                        </m:e>
                        <m:sub>
                          <m:r>
                            <a:rPr lang="en-US" sz="2400" b="1" i="1" smtClean="0">
                              <a:latin typeface="Cambria Math"/>
                            </a:rPr>
                            <m:t>𝒕</m:t>
                          </m:r>
                          <m:r>
                            <a:rPr lang="en-US" sz="2400" b="1" i="1" smtClean="0">
                              <a:latin typeface="Cambria Math"/>
                            </a:rPr>
                            <m:t>|</m:t>
                          </m:r>
                          <m:r>
                            <a:rPr lang="en-US" sz="2400" b="1" i="1" smtClean="0">
                              <a:latin typeface="Cambria Math"/>
                            </a:rPr>
                            <m:t>𝒕</m:t>
                          </m:r>
                        </m:sub>
                      </m:sSub>
                      <m:r>
                        <a:rPr lang="en-US" sz="2400" b="1" i="1" smtClean="0">
                          <a:latin typeface="Cambria Math"/>
                        </a:rPr>
                        <m:t>=</m:t>
                      </m:r>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a:rPr>
                                <m:t>𝒙</m:t>
                              </m:r>
                            </m:e>
                          </m:acc>
                        </m:e>
                        <m:sub>
                          <m:r>
                            <a:rPr lang="en-US" sz="2400" b="1" i="1" smtClean="0">
                              <a:latin typeface="Cambria Math"/>
                            </a:rPr>
                            <m:t>𝒕</m:t>
                          </m:r>
                          <m:r>
                            <a:rPr lang="en-US" sz="2400" b="1" i="1" smtClean="0">
                              <a:latin typeface="Cambria Math"/>
                            </a:rPr>
                            <m:t>|</m:t>
                          </m:r>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r>
                        <a:rPr lang="en-US" sz="2400" b="1" i="1" smtClean="0">
                          <a:latin typeface="Cambria Math"/>
                          <a:ea typeface="Cambria Math"/>
                        </a:rPr>
                        <m:t>+</m:t>
                      </m:r>
                      <m:sSub>
                        <m:sSubPr>
                          <m:ctrlPr>
                            <a:rPr lang="en-US" sz="2400" b="1" i="1" smtClean="0">
                              <a:latin typeface="Cambria Math"/>
                              <a:ea typeface="Cambria Math"/>
                            </a:rPr>
                          </m:ctrlPr>
                        </m:sSubPr>
                        <m:e>
                          <m:r>
                            <a:rPr lang="en-US" sz="2400" b="1" i="1" smtClean="0">
                              <a:latin typeface="Cambria Math"/>
                              <a:ea typeface="Cambria Math"/>
                            </a:rPr>
                            <m:t>𝑲</m:t>
                          </m:r>
                        </m:e>
                        <m:sub>
                          <m:r>
                            <a:rPr lang="en-US" sz="2400" b="1" i="1" smtClean="0">
                              <a:latin typeface="Cambria Math"/>
                              <a:ea typeface="Cambria Math"/>
                            </a:rPr>
                            <m:t>𝒕</m:t>
                          </m:r>
                        </m:sub>
                      </m:sSub>
                      <m:sSub>
                        <m:sSubPr>
                          <m:ctrlPr>
                            <a:rPr lang="en-US" sz="2400" b="1" i="1" smtClean="0">
                              <a:latin typeface="Cambria Math"/>
                              <a:ea typeface="Cambria Math"/>
                            </a:rPr>
                          </m:ctrlPr>
                        </m:sSubPr>
                        <m:e>
                          <m:acc>
                            <m:accPr>
                              <m:chr m:val="̅"/>
                              <m:ctrlPr>
                                <a:rPr lang="en-US" sz="2400" b="1" i="1" smtClean="0">
                                  <a:latin typeface="Cambria Math"/>
                                  <a:ea typeface="Cambria Math"/>
                                </a:rPr>
                              </m:ctrlPr>
                            </m:accPr>
                            <m:e>
                              <m:r>
                                <a:rPr lang="en-US" sz="2400" b="1" i="1" smtClean="0">
                                  <a:latin typeface="Cambria Math"/>
                                  <a:ea typeface="Cambria Math"/>
                                </a:rPr>
                                <m:t>𝒚</m:t>
                              </m:r>
                            </m:e>
                          </m:acc>
                        </m:e>
                        <m:sub>
                          <m:r>
                            <a:rPr lang="en-US" sz="2400" b="1" i="1" smtClean="0">
                              <a:latin typeface="Cambria Math"/>
                              <a:ea typeface="Cambria Math"/>
                            </a:rPr>
                            <m:t>𝒕</m:t>
                          </m:r>
                        </m:sub>
                      </m:sSub>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179643" y="4524651"/>
                <a:ext cx="2996077" cy="494815"/>
              </a:xfrm>
              <a:prstGeom prst="rect">
                <a:avLst/>
              </a:prstGeom>
              <a:blipFill rotWithShape="1">
                <a:blip r:embed="rId2"/>
                <a:stretch>
                  <a:fillRect t="-3704" r="-10183" b="-1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179643" y="1924145"/>
                <a:ext cx="2768450" cy="494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a:rPr>
                                <m:t>𝒚</m:t>
                              </m:r>
                            </m:e>
                          </m:acc>
                        </m:e>
                        <m:sub>
                          <m:r>
                            <a:rPr lang="en-US" sz="2400" b="1" i="1" smtClean="0">
                              <a:latin typeface="Cambria Math"/>
                            </a:rPr>
                            <m:t>𝒕</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𝒛</m:t>
                          </m:r>
                        </m:e>
                        <m:sub>
                          <m:r>
                            <a:rPr lang="en-US" sz="2400" b="1" i="1" smtClean="0">
                              <a:latin typeface="Cambria Math"/>
                            </a:rPr>
                            <m:t>𝒕</m:t>
                          </m:r>
                        </m:sub>
                      </m:sSub>
                      <m:r>
                        <a:rPr lang="en-US" sz="2400" b="1" i="1">
                          <a:latin typeface="Cambria Math"/>
                          <a:ea typeface="Cambria Math"/>
                        </a:rPr>
                        <m:t>−</m:t>
                      </m:r>
                      <m:sSub>
                        <m:sSubPr>
                          <m:ctrlPr>
                            <a:rPr lang="en-US" sz="2400" b="1" i="1" smtClean="0">
                              <a:latin typeface="Cambria Math"/>
                              <a:ea typeface="Cambria Math"/>
                            </a:rPr>
                          </m:ctrlPr>
                        </m:sSubPr>
                        <m:e>
                          <m:r>
                            <a:rPr lang="en-US" sz="2400" b="1" i="1" smtClean="0">
                              <a:latin typeface="Cambria Math"/>
                              <a:ea typeface="Cambria Math"/>
                            </a:rPr>
                            <m:t>𝑪</m:t>
                          </m:r>
                        </m:e>
                        <m:sub>
                          <m:r>
                            <a:rPr lang="en-US" sz="2400" b="1" i="1" smtClean="0">
                              <a:latin typeface="Cambria Math"/>
                              <a:ea typeface="Cambria Math"/>
                            </a:rPr>
                            <m:t>𝒕</m:t>
                          </m:r>
                        </m:sub>
                      </m:sSub>
                      <m:sSub>
                        <m:sSubPr>
                          <m:ctrlPr>
                            <a:rPr lang="en-US" sz="2400" b="1" i="1" smtClean="0">
                              <a:latin typeface="Cambria Math"/>
                              <a:ea typeface="Cambria Math"/>
                            </a:rPr>
                          </m:ctrlPr>
                        </m:sSubPr>
                        <m:e>
                          <m:acc>
                            <m:accPr>
                              <m:chr m:val="̂"/>
                              <m:ctrlPr>
                                <a:rPr lang="en-US" sz="2400" b="1" i="1" smtClean="0">
                                  <a:latin typeface="Cambria Math"/>
                                  <a:ea typeface="Cambria Math"/>
                                </a:rPr>
                              </m:ctrlPr>
                            </m:accPr>
                            <m:e>
                              <m:r>
                                <a:rPr lang="en-US" sz="2400" b="1" i="1" smtClean="0">
                                  <a:latin typeface="Cambria Math"/>
                                  <a:ea typeface="Cambria Math"/>
                                </a:rPr>
                                <m:t>𝒙</m:t>
                              </m:r>
                            </m:e>
                          </m:acc>
                        </m:e>
                        <m:sub>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𝚫</m:t>
                          </m:r>
                          <m:r>
                            <a:rPr lang="en-US" sz="2400" b="1" i="1" smtClean="0">
                              <a:latin typeface="Cambria Math"/>
                              <a:ea typeface="Cambria Math"/>
                            </a:rPr>
                            <m:t>𝒕</m:t>
                          </m:r>
                        </m:sub>
                      </m:sSub>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2179643" y="1924145"/>
                <a:ext cx="2768450" cy="494815"/>
              </a:xfrm>
              <a:prstGeom prst="rect">
                <a:avLst/>
              </a:prstGeom>
              <a:blipFill rotWithShape="1">
                <a:blip r:embed="rId3"/>
                <a:stretch>
                  <a:fillRect t="-3704" b="-1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79643" y="2786022"/>
                <a:ext cx="3311739" cy="535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smtClean="0">
                              <a:latin typeface="Cambria Math"/>
                            </a:rPr>
                            <m:t>𝑺</m:t>
                          </m:r>
                        </m:e>
                        <m:sub>
                          <m:r>
                            <a:rPr lang="en-US" sz="2400" b="1" i="1" smtClean="0">
                              <a:latin typeface="Cambria Math"/>
                            </a:rPr>
                            <m:t>𝒕</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𝑪</m:t>
                          </m:r>
                        </m:e>
                        <m:sub>
                          <m:r>
                            <a:rPr lang="en-US" sz="2400" b="1" i="1" smtClean="0">
                              <a:latin typeface="Cambria Math"/>
                            </a:rPr>
                            <m:t>𝒕</m:t>
                          </m:r>
                        </m:sub>
                      </m:sSub>
                      <m:sSub>
                        <m:sSubPr>
                          <m:ctrlPr>
                            <a:rPr lang="en-US" sz="2400" b="1" i="1" smtClean="0">
                              <a:latin typeface="Cambria Math"/>
                            </a:rPr>
                          </m:ctrlPr>
                        </m:sSubPr>
                        <m:e>
                          <m:r>
                            <a:rPr lang="en-US" sz="2400" b="1" i="1" smtClean="0">
                              <a:latin typeface="Cambria Math"/>
                            </a:rPr>
                            <m:t>𝑷</m:t>
                          </m:r>
                        </m:e>
                        <m:sub>
                          <m:r>
                            <a:rPr lang="en-US" sz="2400" b="1" i="1" smtClean="0">
                              <a:latin typeface="Cambria Math"/>
                            </a:rPr>
                            <m:t>𝒕</m:t>
                          </m:r>
                          <m:r>
                            <a:rPr lang="en-US" sz="2400" b="1" i="1" smtClean="0">
                              <a:latin typeface="Cambria Math"/>
                            </a:rPr>
                            <m:t>|</m:t>
                          </m:r>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𝑪</m:t>
                              </m:r>
                            </m:e>
                            <m:sub>
                              <m:r>
                                <a:rPr lang="en-US" sz="2400" b="1" i="1" smtClean="0">
                                  <a:latin typeface="Cambria Math"/>
                                </a:rPr>
                                <m:t>𝒕</m:t>
                              </m:r>
                            </m:sub>
                          </m:sSub>
                        </m:e>
                        <m:sup>
                          <m:r>
                            <a:rPr lang="en-US" sz="2400" b="1" i="1" smtClean="0">
                              <a:latin typeface="Cambria Math"/>
                            </a:rPr>
                            <m:t>𝑻</m:t>
                          </m:r>
                        </m:sup>
                      </m:sSup>
                      <m:r>
                        <a:rPr lang="en-US" sz="2400" b="1" i="1" smtClean="0">
                          <a:latin typeface="Cambria Math"/>
                        </a:rPr>
                        <m:t>+</m:t>
                      </m:r>
                      <m:sSub>
                        <m:sSubPr>
                          <m:ctrlPr>
                            <a:rPr lang="en-US" sz="2400" b="1" i="1" smtClean="0">
                              <a:latin typeface="Cambria Math"/>
                            </a:rPr>
                          </m:ctrlPr>
                        </m:sSubPr>
                        <m:e>
                          <m:r>
                            <a:rPr lang="en-US" sz="2400" b="1" i="1" smtClean="0">
                              <a:latin typeface="Cambria Math"/>
                            </a:rPr>
                            <m:t>𝑸</m:t>
                          </m:r>
                        </m:e>
                        <m:sub>
                          <m:r>
                            <a:rPr lang="en-US" sz="2400" b="1" i="1" smtClean="0">
                              <a:latin typeface="Cambria Math"/>
                            </a:rPr>
                            <m:t>𝒕</m:t>
                          </m:r>
                        </m:sub>
                      </m:sSub>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2179643" y="2786022"/>
                <a:ext cx="3311739" cy="53559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79643" y="3654439"/>
                <a:ext cx="2966518" cy="5373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smtClean="0">
                              <a:latin typeface="Cambria Math"/>
                            </a:rPr>
                            <m:t>𝑲</m:t>
                          </m:r>
                        </m:e>
                        <m:sub>
                          <m:r>
                            <a:rPr lang="en-US" sz="2400" b="1" i="1" smtClean="0">
                              <a:latin typeface="Cambria Math"/>
                            </a:rPr>
                            <m:t>𝒕</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𝑷</m:t>
                          </m:r>
                        </m:e>
                        <m:sub>
                          <m:r>
                            <a:rPr lang="en-US" sz="2400" b="1" i="1" smtClean="0">
                              <a:latin typeface="Cambria Math"/>
                            </a:rPr>
                            <m:t>𝒕</m:t>
                          </m:r>
                          <m:r>
                            <a:rPr lang="en-US" sz="2400" b="1" i="1" smtClean="0">
                              <a:latin typeface="Cambria Math"/>
                            </a:rPr>
                            <m:t>|</m:t>
                          </m:r>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𝑪</m:t>
                              </m:r>
                            </m:e>
                            <m:sub>
                              <m:r>
                                <a:rPr lang="en-US" sz="2400" b="1" i="1" smtClean="0">
                                  <a:latin typeface="Cambria Math"/>
                                </a:rPr>
                                <m:t>𝒕</m:t>
                              </m:r>
                            </m:sub>
                          </m:sSub>
                        </m:e>
                        <m:sup>
                          <m:r>
                            <a:rPr lang="en-US" sz="2400" b="1" i="1" smtClean="0">
                              <a:latin typeface="Cambria Math"/>
                            </a:rPr>
                            <m:t>𝑻</m:t>
                          </m:r>
                        </m:sup>
                      </m:sSup>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𝑺</m:t>
                              </m:r>
                            </m:e>
                            <m:sub>
                              <m:r>
                                <a:rPr lang="en-US" sz="2400" b="1" i="1" smtClean="0">
                                  <a:latin typeface="Cambria Math"/>
                                </a:rPr>
                                <m:t>𝒕</m:t>
                              </m:r>
                            </m:sub>
                          </m:sSub>
                        </m:e>
                        <m:sup>
                          <m:r>
                            <a:rPr lang="en-US" sz="2400" b="1" i="1" smtClean="0">
                              <a:latin typeface="Cambria Math"/>
                            </a:rPr>
                            <m:t>−</m:t>
                          </m:r>
                          <m:r>
                            <a:rPr lang="en-US" sz="2400" b="1" i="1" smtClean="0">
                              <a:latin typeface="Cambria Math"/>
                            </a:rPr>
                            <m:t>𝟏</m:t>
                          </m:r>
                        </m:sup>
                      </m:sSup>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2179643" y="3654439"/>
                <a:ext cx="2966518" cy="53739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179643" y="5386528"/>
                <a:ext cx="3421513" cy="494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smtClean="0">
                              <a:latin typeface="Cambria Math"/>
                            </a:rPr>
                            <m:t>𝑷</m:t>
                          </m:r>
                        </m:e>
                        <m:sub>
                          <m:r>
                            <a:rPr lang="en-US" sz="2400" b="1" i="1" smtClean="0">
                              <a:latin typeface="Cambria Math"/>
                            </a:rPr>
                            <m:t>𝒕</m:t>
                          </m:r>
                          <m:r>
                            <a:rPr lang="en-US" sz="2400" b="1" i="1" smtClean="0">
                              <a:latin typeface="Cambria Math"/>
                            </a:rPr>
                            <m:t>|</m:t>
                          </m:r>
                          <m:r>
                            <a:rPr lang="en-US" sz="2400" b="1" i="1" smtClean="0">
                              <a:latin typeface="Cambria Math"/>
                            </a:rPr>
                            <m:t>𝒕</m:t>
                          </m:r>
                        </m:sub>
                      </m:sSub>
                      <m:r>
                        <a:rPr lang="en-US" sz="2400" b="1" i="1" smtClean="0">
                          <a:latin typeface="Cambria Math"/>
                        </a:rPr>
                        <m:t>=</m:t>
                      </m:r>
                      <m:d>
                        <m:dPr>
                          <m:begChr m:val="["/>
                          <m:endChr m:val="]"/>
                          <m:ctrlPr>
                            <a:rPr lang="en-US" sz="2400" b="1" i="1" smtClean="0">
                              <a:latin typeface="Cambria Math"/>
                            </a:rPr>
                          </m:ctrlPr>
                        </m:dPr>
                        <m:e>
                          <m:r>
                            <a:rPr lang="en-US" sz="2400" b="1" i="1" smtClean="0">
                              <a:latin typeface="Cambria Math"/>
                            </a:rPr>
                            <m:t>𝑰</m:t>
                          </m:r>
                          <m:r>
                            <a:rPr lang="en-US" sz="2400" b="1" i="1" smtClean="0">
                              <a:latin typeface="Cambria Math"/>
                            </a:rPr>
                            <m:t>−</m:t>
                          </m:r>
                          <m:sSub>
                            <m:sSubPr>
                              <m:ctrlPr>
                                <a:rPr lang="en-US" sz="2400" b="1" i="1" smtClean="0">
                                  <a:latin typeface="Cambria Math"/>
                                </a:rPr>
                              </m:ctrlPr>
                            </m:sSubPr>
                            <m:e>
                              <m:r>
                                <a:rPr lang="en-US" sz="2400" b="1" i="1" smtClean="0">
                                  <a:latin typeface="Cambria Math"/>
                                </a:rPr>
                                <m:t>𝑲</m:t>
                              </m:r>
                            </m:e>
                            <m:sub>
                              <m:r>
                                <a:rPr lang="en-US" sz="2400" b="1" i="1" smtClean="0">
                                  <a:latin typeface="Cambria Math"/>
                                </a:rPr>
                                <m:t>𝒕</m:t>
                              </m:r>
                            </m:sub>
                          </m:sSub>
                          <m:sSub>
                            <m:sSubPr>
                              <m:ctrlPr>
                                <a:rPr lang="en-US" sz="2400" b="1" i="1" smtClean="0">
                                  <a:latin typeface="Cambria Math"/>
                                </a:rPr>
                              </m:ctrlPr>
                            </m:sSubPr>
                            <m:e>
                              <m:r>
                                <a:rPr lang="en-US" sz="2400" b="1" i="1" smtClean="0">
                                  <a:latin typeface="Cambria Math"/>
                                </a:rPr>
                                <m:t>𝑪</m:t>
                              </m:r>
                            </m:e>
                            <m:sub>
                              <m:r>
                                <a:rPr lang="en-US" sz="2400" b="1" i="1" smtClean="0">
                                  <a:latin typeface="Cambria Math"/>
                                </a:rPr>
                                <m:t>𝒕</m:t>
                              </m:r>
                            </m:sub>
                          </m:sSub>
                        </m:e>
                      </m:d>
                      <m:sSub>
                        <m:sSubPr>
                          <m:ctrlPr>
                            <a:rPr lang="en-US" sz="2400" b="1" i="1" smtClean="0">
                              <a:latin typeface="Cambria Math"/>
                            </a:rPr>
                          </m:ctrlPr>
                        </m:sSubPr>
                        <m:e>
                          <m:r>
                            <a:rPr lang="en-US" sz="2400" b="1" i="1" smtClean="0">
                              <a:latin typeface="Cambria Math"/>
                            </a:rPr>
                            <m:t>𝑷</m:t>
                          </m:r>
                        </m:e>
                        <m:sub>
                          <m:r>
                            <a:rPr lang="en-US" sz="2400" b="1" i="1" smtClean="0">
                              <a:latin typeface="Cambria Math"/>
                            </a:rPr>
                            <m:t>𝒕</m:t>
                          </m:r>
                          <m:r>
                            <a:rPr lang="en-US" sz="2400" b="1" i="1" smtClean="0">
                              <a:latin typeface="Cambria Math"/>
                            </a:rPr>
                            <m:t>|</m:t>
                          </m:r>
                          <m:r>
                            <a:rPr lang="en-US" sz="2400" b="1" i="1" smtClean="0">
                              <a:latin typeface="Cambria Math"/>
                            </a:rPr>
                            <m:t>𝒕</m:t>
                          </m:r>
                          <m:r>
                            <a:rPr lang="en-US" sz="2400" b="1" i="1" smtClean="0">
                              <a:latin typeface="Cambria Math"/>
                            </a:rPr>
                            <m:t>−</m:t>
                          </m:r>
                          <m:r>
                            <a:rPr lang="en-US" sz="2400" b="1" i="1" smtClean="0">
                              <a:latin typeface="Cambria Math"/>
                              <a:ea typeface="Cambria Math"/>
                            </a:rPr>
                            <m:t>𝚫</m:t>
                          </m:r>
                          <m:r>
                            <a:rPr lang="en-US" sz="2400" b="1" i="1" smtClean="0">
                              <a:latin typeface="Cambria Math"/>
                              <a:ea typeface="Cambria Math"/>
                            </a:rPr>
                            <m:t>𝒕</m:t>
                          </m:r>
                        </m:sub>
                      </m:sSub>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179643" y="5386528"/>
                <a:ext cx="3421513" cy="494815"/>
              </a:xfrm>
              <a:prstGeom prst="rect">
                <a:avLst/>
              </a:prstGeom>
              <a:blipFill rotWithShape="1">
                <a:blip r:embed="rId6"/>
                <a:stretch>
                  <a:fillRect b="-12346"/>
                </a:stretch>
              </a:blipFill>
            </p:spPr>
            <p:txBody>
              <a:bodyPr/>
              <a:lstStyle/>
              <a:p>
                <a:r>
                  <a:rPr lang="en-US">
                    <a:noFill/>
                  </a:rPr>
                  <a:t> </a:t>
                </a:r>
              </a:p>
            </p:txBody>
          </p:sp>
        </mc:Fallback>
      </mc:AlternateContent>
      <p:sp>
        <p:nvSpPr>
          <p:cNvPr id="11" name="TextBox 10"/>
          <p:cNvSpPr txBox="1"/>
          <p:nvPr/>
        </p:nvSpPr>
        <p:spPr>
          <a:xfrm>
            <a:off x="1356996" y="1523984"/>
            <a:ext cx="1768433" cy="400110"/>
          </a:xfrm>
          <a:prstGeom prst="rect">
            <a:avLst/>
          </a:prstGeom>
          <a:noFill/>
        </p:spPr>
        <p:txBody>
          <a:bodyPr wrap="none" rtlCol="0">
            <a:spAutoFit/>
          </a:bodyPr>
          <a:lstStyle/>
          <a:p>
            <a:r>
              <a:rPr lang="en-US" sz="2000" b="1" dirty="0" smtClean="0"/>
              <a:t>Innovation</a:t>
            </a:r>
            <a:endParaRPr lang="en-US" sz="2000" b="1" dirty="0"/>
          </a:p>
        </p:txBody>
      </p:sp>
      <p:sp>
        <p:nvSpPr>
          <p:cNvPr id="12" name="TextBox 11"/>
          <p:cNvSpPr txBox="1"/>
          <p:nvPr/>
        </p:nvSpPr>
        <p:spPr>
          <a:xfrm>
            <a:off x="1356996" y="2385861"/>
            <a:ext cx="3448380" cy="400110"/>
          </a:xfrm>
          <a:prstGeom prst="rect">
            <a:avLst/>
          </a:prstGeom>
          <a:noFill/>
        </p:spPr>
        <p:txBody>
          <a:bodyPr wrap="none" rtlCol="0">
            <a:spAutoFit/>
          </a:bodyPr>
          <a:lstStyle/>
          <a:p>
            <a:r>
              <a:rPr lang="en-US" sz="2000" b="1" dirty="0" smtClean="0"/>
              <a:t>Innovation Covariance</a:t>
            </a:r>
            <a:endParaRPr lang="en-US" sz="2000" b="1" dirty="0"/>
          </a:p>
        </p:txBody>
      </p:sp>
      <p:sp>
        <p:nvSpPr>
          <p:cNvPr id="13" name="TextBox 12"/>
          <p:cNvSpPr txBox="1"/>
          <p:nvPr/>
        </p:nvSpPr>
        <p:spPr>
          <a:xfrm>
            <a:off x="1356996" y="3254278"/>
            <a:ext cx="2005677" cy="400110"/>
          </a:xfrm>
          <a:prstGeom prst="rect">
            <a:avLst/>
          </a:prstGeom>
          <a:noFill/>
        </p:spPr>
        <p:txBody>
          <a:bodyPr wrap="none" rtlCol="0">
            <a:spAutoFit/>
          </a:bodyPr>
          <a:lstStyle/>
          <a:p>
            <a:r>
              <a:rPr lang="en-US" sz="2000" b="1" dirty="0" err="1" smtClean="0"/>
              <a:t>Kalman</a:t>
            </a:r>
            <a:r>
              <a:rPr lang="en-US" sz="2000" b="1" dirty="0" smtClean="0"/>
              <a:t> Gain</a:t>
            </a:r>
            <a:endParaRPr lang="en-US" sz="2000" b="1" dirty="0"/>
          </a:p>
        </p:txBody>
      </p:sp>
      <p:sp>
        <p:nvSpPr>
          <p:cNvPr id="14" name="TextBox 13"/>
          <p:cNvSpPr txBox="1"/>
          <p:nvPr/>
        </p:nvSpPr>
        <p:spPr>
          <a:xfrm>
            <a:off x="1356996" y="4124490"/>
            <a:ext cx="2739853" cy="400110"/>
          </a:xfrm>
          <a:prstGeom prst="rect">
            <a:avLst/>
          </a:prstGeom>
          <a:noFill/>
        </p:spPr>
        <p:txBody>
          <a:bodyPr wrap="none" rtlCol="0">
            <a:spAutoFit/>
          </a:bodyPr>
          <a:lstStyle/>
          <a:p>
            <a:r>
              <a:rPr lang="en-US" sz="2000" b="1" dirty="0" smtClean="0"/>
              <a:t>Updated Estimate</a:t>
            </a:r>
            <a:endParaRPr lang="en-US" sz="2000" b="1" dirty="0"/>
          </a:p>
        </p:txBody>
      </p:sp>
      <p:sp>
        <p:nvSpPr>
          <p:cNvPr id="15" name="TextBox 14"/>
          <p:cNvSpPr txBox="1"/>
          <p:nvPr/>
        </p:nvSpPr>
        <p:spPr>
          <a:xfrm>
            <a:off x="1356996" y="4986367"/>
            <a:ext cx="2890535" cy="400110"/>
          </a:xfrm>
          <a:prstGeom prst="rect">
            <a:avLst/>
          </a:prstGeom>
          <a:noFill/>
        </p:spPr>
        <p:txBody>
          <a:bodyPr wrap="none" rtlCol="0">
            <a:spAutoFit/>
          </a:bodyPr>
          <a:lstStyle/>
          <a:p>
            <a:r>
              <a:rPr lang="en-US" sz="2000" b="1" dirty="0" smtClean="0"/>
              <a:t>Update Covariance</a:t>
            </a:r>
            <a:endParaRPr lang="en-US" sz="2000" b="1" dirty="0"/>
          </a:p>
        </p:txBody>
      </p:sp>
    </p:spTree>
    <p:extLst>
      <p:ext uri="{BB962C8B-B14F-4D97-AF65-F5344CB8AC3E}">
        <p14:creationId xmlns:p14="http://schemas.microsoft.com/office/powerpoint/2010/main" val="261531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Check for Outliers</a:t>
            </a:r>
            <a:endParaRPr lang="en-US" sz="3200" dirty="0"/>
          </a:p>
        </p:txBody>
      </p:sp>
      <p:sp>
        <p:nvSpPr>
          <p:cNvPr id="5" name="TextBox 4"/>
          <p:cNvSpPr txBox="1"/>
          <p:nvPr/>
        </p:nvSpPr>
        <p:spPr>
          <a:xfrm>
            <a:off x="1222048" y="1605992"/>
            <a:ext cx="7553414" cy="369332"/>
          </a:xfrm>
          <a:prstGeom prst="rect">
            <a:avLst/>
          </a:prstGeom>
          <a:noFill/>
        </p:spPr>
        <p:txBody>
          <a:bodyPr wrap="none" rtlCol="0">
            <a:spAutoFit/>
          </a:bodyPr>
          <a:lstStyle/>
          <a:p>
            <a:r>
              <a:rPr lang="en-US" u="sng" dirty="0" smtClean="0"/>
              <a:t>To check for outliers, test the innovation against its covariance.</a:t>
            </a:r>
            <a:endParaRPr lang="en-US" u="sng" dirty="0"/>
          </a:p>
        </p:txBody>
      </p:sp>
      <p:grpSp>
        <p:nvGrpSpPr>
          <p:cNvPr id="17" name="Group 16"/>
          <p:cNvGrpSpPr/>
          <p:nvPr/>
        </p:nvGrpSpPr>
        <p:grpSpPr>
          <a:xfrm>
            <a:off x="1222048" y="2036755"/>
            <a:ext cx="4050985" cy="427618"/>
            <a:chOff x="1356995" y="2177853"/>
            <a:chExt cx="4050985" cy="427618"/>
          </a:xfrm>
        </p:grpSpPr>
        <mc:AlternateContent xmlns:mc="http://schemas.openxmlformats.org/markup-compatibility/2006" xmlns:a14="http://schemas.microsoft.com/office/drawing/2010/main">
          <mc:Choice Requires="a14">
            <p:sp>
              <p:nvSpPr>
                <p:cNvPr id="6" name="TextBox 5"/>
                <p:cNvSpPr txBox="1"/>
                <p:nvPr/>
              </p:nvSpPr>
              <p:spPr>
                <a:xfrm>
                  <a:off x="3067980" y="2177853"/>
                  <a:ext cx="2340000" cy="4276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acc>
                              <m:accPr>
                                <m:chr m:val="̅"/>
                                <m:ctrlPr>
                                  <a:rPr lang="en-US" sz="2000" b="1" i="1" smtClean="0">
                                    <a:latin typeface="Cambria Math"/>
                                  </a:rPr>
                                </m:ctrlPr>
                              </m:accPr>
                              <m:e>
                                <m:r>
                                  <a:rPr lang="en-US" sz="2000" b="1" i="1" smtClean="0">
                                    <a:latin typeface="Cambria Math"/>
                                  </a:rPr>
                                  <m:t>𝒚</m:t>
                                </m:r>
                              </m:e>
                            </m:acc>
                          </m:e>
                          <m:sub>
                            <m:r>
                              <a:rPr lang="en-US" sz="2000" b="1" i="1" smtClean="0">
                                <a:latin typeface="Cambria Math"/>
                              </a:rPr>
                              <m:t>𝒕</m:t>
                            </m:r>
                          </m:sub>
                        </m:sSub>
                        <m:r>
                          <a:rPr lang="en-US" sz="2000" b="1" i="1" smtClean="0">
                            <a:latin typeface="Cambria Math"/>
                          </a:rPr>
                          <m:t>=</m:t>
                        </m:r>
                        <m:sSub>
                          <m:sSubPr>
                            <m:ctrlPr>
                              <a:rPr lang="en-US" sz="2000" b="1" i="1" smtClean="0">
                                <a:latin typeface="Cambria Math"/>
                              </a:rPr>
                            </m:ctrlPr>
                          </m:sSubPr>
                          <m:e>
                            <m:r>
                              <a:rPr lang="en-US" sz="2000" b="1" i="1" smtClean="0">
                                <a:latin typeface="Cambria Math"/>
                              </a:rPr>
                              <m:t>𝒛</m:t>
                            </m:r>
                          </m:e>
                          <m:sub>
                            <m:r>
                              <a:rPr lang="en-US" sz="2000" b="1" i="1" smtClean="0">
                                <a:latin typeface="Cambria Math"/>
                              </a:rPr>
                              <m:t>𝒕</m:t>
                            </m:r>
                          </m:sub>
                        </m:sSub>
                        <m:r>
                          <a:rPr lang="en-US" sz="2000" b="1" i="1">
                            <a:latin typeface="Cambria Math"/>
                            <a:ea typeface="Cambria Math"/>
                          </a:rPr>
                          <m:t>−</m:t>
                        </m:r>
                        <m:sSub>
                          <m:sSubPr>
                            <m:ctrlPr>
                              <a:rPr lang="en-US" sz="2000" b="1" i="1" smtClean="0">
                                <a:latin typeface="Cambria Math"/>
                                <a:ea typeface="Cambria Math"/>
                              </a:rPr>
                            </m:ctrlPr>
                          </m:sSubPr>
                          <m:e>
                            <m:r>
                              <a:rPr lang="en-US" sz="2000" b="1" i="1" smtClean="0">
                                <a:latin typeface="Cambria Math"/>
                                <a:ea typeface="Cambria Math"/>
                              </a:rPr>
                              <m:t>𝑪</m:t>
                            </m:r>
                          </m:e>
                          <m:sub>
                            <m:r>
                              <a:rPr lang="en-US" sz="2000" b="1" i="1" smtClean="0">
                                <a:latin typeface="Cambria Math"/>
                                <a:ea typeface="Cambria Math"/>
                              </a:rPr>
                              <m:t>𝒕</m:t>
                            </m:r>
                          </m:sub>
                        </m:sSub>
                        <m:sSub>
                          <m:sSubPr>
                            <m:ctrlPr>
                              <a:rPr lang="en-US" sz="2000" b="1" i="1" smtClean="0">
                                <a:latin typeface="Cambria Math"/>
                                <a:ea typeface="Cambria Math"/>
                              </a:rPr>
                            </m:ctrlPr>
                          </m:sSubPr>
                          <m:e>
                            <m:acc>
                              <m:accPr>
                                <m:chr m:val="̂"/>
                                <m:ctrlPr>
                                  <a:rPr lang="en-US" sz="2000" b="1" i="1" smtClean="0">
                                    <a:latin typeface="Cambria Math"/>
                                    <a:ea typeface="Cambria Math"/>
                                  </a:rPr>
                                </m:ctrlPr>
                              </m:accPr>
                              <m:e>
                                <m:r>
                                  <a:rPr lang="en-US" sz="2000" b="1" i="1" smtClean="0">
                                    <a:latin typeface="Cambria Math"/>
                                    <a:ea typeface="Cambria Math"/>
                                  </a:rPr>
                                  <m:t>𝒙</m:t>
                                </m:r>
                              </m:e>
                            </m:acc>
                          </m:e>
                          <m:sub>
                            <m:r>
                              <a:rPr lang="en-US" sz="2000" b="1" i="1" smtClean="0">
                                <a:latin typeface="Cambria Math"/>
                                <a:ea typeface="Cambria Math"/>
                              </a:rPr>
                              <m:t>𝒕</m:t>
                            </m:r>
                            <m:r>
                              <a:rPr lang="en-US" sz="2000" b="1" i="1" smtClean="0">
                                <a:latin typeface="Cambria Math"/>
                                <a:ea typeface="Cambria Math"/>
                              </a:rPr>
                              <m:t>|</m:t>
                            </m:r>
                            <m:r>
                              <a:rPr lang="en-US" sz="2000" b="1" i="1" smtClean="0">
                                <a:latin typeface="Cambria Math"/>
                                <a:ea typeface="Cambria Math"/>
                              </a:rPr>
                              <m:t>𝒕</m:t>
                            </m:r>
                            <m:r>
                              <a:rPr lang="en-US" sz="2000" b="1" i="1" smtClean="0">
                                <a:latin typeface="Cambria Math"/>
                                <a:ea typeface="Cambria Math"/>
                              </a:rPr>
                              <m:t>−</m:t>
                            </m:r>
                            <m:r>
                              <a:rPr lang="en-US" sz="2000" b="1" i="1" smtClean="0">
                                <a:latin typeface="Cambria Math"/>
                                <a:ea typeface="Cambria Math"/>
                              </a:rPr>
                              <m:t>𝚫</m:t>
                            </m:r>
                            <m:r>
                              <a:rPr lang="en-US" sz="2000" b="1" i="1" smtClean="0">
                                <a:latin typeface="Cambria Math"/>
                                <a:ea typeface="Cambria Math"/>
                              </a:rPr>
                              <m:t>𝒕</m:t>
                            </m:r>
                          </m:sub>
                        </m:sSub>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067980" y="2177853"/>
                  <a:ext cx="2340000" cy="427618"/>
                </a:xfrm>
                <a:prstGeom prst="rect">
                  <a:avLst/>
                </a:prstGeom>
                <a:blipFill rotWithShape="1">
                  <a:blip r:embed="rId2"/>
                  <a:stretch>
                    <a:fillRect t="-5714" b="-11429"/>
                  </a:stretch>
                </a:blipFill>
              </p:spPr>
              <p:txBody>
                <a:bodyPr/>
                <a:lstStyle/>
                <a:p>
                  <a:r>
                    <a:rPr lang="en-US">
                      <a:noFill/>
                    </a:rPr>
                    <a:t> </a:t>
                  </a:r>
                </a:p>
              </p:txBody>
            </p:sp>
          </mc:Fallback>
        </mc:AlternateContent>
        <p:sp>
          <p:nvSpPr>
            <p:cNvPr id="7" name="TextBox 6"/>
            <p:cNvSpPr txBox="1"/>
            <p:nvPr/>
          </p:nvSpPr>
          <p:spPr>
            <a:xfrm>
              <a:off x="1356995" y="2206996"/>
              <a:ext cx="1705916" cy="369332"/>
            </a:xfrm>
            <a:prstGeom prst="rect">
              <a:avLst/>
            </a:prstGeom>
            <a:noFill/>
          </p:spPr>
          <p:txBody>
            <a:bodyPr wrap="none" rtlCol="0">
              <a:spAutoFit/>
            </a:bodyPr>
            <a:lstStyle/>
            <a:p>
              <a:r>
                <a:rPr lang="en-US" b="1" dirty="0" smtClean="0"/>
                <a:t>Innovation:</a:t>
              </a:r>
              <a:endParaRPr lang="en-US" b="1" dirty="0"/>
            </a:p>
          </p:txBody>
        </p:sp>
      </p:grpSp>
      <p:grpSp>
        <p:nvGrpSpPr>
          <p:cNvPr id="18" name="Group 17"/>
          <p:cNvGrpSpPr/>
          <p:nvPr/>
        </p:nvGrpSpPr>
        <p:grpSpPr>
          <a:xfrm>
            <a:off x="1222048" y="2525804"/>
            <a:ext cx="5917068" cy="461665"/>
            <a:chOff x="1273594" y="2729720"/>
            <a:chExt cx="5917068" cy="461665"/>
          </a:xfrm>
        </p:grpSpPr>
        <mc:AlternateContent xmlns:mc="http://schemas.openxmlformats.org/markup-compatibility/2006" xmlns:a14="http://schemas.microsoft.com/office/drawing/2010/main">
          <mc:Choice Requires="a14">
            <p:sp>
              <p:nvSpPr>
                <p:cNvPr id="8" name="TextBox 7"/>
                <p:cNvSpPr txBox="1"/>
                <p:nvPr/>
              </p:nvSpPr>
              <p:spPr>
                <a:xfrm>
                  <a:off x="4398167" y="2729720"/>
                  <a:ext cx="27924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a:rPr>
                              <m:t>𝑺</m:t>
                            </m:r>
                          </m:e>
                          <m:sub>
                            <m:r>
                              <a:rPr lang="en-US" sz="2000" b="1" i="1" smtClean="0">
                                <a:latin typeface="Cambria Math"/>
                              </a:rPr>
                              <m:t>𝒕</m:t>
                            </m:r>
                          </m:sub>
                        </m:sSub>
                        <m:r>
                          <a:rPr lang="en-US" sz="2000" b="1" i="1" smtClean="0">
                            <a:latin typeface="Cambria Math"/>
                          </a:rPr>
                          <m:t>=</m:t>
                        </m:r>
                        <m:sSub>
                          <m:sSubPr>
                            <m:ctrlPr>
                              <a:rPr lang="en-US" sz="2000" b="1" i="1" smtClean="0">
                                <a:latin typeface="Cambria Math"/>
                              </a:rPr>
                            </m:ctrlPr>
                          </m:sSubPr>
                          <m:e>
                            <m:r>
                              <a:rPr lang="en-US" sz="2000" b="1" i="1" smtClean="0">
                                <a:latin typeface="Cambria Math"/>
                              </a:rPr>
                              <m:t>𝑪</m:t>
                            </m:r>
                          </m:e>
                          <m:sub>
                            <m:r>
                              <a:rPr lang="en-US" sz="2000" b="1" i="1" smtClean="0">
                                <a:latin typeface="Cambria Math"/>
                              </a:rPr>
                              <m:t>𝒕</m:t>
                            </m:r>
                          </m:sub>
                        </m:sSub>
                        <m:sSub>
                          <m:sSubPr>
                            <m:ctrlPr>
                              <a:rPr lang="en-US" sz="2000" b="1" i="1" smtClean="0">
                                <a:latin typeface="Cambria Math"/>
                              </a:rPr>
                            </m:ctrlPr>
                          </m:sSubPr>
                          <m:e>
                            <m:r>
                              <a:rPr lang="en-US" sz="2000" b="1" i="1" smtClean="0">
                                <a:latin typeface="Cambria Math"/>
                              </a:rPr>
                              <m:t>𝑷</m:t>
                            </m:r>
                          </m:e>
                          <m:sub>
                            <m:r>
                              <a:rPr lang="en-US" sz="2000" b="1" i="1" smtClean="0">
                                <a:latin typeface="Cambria Math"/>
                              </a:rPr>
                              <m:t>𝒕</m:t>
                            </m:r>
                            <m:r>
                              <a:rPr lang="en-US" sz="2000" b="1" i="1" smtClean="0">
                                <a:latin typeface="Cambria Math"/>
                              </a:rPr>
                              <m:t>|</m:t>
                            </m:r>
                            <m:r>
                              <a:rPr lang="en-US" sz="2000" b="1" i="1" smtClean="0">
                                <a:latin typeface="Cambria Math"/>
                              </a:rPr>
                              <m:t>𝒕</m:t>
                            </m:r>
                            <m:r>
                              <a:rPr lang="en-US" sz="2000" b="1" i="1" smtClean="0">
                                <a:latin typeface="Cambria Math"/>
                              </a:rPr>
                              <m:t>−</m:t>
                            </m:r>
                            <m:r>
                              <a:rPr lang="en-US" sz="2000" b="1" i="1" smtClean="0">
                                <a:latin typeface="Cambria Math"/>
                                <a:ea typeface="Cambria Math"/>
                              </a:rPr>
                              <m:t>𝚫</m:t>
                            </m:r>
                            <m:r>
                              <a:rPr lang="en-US" sz="2000" b="1" i="1" smtClean="0">
                                <a:latin typeface="Cambria Math"/>
                                <a:ea typeface="Cambria Math"/>
                              </a:rPr>
                              <m:t>𝒕</m:t>
                            </m:r>
                          </m:sub>
                        </m:sSub>
                        <m:sSup>
                          <m:sSupPr>
                            <m:ctrlPr>
                              <a:rPr lang="en-US" sz="2000" b="1" i="1" smtClean="0">
                                <a:latin typeface="Cambria Math"/>
                              </a:rPr>
                            </m:ctrlPr>
                          </m:sSupPr>
                          <m:e>
                            <m:sSub>
                              <m:sSubPr>
                                <m:ctrlPr>
                                  <a:rPr lang="en-US" sz="2000" b="1" i="1" smtClean="0">
                                    <a:latin typeface="Cambria Math"/>
                                  </a:rPr>
                                </m:ctrlPr>
                              </m:sSubPr>
                              <m:e>
                                <m:r>
                                  <a:rPr lang="en-US" sz="2000" b="1" i="1" smtClean="0">
                                    <a:latin typeface="Cambria Math"/>
                                  </a:rPr>
                                  <m:t>𝑪</m:t>
                                </m:r>
                              </m:e>
                              <m:sub>
                                <m:r>
                                  <a:rPr lang="en-US" sz="2000" b="1" i="1" smtClean="0">
                                    <a:latin typeface="Cambria Math"/>
                                  </a:rPr>
                                  <m:t>𝒕</m:t>
                                </m:r>
                              </m:sub>
                            </m:sSub>
                          </m:e>
                          <m:sup>
                            <m:r>
                              <a:rPr lang="en-US" sz="2000" b="1" i="1" smtClean="0">
                                <a:latin typeface="Cambria Math"/>
                              </a:rPr>
                              <m:t>𝑻</m:t>
                            </m:r>
                          </m:sup>
                        </m:sSup>
                        <m:r>
                          <a:rPr lang="en-US" sz="2000" b="1" i="1" smtClean="0">
                            <a:latin typeface="Cambria Math"/>
                          </a:rPr>
                          <m:t>+</m:t>
                        </m:r>
                        <m:sSub>
                          <m:sSubPr>
                            <m:ctrlPr>
                              <a:rPr lang="en-US" sz="2000" b="1" i="1" smtClean="0">
                                <a:latin typeface="Cambria Math"/>
                              </a:rPr>
                            </m:ctrlPr>
                          </m:sSubPr>
                          <m:e>
                            <m:r>
                              <a:rPr lang="en-US" sz="2000" b="1" i="1" smtClean="0">
                                <a:latin typeface="Cambria Math"/>
                              </a:rPr>
                              <m:t>𝑸</m:t>
                            </m:r>
                          </m:e>
                          <m:sub>
                            <m:r>
                              <a:rPr lang="en-US" sz="2000" b="1" i="1" smtClean="0">
                                <a:latin typeface="Cambria Math"/>
                              </a:rPr>
                              <m:t>𝒕</m:t>
                            </m:r>
                          </m:sub>
                        </m:sSub>
                      </m:oMath>
                    </m:oMathPara>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398167" y="2729720"/>
                  <a:ext cx="2792495" cy="461665"/>
                </a:xfrm>
                <a:prstGeom prst="rect">
                  <a:avLst/>
                </a:prstGeom>
                <a:blipFill rotWithShape="1">
                  <a:blip r:embed="rId3"/>
                  <a:stretch>
                    <a:fillRect b="-9211"/>
                  </a:stretch>
                </a:blipFill>
              </p:spPr>
              <p:txBody>
                <a:bodyPr/>
                <a:lstStyle/>
                <a:p>
                  <a:r>
                    <a:rPr lang="en-US">
                      <a:noFill/>
                    </a:rPr>
                    <a:t> </a:t>
                  </a:r>
                </a:p>
              </p:txBody>
            </p:sp>
          </mc:Fallback>
        </mc:AlternateContent>
        <p:sp>
          <p:nvSpPr>
            <p:cNvPr id="9" name="TextBox 8"/>
            <p:cNvSpPr txBox="1"/>
            <p:nvPr/>
          </p:nvSpPr>
          <p:spPr>
            <a:xfrm>
              <a:off x="1273594" y="2775886"/>
              <a:ext cx="3217547" cy="369332"/>
            </a:xfrm>
            <a:prstGeom prst="rect">
              <a:avLst/>
            </a:prstGeom>
            <a:noFill/>
          </p:spPr>
          <p:txBody>
            <a:bodyPr wrap="none" rtlCol="0">
              <a:spAutoFit/>
            </a:bodyPr>
            <a:lstStyle/>
            <a:p>
              <a:r>
                <a:rPr lang="en-US" b="1" dirty="0" smtClean="0"/>
                <a:t>Innovation Covariance:</a:t>
              </a:r>
              <a:endParaRPr lang="en-US" b="1" dirty="0"/>
            </a:p>
          </p:txBody>
        </p:sp>
      </p:grpSp>
      <p:grpSp>
        <p:nvGrpSpPr>
          <p:cNvPr id="19" name="Group 18"/>
          <p:cNvGrpSpPr/>
          <p:nvPr/>
        </p:nvGrpSpPr>
        <p:grpSpPr>
          <a:xfrm>
            <a:off x="1222048" y="3048900"/>
            <a:ext cx="3808912" cy="421334"/>
            <a:chOff x="1410704" y="3241471"/>
            <a:chExt cx="3808912" cy="421334"/>
          </a:xfrm>
        </p:grpSpPr>
        <p:sp>
          <p:nvSpPr>
            <p:cNvPr id="10" name="TextBox 9"/>
            <p:cNvSpPr txBox="1"/>
            <p:nvPr/>
          </p:nvSpPr>
          <p:spPr>
            <a:xfrm>
              <a:off x="1410704" y="3267472"/>
              <a:ext cx="2026517" cy="369332"/>
            </a:xfrm>
            <a:prstGeom prst="rect">
              <a:avLst/>
            </a:prstGeom>
            <a:noFill/>
          </p:spPr>
          <p:txBody>
            <a:bodyPr wrap="none" rtlCol="0">
              <a:spAutoFit/>
            </a:bodyPr>
            <a:lstStyle/>
            <a:p>
              <a:r>
                <a:rPr lang="en-US" b="1" dirty="0" smtClean="0"/>
                <a:t>Outlier Check:</a:t>
              </a:r>
              <a:endParaRPr lang="en-US" b="1" dirty="0"/>
            </a:p>
          </p:txBody>
        </p:sp>
        <mc:AlternateContent xmlns:mc="http://schemas.openxmlformats.org/markup-compatibility/2006" xmlns:a14="http://schemas.microsoft.com/office/drawing/2010/main">
          <mc:Choice Requires="a14">
            <p:sp>
              <p:nvSpPr>
                <p:cNvPr id="11" name="TextBox 10"/>
                <p:cNvSpPr txBox="1"/>
                <p:nvPr/>
              </p:nvSpPr>
              <p:spPr>
                <a:xfrm>
                  <a:off x="3526396" y="3241471"/>
                  <a:ext cx="1693220" cy="4213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a:rPr>
                              <m:t>𝒐</m:t>
                            </m:r>
                          </m:e>
                          <m:sub>
                            <m:r>
                              <a:rPr lang="en-US" sz="2000" b="1" i="1" smtClean="0">
                                <a:latin typeface="Cambria Math"/>
                              </a:rPr>
                              <m:t>𝒕</m:t>
                            </m:r>
                          </m:sub>
                        </m:sSub>
                        <m:r>
                          <a:rPr lang="en-US" sz="2000" b="1" i="1" smtClean="0">
                            <a:latin typeface="Cambria Math"/>
                          </a:rPr>
                          <m:t>=</m:t>
                        </m:r>
                        <m:sSup>
                          <m:sSupPr>
                            <m:ctrlPr>
                              <a:rPr lang="en-US" sz="2000" b="1" i="1" smtClean="0">
                                <a:latin typeface="Cambria Math"/>
                              </a:rPr>
                            </m:ctrlPr>
                          </m:sSupPr>
                          <m:e>
                            <m:sSub>
                              <m:sSubPr>
                                <m:ctrlPr>
                                  <a:rPr lang="en-US" sz="2000" b="1" i="1" smtClean="0">
                                    <a:latin typeface="Cambria Math"/>
                                  </a:rPr>
                                </m:ctrlPr>
                              </m:sSubPr>
                              <m:e>
                                <m:acc>
                                  <m:accPr>
                                    <m:chr m:val="̅"/>
                                    <m:ctrlPr>
                                      <a:rPr lang="en-US" sz="2000" b="1" i="1" smtClean="0">
                                        <a:latin typeface="Cambria Math"/>
                                      </a:rPr>
                                    </m:ctrlPr>
                                  </m:accPr>
                                  <m:e>
                                    <m:r>
                                      <a:rPr lang="en-US" sz="2000" b="1" i="1" smtClean="0">
                                        <a:latin typeface="Cambria Math"/>
                                      </a:rPr>
                                      <m:t>𝒚</m:t>
                                    </m:r>
                                  </m:e>
                                </m:acc>
                              </m:e>
                              <m:sub>
                                <m:r>
                                  <a:rPr lang="en-US" sz="2000" b="1" i="1" smtClean="0">
                                    <a:latin typeface="Cambria Math"/>
                                  </a:rPr>
                                  <m:t>𝒕</m:t>
                                </m:r>
                              </m:sub>
                            </m:sSub>
                          </m:e>
                          <m:sup>
                            <m:r>
                              <a:rPr lang="en-US" sz="2000" b="1" i="1" smtClean="0">
                                <a:latin typeface="Cambria Math"/>
                              </a:rPr>
                              <m:t>𝑻</m:t>
                            </m:r>
                          </m:sup>
                        </m:sSup>
                        <m:sSub>
                          <m:sSubPr>
                            <m:ctrlPr>
                              <a:rPr lang="en-US" sz="2000" b="1" i="1" smtClean="0">
                                <a:latin typeface="Cambria Math"/>
                              </a:rPr>
                            </m:ctrlPr>
                          </m:sSubPr>
                          <m:e>
                            <m:r>
                              <a:rPr lang="en-US" sz="2000" b="1" i="1" smtClean="0">
                                <a:latin typeface="Cambria Math"/>
                              </a:rPr>
                              <m:t>𝑺</m:t>
                            </m:r>
                          </m:e>
                          <m:sub>
                            <m:r>
                              <a:rPr lang="en-US" sz="2000" b="1" i="1" smtClean="0">
                                <a:latin typeface="Cambria Math"/>
                              </a:rPr>
                              <m:t>𝒕</m:t>
                            </m:r>
                          </m:sub>
                        </m:sSub>
                        <m:sSub>
                          <m:sSubPr>
                            <m:ctrlPr>
                              <a:rPr lang="en-US" sz="2000" b="1" i="1" smtClean="0">
                                <a:latin typeface="Cambria Math"/>
                              </a:rPr>
                            </m:ctrlPr>
                          </m:sSubPr>
                          <m:e>
                            <m:acc>
                              <m:accPr>
                                <m:chr m:val="̅"/>
                                <m:ctrlPr>
                                  <a:rPr lang="en-US" sz="2000" b="1" i="1" smtClean="0">
                                    <a:latin typeface="Cambria Math"/>
                                  </a:rPr>
                                </m:ctrlPr>
                              </m:accPr>
                              <m:e>
                                <m:r>
                                  <a:rPr lang="en-US" sz="2000" b="1" i="1" smtClean="0">
                                    <a:latin typeface="Cambria Math"/>
                                  </a:rPr>
                                  <m:t>𝒚</m:t>
                                </m:r>
                              </m:e>
                            </m:acc>
                          </m:e>
                          <m:sub>
                            <m:r>
                              <a:rPr lang="en-US" sz="2000" b="1" i="1" smtClean="0">
                                <a:latin typeface="Cambria Math"/>
                              </a:rPr>
                              <m:t>𝒕</m:t>
                            </m:r>
                          </m:sub>
                        </m:sSub>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526396" y="3241471"/>
                  <a:ext cx="1693220" cy="421334"/>
                </a:xfrm>
                <a:prstGeom prst="rect">
                  <a:avLst/>
                </a:prstGeom>
                <a:blipFill rotWithShape="1">
                  <a:blip r:embed="rId4"/>
                  <a:stretch>
                    <a:fillRect r="-14079" b="-101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TextBox 11"/>
              <p:cNvSpPr txBox="1"/>
              <p:nvPr/>
            </p:nvSpPr>
            <p:spPr>
              <a:xfrm>
                <a:off x="1222048" y="3498123"/>
                <a:ext cx="7921952" cy="923330"/>
              </a:xfrm>
              <a:prstGeom prst="rect">
                <a:avLst/>
              </a:prstGeom>
              <a:noFill/>
            </p:spPr>
            <p:txBody>
              <a:bodyPr wrap="square" rtlCol="0">
                <a:spAutoFit/>
              </a:bodyPr>
              <a:lstStyle/>
              <a:p>
                <a:r>
                  <a:rPr lang="en-US" dirty="0" smtClean="0"/>
                  <a:t>Declare outlier if</a:t>
                </a:r>
                <a14:m>
                  <m:oMath xmlns:m="http://schemas.openxmlformats.org/officeDocument/2006/math">
                    <m:sSub>
                      <m:sSubPr>
                        <m:ctrlPr>
                          <a:rPr lang="en-US" b="1" i="1" smtClean="0">
                            <a:latin typeface="Cambria Math"/>
                          </a:rPr>
                        </m:ctrlPr>
                      </m:sSubPr>
                      <m:e>
                        <m:r>
                          <a:rPr lang="en-US" b="1" i="1" smtClean="0">
                            <a:latin typeface="Cambria Math"/>
                          </a:rPr>
                          <m:t> </m:t>
                        </m:r>
                        <m:r>
                          <a:rPr lang="en-US" b="1" i="1" smtClean="0">
                            <a:latin typeface="Cambria Math"/>
                          </a:rPr>
                          <m:t>𝒐</m:t>
                        </m:r>
                      </m:e>
                      <m:sub>
                        <m:r>
                          <a:rPr lang="en-US" b="1" i="1" smtClean="0">
                            <a:latin typeface="Cambria Math"/>
                          </a:rPr>
                          <m:t>𝒕</m:t>
                        </m:r>
                      </m:sub>
                    </m:sSub>
                    <m:r>
                      <a:rPr lang="en-US" b="0" i="0" smtClean="0">
                        <a:latin typeface="Cambria Math"/>
                      </a:rPr>
                      <m:t>&gt;</m:t>
                    </m:r>
                    <m:r>
                      <a:rPr lang="en-US" b="1" i="1" smtClean="0">
                        <a:latin typeface="Cambria Math"/>
                      </a:rPr>
                      <m:t>𝒕𝒉𝒓𝒆𝒔𝒉𝒐𝒍𝒅</m:t>
                    </m:r>
                  </m:oMath>
                </a14:m>
                <a:r>
                  <a:rPr lang="en-US" b="1" i="1" dirty="0" smtClean="0"/>
                  <a:t>.</a:t>
                </a:r>
              </a:p>
              <a:p>
                <a:r>
                  <a:rPr lang="en-US" dirty="0" smtClean="0"/>
                  <a:t>A threshold of 9 corresponds to a </a:t>
                </a:r>
                <a14:m>
                  <m:oMath xmlns:m="http://schemas.openxmlformats.org/officeDocument/2006/math">
                    <m:r>
                      <a:rPr lang="en-US" b="0" i="1" smtClean="0">
                        <a:latin typeface="Cambria Math"/>
                      </a:rPr>
                      <m:t>3</m:t>
                    </m:r>
                    <m:r>
                      <a:rPr lang="en-US" b="0" i="1" smtClean="0">
                        <a:latin typeface="Cambria Math"/>
                        <a:ea typeface="Cambria Math"/>
                      </a:rPr>
                      <m:t>𝜎</m:t>
                    </m:r>
                  </m:oMath>
                </a14:m>
                <a:r>
                  <a:rPr lang="en-US" b="1" i="1" dirty="0" smtClean="0"/>
                  <a:t> </a:t>
                </a:r>
                <a:r>
                  <a:rPr lang="en-US" dirty="0" smtClean="0"/>
                  <a:t>value.</a:t>
                </a:r>
              </a:p>
              <a:p>
                <a:r>
                  <a:rPr lang="en-US" dirty="0" smtClean="0"/>
                  <a:t>Choosing the threshold is where the artistry comes in.</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222048" y="3498123"/>
                <a:ext cx="7921952" cy="923330"/>
              </a:xfrm>
              <a:prstGeom prst="rect">
                <a:avLst/>
              </a:prstGeom>
              <a:blipFill rotWithShape="1">
                <a:blip r:embed="rId5"/>
                <a:stretch>
                  <a:fillRect l="-615" t="-3311" b="-9934"/>
                </a:stretch>
              </a:blipFill>
            </p:spPr>
            <p:txBody>
              <a:bodyPr/>
              <a:lstStyle/>
              <a:p>
                <a:r>
                  <a:rPr lang="en-US">
                    <a:noFill/>
                  </a:rPr>
                  <a:t> </a:t>
                </a:r>
              </a:p>
            </p:txBody>
          </p:sp>
        </mc:Fallback>
      </mc:AlternateContent>
    </p:spTree>
    <p:extLst>
      <p:ext uri="{BB962C8B-B14F-4D97-AF65-F5344CB8AC3E}">
        <p14:creationId xmlns:p14="http://schemas.microsoft.com/office/powerpoint/2010/main" val="414358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Check for Divergence</a:t>
            </a:r>
            <a:endParaRPr lang="en-US" sz="3200" dirty="0"/>
          </a:p>
        </p:txBody>
      </p:sp>
      <p:sp>
        <p:nvSpPr>
          <p:cNvPr id="13" name="TextBox 12"/>
          <p:cNvSpPr txBox="1"/>
          <p:nvPr/>
        </p:nvSpPr>
        <p:spPr>
          <a:xfrm>
            <a:off x="1042586" y="1778952"/>
            <a:ext cx="7253306" cy="646331"/>
          </a:xfrm>
          <a:prstGeom prst="rect">
            <a:avLst/>
          </a:prstGeom>
          <a:noFill/>
        </p:spPr>
        <p:txBody>
          <a:bodyPr wrap="square" rtlCol="0">
            <a:spAutoFit/>
          </a:bodyPr>
          <a:lstStyle/>
          <a:p>
            <a:r>
              <a:rPr lang="en-US" u="sng" dirty="0" smtClean="0"/>
              <a:t>To periodically check for divergence, examine the mean and covariance of the residual over a local window</a:t>
            </a:r>
            <a:endParaRPr lang="en-US" u="sng" dirty="0"/>
          </a:p>
        </p:txBody>
      </p:sp>
      <p:sp>
        <p:nvSpPr>
          <p:cNvPr id="14" name="TextBox 13"/>
          <p:cNvSpPr txBox="1"/>
          <p:nvPr/>
        </p:nvSpPr>
        <p:spPr>
          <a:xfrm>
            <a:off x="1042586" y="3328561"/>
            <a:ext cx="5923225" cy="369332"/>
          </a:xfrm>
          <a:prstGeom prst="rect">
            <a:avLst/>
          </a:prstGeom>
          <a:noFill/>
        </p:spPr>
        <p:txBody>
          <a:bodyPr wrap="none" rtlCol="0">
            <a:spAutoFit/>
          </a:bodyPr>
          <a:lstStyle/>
          <a:p>
            <a:r>
              <a:rPr lang="en-US" dirty="0" smtClean="0"/>
              <a:t>The mean of local residual should be “near” zero.</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1042586" y="3935724"/>
                <a:ext cx="7835735" cy="424796"/>
              </a:xfrm>
              <a:prstGeom prst="rect">
                <a:avLst/>
              </a:prstGeom>
              <a:noFill/>
            </p:spPr>
            <p:txBody>
              <a:bodyPr wrap="none" rtlCol="0">
                <a:spAutoFit/>
              </a:bodyPr>
              <a:lstStyle/>
              <a:p>
                <a:r>
                  <a:rPr lang="en-US" dirty="0" smtClean="0"/>
                  <a:t>The covariance of the local </a:t>
                </a:r>
                <a:r>
                  <a:rPr lang="en-US" dirty="0"/>
                  <a:t>residual </a:t>
                </a:r>
                <a:r>
                  <a:rPr lang="en-US" dirty="0" smtClean="0"/>
                  <a:t>should be “near” </a:t>
                </a:r>
                <a14:m>
                  <m:oMath xmlns:m="http://schemas.openxmlformats.org/officeDocument/2006/math">
                    <m:sSub>
                      <m:sSubPr>
                        <m:ctrlPr>
                          <a:rPr lang="en-US" b="1" i="1">
                            <a:latin typeface="Cambria Math"/>
                          </a:rPr>
                        </m:ctrlPr>
                      </m:sSubPr>
                      <m:e>
                        <m:r>
                          <a:rPr lang="en-US" b="1" i="1">
                            <a:latin typeface="Cambria Math"/>
                          </a:rPr>
                          <m:t>𝑪</m:t>
                        </m:r>
                      </m:e>
                      <m:sub>
                        <m:r>
                          <a:rPr lang="en-US" b="1" i="1">
                            <a:latin typeface="Cambria Math"/>
                          </a:rPr>
                          <m:t>𝒕</m:t>
                        </m:r>
                      </m:sub>
                    </m:sSub>
                    <m:sSub>
                      <m:sSubPr>
                        <m:ctrlPr>
                          <a:rPr lang="en-US" b="1" i="1">
                            <a:latin typeface="Cambria Math"/>
                          </a:rPr>
                        </m:ctrlPr>
                      </m:sSubPr>
                      <m:e>
                        <m:r>
                          <a:rPr lang="en-US" b="1" i="1">
                            <a:latin typeface="Cambria Math"/>
                          </a:rPr>
                          <m:t>𝑷</m:t>
                        </m:r>
                      </m:e>
                      <m:sub>
                        <m:r>
                          <a:rPr lang="en-US" b="1" i="1">
                            <a:latin typeface="Cambria Math"/>
                          </a:rPr>
                          <m:t>𝒕</m:t>
                        </m:r>
                        <m:r>
                          <a:rPr lang="en-US" b="1" i="1">
                            <a:latin typeface="Cambria Math"/>
                          </a:rPr>
                          <m:t>|</m:t>
                        </m:r>
                        <m:r>
                          <a:rPr lang="en-US" b="1" i="1">
                            <a:latin typeface="Cambria Math"/>
                          </a:rPr>
                          <m:t>𝒕</m:t>
                        </m:r>
                      </m:sub>
                    </m:sSub>
                    <m:sSup>
                      <m:sSupPr>
                        <m:ctrlPr>
                          <a:rPr lang="en-US" b="1" i="1">
                            <a:latin typeface="Cambria Math"/>
                          </a:rPr>
                        </m:ctrlPr>
                      </m:sSupPr>
                      <m:e>
                        <m:sSub>
                          <m:sSubPr>
                            <m:ctrlPr>
                              <a:rPr lang="en-US" b="1" i="1">
                                <a:latin typeface="Cambria Math"/>
                              </a:rPr>
                            </m:ctrlPr>
                          </m:sSubPr>
                          <m:e>
                            <m:r>
                              <a:rPr lang="en-US" b="1" i="1">
                                <a:latin typeface="Cambria Math"/>
                              </a:rPr>
                              <m:t>𝑪</m:t>
                            </m:r>
                          </m:e>
                          <m:sub>
                            <m:r>
                              <a:rPr lang="en-US" b="1" i="1">
                                <a:latin typeface="Cambria Math"/>
                              </a:rPr>
                              <m:t>𝒕</m:t>
                            </m:r>
                          </m:sub>
                        </m:sSub>
                      </m:e>
                      <m:sup>
                        <m:r>
                          <a:rPr lang="en-US" b="1" i="1">
                            <a:latin typeface="Cambria Math"/>
                          </a:rPr>
                          <m:t>𝑻</m:t>
                        </m:r>
                      </m:sup>
                    </m:sSup>
                    <m:r>
                      <a:rPr lang="en-US" b="1" i="1">
                        <a:latin typeface="Cambria Math"/>
                      </a:rPr>
                      <m:t>+</m:t>
                    </m:r>
                    <m:sSub>
                      <m:sSubPr>
                        <m:ctrlPr>
                          <a:rPr lang="en-US" b="1" i="1">
                            <a:latin typeface="Cambria Math"/>
                          </a:rPr>
                        </m:ctrlPr>
                      </m:sSubPr>
                      <m:e>
                        <m:r>
                          <a:rPr lang="en-US" b="1" i="1">
                            <a:latin typeface="Cambria Math"/>
                          </a:rPr>
                          <m:t>𝑸</m:t>
                        </m:r>
                      </m:e>
                      <m:sub>
                        <m:r>
                          <a:rPr lang="en-US" b="1" i="1">
                            <a:latin typeface="Cambria Math"/>
                          </a:rPr>
                          <m:t>𝒕</m:t>
                        </m:r>
                      </m:sub>
                    </m:sSub>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42586" y="3935724"/>
                <a:ext cx="7835735" cy="424796"/>
              </a:xfrm>
              <a:prstGeom prst="rect">
                <a:avLst/>
              </a:prstGeom>
              <a:blipFill rotWithShape="1">
                <a:blip r:embed="rId2"/>
                <a:stretch>
                  <a:fillRect l="-623" t="-1449" b="-15942"/>
                </a:stretch>
              </a:blipFill>
            </p:spPr>
            <p:txBody>
              <a:bodyPr/>
              <a:lstStyle/>
              <a:p>
                <a:r>
                  <a:rPr lang="en-US">
                    <a:noFill/>
                  </a:rPr>
                  <a:t> </a:t>
                </a:r>
              </a:p>
            </p:txBody>
          </p:sp>
        </mc:Fallback>
      </mc:AlternateContent>
      <p:grpSp>
        <p:nvGrpSpPr>
          <p:cNvPr id="20" name="Group 19"/>
          <p:cNvGrpSpPr/>
          <p:nvPr/>
        </p:nvGrpSpPr>
        <p:grpSpPr>
          <a:xfrm>
            <a:off x="1042586" y="2663113"/>
            <a:ext cx="3720166" cy="427618"/>
            <a:chOff x="1410704" y="5034851"/>
            <a:chExt cx="3720166" cy="427618"/>
          </a:xfrm>
        </p:grpSpPr>
        <p:sp>
          <p:nvSpPr>
            <p:cNvPr id="4" name="TextBox 3"/>
            <p:cNvSpPr txBox="1"/>
            <p:nvPr/>
          </p:nvSpPr>
          <p:spPr>
            <a:xfrm>
              <a:off x="1410704" y="5048605"/>
              <a:ext cx="1519968" cy="400110"/>
            </a:xfrm>
            <a:prstGeom prst="rect">
              <a:avLst/>
            </a:prstGeom>
            <a:noFill/>
          </p:spPr>
          <p:txBody>
            <a:bodyPr wrap="none" rtlCol="0">
              <a:spAutoFit/>
            </a:bodyPr>
            <a:lstStyle/>
            <a:p>
              <a:r>
                <a:rPr lang="en-US" sz="2000" b="1" dirty="0" smtClean="0"/>
                <a:t>Residual:</a:t>
              </a:r>
              <a:endParaRPr lang="en-US" sz="2000" b="1" dirty="0"/>
            </a:p>
          </p:txBody>
        </p:sp>
        <mc:AlternateContent xmlns:mc="http://schemas.openxmlformats.org/markup-compatibility/2006" xmlns:a14="http://schemas.microsoft.com/office/drawing/2010/main">
          <mc:Choice Requires="a14">
            <p:sp>
              <p:nvSpPr>
                <p:cNvPr id="16" name="TextBox 15"/>
                <p:cNvSpPr txBox="1"/>
                <p:nvPr/>
              </p:nvSpPr>
              <p:spPr>
                <a:xfrm>
                  <a:off x="2989643" y="5034851"/>
                  <a:ext cx="2141227" cy="4276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acc>
                              <m:accPr>
                                <m:chr m:val="̅"/>
                                <m:ctrlPr>
                                  <a:rPr lang="en-US" sz="2000" b="1" i="1" smtClean="0">
                                    <a:latin typeface="Cambria Math"/>
                                  </a:rPr>
                                </m:ctrlPr>
                              </m:accPr>
                              <m:e>
                                <m:r>
                                  <a:rPr lang="en-US" sz="2000" b="1" i="1" smtClean="0">
                                    <a:latin typeface="Cambria Math"/>
                                  </a:rPr>
                                  <m:t>𝒚</m:t>
                                </m:r>
                              </m:e>
                            </m:acc>
                          </m:e>
                          <m:sub>
                            <m:r>
                              <a:rPr lang="en-US" sz="2000" b="1" i="1" smtClean="0">
                                <a:latin typeface="Cambria Math"/>
                              </a:rPr>
                              <m:t>𝒕</m:t>
                            </m:r>
                            <m:r>
                              <a:rPr lang="en-US" sz="2000" b="1" i="1" smtClean="0">
                                <a:latin typeface="Cambria Math"/>
                              </a:rPr>
                              <m:t>|</m:t>
                            </m:r>
                            <m:r>
                              <a:rPr lang="en-US" sz="2000" b="1" i="1" smtClean="0">
                                <a:latin typeface="Cambria Math"/>
                              </a:rPr>
                              <m:t>𝒕</m:t>
                            </m:r>
                          </m:sub>
                        </m:sSub>
                        <m:r>
                          <a:rPr lang="en-US" sz="2000" b="1" i="1" smtClean="0">
                            <a:latin typeface="Cambria Math"/>
                          </a:rPr>
                          <m:t>=</m:t>
                        </m:r>
                        <m:sSub>
                          <m:sSubPr>
                            <m:ctrlPr>
                              <a:rPr lang="en-US" sz="2000" b="1" i="1" smtClean="0">
                                <a:latin typeface="Cambria Math"/>
                              </a:rPr>
                            </m:ctrlPr>
                          </m:sSubPr>
                          <m:e>
                            <m:r>
                              <a:rPr lang="en-US" sz="2000" b="1" i="1" smtClean="0">
                                <a:latin typeface="Cambria Math"/>
                              </a:rPr>
                              <m:t>𝒛</m:t>
                            </m:r>
                          </m:e>
                          <m:sub>
                            <m:r>
                              <a:rPr lang="en-US" sz="2000" b="1" i="1" smtClean="0">
                                <a:latin typeface="Cambria Math"/>
                              </a:rPr>
                              <m:t>𝒕</m:t>
                            </m:r>
                          </m:sub>
                        </m:sSub>
                        <m:r>
                          <a:rPr lang="en-US" sz="2000" b="1" i="1">
                            <a:latin typeface="Cambria Math"/>
                            <a:ea typeface="Cambria Math"/>
                          </a:rPr>
                          <m:t>−</m:t>
                        </m:r>
                        <m:sSub>
                          <m:sSubPr>
                            <m:ctrlPr>
                              <a:rPr lang="en-US" sz="2000" b="1" i="1" smtClean="0">
                                <a:latin typeface="Cambria Math"/>
                                <a:ea typeface="Cambria Math"/>
                              </a:rPr>
                            </m:ctrlPr>
                          </m:sSubPr>
                          <m:e>
                            <m:r>
                              <a:rPr lang="en-US" sz="2000" b="1" i="1" smtClean="0">
                                <a:latin typeface="Cambria Math"/>
                                <a:ea typeface="Cambria Math"/>
                              </a:rPr>
                              <m:t>𝑪</m:t>
                            </m:r>
                          </m:e>
                          <m:sub>
                            <m:r>
                              <a:rPr lang="en-US" sz="2000" b="1" i="1" smtClean="0">
                                <a:latin typeface="Cambria Math"/>
                                <a:ea typeface="Cambria Math"/>
                              </a:rPr>
                              <m:t>𝒕</m:t>
                            </m:r>
                          </m:sub>
                        </m:sSub>
                        <m:sSub>
                          <m:sSubPr>
                            <m:ctrlPr>
                              <a:rPr lang="en-US" sz="2000" b="1" i="1" smtClean="0">
                                <a:latin typeface="Cambria Math"/>
                                <a:ea typeface="Cambria Math"/>
                              </a:rPr>
                            </m:ctrlPr>
                          </m:sSubPr>
                          <m:e>
                            <m:acc>
                              <m:accPr>
                                <m:chr m:val="̂"/>
                                <m:ctrlPr>
                                  <a:rPr lang="en-US" sz="2000" b="1" i="1" smtClean="0">
                                    <a:latin typeface="Cambria Math"/>
                                    <a:ea typeface="Cambria Math"/>
                                  </a:rPr>
                                </m:ctrlPr>
                              </m:accPr>
                              <m:e>
                                <m:r>
                                  <a:rPr lang="en-US" sz="2000" b="1" i="1" smtClean="0">
                                    <a:latin typeface="Cambria Math"/>
                                    <a:ea typeface="Cambria Math"/>
                                  </a:rPr>
                                  <m:t>𝒙</m:t>
                                </m:r>
                              </m:e>
                            </m:acc>
                          </m:e>
                          <m:sub>
                            <m:r>
                              <a:rPr lang="en-US" sz="2000" b="1" i="1" smtClean="0">
                                <a:latin typeface="Cambria Math"/>
                                <a:ea typeface="Cambria Math"/>
                              </a:rPr>
                              <m:t>𝒕</m:t>
                            </m:r>
                            <m:r>
                              <a:rPr lang="en-US" sz="2000" b="1" i="1" smtClean="0">
                                <a:latin typeface="Cambria Math"/>
                                <a:ea typeface="Cambria Math"/>
                              </a:rPr>
                              <m:t>|</m:t>
                            </m:r>
                            <m:r>
                              <a:rPr lang="en-US" sz="2000" b="1" i="1" smtClean="0">
                                <a:latin typeface="Cambria Math"/>
                                <a:ea typeface="Cambria Math"/>
                              </a:rPr>
                              <m:t>𝒕</m:t>
                            </m:r>
                          </m:sub>
                        </m:sSub>
                      </m:oMath>
                    </m:oMathPara>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989643" y="5034851"/>
                  <a:ext cx="2141227" cy="427618"/>
                </a:xfrm>
                <a:prstGeom prst="rect">
                  <a:avLst/>
                </a:prstGeom>
                <a:blipFill rotWithShape="1">
                  <a:blip r:embed="rId3"/>
                  <a:stretch>
                    <a:fillRect t="-5714" r="-8262" b="-11429"/>
                  </a:stretch>
                </a:blipFill>
              </p:spPr>
              <p:txBody>
                <a:bodyPr/>
                <a:lstStyle/>
                <a:p>
                  <a:r>
                    <a:rPr lang="en-US">
                      <a:noFill/>
                    </a:rPr>
                    <a:t> </a:t>
                  </a:r>
                </a:p>
              </p:txBody>
            </p:sp>
          </mc:Fallback>
        </mc:AlternateContent>
      </p:grpSp>
      <p:sp>
        <p:nvSpPr>
          <p:cNvPr id="3" name="TextBox 2"/>
          <p:cNvSpPr txBox="1"/>
          <p:nvPr/>
        </p:nvSpPr>
        <p:spPr>
          <a:xfrm>
            <a:off x="1042586" y="4598351"/>
            <a:ext cx="7342395" cy="646331"/>
          </a:xfrm>
          <a:prstGeom prst="rect">
            <a:avLst/>
          </a:prstGeom>
          <a:noFill/>
        </p:spPr>
        <p:txBody>
          <a:bodyPr wrap="none" rtlCol="0">
            <a:spAutoFit/>
          </a:bodyPr>
          <a:lstStyle/>
          <a:p>
            <a:r>
              <a:rPr lang="en-US" dirty="0" smtClean="0"/>
              <a:t>The artistry involve choosing the size of the local window and</a:t>
            </a:r>
          </a:p>
          <a:p>
            <a:r>
              <a:rPr lang="en-US" dirty="0" smtClean="0"/>
              <a:t>what “near” should be in both these tests.</a:t>
            </a:r>
            <a:endParaRPr lang="en-US" dirty="0"/>
          </a:p>
        </p:txBody>
      </p:sp>
    </p:spTree>
    <p:extLst>
      <p:ext uri="{BB962C8B-B14F-4D97-AF65-F5344CB8AC3E}">
        <p14:creationId xmlns:p14="http://schemas.microsoft.com/office/powerpoint/2010/main" val="231961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fld id="{36202C04-D8F8-48AA-9F18-457B1F10A8F7}" type="slidenum">
              <a:rPr lang="en-US" altLang="en-US" sz="1400" smtClean="0"/>
              <a:pPr eaLnBrk="1" hangingPunct="1">
                <a:buSzTx/>
                <a:buFontTx/>
                <a:buNone/>
              </a:pPr>
              <a:t>15</a:t>
            </a:fld>
            <a:endParaRPr lang="en-US" altLang="en-US" sz="1400" smtClean="0"/>
          </a:p>
        </p:txBody>
      </p:sp>
      <p:sp>
        <p:nvSpPr>
          <p:cNvPr id="13315" name="Rectangle 2"/>
          <p:cNvSpPr>
            <a:spLocks noGrp="1" noChangeArrowheads="1"/>
          </p:cNvSpPr>
          <p:nvPr>
            <p:ph type="title"/>
          </p:nvPr>
        </p:nvSpPr>
        <p:spPr>
          <a:xfrm>
            <a:off x="609600" y="442913"/>
            <a:ext cx="8424863" cy="579437"/>
          </a:xfrm>
        </p:spPr>
        <p:txBody>
          <a:bodyPr/>
          <a:lstStyle/>
          <a:p>
            <a:pPr eaLnBrk="1" hangingPunct="1"/>
            <a:r>
              <a:rPr lang="en-US" altLang="en-US" sz="3200" dirty="0" smtClean="0"/>
              <a:t>Kalman Filter Cycle</a:t>
            </a:r>
          </a:p>
        </p:txBody>
      </p:sp>
      <p:pic>
        <p:nvPicPr>
          <p:cNvPr id="13316" name="Picture 3" descr="graph3-gnu-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993775"/>
            <a:ext cx="39608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descr="graph4-gnu-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971550"/>
            <a:ext cx="39608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5" descr="graph5-gnu-col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3889375"/>
            <a:ext cx="39608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descr="graph6-gnu-col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2188" y="3860800"/>
            <a:ext cx="3960812"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
          <p:cNvSpPr txBox="1">
            <a:spLocks noChangeArrowheads="1"/>
          </p:cNvSpPr>
          <p:nvPr/>
        </p:nvSpPr>
        <p:spPr bwMode="auto">
          <a:xfrm>
            <a:off x="2009775" y="1428750"/>
            <a:ext cx="18669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800"/>
              <a:t>Previous Belief</a:t>
            </a:r>
          </a:p>
        </p:txBody>
      </p:sp>
      <p:cxnSp>
        <p:nvCxnSpPr>
          <p:cNvPr id="4" name="Straight Arrow Connector 3"/>
          <p:cNvCxnSpPr/>
          <p:nvPr/>
        </p:nvCxnSpPr>
        <p:spPr bwMode="auto">
          <a:xfrm flipH="1">
            <a:off x="1609725" y="1862138"/>
            <a:ext cx="400050" cy="204787"/>
          </a:xfrm>
          <a:prstGeom prst="straightConnector1">
            <a:avLst/>
          </a:prstGeom>
          <a:ln>
            <a:tailEnd type="arrow"/>
          </a:ln>
          <a:extLst/>
        </p:spPr>
        <p:style>
          <a:lnRef idx="1">
            <a:schemeClr val="accent4"/>
          </a:lnRef>
          <a:fillRef idx="0">
            <a:schemeClr val="accent4"/>
          </a:fillRef>
          <a:effectRef idx="0">
            <a:schemeClr val="accent4"/>
          </a:effectRef>
          <a:fontRef idx="minor">
            <a:schemeClr val="tx1"/>
          </a:fontRef>
        </p:style>
      </p:cxnSp>
      <p:sp>
        <p:nvSpPr>
          <p:cNvPr id="13322" name="TextBox 4"/>
          <p:cNvSpPr txBox="1">
            <a:spLocks noChangeArrowheads="1"/>
          </p:cNvSpPr>
          <p:nvPr/>
        </p:nvSpPr>
        <p:spPr bwMode="auto">
          <a:xfrm>
            <a:off x="6475413" y="1382713"/>
            <a:ext cx="19637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800"/>
              <a:t>Prediction</a:t>
            </a:r>
          </a:p>
        </p:txBody>
      </p:sp>
      <p:cxnSp>
        <p:nvCxnSpPr>
          <p:cNvPr id="7" name="Straight Arrow Connector 6"/>
          <p:cNvCxnSpPr/>
          <p:nvPr/>
        </p:nvCxnSpPr>
        <p:spPr bwMode="auto">
          <a:xfrm>
            <a:off x="7458075" y="1862138"/>
            <a:ext cx="0" cy="563562"/>
          </a:xfrm>
          <a:prstGeom prst="straightConnector1">
            <a:avLst/>
          </a:prstGeom>
          <a:ln>
            <a:tailEnd type="arrow"/>
          </a:ln>
          <a:extLst/>
        </p:spPr>
        <p:style>
          <a:lnRef idx="1">
            <a:schemeClr val="accent4"/>
          </a:lnRef>
          <a:fillRef idx="0">
            <a:schemeClr val="accent4"/>
          </a:fillRef>
          <a:effectRef idx="0">
            <a:schemeClr val="accent4"/>
          </a:effectRef>
          <a:fontRef idx="minor">
            <a:schemeClr val="tx1"/>
          </a:fontRef>
        </p:style>
      </p:cxnSp>
      <p:sp>
        <p:nvSpPr>
          <p:cNvPr id="13324" name="TextBox 7"/>
          <p:cNvSpPr txBox="1">
            <a:spLocks noChangeArrowheads="1"/>
          </p:cNvSpPr>
          <p:nvPr/>
        </p:nvSpPr>
        <p:spPr bwMode="auto">
          <a:xfrm>
            <a:off x="1419225" y="4143375"/>
            <a:ext cx="26304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800"/>
              <a:t>Measurement</a:t>
            </a:r>
          </a:p>
        </p:txBody>
      </p:sp>
      <p:cxnSp>
        <p:nvCxnSpPr>
          <p:cNvPr id="10" name="Straight Arrow Connector 9"/>
          <p:cNvCxnSpPr/>
          <p:nvPr/>
        </p:nvCxnSpPr>
        <p:spPr bwMode="auto">
          <a:xfrm>
            <a:off x="2735263" y="4622800"/>
            <a:ext cx="627062" cy="669925"/>
          </a:xfrm>
          <a:prstGeom prst="straightConnector1">
            <a:avLst/>
          </a:prstGeom>
          <a:ln>
            <a:tailEnd type="arrow"/>
          </a:ln>
          <a:extLst/>
        </p:spPr>
        <p:style>
          <a:lnRef idx="1">
            <a:schemeClr val="accent4"/>
          </a:lnRef>
          <a:fillRef idx="0">
            <a:schemeClr val="accent4"/>
          </a:fillRef>
          <a:effectRef idx="0">
            <a:schemeClr val="accent4"/>
          </a:effectRef>
          <a:fontRef idx="minor">
            <a:schemeClr val="tx1"/>
          </a:fontRef>
        </p:style>
      </p:cxnSp>
      <p:sp>
        <p:nvSpPr>
          <p:cNvPr id="13326" name="TextBox 15"/>
          <p:cNvSpPr txBox="1">
            <a:spLocks noChangeArrowheads="1"/>
          </p:cNvSpPr>
          <p:nvPr/>
        </p:nvSpPr>
        <p:spPr bwMode="auto">
          <a:xfrm>
            <a:off x="6475413" y="4133850"/>
            <a:ext cx="14684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800"/>
              <a:t>Update</a:t>
            </a:r>
          </a:p>
        </p:txBody>
      </p:sp>
      <p:cxnSp>
        <p:nvCxnSpPr>
          <p:cNvPr id="18" name="Straight Arrow Connector 17"/>
          <p:cNvCxnSpPr/>
          <p:nvPr/>
        </p:nvCxnSpPr>
        <p:spPr bwMode="auto">
          <a:xfrm>
            <a:off x="7210425" y="4622800"/>
            <a:ext cx="438150" cy="334963"/>
          </a:xfrm>
          <a:prstGeom prst="straightConnector1">
            <a:avLst/>
          </a:prstGeom>
          <a:ln>
            <a:tailEnd type="arrow"/>
          </a:ln>
          <a:ex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96590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Extended Kalman Filter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smtClean="0"/>
                  <a:t>The revised form also carries over to the Extended Kalman filter. </a:t>
                </a:r>
              </a:p>
              <a:p>
                <a:pPr marL="0" indent="0">
                  <a:buNone/>
                </a:pPr>
                <a:r>
                  <a:rPr lang="en-US" sz="2400" dirty="0" smtClean="0"/>
                  <a:t>If the state equation is nonlinear</a:t>
                </a:r>
              </a:p>
              <a:p>
                <a:pPr marL="0" indent="0">
                  <a:buNone/>
                </a:pPr>
                <a:r>
                  <a:rPr lang="en-US" sz="2800" dirty="0" smtClean="0"/>
                  <a:t>	</a:t>
                </a:r>
                <a14:m>
                  <m:oMath xmlns:m="http://schemas.openxmlformats.org/officeDocument/2006/math">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𝑡</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𝑔</m:t>
                        </m:r>
                      </m:e>
                      <m:sub>
                        <m:r>
                          <a:rPr lang="en-US" sz="2800" b="0" i="1" smtClean="0">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𝑢</m:t>
                        </m:r>
                      </m:e>
                      <m:sub>
                        <m:r>
                          <a:rPr lang="en-US" sz="2800" b="0" i="1" smtClean="0">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ea typeface="Cambria Math"/>
                          </a:rPr>
                          <m:t>𝜓</m:t>
                        </m:r>
                      </m:e>
                      <m:sub>
                        <m:r>
                          <a:rPr lang="en-US" sz="2800" b="0" i="1" smtClean="0">
                            <a:latin typeface="Cambria Math"/>
                          </a:rPr>
                          <m:t>𝑡</m:t>
                        </m:r>
                        <m:r>
                          <a:rPr lang="en-US" sz="2800" b="0" i="1" smtClean="0">
                            <a:latin typeface="Cambria Math"/>
                          </a:rPr>
                          <m:t>−1</m:t>
                        </m:r>
                      </m:sub>
                    </m:sSub>
                    <m:r>
                      <a:rPr lang="en-US" sz="2800" b="0" i="1" smtClean="0">
                        <a:latin typeface="Cambria Math"/>
                      </a:rPr>
                      <m:t>)</m:t>
                    </m:r>
                  </m:oMath>
                </a14:m>
                <a:r>
                  <a:rPr lang="en-US" sz="2800" dirty="0" smtClean="0"/>
                  <a:t>+</a:t>
                </a:r>
                <a14:m>
                  <m:oMath xmlns:m="http://schemas.openxmlformats.org/officeDocument/2006/math">
                    <m:sSub>
                      <m:sSubPr>
                        <m:ctrlPr>
                          <a:rPr lang="en-US" sz="2800" i="1">
                            <a:latin typeface="Cambria Math"/>
                          </a:rPr>
                        </m:ctrlPr>
                      </m:sSubPr>
                      <m:e>
                        <m:r>
                          <a:rPr lang="en-US" sz="2800" i="1">
                            <a:latin typeface="Cambria Math"/>
                            <a:ea typeface="Cambria Math"/>
                          </a:rPr>
                          <m:t>𝜀</m:t>
                        </m:r>
                      </m:e>
                      <m:sub>
                        <m:r>
                          <a:rPr lang="en-US" sz="2800" i="1">
                            <a:latin typeface="Cambria Math"/>
                          </a:rPr>
                          <m:t>𝑡</m:t>
                        </m:r>
                        <m:r>
                          <a:rPr lang="en-US" sz="2800" i="1">
                            <a:latin typeface="Cambria Math"/>
                          </a:rPr>
                          <m:t>−1</m:t>
                        </m:r>
                      </m:sub>
                    </m:sSub>
                  </m:oMath>
                </a14:m>
                <a:endParaRPr lang="en-US" sz="2800" dirty="0" smtClean="0"/>
              </a:p>
              <a:p>
                <a:pPr marL="0" indent="0">
                  <a:buNone/>
                </a:pPr>
                <a:r>
                  <a:rPr lang="en-US" sz="2400" dirty="0" smtClean="0"/>
                  <a:t>then we would propagate the mean by</a:t>
                </a:r>
                <a:r>
                  <a:rPr lang="en-US" sz="2800" dirty="0"/>
                  <a:t>	</a:t>
                </a:r>
                <a14:m>
                  <m:oMath xmlns:m="http://schemas.openxmlformats.org/officeDocument/2006/math">
                    <m:sSub>
                      <m:sSubPr>
                        <m:ctrlPr>
                          <a:rPr lang="en-US" sz="2800" i="1" smtClean="0">
                            <a:latin typeface="Cambria Math"/>
                          </a:rPr>
                        </m:ctrlPr>
                      </m:sSubPr>
                      <m:e>
                        <m:acc>
                          <m:accPr>
                            <m:chr m:val="̂"/>
                            <m:ctrlPr>
                              <a:rPr lang="en-US" sz="2800" i="1" smtClean="0">
                                <a:latin typeface="Cambria Math"/>
                              </a:rPr>
                            </m:ctrlPr>
                          </m:accPr>
                          <m:e>
                            <m:r>
                              <a:rPr lang="en-US" sz="2800" b="0" i="1" smtClean="0">
                                <a:latin typeface="Cambria Math"/>
                              </a:rPr>
                              <m:t>𝑥</m:t>
                            </m:r>
                          </m:e>
                        </m:acc>
                      </m:e>
                      <m:sub>
                        <m:r>
                          <a:rPr lang="en-US" sz="2800" b="0" i="1" smtClean="0">
                            <a:latin typeface="Cambria Math"/>
                          </a:rPr>
                          <m:t>𝑡</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𝑔</m:t>
                        </m:r>
                      </m:e>
                      <m:sub>
                        <m:r>
                          <a:rPr lang="en-US" sz="2800" b="0" i="1" smtClean="0">
                            <a:latin typeface="Cambria Math"/>
                          </a:rPr>
                          <m:t>𝑡</m:t>
                        </m:r>
                        <m:r>
                          <a:rPr lang="en-US" sz="2800" b="0" i="1" smtClean="0">
                            <a:latin typeface="Cambria Math"/>
                          </a:rPr>
                          <m:t>−1</m:t>
                        </m:r>
                      </m:sub>
                    </m:sSub>
                    <m:d>
                      <m:dPr>
                        <m:ctrlPr>
                          <a:rPr lang="en-US" sz="2800" b="0" i="1" smtClean="0">
                            <a:latin typeface="Cambria Math"/>
                          </a:rPr>
                        </m:ctrlPr>
                      </m:dPr>
                      <m:e>
                        <m:sSub>
                          <m:sSubPr>
                            <m:ctrlPr>
                              <a:rPr lang="en-US" sz="2800" b="0" i="1" smtClean="0">
                                <a:latin typeface="Cambria Math"/>
                              </a:rPr>
                            </m:ctrlPr>
                          </m:sSubPr>
                          <m:e>
                            <m:acc>
                              <m:accPr>
                                <m:chr m:val="̂"/>
                                <m:ctrlPr>
                                  <a:rPr lang="en-US" sz="2800" b="0" i="1" smtClean="0">
                                    <a:latin typeface="Cambria Math"/>
                                  </a:rPr>
                                </m:ctrlPr>
                              </m:accPr>
                              <m:e>
                                <m:r>
                                  <a:rPr lang="en-US" sz="2800" b="0" i="1" smtClean="0">
                                    <a:latin typeface="Cambria Math"/>
                                  </a:rPr>
                                  <m:t>𝑥</m:t>
                                </m:r>
                              </m:e>
                            </m:acc>
                          </m:e>
                          <m:sub>
                            <m:r>
                              <a:rPr lang="en-US" sz="2800" b="0" i="1" smtClean="0">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𝑢</m:t>
                            </m:r>
                          </m:e>
                          <m:sub>
                            <m:r>
                              <a:rPr lang="en-US" sz="2800" b="0" i="1" smtClean="0">
                                <a:latin typeface="Cambria Math"/>
                              </a:rPr>
                              <m:t>𝑡</m:t>
                            </m:r>
                            <m:r>
                              <a:rPr lang="en-US" sz="2800" b="0" i="1" smtClean="0">
                                <a:latin typeface="Cambria Math"/>
                              </a:rPr>
                              <m:t>−1</m:t>
                            </m:r>
                          </m:sub>
                        </m:sSub>
                        <m:r>
                          <a:rPr lang="en-US" sz="2800" b="0" i="1" smtClean="0">
                            <a:latin typeface="Cambria Math"/>
                          </a:rPr>
                          <m:t>,0</m:t>
                        </m:r>
                      </m:e>
                    </m:d>
                  </m:oMath>
                </a14:m>
                <a:endParaRPr lang="en-US" sz="2800" b="0" dirty="0" smtClean="0"/>
              </a:p>
              <a:p>
                <a:pPr marL="0" indent="0">
                  <a:buNone/>
                </a:pPr>
                <a:r>
                  <a:rPr lang="en-US" sz="2000" dirty="0" smtClean="0"/>
                  <a:t>and the D matrix required for the control noise covariance matrix calculations would come from</a:t>
                </a:r>
              </a:p>
              <a:p>
                <a:pPr marL="0" indent="0">
                  <a:buNone/>
                </a:pPr>
                <a:r>
                  <a:rPr lang="en-US" sz="2800" dirty="0"/>
                  <a:t>	</a:t>
                </a:r>
                <a14:m>
                  <m:oMath xmlns:m="http://schemas.openxmlformats.org/officeDocument/2006/math">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𝑡</m:t>
                        </m:r>
                        <m:r>
                          <a:rPr lang="en-US" sz="2800" b="0" i="1" smtClean="0">
                            <a:latin typeface="Cambria Math"/>
                          </a:rPr>
                          <m:t>−1</m:t>
                        </m:r>
                      </m:sub>
                    </m:sSub>
                    <m:r>
                      <a:rPr lang="en-US" sz="2800" b="0" i="1" smtClean="0">
                        <a:latin typeface="Cambria Math"/>
                      </a:rPr>
                      <m:t>=</m:t>
                    </m:r>
                    <m:f>
                      <m:fPr>
                        <m:ctrlPr>
                          <a:rPr lang="en-US" sz="2800" b="0" i="1" smtClean="0">
                            <a:latin typeface="Cambria Math"/>
                          </a:rPr>
                        </m:ctrlPr>
                      </m:fPr>
                      <m:num>
                        <m:r>
                          <a:rPr lang="en-US" sz="2800" b="0" i="1" smtClean="0">
                            <a:latin typeface="Cambria Math"/>
                            <a:ea typeface="Cambria Math"/>
                          </a:rPr>
                          <m:t>𝜕</m:t>
                        </m:r>
                      </m:num>
                      <m:den>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𝜓</m:t>
                            </m:r>
                          </m:e>
                          <m:sub>
                            <m:r>
                              <a:rPr lang="en-US" sz="2800" b="0" i="1" smtClean="0">
                                <a:latin typeface="Cambria Math"/>
                                <a:ea typeface="Cambria Math"/>
                              </a:rPr>
                              <m:t>𝑡</m:t>
                            </m:r>
                            <m:r>
                              <a:rPr lang="en-US" sz="2800" b="0" i="1" smtClean="0">
                                <a:latin typeface="Cambria Math"/>
                                <a:ea typeface="Cambria Math"/>
                              </a:rPr>
                              <m:t>−1</m:t>
                            </m:r>
                          </m:sub>
                        </m:sSub>
                      </m:den>
                    </m:f>
                    <m:sSub>
                      <m:sSubPr>
                        <m:ctrlPr>
                          <a:rPr lang="en-US" sz="2800" i="1">
                            <a:latin typeface="Cambria Math"/>
                          </a:rPr>
                        </m:ctrlPr>
                      </m:sSubPr>
                      <m:e>
                        <m:r>
                          <a:rPr lang="en-US" sz="2800" i="1">
                            <a:latin typeface="Cambria Math"/>
                          </a:rPr>
                          <m:t>𝑔</m:t>
                        </m:r>
                      </m:e>
                      <m:sub>
                        <m:r>
                          <a:rPr lang="en-US" sz="2800" i="1">
                            <a:latin typeface="Cambria Math"/>
                          </a:rPr>
                          <m:t>𝑡</m:t>
                        </m:r>
                        <m:r>
                          <a:rPr lang="en-US" sz="2800" i="1">
                            <a:latin typeface="Cambria Math"/>
                          </a:rPr>
                          <m:t>−1</m:t>
                        </m:r>
                      </m:sub>
                    </m:sSub>
                    <m:r>
                      <a:rPr lang="en-US" sz="2800" i="1">
                        <a:latin typeface="Cambria Math"/>
                      </a:rPr>
                      <m:t>(</m:t>
                    </m:r>
                    <m:sSub>
                      <m:sSubPr>
                        <m:ctrlPr>
                          <a:rPr lang="en-US" sz="2800" i="1">
                            <a:latin typeface="Cambria Math"/>
                          </a:rPr>
                        </m:ctrlPr>
                      </m:sSubPr>
                      <m:e>
                        <m:r>
                          <a:rPr lang="en-US" sz="2800" i="1">
                            <a:latin typeface="Cambria Math"/>
                          </a:rPr>
                          <m:t>𝑥</m:t>
                        </m:r>
                      </m:e>
                      <m:sub>
                        <m:r>
                          <a:rPr lang="en-US" sz="2800" i="1">
                            <a:latin typeface="Cambria Math"/>
                          </a:rPr>
                          <m:t>𝑡</m:t>
                        </m:r>
                        <m:r>
                          <a:rPr lang="en-US" sz="2800" i="1">
                            <a:latin typeface="Cambria Math"/>
                          </a:rPr>
                          <m:t>−1</m:t>
                        </m:r>
                      </m:sub>
                    </m:sSub>
                    <m:r>
                      <a:rPr lang="en-US" sz="2800" i="1">
                        <a:latin typeface="Cambria Math"/>
                      </a:rPr>
                      <m:t>,</m:t>
                    </m:r>
                    <m:sSub>
                      <m:sSubPr>
                        <m:ctrlPr>
                          <a:rPr lang="en-US" sz="2800" i="1">
                            <a:latin typeface="Cambria Math"/>
                          </a:rPr>
                        </m:ctrlPr>
                      </m:sSubPr>
                      <m:e>
                        <m:r>
                          <a:rPr lang="en-US" sz="2800" i="1">
                            <a:latin typeface="Cambria Math"/>
                          </a:rPr>
                          <m:t>𝑢</m:t>
                        </m:r>
                      </m:e>
                      <m:sub>
                        <m:r>
                          <a:rPr lang="en-US" sz="2800" i="1">
                            <a:latin typeface="Cambria Math"/>
                          </a:rPr>
                          <m:t>𝑡</m:t>
                        </m:r>
                        <m:r>
                          <a:rPr lang="en-US" sz="2800" i="1">
                            <a:latin typeface="Cambria Math"/>
                          </a:rPr>
                          <m:t>−1</m:t>
                        </m:r>
                      </m:sub>
                    </m:sSub>
                    <m:r>
                      <a:rPr lang="en-US" sz="2800" i="1">
                        <a:latin typeface="Cambria Math"/>
                      </a:rPr>
                      <m:t>,</m:t>
                    </m:r>
                    <m:sSub>
                      <m:sSubPr>
                        <m:ctrlPr>
                          <a:rPr lang="en-US" sz="2800" i="1">
                            <a:latin typeface="Cambria Math"/>
                          </a:rPr>
                        </m:ctrlPr>
                      </m:sSubPr>
                      <m:e>
                        <m:r>
                          <a:rPr lang="en-US" sz="2800" i="1" smtClean="0">
                            <a:latin typeface="Cambria Math"/>
                            <a:ea typeface="Cambria Math"/>
                          </a:rPr>
                          <m:t>𝜓</m:t>
                        </m:r>
                      </m:e>
                      <m:sub>
                        <m:r>
                          <a:rPr lang="en-US" sz="2800" i="1">
                            <a:latin typeface="Cambria Math"/>
                          </a:rPr>
                          <m:t>𝑡</m:t>
                        </m:r>
                        <m:r>
                          <a:rPr lang="en-US" sz="2800" i="1">
                            <a:latin typeface="Cambria Math"/>
                          </a:rPr>
                          <m:t>−1</m:t>
                        </m:r>
                      </m:sub>
                    </m:sSub>
                    <m:r>
                      <a:rPr lang="en-US" sz="2800" i="1">
                        <a:latin typeface="Cambria Math"/>
                      </a:rPr>
                      <m:t>)</m:t>
                    </m:r>
                  </m:oMath>
                </a14:m>
                <a:endParaRPr lang="en-US" sz="2800" dirty="0"/>
              </a:p>
              <a:p>
                <a:pPr marL="0" indent="0">
                  <a:buNone/>
                </a:pPr>
                <a:r>
                  <a:rPr lang="en-US" sz="2800" dirty="0" smtClean="0"/>
                  <a:t> </a:t>
                </a:r>
              </a:p>
              <a:p>
                <a:pPr marL="0" indent="0">
                  <a:buNone/>
                </a:pPr>
                <a:r>
                  <a:rPr lang="en-US"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4" t="-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2BC455A5-5BDF-4FDF-8537-8FE5EF100E56}" type="slidenum">
              <a:rPr lang="en-US" altLang="en-US" smtClean="0"/>
              <a:pPr>
                <a:defRPr/>
              </a:pPr>
              <a:t>16</a:t>
            </a:fld>
            <a:endParaRPr lang="en-US" altLang="en-US"/>
          </a:p>
        </p:txBody>
      </p:sp>
    </p:spTree>
    <p:extLst>
      <p:ext uri="{BB962C8B-B14F-4D97-AF65-F5344CB8AC3E}">
        <p14:creationId xmlns:p14="http://schemas.microsoft.com/office/powerpoint/2010/main" val="63164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6019"/>
            <a:ext cx="8424863" cy="646331"/>
          </a:xfrm>
        </p:spPr>
        <p:txBody>
          <a:bodyPr/>
          <a:lstStyle/>
          <a:p>
            <a:r>
              <a:rPr lang="en-US" dirty="0" smtClean="0"/>
              <a:t>The Unscented Kalman Filter(1)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b="1" dirty="0" smtClean="0"/>
                  <a:t>Approach 1:</a:t>
                </a:r>
                <a:r>
                  <a:rPr lang="en-US" sz="2400" dirty="0" smtClean="0"/>
                  <a:t> The UKF operates as before except that instead of simply adding a matrix </a:t>
                </a:r>
                <a14:m>
                  <m:oMath xmlns:m="http://schemas.openxmlformats.org/officeDocument/2006/math">
                    <m:sSub>
                      <m:sSubPr>
                        <m:ctrlPr>
                          <a:rPr lang="en-US" sz="2400" i="1" dirty="0" smtClean="0">
                            <a:latin typeface="Cambria Math"/>
                          </a:rPr>
                        </m:ctrlPr>
                      </m:sSubPr>
                      <m:e>
                        <m:r>
                          <a:rPr lang="en-US" sz="2400" b="0" i="1" dirty="0" smtClean="0">
                            <a:latin typeface="Cambria Math"/>
                          </a:rPr>
                          <m:t>𝑅</m:t>
                        </m:r>
                      </m:e>
                      <m:sub>
                        <m:r>
                          <a:rPr lang="en-US" sz="2400" b="0" i="1" dirty="0" smtClean="0">
                            <a:latin typeface="Cambria Math"/>
                          </a:rPr>
                          <m:t>𝑡</m:t>
                        </m:r>
                      </m:sub>
                    </m:sSub>
                  </m:oMath>
                </a14:m>
                <a:r>
                  <a:rPr lang="en-US" sz="2400" dirty="0" smtClean="0"/>
                  <a:t> at the end to account for the noise, we also add </a:t>
                </a:r>
                <a14:m>
                  <m:oMath xmlns:m="http://schemas.openxmlformats.org/officeDocument/2006/math">
                    <m:sSub>
                      <m:sSubPr>
                        <m:ctrlPr>
                          <a:rPr lang="en-US" sz="2400" i="1" smtClean="0">
                            <a:latin typeface="Cambria Math"/>
                          </a:rPr>
                        </m:ctrlPr>
                      </m:sSubPr>
                      <m:e>
                        <m:r>
                          <a:rPr lang="en-US" sz="2400" b="0" i="1" smtClean="0">
                            <a:latin typeface="Cambria Math"/>
                          </a:rPr>
                          <m:t>𝐷</m:t>
                        </m:r>
                      </m:e>
                      <m:sub>
                        <m:r>
                          <a:rPr lang="en-US" sz="2400" b="0" i="1" smtClean="0">
                            <a:latin typeface="Cambria Math"/>
                          </a:rPr>
                          <m:t>𝑡</m:t>
                        </m:r>
                        <m:r>
                          <a:rPr lang="en-US" sz="2400" b="0" i="1" smtClean="0">
                            <a:latin typeface="Cambria Math"/>
                          </a:rPr>
                          <m:t>−1</m:t>
                        </m:r>
                      </m:sub>
                    </m:sSub>
                    <m:sSub>
                      <m:sSubPr>
                        <m:ctrlPr>
                          <a:rPr lang="en-US" sz="2400" i="1" smtClean="0">
                            <a:latin typeface="Cambria Math"/>
                          </a:rPr>
                        </m:ctrlPr>
                      </m:sSubPr>
                      <m:e>
                        <m:r>
                          <a:rPr lang="en-US" sz="2400" b="0" i="1" smtClean="0">
                            <a:latin typeface="Cambria Math"/>
                          </a:rPr>
                          <m:t>𝑈</m:t>
                        </m:r>
                      </m:e>
                      <m:sub>
                        <m:r>
                          <a:rPr lang="en-US" sz="2400" b="0" i="1" smtClean="0">
                            <a:latin typeface="Cambria Math"/>
                          </a:rPr>
                          <m:t>𝑡</m:t>
                        </m:r>
                        <m:r>
                          <a:rPr lang="en-US" sz="2400" b="0" i="1" smtClean="0">
                            <a:latin typeface="Cambria Math"/>
                          </a:rPr>
                          <m:t>−1</m:t>
                        </m:r>
                      </m:sub>
                    </m:sSub>
                    <m:sSup>
                      <m:sSupPr>
                        <m:ctrlPr>
                          <a:rPr lang="en-US" sz="2400" i="1" smtClean="0">
                            <a:latin typeface="Cambria Math"/>
                          </a:rPr>
                        </m:ctrlPr>
                      </m:sSupPr>
                      <m:e>
                        <m:sSub>
                          <m:sSubPr>
                            <m:ctrlPr>
                              <a:rPr lang="en-US" sz="2400" i="1" smtClean="0">
                                <a:latin typeface="Cambria Math"/>
                              </a:rPr>
                            </m:ctrlPr>
                          </m:sSubPr>
                          <m:e>
                            <m:r>
                              <a:rPr lang="en-US" sz="2400" b="0" i="1" smtClean="0">
                                <a:latin typeface="Cambria Math"/>
                              </a:rPr>
                              <m:t>𝐷</m:t>
                            </m:r>
                          </m:e>
                          <m:sub>
                            <m:r>
                              <a:rPr lang="en-US" sz="2400" b="0" i="1" smtClean="0">
                                <a:latin typeface="Cambria Math"/>
                              </a:rPr>
                              <m:t>𝑡</m:t>
                            </m:r>
                            <m:r>
                              <a:rPr lang="en-US" sz="2400" b="0" i="1" smtClean="0">
                                <a:latin typeface="Cambria Math"/>
                              </a:rPr>
                              <m:t>−1</m:t>
                            </m:r>
                          </m:sub>
                        </m:sSub>
                      </m:e>
                      <m:sup>
                        <m:r>
                          <a:rPr lang="en-US" sz="2400" b="0" i="1" smtClean="0">
                            <a:latin typeface="Cambria Math"/>
                          </a:rPr>
                          <m:t>𝑇</m:t>
                        </m:r>
                      </m:sup>
                    </m:sSup>
                  </m:oMath>
                </a14:m>
                <a:r>
                  <a:rPr lang="en-US" sz="2400" dirty="0" smtClean="0"/>
                  <a:t>. Here </a:t>
                </a:r>
                <a14:m>
                  <m:oMath xmlns:m="http://schemas.openxmlformats.org/officeDocument/2006/math">
                    <m:sSub>
                      <m:sSubPr>
                        <m:ctrlPr>
                          <a:rPr lang="en-US" sz="2400" i="1" smtClean="0">
                            <a:latin typeface="Cambria Math"/>
                          </a:rPr>
                        </m:ctrlPr>
                      </m:sSubPr>
                      <m:e>
                        <m:r>
                          <a:rPr lang="en-US" sz="2400" b="0" i="1" smtClean="0">
                            <a:latin typeface="Cambria Math"/>
                          </a:rPr>
                          <m:t>𝐷</m:t>
                        </m:r>
                      </m:e>
                      <m:sub>
                        <m:r>
                          <a:rPr lang="en-US" sz="2400" b="0" i="1" smtClean="0">
                            <a:latin typeface="Cambria Math"/>
                          </a:rPr>
                          <m:t>𝑡</m:t>
                        </m:r>
                        <m:r>
                          <a:rPr lang="en-US" sz="2400" b="0" i="1" smtClean="0">
                            <a:latin typeface="Cambria Math"/>
                          </a:rPr>
                          <m:t>−1</m:t>
                        </m:r>
                      </m:sub>
                    </m:sSub>
                  </m:oMath>
                </a14:m>
                <a:r>
                  <a:rPr lang="en-US" sz="2400" dirty="0" smtClean="0"/>
                  <a:t>is computed as it is for the EKF.</a:t>
                </a:r>
              </a:p>
              <a:p>
                <a:pPr marL="0" indent="0">
                  <a:buNone/>
                </a:pPr>
                <a:endParaRPr lang="en-US" dirty="0" smtClean="0"/>
              </a:p>
              <a:p>
                <a:pPr marL="0" indent="0">
                  <a:buNone/>
                </a:pPr>
                <a:r>
                  <a:rPr lang="en-US" sz="2400" dirty="0" smtClean="0"/>
                  <a:t>However, this requires computing the Jacobian, which takes away the main advantage of the UKF, unless the Jacobian is easily computed.</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4" t="-1185" r="-2669" b="-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2BC455A5-5BDF-4FDF-8537-8FE5EF100E56}" type="slidenum">
              <a:rPr lang="en-US" altLang="en-US" smtClean="0"/>
              <a:pPr>
                <a:defRPr/>
              </a:pPr>
              <a:t>17</a:t>
            </a:fld>
            <a:endParaRPr lang="en-US" altLang="en-US"/>
          </a:p>
        </p:txBody>
      </p:sp>
      <mc:AlternateContent xmlns:mc="http://schemas.openxmlformats.org/markup-compatibility/2006" xmlns:a14="http://schemas.microsoft.com/office/drawing/2010/main">
        <mc:Choice Requires="a14">
          <p:sp>
            <p:nvSpPr>
              <p:cNvPr id="5" name="Rectangle 4"/>
              <p:cNvSpPr/>
              <p:nvPr/>
            </p:nvSpPr>
            <p:spPr>
              <a:xfrm>
                <a:off x="1453173" y="3687768"/>
                <a:ext cx="6553200" cy="665823"/>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𝐷</m:t>
                          </m:r>
                        </m:e>
                        <m:sub>
                          <m:r>
                            <a:rPr lang="en-US" b="0" i="1" smtClean="0">
                              <a:latin typeface="Cambria Math"/>
                            </a:rPr>
                            <m:t>𝑡</m:t>
                          </m:r>
                          <m:r>
                            <a:rPr lang="en-US" b="0" i="1" smtClean="0">
                              <a:latin typeface="Cambria Math"/>
                            </a:rPr>
                            <m:t>−1</m:t>
                          </m:r>
                        </m:sub>
                      </m:sSub>
                      <m:r>
                        <a:rPr lang="en-US" i="1">
                          <a:latin typeface="Cambria Math"/>
                        </a:rPr>
                        <m:t>=</m:t>
                      </m:r>
                      <m:f>
                        <m:fPr>
                          <m:ctrlPr>
                            <a:rPr lang="en-US" i="1">
                              <a:latin typeface="Cambria Math"/>
                            </a:rPr>
                          </m:ctrlPr>
                        </m:fPr>
                        <m:num>
                          <m:r>
                            <a:rPr lang="en-US" i="1">
                              <a:latin typeface="Cambria Math"/>
                              <a:ea typeface="Cambria Math"/>
                            </a:rPr>
                            <m:t>𝜕</m:t>
                          </m:r>
                        </m:num>
                        <m:den>
                          <m:r>
                            <a:rPr lang="en-US" i="1">
                              <a:latin typeface="Cambria Math"/>
                              <a:ea typeface="Cambria Math"/>
                            </a:rPr>
                            <m:t>𝜕</m:t>
                          </m:r>
                          <m:sSub>
                            <m:sSubPr>
                              <m:ctrlPr>
                                <a:rPr lang="en-US" i="1">
                                  <a:latin typeface="Cambria Math"/>
                                  <a:ea typeface="Cambria Math"/>
                                </a:rPr>
                              </m:ctrlPr>
                            </m:sSubPr>
                            <m:e>
                              <m:r>
                                <a:rPr lang="en-US" i="1" smtClean="0">
                                  <a:latin typeface="Cambria Math"/>
                                  <a:ea typeface="Cambria Math"/>
                                </a:rPr>
                                <m:t>𝜓</m:t>
                              </m:r>
                            </m:e>
                            <m:sub>
                              <m:r>
                                <a:rPr lang="en-US" i="1">
                                  <a:latin typeface="Cambria Math"/>
                                  <a:ea typeface="Cambria Math"/>
                                </a:rPr>
                                <m:t>𝑡</m:t>
                              </m:r>
                              <m:r>
                                <a:rPr lang="en-US" i="1">
                                  <a:latin typeface="Cambria Math"/>
                                  <a:ea typeface="Cambria Math"/>
                                </a:rPr>
                                <m:t>−1</m:t>
                              </m:r>
                            </m:sub>
                          </m:sSub>
                        </m:den>
                      </m:f>
                      <m:sSub>
                        <m:sSubPr>
                          <m:ctrlPr>
                            <a:rPr lang="en-US" i="1">
                              <a:latin typeface="Cambria Math"/>
                            </a:rPr>
                          </m:ctrlPr>
                        </m:sSubPr>
                        <m:e>
                          <m:r>
                            <a:rPr lang="en-US" i="1">
                              <a:latin typeface="Cambria Math"/>
                            </a:rPr>
                            <m:t>𝑔</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𝑢</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a:rPr>
                          </m:ctrlPr>
                        </m:sSubPr>
                        <m:e>
                          <m:r>
                            <a:rPr lang="en-US" i="1" smtClean="0">
                              <a:latin typeface="Cambria Math"/>
                              <a:ea typeface="Cambria Math"/>
                            </a:rPr>
                            <m:t>𝜓</m:t>
                          </m:r>
                        </m:e>
                        <m:sub>
                          <m:r>
                            <a:rPr lang="en-US" i="1">
                              <a:latin typeface="Cambria Math"/>
                            </a:rPr>
                            <m:t>𝑡</m:t>
                          </m:r>
                          <m:r>
                            <a:rPr lang="en-US" i="1">
                              <a:latin typeface="Cambria Math"/>
                            </a:rPr>
                            <m:t>−1</m:t>
                          </m:r>
                        </m:sub>
                      </m:sSub>
                      <m:r>
                        <a:rPr lang="en-US" i="1">
                          <a:latin typeface="Cambria Math"/>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453173" y="3687768"/>
                <a:ext cx="6553200" cy="665823"/>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15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Unscented Kalman </a:t>
            </a:r>
            <a:r>
              <a:rPr lang="en-US" dirty="0" smtClean="0"/>
              <a:t>Filter(2)</a:t>
            </a:r>
            <a:endParaRPr lang="en-US" dirty="0"/>
          </a:p>
        </p:txBody>
      </p:sp>
      <p:sp>
        <p:nvSpPr>
          <p:cNvPr id="3" name="Content Placeholder 2"/>
          <p:cNvSpPr>
            <a:spLocks noGrp="1"/>
          </p:cNvSpPr>
          <p:nvPr>
            <p:ph idx="1"/>
          </p:nvPr>
        </p:nvSpPr>
        <p:spPr/>
        <p:txBody>
          <a:bodyPr/>
          <a:lstStyle/>
          <a:p>
            <a:r>
              <a:rPr lang="en-US" sz="2400" b="1" dirty="0" smtClean="0"/>
              <a:t>Approach 2: </a:t>
            </a:r>
            <a:r>
              <a:rPr lang="en-US" sz="2400" dirty="0" smtClean="0"/>
              <a:t>For robots, the process noise is often modelled as variations in the control variables. We can treat the controls like states and use the standard UKF machinery to account for the propagation of these variations through the nonlinear dynamics.</a:t>
            </a:r>
          </a:p>
          <a:p>
            <a:r>
              <a:rPr lang="en-US" sz="2400" dirty="0" smtClean="0"/>
              <a:t>The disadvantage is that it adds more “states” and more “sigma points” which must be propagated through the nonlinearities.</a:t>
            </a:r>
            <a:endParaRPr lang="en-US" sz="2400" dirty="0"/>
          </a:p>
        </p:txBody>
      </p:sp>
      <p:sp>
        <p:nvSpPr>
          <p:cNvPr id="4" name="Slide Number Placeholder 3"/>
          <p:cNvSpPr>
            <a:spLocks noGrp="1"/>
          </p:cNvSpPr>
          <p:nvPr>
            <p:ph type="sldNum" sz="quarter" idx="12"/>
          </p:nvPr>
        </p:nvSpPr>
        <p:spPr/>
        <p:txBody>
          <a:bodyPr/>
          <a:lstStyle/>
          <a:p>
            <a:pPr>
              <a:defRPr/>
            </a:pPr>
            <a:fld id="{2BC455A5-5BDF-4FDF-8537-8FE5EF100E56}" type="slidenum">
              <a:rPr lang="en-US" altLang="en-US" smtClean="0"/>
              <a:pPr>
                <a:defRPr/>
              </a:pPr>
              <a:t>18</a:t>
            </a:fld>
            <a:endParaRPr lang="en-US" altLang="en-US"/>
          </a:p>
        </p:txBody>
      </p:sp>
    </p:spTree>
    <p:extLst>
      <p:ext uri="{BB962C8B-B14F-4D97-AF65-F5344CB8AC3E}">
        <p14:creationId xmlns:p14="http://schemas.microsoft.com/office/powerpoint/2010/main" val="35669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Particle Filter</a:t>
            </a:r>
            <a:endParaRPr lang="en-US" dirty="0"/>
          </a:p>
        </p:txBody>
      </p:sp>
      <p:sp>
        <p:nvSpPr>
          <p:cNvPr id="3" name="Content Placeholder 2"/>
          <p:cNvSpPr>
            <a:spLocks noGrp="1"/>
          </p:cNvSpPr>
          <p:nvPr>
            <p:ph idx="1"/>
          </p:nvPr>
        </p:nvSpPr>
        <p:spPr/>
        <p:txBody>
          <a:bodyPr/>
          <a:lstStyle/>
          <a:p>
            <a:r>
              <a:rPr lang="en-US" dirty="0" smtClean="0"/>
              <a:t>To model variations in the control parameters, we can sample simultaneously from both the control parameter distribution as well as the state distribution.</a:t>
            </a:r>
          </a:p>
          <a:p>
            <a:r>
              <a:rPr lang="en-US" dirty="0" smtClean="0"/>
              <a:t>These sample points are them propagated through the nonlinear dynamics.</a:t>
            </a:r>
            <a:endParaRPr lang="en-US" dirty="0"/>
          </a:p>
        </p:txBody>
      </p:sp>
      <p:sp>
        <p:nvSpPr>
          <p:cNvPr id="4" name="Slide Number Placeholder 3"/>
          <p:cNvSpPr>
            <a:spLocks noGrp="1"/>
          </p:cNvSpPr>
          <p:nvPr>
            <p:ph type="sldNum" sz="quarter" idx="12"/>
          </p:nvPr>
        </p:nvSpPr>
        <p:spPr/>
        <p:txBody>
          <a:bodyPr/>
          <a:lstStyle/>
          <a:p>
            <a:pPr>
              <a:defRPr/>
            </a:pPr>
            <a:fld id="{2BC455A5-5BDF-4FDF-8537-8FE5EF100E56}" type="slidenum">
              <a:rPr lang="en-US" altLang="en-US" smtClean="0"/>
              <a:pPr>
                <a:defRPr/>
              </a:pPr>
              <a:t>19</a:t>
            </a:fld>
            <a:endParaRPr lang="en-US" altLang="en-US"/>
          </a:p>
        </p:txBody>
      </p:sp>
    </p:spTree>
    <p:extLst>
      <p:ext uri="{BB962C8B-B14F-4D97-AF65-F5344CB8AC3E}">
        <p14:creationId xmlns:p14="http://schemas.microsoft.com/office/powerpoint/2010/main" val="34684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4"/>
          <p:cNvSpPr>
            <a:spLocks noGrp="1" noChangeArrowheads="1"/>
          </p:cNvSpPr>
          <p:nvPr>
            <p:ph type="body" idx="1"/>
          </p:nvPr>
        </p:nvSpPr>
        <p:spPr>
          <a:noFill/>
        </p:spPr>
        <p:txBody>
          <a:bodyPr/>
          <a:lstStyle/>
          <a:p>
            <a:pPr marL="0" indent="0" eaLnBrk="1" hangingPunct="1">
              <a:buNone/>
            </a:pPr>
            <a:r>
              <a:rPr lang="en-US" altLang="en-US" sz="4000" dirty="0" smtClean="0"/>
              <a:t>Prediction</a:t>
            </a:r>
          </a:p>
          <a:p>
            <a:pPr eaLnBrk="1" hangingPunct="1"/>
            <a:endParaRPr lang="en-US" altLang="en-US" sz="4000" dirty="0" smtClean="0"/>
          </a:p>
          <a:p>
            <a:pPr eaLnBrk="1" hangingPunct="1"/>
            <a:endParaRPr lang="en-US" altLang="en-US" sz="4000" dirty="0"/>
          </a:p>
          <a:p>
            <a:pPr marL="0" indent="0" eaLnBrk="1" hangingPunct="1">
              <a:buNone/>
            </a:pPr>
            <a:r>
              <a:rPr lang="en-US" altLang="en-US" sz="4000" dirty="0" smtClean="0"/>
              <a:t>Correction</a:t>
            </a:r>
          </a:p>
        </p:txBody>
      </p:sp>
      <p:sp>
        <p:nvSpPr>
          <p:cNvPr id="4099" name="Rectangle 3"/>
          <p:cNvSpPr>
            <a:spLocks noGrp="1" noChangeArrowheads="1"/>
          </p:cNvSpPr>
          <p:nvPr>
            <p:ph type="title"/>
          </p:nvPr>
        </p:nvSpPr>
        <p:spPr>
          <a:xfrm>
            <a:off x="609600" y="320675"/>
            <a:ext cx="8424863" cy="701675"/>
          </a:xfrm>
        </p:spPr>
        <p:txBody>
          <a:bodyPr/>
          <a:lstStyle/>
          <a:p>
            <a:pPr eaLnBrk="1" hangingPunct="1"/>
            <a:r>
              <a:rPr lang="en-US" altLang="en-US" sz="4000" smtClean="0"/>
              <a:t>Bayes Filter Reminder</a:t>
            </a:r>
          </a:p>
        </p:txBody>
      </p:sp>
      <p:graphicFrame>
        <p:nvGraphicFramePr>
          <p:cNvPr id="4100" name="Object 12"/>
          <p:cNvGraphicFramePr>
            <a:graphicFrameLocks noChangeAspect="1"/>
          </p:cNvGraphicFramePr>
          <p:nvPr>
            <p:extLst>
              <p:ext uri="{D42A27DB-BD31-4B8C-83A1-F6EECF244321}">
                <p14:modId xmlns:p14="http://schemas.microsoft.com/office/powerpoint/2010/main" val="2208528303"/>
              </p:ext>
            </p:extLst>
          </p:nvPr>
        </p:nvGraphicFramePr>
        <p:xfrm>
          <a:off x="988786" y="2813731"/>
          <a:ext cx="7053263" cy="862012"/>
        </p:xfrm>
        <a:graphic>
          <a:graphicData uri="http://schemas.openxmlformats.org/presentationml/2006/ole">
            <mc:AlternateContent xmlns:mc="http://schemas.openxmlformats.org/markup-compatibility/2006">
              <mc:Choice xmlns:v="urn:schemas-microsoft-com:vml" Requires="v">
                <p:oleObj spid="_x0000_s1042" name="Equation" r:id="rId3" imgW="2286000" imgH="279400" progId="Equation.3">
                  <p:embed/>
                </p:oleObj>
              </mc:Choice>
              <mc:Fallback>
                <p:oleObj name="Equation" r:id="rId3" imgW="22860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786" y="2813731"/>
                        <a:ext cx="7053263"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13"/>
          <p:cNvGraphicFramePr>
            <a:graphicFrameLocks noChangeAspect="1"/>
          </p:cNvGraphicFramePr>
          <p:nvPr>
            <p:extLst>
              <p:ext uri="{D42A27DB-BD31-4B8C-83A1-F6EECF244321}">
                <p14:modId xmlns:p14="http://schemas.microsoft.com/office/powerpoint/2010/main" val="2037975085"/>
              </p:ext>
            </p:extLst>
          </p:nvPr>
        </p:nvGraphicFramePr>
        <p:xfrm>
          <a:off x="944109" y="4654096"/>
          <a:ext cx="5389562" cy="822325"/>
        </p:xfrm>
        <a:graphic>
          <a:graphicData uri="http://schemas.openxmlformats.org/presentationml/2006/ole">
            <mc:AlternateContent xmlns:mc="http://schemas.openxmlformats.org/markup-compatibility/2006">
              <mc:Choice xmlns:v="urn:schemas-microsoft-com:vml" Requires="v">
                <p:oleObj spid="_x0000_s1043" name="Equation" r:id="rId5" imgW="1663700" imgH="254000" progId="Equation.3">
                  <p:embed/>
                </p:oleObj>
              </mc:Choice>
              <mc:Fallback>
                <p:oleObj name="Equation" r:id="rId5" imgW="16637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109" y="4654096"/>
                        <a:ext cx="53895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Box 1"/>
          <p:cNvSpPr txBox="1">
            <a:spLocks noChangeArrowheads="1"/>
          </p:cNvSpPr>
          <p:nvPr/>
        </p:nvSpPr>
        <p:spPr bwMode="auto">
          <a:xfrm>
            <a:off x="732631" y="5751059"/>
            <a:ext cx="17764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800" dirty="0"/>
              <a:t>Posterior</a:t>
            </a:r>
          </a:p>
        </p:txBody>
      </p:sp>
      <p:sp>
        <p:nvSpPr>
          <p:cNvPr id="4103" name="TextBox 2"/>
          <p:cNvSpPr txBox="1">
            <a:spLocks noChangeArrowheads="1"/>
          </p:cNvSpPr>
          <p:nvPr/>
        </p:nvSpPr>
        <p:spPr bwMode="auto">
          <a:xfrm>
            <a:off x="4867275" y="5988730"/>
            <a:ext cx="10239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800" dirty="0"/>
              <a:t>Prior</a:t>
            </a:r>
          </a:p>
        </p:txBody>
      </p:sp>
      <p:cxnSp>
        <p:nvCxnSpPr>
          <p:cNvPr id="4104" name="Straight Arrow Connector 4"/>
          <p:cNvCxnSpPr>
            <a:cxnSpLocks noChangeShapeType="1"/>
            <a:stCxn id="4102" idx="0"/>
          </p:cNvCxnSpPr>
          <p:nvPr/>
        </p:nvCxnSpPr>
        <p:spPr bwMode="auto">
          <a:xfrm flipH="1" flipV="1">
            <a:off x="1620044" y="5476421"/>
            <a:ext cx="0" cy="2746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102" idx="0"/>
          </p:cNvCxnSpPr>
          <p:nvPr/>
        </p:nvCxnSpPr>
        <p:spPr bwMode="auto">
          <a:xfrm flipV="1">
            <a:off x="1620044" y="5476421"/>
            <a:ext cx="0" cy="27463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 name="Straight Arrow Connector 8"/>
          <p:cNvCxnSpPr>
            <a:stCxn id="4103" idx="0"/>
          </p:cNvCxnSpPr>
          <p:nvPr/>
        </p:nvCxnSpPr>
        <p:spPr bwMode="auto">
          <a:xfrm flipH="1" flipV="1">
            <a:off x="5380038" y="5714092"/>
            <a:ext cx="0" cy="274638"/>
          </a:xfrm>
          <a:prstGeom prst="straightConnector1">
            <a:avLst/>
          </a:prstGeom>
          <a:ln>
            <a:tailEnd type="arrow"/>
          </a:ln>
          <a:ex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59510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sz="2400" dirty="0" smtClean="0"/>
              <a:t>The choice of </a:t>
            </a:r>
            <a:r>
              <a:rPr lang="en-US" sz="2400" dirty="0"/>
              <a:t>f</a:t>
            </a:r>
            <a:r>
              <a:rPr lang="en-US" sz="2400" dirty="0" smtClean="0"/>
              <a:t>ilter form usually depends on the problem.</a:t>
            </a:r>
          </a:p>
          <a:p>
            <a:r>
              <a:rPr lang="en-US" sz="2400" dirty="0" smtClean="0"/>
              <a:t>For mildly nonlinear dynamics, the choice between the EKF and the UKF will depend on how easily the Jacobian can be calculated versus how easy it is to calculate the nonlinearities. </a:t>
            </a:r>
          </a:p>
          <a:p>
            <a:r>
              <a:rPr lang="en-US" sz="2400" dirty="0" smtClean="0"/>
              <a:t>The PF is usually the best choice when the dynamics are highly nonlinear and/or the distributions are very non-Gaussian.</a:t>
            </a:r>
            <a:endParaRPr lang="en-US" sz="2400" dirty="0"/>
          </a:p>
        </p:txBody>
      </p:sp>
      <p:sp>
        <p:nvSpPr>
          <p:cNvPr id="4" name="Slide Number Placeholder 3"/>
          <p:cNvSpPr>
            <a:spLocks noGrp="1"/>
          </p:cNvSpPr>
          <p:nvPr>
            <p:ph type="sldNum" sz="quarter" idx="12"/>
          </p:nvPr>
        </p:nvSpPr>
        <p:spPr/>
        <p:txBody>
          <a:bodyPr/>
          <a:lstStyle/>
          <a:p>
            <a:pPr>
              <a:defRPr/>
            </a:pPr>
            <a:fld id="{2BC455A5-5BDF-4FDF-8537-8FE5EF100E56}" type="slidenum">
              <a:rPr lang="en-US" altLang="en-US" smtClean="0"/>
              <a:pPr>
                <a:defRPr/>
              </a:pPr>
              <a:t>20</a:t>
            </a:fld>
            <a:endParaRPr lang="en-US" altLang="en-US"/>
          </a:p>
        </p:txBody>
      </p:sp>
    </p:spTree>
    <p:extLst>
      <p:ext uri="{BB962C8B-B14F-4D97-AF65-F5344CB8AC3E}">
        <p14:creationId xmlns:p14="http://schemas.microsoft.com/office/powerpoint/2010/main" val="379411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Observation</a:t>
            </a:r>
            <a:endParaRPr lang="en-US" dirty="0"/>
          </a:p>
        </p:txBody>
      </p:sp>
      <p:sp>
        <p:nvSpPr>
          <p:cNvPr id="3" name="Content Placeholder 2"/>
          <p:cNvSpPr>
            <a:spLocks noGrp="1"/>
          </p:cNvSpPr>
          <p:nvPr>
            <p:ph idx="1"/>
          </p:nvPr>
        </p:nvSpPr>
        <p:spPr/>
        <p:txBody>
          <a:bodyPr/>
          <a:lstStyle/>
          <a:p>
            <a:r>
              <a:rPr lang="en-US" sz="2400" dirty="0" smtClean="0"/>
              <a:t>It is usually better to slightly overestimate the motion </a:t>
            </a:r>
            <a:r>
              <a:rPr lang="en-US" sz="2400" dirty="0" smtClean="0"/>
              <a:t>variation (process and </a:t>
            </a:r>
            <a:r>
              <a:rPr lang="en-US" sz="2400" smtClean="0"/>
              <a:t>control noises) </a:t>
            </a:r>
            <a:r>
              <a:rPr lang="en-US" sz="2400" dirty="0" smtClean="0"/>
              <a:t>and depend on the sensors to reduce the uncertainty.</a:t>
            </a:r>
          </a:p>
          <a:p>
            <a:r>
              <a:rPr lang="en-US" sz="2400" dirty="0" smtClean="0"/>
              <a:t>That makes accurate sensor models more important.</a:t>
            </a:r>
          </a:p>
          <a:p>
            <a:r>
              <a:rPr lang="en-US" sz="2400" dirty="0" smtClean="0"/>
              <a:t>The more measurements you can take, the better.</a:t>
            </a:r>
            <a:endParaRPr lang="en-US" sz="2400" dirty="0"/>
          </a:p>
        </p:txBody>
      </p:sp>
      <p:sp>
        <p:nvSpPr>
          <p:cNvPr id="4" name="Slide Number Placeholder 3"/>
          <p:cNvSpPr>
            <a:spLocks noGrp="1"/>
          </p:cNvSpPr>
          <p:nvPr>
            <p:ph type="sldNum" sz="quarter" idx="12"/>
          </p:nvPr>
        </p:nvSpPr>
        <p:spPr/>
        <p:txBody>
          <a:bodyPr/>
          <a:lstStyle/>
          <a:p>
            <a:pPr>
              <a:defRPr/>
            </a:pPr>
            <a:fld id="{2BC455A5-5BDF-4FDF-8537-8FE5EF100E56}" type="slidenum">
              <a:rPr lang="en-US" altLang="en-US" smtClean="0"/>
              <a:pPr>
                <a:defRPr/>
              </a:pPr>
              <a:t>21</a:t>
            </a:fld>
            <a:endParaRPr lang="en-US" altLang="en-US"/>
          </a:p>
        </p:txBody>
      </p:sp>
    </p:spTree>
    <p:extLst>
      <p:ext uri="{BB962C8B-B14F-4D97-AF65-F5344CB8AC3E}">
        <p14:creationId xmlns:p14="http://schemas.microsoft.com/office/powerpoint/2010/main" val="79183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fld id="{0B096057-FA1B-4548-B475-D3E9BC0A90FD}" type="slidenum">
              <a:rPr lang="en-US" altLang="en-US" sz="1400" smtClean="0"/>
              <a:pPr eaLnBrk="1" hangingPunct="1">
                <a:buSzTx/>
                <a:buFontTx/>
                <a:buNone/>
              </a:pPr>
              <a:t>3</a:t>
            </a:fld>
            <a:endParaRPr lang="en-US" altLang="en-US" sz="1400" smtClean="0"/>
          </a:p>
        </p:txBody>
      </p:sp>
      <p:sp>
        <p:nvSpPr>
          <p:cNvPr id="8195" name="Rectangle 2"/>
          <p:cNvSpPr>
            <a:spLocks noGrp="1" noChangeArrowheads="1"/>
          </p:cNvSpPr>
          <p:nvPr>
            <p:ph type="title"/>
          </p:nvPr>
        </p:nvSpPr>
        <p:spPr/>
        <p:txBody>
          <a:bodyPr/>
          <a:lstStyle/>
          <a:p>
            <a:pPr eaLnBrk="1" hangingPunct="1"/>
            <a:r>
              <a:rPr lang="en-US" altLang="en-US" dirty="0" smtClean="0"/>
              <a:t>Discrete-Time Kalman Filter</a:t>
            </a:r>
            <a:endParaRPr lang="de-DE" altLang="en-US" dirty="0" smtClean="0"/>
          </a:p>
        </p:txBody>
      </p:sp>
      <p:graphicFrame>
        <p:nvGraphicFramePr>
          <p:cNvPr id="8196" name="Object 4"/>
          <p:cNvGraphicFramePr>
            <a:graphicFrameLocks noChangeAspect="1"/>
          </p:cNvGraphicFramePr>
          <p:nvPr>
            <p:extLst>
              <p:ext uri="{D42A27DB-BD31-4B8C-83A1-F6EECF244321}">
                <p14:modId xmlns:p14="http://schemas.microsoft.com/office/powerpoint/2010/main" val="2722062382"/>
              </p:ext>
            </p:extLst>
          </p:nvPr>
        </p:nvGraphicFramePr>
        <p:xfrm>
          <a:off x="673132" y="3225985"/>
          <a:ext cx="3524250" cy="627063"/>
        </p:xfrm>
        <a:graphic>
          <a:graphicData uri="http://schemas.openxmlformats.org/presentationml/2006/ole">
            <mc:AlternateContent xmlns:mc="http://schemas.openxmlformats.org/markup-compatibility/2006">
              <mc:Choice xmlns:v="urn:schemas-microsoft-com:vml" Requires="v">
                <p:oleObj spid="_x0000_s2068" name="Equation" r:id="rId3" imgW="1282680" imgH="228600" progId="Equation.3">
                  <p:embed/>
                </p:oleObj>
              </mc:Choice>
              <mc:Fallback>
                <p:oleObj name="Equation" r:id="rId3" imgW="1282680" imgH="228600" progId="Equation.3">
                  <p:embed/>
                  <p:pic>
                    <p:nvPicPr>
                      <p:cNvPr id="0" name=""/>
                      <p:cNvPicPr>
                        <a:picLocks noChangeAspect="1" noChangeArrowheads="1"/>
                      </p:cNvPicPr>
                      <p:nvPr/>
                    </p:nvPicPr>
                    <p:blipFill>
                      <a:blip r:embed="rId4"/>
                      <a:srcRect/>
                      <a:stretch>
                        <a:fillRect/>
                      </a:stretch>
                    </p:blipFill>
                    <p:spPr bwMode="auto">
                      <a:xfrm>
                        <a:off x="673132" y="3225985"/>
                        <a:ext cx="3524250" cy="627063"/>
                      </a:xfrm>
                      <a:prstGeom prst="rect">
                        <a:avLst/>
                      </a:prstGeom>
                      <a:noFill/>
                      <a:ln w="9525">
                        <a:solidFill>
                          <a:schemeClr val="folHlink"/>
                        </a:solidFill>
                        <a:miter lim="800000"/>
                        <a:headEnd/>
                        <a:tailEnd/>
                      </a:ln>
                      <a:effectLs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1582544513"/>
              </p:ext>
            </p:extLst>
          </p:nvPr>
        </p:nvGraphicFramePr>
        <p:xfrm>
          <a:off x="784224" y="5577511"/>
          <a:ext cx="2233612" cy="627063"/>
        </p:xfrm>
        <a:graphic>
          <a:graphicData uri="http://schemas.openxmlformats.org/presentationml/2006/ole">
            <mc:AlternateContent xmlns:mc="http://schemas.openxmlformats.org/markup-compatibility/2006">
              <mc:Choice xmlns:v="urn:schemas-microsoft-com:vml" Requires="v">
                <p:oleObj spid="_x0000_s2069" name="Equation" r:id="rId5" imgW="812447" imgH="228501" progId="Equation.3">
                  <p:embed/>
                </p:oleObj>
              </mc:Choice>
              <mc:Fallback>
                <p:oleObj name="Equation" r:id="rId5" imgW="812447"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224" y="5577511"/>
                        <a:ext cx="2233612" cy="627063"/>
                      </a:xfrm>
                      <a:prstGeom prst="rect">
                        <a:avLst/>
                      </a:prstGeom>
                      <a:noFill/>
                      <a:ln w="9525">
                        <a:solidFill>
                          <a:schemeClr val="folHlink"/>
                        </a:solidFill>
                        <a:miter lim="800000"/>
                        <a:headEnd/>
                        <a:tailEnd/>
                      </a:ln>
                      <a:effectLst/>
                      <a:extLst/>
                    </p:spPr>
                  </p:pic>
                </p:oleObj>
              </mc:Fallback>
            </mc:AlternateContent>
          </a:graphicData>
        </a:graphic>
      </p:graphicFrame>
      <p:sp>
        <p:nvSpPr>
          <p:cNvPr id="8198" name="Text Box 6"/>
          <p:cNvSpPr txBox="1">
            <a:spLocks noChangeArrowheads="1"/>
          </p:cNvSpPr>
          <p:nvPr/>
        </p:nvSpPr>
        <p:spPr bwMode="auto">
          <a:xfrm>
            <a:off x="784225" y="1823357"/>
            <a:ext cx="8126413"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400" dirty="0"/>
              <a:t>Estimates the state </a:t>
            </a:r>
            <a:r>
              <a:rPr lang="en-US" altLang="en-US" sz="2400" i="1" dirty="0">
                <a:latin typeface="Times New Roman" pitchFamily="18" charset="0"/>
              </a:rPr>
              <a:t>x</a:t>
            </a:r>
            <a:r>
              <a:rPr lang="en-US" altLang="en-US" sz="2400" dirty="0"/>
              <a:t> of a discrete-time controlled process that is governed by the linear stochastic difference equation</a:t>
            </a:r>
            <a:endParaRPr lang="de-DE" altLang="en-US" sz="2400" dirty="0"/>
          </a:p>
        </p:txBody>
      </p:sp>
      <p:sp>
        <p:nvSpPr>
          <p:cNvPr id="8199" name="Text Box 7"/>
          <p:cNvSpPr txBox="1">
            <a:spLocks noChangeArrowheads="1"/>
          </p:cNvSpPr>
          <p:nvPr/>
        </p:nvSpPr>
        <p:spPr bwMode="auto">
          <a:xfrm>
            <a:off x="784225" y="4676899"/>
            <a:ext cx="4382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400" dirty="0"/>
              <a:t>with </a:t>
            </a:r>
            <a:r>
              <a:rPr lang="en-US" altLang="en-US" sz="2400" dirty="0" smtClean="0"/>
              <a:t>the (same)</a:t>
            </a:r>
          </a:p>
          <a:p>
            <a:pPr eaLnBrk="1" hangingPunct="1">
              <a:buSzTx/>
              <a:buFontTx/>
              <a:buNone/>
            </a:pPr>
            <a:r>
              <a:rPr lang="en-US" altLang="en-US" sz="2400" dirty="0" smtClean="0"/>
              <a:t>measurement model. </a:t>
            </a:r>
            <a:endParaRPr lang="de-DE" altLang="en-US" sz="2400" dirty="0"/>
          </a:p>
        </p:txBody>
      </p:sp>
      <mc:AlternateContent xmlns:mc="http://schemas.openxmlformats.org/markup-compatibility/2006" xmlns:a14="http://schemas.microsoft.com/office/drawing/2010/main">
        <mc:Choice Requires="a14">
          <p:sp>
            <p:nvSpPr>
              <p:cNvPr id="2" name="TextBox 1"/>
              <p:cNvSpPr txBox="1"/>
              <p:nvPr/>
            </p:nvSpPr>
            <p:spPr>
              <a:xfrm>
                <a:off x="539183" y="3980580"/>
                <a:ext cx="8130495" cy="523220"/>
              </a:xfrm>
              <a:prstGeom prst="rect">
                <a:avLst/>
              </a:prstGeom>
              <a:noFill/>
              <a:ln>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b="0" i="1" smtClean="0">
                              <a:solidFill>
                                <a:schemeClr val="tx1"/>
                              </a:solidFill>
                              <a:latin typeface="Cambria Math"/>
                            </a:rPr>
                            <m:t>𝑥</m:t>
                          </m:r>
                        </m:e>
                        <m:sub>
                          <m:r>
                            <a:rPr lang="en-US" sz="2800" b="0" i="1" smtClean="0">
                              <a:solidFill>
                                <a:schemeClr val="tx1"/>
                              </a:solidFill>
                              <a:latin typeface="Cambria Math"/>
                            </a:rPr>
                            <m:t>𝑡</m:t>
                          </m:r>
                        </m:sub>
                      </m:sSub>
                      <m:r>
                        <a:rPr lang="en-US" sz="2800" b="0" i="1" smtClean="0">
                          <a:solidFill>
                            <a:schemeClr val="tx1"/>
                          </a:solidFill>
                          <a:latin typeface="Cambria Math"/>
                        </a:rPr>
                        <m:t>=</m:t>
                      </m:r>
                      <m:sSub>
                        <m:sSubPr>
                          <m:ctrlPr>
                            <a:rPr lang="en-US" sz="2800" b="0" i="1" smtClean="0">
                              <a:solidFill>
                                <a:schemeClr val="tx1"/>
                              </a:solidFill>
                              <a:latin typeface="Cambria Math"/>
                            </a:rPr>
                          </m:ctrlPr>
                        </m:sSubPr>
                        <m:e>
                          <m:r>
                            <a:rPr lang="en-US" sz="2800" b="0" i="1" smtClean="0">
                              <a:solidFill>
                                <a:schemeClr val="tx1"/>
                              </a:solidFill>
                              <a:latin typeface="Cambria Math"/>
                            </a:rPr>
                            <m:t>𝐴</m:t>
                          </m:r>
                        </m:e>
                        <m:sub>
                          <m:r>
                            <a:rPr lang="en-US" sz="2800" b="1" i="1" smtClean="0">
                              <a:solidFill>
                                <a:srgbClr val="C00000"/>
                              </a:solidFill>
                              <a:latin typeface="Cambria Math"/>
                            </a:rPr>
                            <m:t>𝒕</m:t>
                          </m:r>
                          <m:r>
                            <a:rPr lang="en-US" sz="2800" b="1" i="1" smtClean="0">
                              <a:solidFill>
                                <a:srgbClr val="C00000"/>
                              </a:solidFill>
                              <a:latin typeface="Cambria Math"/>
                            </a:rPr>
                            <m:t>−</m:t>
                          </m:r>
                          <m:r>
                            <m:rPr>
                              <m:sty m:val="p"/>
                            </m:rPr>
                            <a:rPr lang="el-GR" sz="2800" b="1" i="1" smtClean="0">
                              <a:solidFill>
                                <a:srgbClr val="C00000"/>
                              </a:solidFill>
                              <a:latin typeface="Cambria Math"/>
                              <a:ea typeface="Cambria Math"/>
                            </a:rPr>
                            <m:t>Δ</m:t>
                          </m:r>
                          <m:r>
                            <a:rPr lang="en-US" sz="2800" b="0" i="1" smtClean="0">
                              <a:solidFill>
                                <a:srgbClr val="C00000"/>
                              </a:solidFill>
                              <a:latin typeface="Cambria Math"/>
                              <a:ea typeface="Cambria Math"/>
                            </a:rPr>
                            <m:t>𝑡</m:t>
                          </m:r>
                        </m:sub>
                      </m:sSub>
                      <m:sSub>
                        <m:sSubPr>
                          <m:ctrlPr>
                            <a:rPr lang="en-US" sz="2800" b="0" i="1" smtClean="0">
                              <a:solidFill>
                                <a:schemeClr val="tx1"/>
                              </a:solidFill>
                              <a:latin typeface="Cambria Math"/>
                            </a:rPr>
                          </m:ctrlPr>
                        </m:sSubPr>
                        <m:e>
                          <m:r>
                            <a:rPr lang="en-US" sz="2800" b="0" i="1" smtClean="0">
                              <a:solidFill>
                                <a:schemeClr val="tx1"/>
                              </a:solidFill>
                              <a:latin typeface="Cambria Math"/>
                            </a:rPr>
                            <m:t>𝑥</m:t>
                          </m:r>
                        </m:e>
                        <m:sub>
                          <m:r>
                            <a:rPr lang="en-US" sz="2800" b="1" i="1" smtClean="0">
                              <a:solidFill>
                                <a:srgbClr val="FF0000"/>
                              </a:solidFill>
                              <a:latin typeface="Cambria Math"/>
                            </a:rPr>
                            <m:t>𝒕</m:t>
                          </m:r>
                          <m:r>
                            <a:rPr lang="en-US" sz="2800" b="1" i="1" smtClean="0">
                              <a:solidFill>
                                <a:srgbClr val="FF0000"/>
                              </a:solidFill>
                              <a:latin typeface="Cambria Math"/>
                            </a:rPr>
                            <m:t>−</m:t>
                          </m:r>
                          <m:r>
                            <a:rPr lang="el-GR" sz="2800" b="1" i="1" smtClean="0">
                              <a:solidFill>
                                <a:srgbClr val="FF0000"/>
                              </a:solidFill>
                              <a:latin typeface="Cambria Math"/>
                              <a:ea typeface="Cambria Math"/>
                            </a:rPr>
                            <m:t>𝜟</m:t>
                          </m:r>
                          <m:r>
                            <a:rPr lang="en-US" sz="2800" b="1" i="1" smtClean="0">
                              <a:solidFill>
                                <a:srgbClr val="FF0000"/>
                              </a:solidFill>
                              <a:latin typeface="Cambria Math"/>
                              <a:ea typeface="Cambria Math"/>
                            </a:rPr>
                            <m:t>𝒕</m:t>
                          </m:r>
                        </m:sub>
                      </m:sSub>
                      <m:r>
                        <a:rPr lang="en-US" sz="2800" b="0" i="1" smtClean="0">
                          <a:solidFill>
                            <a:schemeClr val="tx1"/>
                          </a:solidFill>
                          <a:latin typeface="Cambria Math"/>
                        </a:rPr>
                        <m:t>+</m:t>
                      </m:r>
                      <m:sSub>
                        <m:sSubPr>
                          <m:ctrlPr>
                            <a:rPr lang="en-US" sz="2800" b="0" i="1" smtClean="0">
                              <a:solidFill>
                                <a:schemeClr val="tx1"/>
                              </a:solidFill>
                              <a:latin typeface="Cambria Math"/>
                            </a:rPr>
                          </m:ctrlPr>
                        </m:sSubPr>
                        <m:e>
                          <m:r>
                            <a:rPr lang="en-US" sz="2800" b="0" i="1" smtClean="0">
                              <a:solidFill>
                                <a:schemeClr val="tx1"/>
                              </a:solidFill>
                              <a:latin typeface="Cambria Math"/>
                            </a:rPr>
                            <m:t>𝐵</m:t>
                          </m:r>
                        </m:e>
                        <m:sub>
                          <m:r>
                            <a:rPr lang="en-US" sz="2800" b="1" i="1" smtClean="0">
                              <a:solidFill>
                                <a:srgbClr val="C00000"/>
                              </a:solidFill>
                              <a:latin typeface="Cambria Math"/>
                            </a:rPr>
                            <m:t>𝒕</m:t>
                          </m:r>
                          <m:r>
                            <a:rPr lang="en-US" sz="2800" b="1" i="1" smtClean="0">
                              <a:solidFill>
                                <a:srgbClr val="C00000"/>
                              </a:solidFill>
                              <a:latin typeface="Cambria Math"/>
                            </a:rPr>
                            <m:t>−</m:t>
                          </m:r>
                          <m:r>
                            <a:rPr lang="en-US" sz="2800" b="1" i="1" smtClean="0">
                              <a:solidFill>
                                <a:srgbClr val="C00000"/>
                              </a:solidFill>
                              <a:latin typeface="Cambria Math"/>
                              <a:ea typeface="Cambria Math"/>
                            </a:rPr>
                            <m:t>𝚫</m:t>
                          </m:r>
                          <m:r>
                            <a:rPr lang="en-US" sz="2800" b="1" i="1" smtClean="0">
                              <a:solidFill>
                                <a:srgbClr val="C00000"/>
                              </a:solidFill>
                              <a:latin typeface="Cambria Math"/>
                              <a:ea typeface="Cambria Math"/>
                            </a:rPr>
                            <m:t>𝒕</m:t>
                          </m:r>
                        </m:sub>
                      </m:sSub>
                      <m:sSub>
                        <m:sSubPr>
                          <m:ctrlPr>
                            <a:rPr lang="en-US" sz="2800" i="1">
                              <a:latin typeface="Cambria Math"/>
                            </a:rPr>
                          </m:ctrlPr>
                        </m:sSubPr>
                        <m:e>
                          <m:r>
                            <a:rPr lang="en-US" sz="2800" i="1">
                              <a:latin typeface="Cambria Math"/>
                            </a:rPr>
                            <m:t>𝑢</m:t>
                          </m:r>
                        </m:e>
                        <m:sub>
                          <m:r>
                            <a:rPr lang="en-US" sz="2800" b="1" i="1">
                              <a:solidFill>
                                <a:srgbClr val="C00000"/>
                              </a:solidFill>
                              <a:latin typeface="Cambria Math"/>
                            </a:rPr>
                            <m:t>𝒕</m:t>
                          </m:r>
                          <m:r>
                            <a:rPr lang="en-US" sz="2800" b="1" i="1">
                              <a:solidFill>
                                <a:srgbClr val="C00000"/>
                              </a:solidFill>
                              <a:latin typeface="Cambria Math"/>
                            </a:rPr>
                            <m:t>−</m:t>
                          </m:r>
                          <m:r>
                            <a:rPr lang="en-US" sz="2800" b="1" i="1">
                              <a:solidFill>
                                <a:srgbClr val="C00000"/>
                              </a:solidFill>
                              <a:latin typeface="Cambria Math"/>
                              <a:ea typeface="Cambria Math"/>
                            </a:rPr>
                            <m:t>𝚫</m:t>
                          </m:r>
                          <m:r>
                            <a:rPr lang="en-US" sz="2800" b="1" i="1">
                              <a:solidFill>
                                <a:srgbClr val="C00000"/>
                              </a:solidFill>
                              <a:latin typeface="Cambria Math"/>
                              <a:ea typeface="Cambria Math"/>
                            </a:rPr>
                            <m:t>𝒕</m:t>
                          </m:r>
                        </m:sub>
                      </m:sSub>
                      <m:r>
                        <a:rPr lang="en-US" sz="2800" b="1" i="1" smtClean="0">
                          <a:solidFill>
                            <a:srgbClr val="C00000"/>
                          </a:solidFill>
                          <a:latin typeface="Cambria Math"/>
                          <a:ea typeface="Cambria Math"/>
                        </a:rPr>
                        <m:t>+</m:t>
                      </m:r>
                      <m:sSub>
                        <m:sSubPr>
                          <m:ctrlPr>
                            <a:rPr lang="en-US" sz="2800" b="1" i="1" smtClean="0">
                              <a:solidFill>
                                <a:srgbClr val="C00000"/>
                              </a:solidFill>
                              <a:latin typeface="Cambria Math"/>
                              <a:ea typeface="Cambria Math"/>
                            </a:rPr>
                          </m:ctrlPr>
                        </m:sSubPr>
                        <m:e>
                          <m:r>
                            <a:rPr lang="en-US" sz="2800" b="1" i="1" smtClean="0">
                              <a:solidFill>
                                <a:srgbClr val="C00000"/>
                              </a:solidFill>
                              <a:latin typeface="Cambria Math"/>
                              <a:ea typeface="Cambria Math"/>
                            </a:rPr>
                            <m:t>𝑫</m:t>
                          </m:r>
                        </m:e>
                        <m:sub>
                          <m:r>
                            <a:rPr lang="en-US" sz="2800" b="1" i="1" smtClean="0">
                              <a:solidFill>
                                <a:srgbClr val="C00000"/>
                              </a:solidFill>
                              <a:latin typeface="Cambria Math"/>
                              <a:ea typeface="Cambria Math"/>
                            </a:rPr>
                            <m:t>𝒕</m:t>
                          </m:r>
                          <m:r>
                            <a:rPr lang="en-US" sz="2800" b="1" i="1" smtClean="0">
                              <a:solidFill>
                                <a:srgbClr val="C00000"/>
                              </a:solidFill>
                              <a:latin typeface="Cambria Math"/>
                              <a:ea typeface="Cambria Math"/>
                            </a:rPr>
                            <m:t>−∆</m:t>
                          </m:r>
                          <m:r>
                            <a:rPr lang="en-US" sz="2800" b="1" i="1" smtClean="0">
                              <a:solidFill>
                                <a:srgbClr val="C00000"/>
                              </a:solidFill>
                              <a:latin typeface="Cambria Math"/>
                              <a:ea typeface="Cambria Math"/>
                            </a:rPr>
                            <m:t>𝒕</m:t>
                          </m:r>
                        </m:sub>
                      </m:sSub>
                      <m:sSub>
                        <m:sSubPr>
                          <m:ctrlPr>
                            <a:rPr lang="en-US" sz="2800" b="1" i="1">
                              <a:solidFill>
                                <a:srgbClr val="C00000"/>
                              </a:solidFill>
                              <a:latin typeface="Cambria Math"/>
                            </a:rPr>
                          </m:ctrlPr>
                        </m:sSubPr>
                        <m:e>
                          <m:r>
                            <a:rPr lang="en-US" sz="2800" b="1" i="1">
                              <a:solidFill>
                                <a:srgbClr val="C00000"/>
                              </a:solidFill>
                              <a:latin typeface="Cambria Math"/>
                              <a:ea typeface="Cambria Math"/>
                            </a:rPr>
                            <m:t>𝝍</m:t>
                          </m:r>
                        </m:e>
                        <m:sub>
                          <m:r>
                            <a:rPr lang="en-US" sz="2800" b="1" i="1">
                              <a:solidFill>
                                <a:srgbClr val="C00000"/>
                              </a:solidFill>
                              <a:latin typeface="Cambria Math"/>
                            </a:rPr>
                            <m:t>𝒕</m:t>
                          </m:r>
                          <m:r>
                            <a:rPr lang="en-US" sz="2800" b="1" i="1">
                              <a:solidFill>
                                <a:srgbClr val="C00000"/>
                              </a:solidFill>
                              <a:latin typeface="Cambria Math"/>
                            </a:rPr>
                            <m:t>−</m:t>
                          </m:r>
                          <m:r>
                            <a:rPr lang="en-US" sz="2800" b="1" i="1">
                              <a:solidFill>
                                <a:srgbClr val="C00000"/>
                              </a:solidFill>
                              <a:latin typeface="Cambria Math"/>
                              <a:ea typeface="Cambria Math"/>
                            </a:rPr>
                            <m:t>𝚫</m:t>
                          </m:r>
                          <m:r>
                            <a:rPr lang="en-US" sz="2800" b="1" i="1">
                              <a:solidFill>
                                <a:srgbClr val="C00000"/>
                              </a:solidFill>
                              <a:latin typeface="Cambria Math"/>
                              <a:ea typeface="Cambria Math"/>
                            </a:rPr>
                            <m:t>𝒕</m:t>
                          </m:r>
                        </m:sub>
                      </m:sSub>
                      <m:r>
                        <a:rPr lang="en-US" sz="2800" b="1" i="1" smtClean="0">
                          <a:solidFill>
                            <a:srgbClr val="C00000"/>
                          </a:solidFill>
                          <a:latin typeface="Cambria Math"/>
                          <a:ea typeface="Cambria Math"/>
                        </a:rPr>
                        <m:t>+</m:t>
                      </m:r>
                      <m:sSub>
                        <m:sSubPr>
                          <m:ctrlPr>
                            <a:rPr lang="en-US" sz="2800" b="0" i="1" smtClean="0">
                              <a:solidFill>
                                <a:schemeClr val="tx1"/>
                              </a:solidFill>
                              <a:latin typeface="Cambria Math"/>
                            </a:rPr>
                          </m:ctrlPr>
                        </m:sSubPr>
                        <m:e>
                          <m:r>
                            <a:rPr lang="en-US" sz="2800" b="0" i="1" smtClean="0">
                              <a:solidFill>
                                <a:schemeClr val="tx1"/>
                              </a:solidFill>
                              <a:latin typeface="Cambria Math"/>
                              <a:ea typeface="Cambria Math"/>
                            </a:rPr>
                            <m:t>𝜖</m:t>
                          </m:r>
                        </m:e>
                        <m:sub>
                          <m:r>
                            <a:rPr lang="en-US" sz="2800" b="1" i="1" smtClean="0">
                              <a:solidFill>
                                <a:srgbClr val="C00000"/>
                              </a:solidFill>
                              <a:latin typeface="Cambria Math"/>
                            </a:rPr>
                            <m:t>𝒕</m:t>
                          </m:r>
                          <m:r>
                            <a:rPr lang="en-US" sz="2800" b="1" i="1" smtClean="0">
                              <a:solidFill>
                                <a:srgbClr val="C00000"/>
                              </a:solidFill>
                              <a:latin typeface="Cambria Math"/>
                            </a:rPr>
                            <m:t>−</m:t>
                          </m:r>
                          <m:r>
                            <a:rPr lang="en-US" sz="2800" b="1" i="1" smtClean="0">
                              <a:solidFill>
                                <a:srgbClr val="C00000"/>
                              </a:solidFill>
                              <a:latin typeface="Cambria Math"/>
                              <a:ea typeface="Cambria Math"/>
                            </a:rPr>
                            <m:t>𝚫</m:t>
                          </m:r>
                          <m:r>
                            <a:rPr lang="en-US" sz="2800" b="1" i="1" smtClean="0">
                              <a:solidFill>
                                <a:srgbClr val="C00000"/>
                              </a:solidFill>
                              <a:latin typeface="Cambria Math"/>
                              <a:ea typeface="Cambria Math"/>
                            </a:rPr>
                            <m:t>𝒕</m:t>
                          </m:r>
                        </m:sub>
                      </m:sSub>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539183" y="3980580"/>
                <a:ext cx="8130495" cy="523220"/>
              </a:xfrm>
              <a:prstGeom prst="rect">
                <a:avLst/>
              </a:prstGeom>
              <a:blipFill rotWithShape="1">
                <a:blip r:embed="rId7"/>
                <a:stretch>
                  <a:fillRect/>
                </a:stretch>
              </a:blipFill>
              <a:ln>
                <a:solidFill>
                  <a:srgbClr val="C00000"/>
                </a:solidFill>
              </a:ln>
            </p:spPr>
            <p:txBody>
              <a:bodyPr/>
              <a:lstStyle/>
              <a:p>
                <a:r>
                  <a:rPr lang="en-US">
                    <a:noFill/>
                  </a:rPr>
                  <a:t> </a:t>
                </a:r>
              </a:p>
            </p:txBody>
          </p:sp>
        </mc:Fallback>
      </mc:AlternateContent>
      <p:grpSp>
        <p:nvGrpSpPr>
          <p:cNvPr id="9" name="Group 8"/>
          <p:cNvGrpSpPr/>
          <p:nvPr/>
        </p:nvGrpSpPr>
        <p:grpSpPr>
          <a:xfrm>
            <a:off x="3061309" y="5650978"/>
            <a:ext cx="2989807" cy="480131"/>
            <a:chOff x="4364182" y="2516988"/>
            <a:chExt cx="2989807" cy="480131"/>
          </a:xfrm>
        </p:grpSpPr>
        <p:sp>
          <p:nvSpPr>
            <p:cNvPr id="4" name="TextBox 3"/>
            <p:cNvSpPr txBox="1"/>
            <p:nvPr/>
          </p:nvSpPr>
          <p:spPr>
            <a:xfrm>
              <a:off x="4771231" y="2516988"/>
              <a:ext cx="2582758" cy="480131"/>
            </a:xfrm>
            <a:prstGeom prst="rect">
              <a:avLst/>
            </a:prstGeom>
            <a:noFill/>
          </p:spPr>
          <p:txBody>
            <a:bodyPr wrap="none" rtlCol="0">
              <a:spAutoFit/>
            </a:bodyPr>
            <a:lstStyle/>
            <a:p>
              <a:r>
                <a:rPr lang="en-US" dirty="0" smtClean="0"/>
                <a:t>Thrun, et. Al.</a:t>
              </a:r>
              <a:endParaRPr lang="en-US" dirty="0"/>
            </a:p>
          </p:txBody>
        </p:sp>
        <p:cxnSp>
          <p:nvCxnSpPr>
            <p:cNvPr id="8" name="Straight Arrow Connector 7"/>
            <p:cNvCxnSpPr>
              <a:stCxn id="4" idx="1"/>
            </p:cNvCxnSpPr>
            <p:nvPr/>
          </p:nvCxnSpPr>
          <p:spPr bwMode="auto">
            <a:xfrm flipH="1" flipV="1">
              <a:off x="4364182" y="2757053"/>
              <a:ext cx="407049" cy="1"/>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extBox 9"/>
          <p:cNvSpPr txBox="1"/>
          <p:nvPr/>
        </p:nvSpPr>
        <p:spPr>
          <a:xfrm>
            <a:off x="5489410" y="4932547"/>
            <a:ext cx="2263761" cy="461665"/>
          </a:xfrm>
          <a:prstGeom prst="rect">
            <a:avLst/>
          </a:prstGeom>
          <a:noFill/>
          <a:ln>
            <a:noFill/>
          </a:ln>
        </p:spPr>
        <p:txBody>
          <a:bodyPr wrap="none" rtlCol="0">
            <a:spAutoFit/>
          </a:bodyPr>
          <a:lstStyle/>
          <a:p>
            <a:r>
              <a:rPr lang="en-US" sz="2400" dirty="0" smtClean="0">
                <a:solidFill>
                  <a:srgbClr val="C00000"/>
                </a:solidFill>
              </a:rPr>
              <a:t>Control Noise</a:t>
            </a:r>
            <a:endParaRPr lang="en-US" sz="2400" dirty="0">
              <a:solidFill>
                <a:srgbClr val="C00000"/>
              </a:solidFill>
            </a:endParaRPr>
          </a:p>
        </p:txBody>
      </p:sp>
      <p:cxnSp>
        <p:nvCxnSpPr>
          <p:cNvPr id="12" name="Straight Arrow Connector 11"/>
          <p:cNvCxnSpPr>
            <a:stCxn id="10" idx="0"/>
          </p:cNvCxnSpPr>
          <p:nvPr/>
        </p:nvCxnSpPr>
        <p:spPr bwMode="auto">
          <a:xfrm flipV="1">
            <a:off x="6621291" y="4503799"/>
            <a:ext cx="9638" cy="428748"/>
          </a:xfrm>
          <a:prstGeom prst="straightConnector1">
            <a:avLst/>
          </a:prstGeom>
          <a:noFill/>
          <a:ln w="19050" cap="flat" cmpd="sng" algn="ctr">
            <a:solidFill>
              <a:srgbClr val="C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a:off x="4197382" y="3248072"/>
            <a:ext cx="2989807" cy="480131"/>
            <a:chOff x="4364182" y="2516988"/>
            <a:chExt cx="2989807" cy="480131"/>
          </a:xfrm>
        </p:grpSpPr>
        <p:sp>
          <p:nvSpPr>
            <p:cNvPr id="20" name="TextBox 19"/>
            <p:cNvSpPr txBox="1"/>
            <p:nvPr/>
          </p:nvSpPr>
          <p:spPr>
            <a:xfrm>
              <a:off x="4771231" y="2516988"/>
              <a:ext cx="2582758" cy="480131"/>
            </a:xfrm>
            <a:prstGeom prst="rect">
              <a:avLst/>
            </a:prstGeom>
            <a:noFill/>
          </p:spPr>
          <p:txBody>
            <a:bodyPr wrap="none" rtlCol="0">
              <a:spAutoFit/>
            </a:bodyPr>
            <a:lstStyle/>
            <a:p>
              <a:r>
                <a:rPr lang="en-US" dirty="0" smtClean="0"/>
                <a:t>Thrun, et. Al.</a:t>
              </a:r>
              <a:endParaRPr lang="en-US" dirty="0"/>
            </a:p>
          </p:txBody>
        </p:sp>
        <p:cxnSp>
          <p:nvCxnSpPr>
            <p:cNvPr id="21" name="Straight Arrow Connector 20"/>
            <p:cNvCxnSpPr>
              <a:stCxn id="20" idx="1"/>
            </p:cNvCxnSpPr>
            <p:nvPr/>
          </p:nvCxnSpPr>
          <p:spPr bwMode="auto">
            <a:xfrm flipH="1" flipV="1">
              <a:off x="4364182" y="2757053"/>
              <a:ext cx="407049" cy="1"/>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5673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smtClean="0"/>
              <a:t>Bayesian Graph for </a:t>
            </a:r>
            <a:r>
              <a:rPr lang="en-US" dirty="0" err="1" smtClean="0"/>
              <a:t>Thrun’s</a:t>
            </a:r>
            <a:r>
              <a:rPr lang="en-US" dirty="0" smtClean="0"/>
              <a:t> Kalman Filter Model</a:t>
            </a:r>
            <a:endParaRPr lang="en-US" dirty="0"/>
          </a:p>
        </p:txBody>
      </p:sp>
      <p:grpSp>
        <p:nvGrpSpPr>
          <p:cNvPr id="2" name="Group 1"/>
          <p:cNvGrpSpPr/>
          <p:nvPr/>
        </p:nvGrpSpPr>
        <p:grpSpPr>
          <a:xfrm>
            <a:off x="1572120" y="1896812"/>
            <a:ext cx="5486400" cy="3147949"/>
            <a:chOff x="1572120" y="1680284"/>
            <a:chExt cx="5486400" cy="3147949"/>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120" y="1922655"/>
              <a:ext cx="5486400" cy="261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Oval 4"/>
                <p:cNvSpPr/>
                <p:nvPr/>
              </p:nvSpPr>
              <p:spPr>
                <a:xfrm>
                  <a:off x="1735027" y="1680284"/>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1735027" y="1680284"/>
                  <a:ext cx="609600" cy="609600"/>
                </a:xfrm>
                <a:prstGeom prst="ellipse">
                  <a:avLst/>
                </a:prstGeom>
                <a:blipFill rotWithShape="1">
                  <a:blip r:embed="rId3"/>
                  <a:stretch>
                    <a:fillRect l="-44231" r="-240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1970" y="1696757"/>
                  <a:ext cx="735714"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i="1" smtClean="0">
                                <a:latin typeface="Cambria Math"/>
                                <a:ea typeface="Cambria Math"/>
                              </a:rPr>
                              <m:t>𝜖</m:t>
                            </m:r>
                          </m:e>
                          <m:sub>
                            <m:r>
                              <a:rPr lang="en-US" sz="2000" b="0" i="1" smtClean="0">
                                <a:solidFill>
                                  <a:schemeClr val="tx1"/>
                                </a:solidFill>
                                <a:latin typeface="Cambria Math"/>
                                <a:ea typeface="Cambria Math"/>
                              </a:rPr>
                              <m:t>𝑡</m:t>
                            </m:r>
                            <m:r>
                              <a:rPr lang="en-US" sz="2000" b="0" i="1" smtClean="0">
                                <a:solidFill>
                                  <a:schemeClr val="tx1"/>
                                </a:solidFill>
                                <a:latin typeface="Cambria Math"/>
                                <a:ea typeface="Cambria Math"/>
                              </a:rPr>
                              <m:t>−1</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671970" y="1696757"/>
                  <a:ext cx="735714" cy="400110"/>
                </a:xfrm>
                <a:prstGeom prst="rect">
                  <a:avLst/>
                </a:prstGeom>
                <a:blipFill rotWithShape="1">
                  <a:blip r:embed="rId4"/>
                  <a:stretch>
                    <a:fillRect b="-30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557851" y="1680284"/>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3557851" y="1680284"/>
                  <a:ext cx="609600" cy="609600"/>
                </a:xfrm>
                <a:prstGeom prst="ellipse">
                  <a:avLst/>
                </a:prstGeom>
                <a:blipFill rotWithShape="1">
                  <a:blip r:embed="rId5"/>
                  <a:stretch>
                    <a:fillRect l="-44231" r="-240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94794" y="1696757"/>
                  <a:ext cx="60266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b="0" i="1" smtClean="0">
                                <a:latin typeface="Cambria Math"/>
                                <a:ea typeface="Cambria Math"/>
                              </a:rPr>
                              <m:t>  </m:t>
                            </m:r>
                            <m:r>
                              <a:rPr lang="en-US" sz="2000" i="1" smtClean="0">
                                <a:latin typeface="Cambria Math"/>
                                <a:ea typeface="Cambria Math"/>
                              </a:rPr>
                              <m:t>𝜖</m:t>
                            </m:r>
                          </m:e>
                          <m:sub>
                            <m:r>
                              <a:rPr lang="en-US" sz="2000" b="0" i="1" smtClean="0">
                                <a:solidFill>
                                  <a:schemeClr val="tx1"/>
                                </a:solidFill>
                                <a:latin typeface="Cambria Math"/>
                                <a:ea typeface="Cambria Math"/>
                              </a:rPr>
                              <m:t>𝑡</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494794" y="1696757"/>
                  <a:ext cx="602664" cy="40011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5358473" y="1680284"/>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13" name="Oval 12"/>
                <p:cNvSpPr>
                  <a:spLocks noRot="1" noChangeAspect="1" noMove="1" noResize="1" noEditPoints="1" noAdjustHandles="1" noChangeArrowheads="1" noChangeShapeType="1" noTextEdit="1"/>
                </p:cNvSpPr>
                <p:nvPr/>
              </p:nvSpPr>
              <p:spPr>
                <a:xfrm>
                  <a:off x="5358473" y="1680284"/>
                  <a:ext cx="609600" cy="609600"/>
                </a:xfrm>
                <a:prstGeom prst="ellipse">
                  <a:avLst/>
                </a:prstGeom>
                <a:blipFill rotWithShape="1">
                  <a:blip r:embed="rId7"/>
                  <a:stretch>
                    <a:fillRect l="-44231" r="-25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295416" y="1696757"/>
                  <a:ext cx="73571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a:ea typeface="Cambria Math"/>
                              </a:rPr>
                            </m:ctrlPr>
                          </m:sSubPr>
                          <m:e>
                            <m:r>
                              <a:rPr lang="en-US" sz="2000" i="1" smtClean="0">
                                <a:solidFill>
                                  <a:schemeClr val="tx1"/>
                                </a:solidFill>
                                <a:latin typeface="Cambria Math"/>
                                <a:ea typeface="Cambria Math"/>
                              </a:rPr>
                              <m:t>𝜖</m:t>
                            </m:r>
                          </m:e>
                          <m:sub>
                            <m:r>
                              <a:rPr lang="en-US" sz="2000" b="0" i="1" smtClean="0">
                                <a:solidFill>
                                  <a:schemeClr val="tx1"/>
                                </a:solidFill>
                                <a:latin typeface="Cambria Math"/>
                                <a:ea typeface="Cambria Math"/>
                              </a:rPr>
                              <m:t>𝑡</m:t>
                            </m:r>
                            <m:r>
                              <a:rPr lang="en-US" sz="2000" b="0" i="1" smtClean="0">
                                <a:solidFill>
                                  <a:schemeClr val="tx1"/>
                                </a:solidFill>
                                <a:latin typeface="Cambria Math"/>
                                <a:ea typeface="Cambria Math"/>
                              </a:rPr>
                              <m:t>+1</m:t>
                            </m:r>
                          </m:sub>
                        </m:sSub>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295416" y="1696757"/>
                  <a:ext cx="735714" cy="400110"/>
                </a:xfrm>
                <a:prstGeom prst="rect">
                  <a:avLst/>
                </a:prstGeom>
                <a:blipFill rotWithShape="1">
                  <a:blip r:embed="rId8"/>
                  <a:stretch>
                    <a:fillRect/>
                  </a:stretch>
                </a:blipFill>
              </p:spPr>
              <p:txBody>
                <a:bodyPr/>
                <a:lstStyle/>
                <a:p>
                  <a:r>
                    <a:rPr lang="en-US">
                      <a:noFill/>
                    </a:rPr>
                    <a:t> </a:t>
                  </a:r>
                </a:p>
              </p:txBody>
            </p:sp>
          </mc:Fallback>
        </mc:AlternateContent>
        <p:cxnSp>
          <p:nvCxnSpPr>
            <p:cNvPr id="44" name="Straight Arrow Connector 43"/>
            <p:cNvCxnSpPr>
              <a:stCxn id="5" idx="5"/>
            </p:cNvCxnSpPr>
            <p:nvPr/>
          </p:nvCxnSpPr>
          <p:spPr>
            <a:xfrm>
              <a:off x="2255353" y="2200610"/>
              <a:ext cx="420996" cy="175294"/>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097458" y="2172192"/>
              <a:ext cx="420996" cy="175294"/>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881131" y="2182386"/>
              <a:ext cx="420996" cy="16510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660236" y="4167383"/>
              <a:ext cx="4618865" cy="660850"/>
              <a:chOff x="1660236" y="4167383"/>
              <a:chExt cx="4618865" cy="660850"/>
            </a:xfrm>
          </p:grpSpPr>
          <p:grpSp>
            <p:nvGrpSpPr>
              <p:cNvPr id="37" name="Group 36"/>
              <p:cNvGrpSpPr/>
              <p:nvPr/>
            </p:nvGrpSpPr>
            <p:grpSpPr>
              <a:xfrm>
                <a:off x="1660236" y="4218633"/>
                <a:ext cx="766172" cy="609600"/>
                <a:chOff x="1660236" y="4218633"/>
                <a:chExt cx="766172" cy="609600"/>
              </a:xfrm>
            </p:grpSpPr>
            <mc:AlternateContent xmlns:mc="http://schemas.openxmlformats.org/markup-compatibility/2006" xmlns:a14="http://schemas.microsoft.com/office/drawing/2010/main">
              <mc:Choice Requires="a14">
                <p:sp>
                  <p:nvSpPr>
                    <p:cNvPr id="48" name="Oval 47"/>
                    <p:cNvSpPr/>
                    <p:nvPr/>
                  </p:nvSpPr>
                  <p:spPr>
                    <a:xfrm>
                      <a:off x="1723293" y="4218633"/>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48" name="Oval 47"/>
                    <p:cNvSpPr>
                      <a:spLocks noRot="1" noChangeAspect="1" noMove="1" noResize="1" noEditPoints="1" noAdjustHandles="1" noChangeArrowheads="1" noChangeShapeType="1" noTextEdit="1"/>
                    </p:cNvSpPr>
                    <p:nvPr/>
                  </p:nvSpPr>
                  <p:spPr>
                    <a:xfrm>
                      <a:off x="1723293" y="4218633"/>
                      <a:ext cx="609600" cy="609600"/>
                    </a:xfrm>
                    <a:prstGeom prst="ellipse">
                      <a:avLst/>
                    </a:prstGeom>
                    <a:blipFill rotWithShape="1">
                      <a:blip r:embed="rId9"/>
                      <a:stretch>
                        <a:fillRect l="-44231" r="-240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660236" y="4301272"/>
                      <a:ext cx="766172" cy="400110"/>
                    </a:xfrm>
                    <a:prstGeom prst="rect">
                      <a:avLst/>
                    </a:prstGeom>
                    <a:no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b="1" i="1" smtClean="0">
                                    <a:latin typeface="Cambria Math"/>
                                    <a:ea typeface="Cambria Math"/>
                                  </a:rPr>
                                  <m:t>𝜹</m:t>
                                </m:r>
                              </m:e>
                              <m:sub>
                                <m:r>
                                  <a:rPr lang="en-US" sz="2000" b="0" i="1" smtClean="0">
                                    <a:solidFill>
                                      <a:schemeClr val="tx1"/>
                                    </a:solidFill>
                                    <a:latin typeface="Cambria Math"/>
                                    <a:ea typeface="Cambria Math"/>
                                  </a:rPr>
                                  <m:t>𝑡</m:t>
                                </m:r>
                                <m:r>
                                  <a:rPr lang="en-US" sz="2000" b="0" i="1" smtClean="0">
                                    <a:solidFill>
                                      <a:schemeClr val="tx1"/>
                                    </a:solidFill>
                                    <a:latin typeface="Cambria Math"/>
                                    <a:ea typeface="Cambria Math"/>
                                  </a:rPr>
                                  <m:t>−1</m:t>
                                </m:r>
                              </m:sub>
                            </m:sSub>
                          </m:oMath>
                        </m:oMathPara>
                      </a14:m>
                      <a:endParaRPr lang="en-US" sz="2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660236" y="4301272"/>
                      <a:ext cx="766172" cy="400110"/>
                    </a:xfrm>
                    <a:prstGeom prst="rect">
                      <a:avLst/>
                    </a:prstGeom>
                    <a:blipFill rotWithShape="1">
                      <a:blip r:embed="rId10"/>
                      <a:stretch>
                        <a:fillRect/>
                      </a:stretch>
                    </a:blipFill>
                    <a:ln>
                      <a:solidFill>
                        <a:schemeClr val="bg1"/>
                      </a:solidFill>
                    </a:ln>
                  </p:spPr>
                  <p:txBody>
                    <a:bodyPr/>
                    <a:lstStyle/>
                    <a:p>
                      <a:r>
                        <a:rPr lang="en-US">
                          <a:noFill/>
                        </a:rPr>
                        <a:t> </a:t>
                      </a:r>
                    </a:p>
                  </p:txBody>
                </p:sp>
              </mc:Fallback>
            </mc:AlternateContent>
          </p:grpSp>
          <p:grpSp>
            <p:nvGrpSpPr>
              <p:cNvPr id="38" name="Group 37"/>
              <p:cNvGrpSpPr/>
              <p:nvPr/>
            </p:nvGrpSpPr>
            <p:grpSpPr>
              <a:xfrm>
                <a:off x="3516509" y="4218633"/>
                <a:ext cx="613546" cy="609600"/>
                <a:chOff x="3516509" y="4218633"/>
                <a:chExt cx="613546" cy="609600"/>
              </a:xfrm>
            </p:grpSpPr>
            <mc:AlternateContent xmlns:mc="http://schemas.openxmlformats.org/markup-compatibility/2006" xmlns:a14="http://schemas.microsoft.com/office/drawing/2010/main">
              <mc:Choice Requires="a14">
                <p:sp>
                  <p:nvSpPr>
                    <p:cNvPr id="46" name="Oval 45"/>
                    <p:cNvSpPr/>
                    <p:nvPr/>
                  </p:nvSpPr>
                  <p:spPr>
                    <a:xfrm>
                      <a:off x="3520455" y="4218633"/>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46" name="Oval 45"/>
                    <p:cNvSpPr>
                      <a:spLocks noRot="1" noChangeAspect="1" noMove="1" noResize="1" noEditPoints="1" noAdjustHandles="1" noChangeArrowheads="1" noChangeShapeType="1" noTextEdit="1"/>
                    </p:cNvSpPr>
                    <p:nvPr/>
                  </p:nvSpPr>
                  <p:spPr>
                    <a:xfrm>
                      <a:off x="3520455" y="4218633"/>
                      <a:ext cx="609600" cy="609600"/>
                    </a:xfrm>
                    <a:prstGeom prst="ellipse">
                      <a:avLst/>
                    </a:prstGeom>
                    <a:blipFill rotWithShape="1">
                      <a:blip r:embed="rId11"/>
                      <a:stretch>
                        <a:fillRect l="-44231" r="-240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516509" y="4301272"/>
                      <a:ext cx="5209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b="1" i="1" smtClean="0">
                                    <a:latin typeface="Cambria Math"/>
                                    <a:ea typeface="Cambria Math"/>
                                  </a:rPr>
                                  <m:t>𝜹</m:t>
                                </m:r>
                              </m:e>
                              <m:sub>
                                <m:r>
                                  <a:rPr lang="en-US" sz="2000" b="0" i="1" smtClean="0">
                                    <a:solidFill>
                                      <a:schemeClr val="tx1"/>
                                    </a:solidFill>
                                    <a:latin typeface="Cambria Math"/>
                                    <a:ea typeface="Cambria Math"/>
                                  </a:rPr>
                                  <m:t>𝑡</m:t>
                                </m:r>
                              </m:sub>
                            </m:sSub>
                          </m:oMath>
                        </m:oMathPara>
                      </a14:m>
                      <a:endParaRPr lang="en-US"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3516509" y="4301272"/>
                      <a:ext cx="520912" cy="400110"/>
                    </a:xfrm>
                    <a:prstGeom prst="rect">
                      <a:avLst/>
                    </a:prstGeom>
                    <a:blipFill rotWithShape="1">
                      <a:blip r:embed="rId12"/>
                      <a:stretch>
                        <a:fillRect/>
                      </a:stretch>
                    </a:blipFill>
                  </p:spPr>
                  <p:txBody>
                    <a:bodyPr/>
                    <a:lstStyle/>
                    <a:p>
                      <a:r>
                        <a:rPr lang="en-US">
                          <a:noFill/>
                        </a:rPr>
                        <a:t> </a:t>
                      </a:r>
                    </a:p>
                  </p:txBody>
                </p:sp>
              </mc:Fallback>
            </mc:AlternateContent>
          </p:grpSp>
          <p:grpSp>
            <p:nvGrpSpPr>
              <p:cNvPr id="39" name="Group 38"/>
              <p:cNvGrpSpPr/>
              <p:nvPr/>
            </p:nvGrpSpPr>
            <p:grpSpPr>
              <a:xfrm>
                <a:off x="5251413" y="4218633"/>
                <a:ext cx="766172" cy="609600"/>
                <a:chOff x="5251413" y="4218633"/>
                <a:chExt cx="766172" cy="609600"/>
              </a:xfrm>
            </p:grpSpPr>
            <mc:AlternateContent xmlns:mc="http://schemas.openxmlformats.org/markup-compatibility/2006" xmlns:a14="http://schemas.microsoft.com/office/drawing/2010/main">
              <mc:Choice Requires="a14">
                <p:sp>
                  <p:nvSpPr>
                    <p:cNvPr id="43" name="Oval 42"/>
                    <p:cNvSpPr/>
                    <p:nvPr/>
                  </p:nvSpPr>
                  <p:spPr>
                    <a:xfrm>
                      <a:off x="5346739" y="4218633"/>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43" name="Oval 42"/>
                    <p:cNvSpPr>
                      <a:spLocks noRot="1" noChangeAspect="1" noMove="1" noResize="1" noEditPoints="1" noAdjustHandles="1" noChangeArrowheads="1" noChangeShapeType="1" noTextEdit="1"/>
                    </p:cNvSpPr>
                    <p:nvPr/>
                  </p:nvSpPr>
                  <p:spPr>
                    <a:xfrm>
                      <a:off x="5346739" y="4218633"/>
                      <a:ext cx="609600" cy="609600"/>
                    </a:xfrm>
                    <a:prstGeom prst="ellipse">
                      <a:avLst/>
                    </a:prstGeom>
                    <a:blipFill rotWithShape="1">
                      <a:blip r:embed="rId13"/>
                      <a:stretch>
                        <a:fillRect l="-44231" r="-25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251413" y="4309944"/>
                      <a:ext cx="76617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a:ea typeface="Cambria Math"/>
                                  </a:rPr>
                                </m:ctrlPr>
                              </m:sSubPr>
                              <m:e>
                                <m:r>
                                  <a:rPr lang="en-US" sz="2000" b="1" i="1" smtClean="0">
                                    <a:solidFill>
                                      <a:schemeClr val="tx1"/>
                                    </a:solidFill>
                                    <a:latin typeface="Cambria Math"/>
                                    <a:ea typeface="Cambria Math"/>
                                  </a:rPr>
                                  <m:t>𝜹</m:t>
                                </m:r>
                              </m:e>
                              <m:sub>
                                <m:r>
                                  <a:rPr lang="en-US" sz="2000" b="0" i="1" smtClean="0">
                                    <a:solidFill>
                                      <a:schemeClr val="tx1"/>
                                    </a:solidFill>
                                    <a:latin typeface="Cambria Math"/>
                                    <a:ea typeface="Cambria Math"/>
                                  </a:rPr>
                                  <m:t>𝑡</m:t>
                                </m:r>
                                <m:r>
                                  <a:rPr lang="en-US" sz="2000" b="0" i="1" smtClean="0">
                                    <a:solidFill>
                                      <a:schemeClr val="tx1"/>
                                    </a:solidFill>
                                    <a:latin typeface="Cambria Math"/>
                                    <a:ea typeface="Cambria Math"/>
                                  </a:rPr>
                                  <m:t>+1</m:t>
                                </m:r>
                              </m:sub>
                            </m:sSub>
                          </m:oMath>
                        </m:oMathPara>
                      </a14:m>
                      <a:endParaRPr lang="en-US" sz="2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5251413" y="4309944"/>
                      <a:ext cx="766172" cy="400110"/>
                    </a:xfrm>
                    <a:prstGeom prst="rect">
                      <a:avLst/>
                    </a:prstGeom>
                    <a:blipFill rotWithShape="1">
                      <a:blip r:embed="rId14"/>
                      <a:stretch>
                        <a:fillRect/>
                      </a:stretch>
                    </a:blipFill>
                  </p:spPr>
                  <p:txBody>
                    <a:bodyPr/>
                    <a:lstStyle/>
                    <a:p>
                      <a:r>
                        <a:rPr lang="en-US">
                          <a:noFill/>
                        </a:rPr>
                        <a:t> </a:t>
                      </a:r>
                    </a:p>
                  </p:txBody>
                </p:sp>
              </mc:Fallback>
            </mc:AlternateContent>
          </p:grpSp>
          <p:cxnSp>
            <p:nvCxnSpPr>
              <p:cNvPr id="40" name="Straight Arrow Connector 39"/>
              <p:cNvCxnSpPr/>
              <p:nvPr/>
            </p:nvCxnSpPr>
            <p:spPr>
              <a:xfrm flipV="1">
                <a:off x="2301365" y="4218633"/>
                <a:ext cx="397970" cy="323281"/>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116335" y="4222651"/>
                <a:ext cx="397970" cy="323281"/>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956339" y="4167383"/>
                <a:ext cx="322762" cy="216908"/>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247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a:xfrm>
            <a:off x="670824" y="278314"/>
            <a:ext cx="8424863" cy="1200329"/>
          </a:xfrm>
        </p:spPr>
        <p:txBody>
          <a:bodyPr/>
          <a:lstStyle/>
          <a:p>
            <a:r>
              <a:rPr lang="en-US" dirty="0" smtClean="0"/>
              <a:t>Bayesian Graph for </a:t>
            </a:r>
            <a:r>
              <a:rPr lang="en-US" dirty="0" err="1" smtClean="0"/>
              <a:t>Kalman</a:t>
            </a:r>
            <a:r>
              <a:rPr lang="en-US" dirty="0" smtClean="0"/>
              <a:t> Filter Model with Alternate Dynamics Model</a:t>
            </a:r>
            <a:endParaRPr lang="en-US" dirty="0"/>
          </a:p>
        </p:txBody>
      </p:sp>
      <p:grpSp>
        <p:nvGrpSpPr>
          <p:cNvPr id="21" name="Group 20"/>
          <p:cNvGrpSpPr/>
          <p:nvPr/>
        </p:nvGrpSpPr>
        <p:grpSpPr>
          <a:xfrm>
            <a:off x="1652029" y="2096867"/>
            <a:ext cx="5486400" cy="3615174"/>
            <a:chOff x="1572120" y="1213059"/>
            <a:chExt cx="5486400" cy="3615174"/>
          </a:xfrm>
        </p:grpSpPr>
        <mc:AlternateContent xmlns:mc="http://schemas.openxmlformats.org/markup-compatibility/2006" xmlns:a14="http://schemas.microsoft.com/office/drawing/2010/main">
          <mc:Choice Requires="a14">
            <p:sp>
              <p:nvSpPr>
                <p:cNvPr id="41" name="Oval 40"/>
                <p:cNvSpPr/>
                <p:nvPr/>
              </p:nvSpPr>
              <p:spPr>
                <a:xfrm>
                  <a:off x="4467289" y="1213059"/>
                  <a:ext cx="6096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41" name="Oval 40"/>
                <p:cNvSpPr>
                  <a:spLocks noRot="1" noChangeAspect="1" noMove="1" noResize="1" noEditPoints="1" noAdjustHandles="1" noChangeArrowheads="1" noChangeShapeType="1" noTextEdit="1"/>
                </p:cNvSpPr>
                <p:nvPr/>
              </p:nvSpPr>
              <p:spPr>
                <a:xfrm>
                  <a:off x="4467289" y="1213059"/>
                  <a:ext cx="609600" cy="609600"/>
                </a:xfrm>
                <a:prstGeom prst="ellipse">
                  <a:avLst/>
                </a:prstGeom>
                <a:blipFill rotWithShape="1">
                  <a:blip r:embed="rId2"/>
                  <a:stretch>
                    <a:fillRect l="-21154" r="-96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04232" y="1299657"/>
                  <a:ext cx="798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i="1" smtClean="0">
                                <a:latin typeface="Cambria Math"/>
                                <a:ea typeface="Cambria Math"/>
                              </a:rPr>
                              <m:t>𝜓</m:t>
                            </m:r>
                          </m:e>
                          <m:sub>
                            <m:r>
                              <a:rPr lang="en-US" sz="2000" b="0" i="1" smtClean="0">
                                <a:solidFill>
                                  <a:srgbClr val="C00000"/>
                                </a:solidFill>
                                <a:latin typeface="Cambria Math"/>
                                <a:ea typeface="Cambria Math"/>
                              </a:rPr>
                              <m:t>𝑡</m:t>
                            </m:r>
                            <m:r>
                              <a:rPr lang="en-US" sz="2000" b="0" i="1" smtClean="0">
                                <a:solidFill>
                                  <a:srgbClr val="C00000"/>
                                </a:solidFill>
                                <a:latin typeface="Cambria Math"/>
                                <a:ea typeface="Cambria Math"/>
                              </a:rPr>
                              <m:t>−1</m:t>
                            </m:r>
                          </m:sub>
                        </m:sSub>
                      </m:oMath>
                    </m:oMathPara>
                  </a14:m>
                  <a:endParaRPr lang="en-US" sz="2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04232" y="1299657"/>
                  <a:ext cx="798231" cy="369332"/>
                </a:xfrm>
                <a:prstGeom prst="rect">
                  <a:avLst/>
                </a:prstGeom>
                <a:blipFill rotWithShape="1">
                  <a:blip r:embed="rId3"/>
                  <a:stretch>
                    <a:fillRect b="-26230"/>
                  </a:stretch>
                </a:blipFill>
              </p:spPr>
              <p:txBody>
                <a:bodyPr/>
                <a:lstStyle/>
                <a:p>
                  <a:r>
                    <a:rPr lang="en-US">
                      <a:noFill/>
                    </a:rPr>
                    <a:t> </a:t>
                  </a:r>
                </a:p>
              </p:txBody>
            </p:sp>
          </mc:Fallback>
        </mc:AlternateContent>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120" y="1922655"/>
              <a:ext cx="5486400" cy="261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1597879" y="1680284"/>
              <a:ext cx="860428" cy="609600"/>
              <a:chOff x="1692822" y="2086892"/>
              <a:chExt cx="860428" cy="609600"/>
            </a:xfrm>
          </p:grpSpPr>
          <mc:AlternateContent xmlns:mc="http://schemas.openxmlformats.org/markup-compatibility/2006" xmlns:a14="http://schemas.microsoft.com/office/drawing/2010/main">
            <mc:Choice Requires="a14">
              <p:sp>
                <p:nvSpPr>
                  <p:cNvPr id="5" name="Oval 4"/>
                  <p:cNvSpPr/>
                  <p:nvPr/>
                </p:nvSpPr>
                <p:spPr>
                  <a:xfrm>
                    <a:off x="1829970" y="2086892"/>
                    <a:ext cx="6096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1829970" y="2086892"/>
                    <a:ext cx="609600" cy="609600"/>
                  </a:xfrm>
                  <a:prstGeom prst="ellipse">
                    <a:avLst/>
                  </a:prstGeom>
                  <a:blipFill rotWithShape="1">
                    <a:blip r:embed="rId5"/>
                    <a:stretch>
                      <a:fillRect l="-21154" r="-96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92822" y="2144597"/>
                    <a:ext cx="8604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𝜖</m:t>
                              </m:r>
                            </m:e>
                            <m:sub>
                              <m:r>
                                <a:rPr lang="en-US" b="0" i="1" smtClean="0">
                                  <a:solidFill>
                                    <a:srgbClr val="C00000"/>
                                  </a:solidFill>
                                  <a:latin typeface="Cambria Math"/>
                                  <a:ea typeface="Cambria Math"/>
                                </a:rPr>
                                <m:t>𝑡</m:t>
                              </m:r>
                              <m:r>
                                <a:rPr lang="en-US" b="0" i="1" smtClean="0">
                                  <a:solidFill>
                                    <a:srgbClr val="C00000"/>
                                  </a:solidFill>
                                  <a:latin typeface="Cambria Math"/>
                                  <a:ea typeface="Cambria Math"/>
                                </a:rPr>
                                <m:t>−2∆</m:t>
                              </m:r>
                              <m:r>
                                <a:rPr lang="en-US" b="0" i="1" smtClean="0">
                                  <a:solidFill>
                                    <a:srgbClr val="C00000"/>
                                  </a:solidFill>
                                  <a:latin typeface="Cambria Math"/>
                                  <a:ea typeface="Cambria Math"/>
                                </a:rPr>
                                <m:t>𝑡</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692822" y="2144597"/>
                    <a:ext cx="860428" cy="369332"/>
                  </a:xfrm>
                  <a:prstGeom prst="rect">
                    <a:avLst/>
                  </a:prstGeom>
                  <a:blipFill rotWithShape="1">
                    <a:blip r:embed="rId6"/>
                    <a:stretch>
                      <a:fillRect b="-1639"/>
                    </a:stretch>
                  </a:blipFill>
                </p:spPr>
                <p:txBody>
                  <a:bodyPr/>
                  <a:lstStyle/>
                  <a:p>
                    <a:r>
                      <a:rPr lang="en-US">
                        <a:noFill/>
                      </a:rPr>
                      <a:t> </a:t>
                    </a:r>
                  </a:p>
                </p:txBody>
              </p:sp>
            </mc:Fallback>
          </mc:AlternateContent>
        </p:grpSp>
        <p:grpSp>
          <p:nvGrpSpPr>
            <p:cNvPr id="9" name="Group 8"/>
            <p:cNvGrpSpPr/>
            <p:nvPr/>
          </p:nvGrpSpPr>
          <p:grpSpPr>
            <a:xfrm>
              <a:off x="3361639" y="1680284"/>
              <a:ext cx="865237" cy="609600"/>
              <a:chOff x="1633758" y="2086892"/>
              <a:chExt cx="865237" cy="609600"/>
            </a:xfrm>
          </p:grpSpPr>
          <mc:AlternateContent xmlns:mc="http://schemas.openxmlformats.org/markup-compatibility/2006" xmlns:a14="http://schemas.microsoft.com/office/drawing/2010/main">
            <mc:Choice Requires="a14">
              <p:sp>
                <p:nvSpPr>
                  <p:cNvPr id="10" name="Oval 9"/>
                  <p:cNvSpPr/>
                  <p:nvPr/>
                </p:nvSpPr>
                <p:spPr>
                  <a:xfrm>
                    <a:off x="1829970" y="2086892"/>
                    <a:ext cx="6096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1829970" y="2086892"/>
                    <a:ext cx="609600" cy="609600"/>
                  </a:xfrm>
                  <a:prstGeom prst="ellipse">
                    <a:avLst/>
                  </a:prstGeom>
                  <a:blipFill rotWithShape="1">
                    <a:blip r:embed="rId7"/>
                    <a:stretch>
                      <a:fillRect l="-21154" r="-96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633758" y="2144597"/>
                    <a:ext cx="8652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a:ea typeface="Cambria Math"/>
                                </a:rPr>
                                <m:t>  </m:t>
                              </m:r>
                              <m:r>
                                <a:rPr lang="en-US" i="1" smtClean="0">
                                  <a:latin typeface="Cambria Math"/>
                                  <a:ea typeface="Cambria Math"/>
                                </a:rPr>
                                <m:t>𝜖</m:t>
                              </m:r>
                            </m:e>
                            <m:sub>
                              <m:r>
                                <a:rPr lang="en-US" b="0" i="1" smtClean="0">
                                  <a:solidFill>
                                    <a:srgbClr val="C00000"/>
                                  </a:solidFill>
                                  <a:latin typeface="Cambria Math"/>
                                  <a:ea typeface="Cambria Math"/>
                                </a:rPr>
                                <m:t>𝑡</m:t>
                              </m:r>
                              <m:r>
                                <a:rPr lang="en-US" b="0" i="1" smtClean="0">
                                  <a:solidFill>
                                    <a:srgbClr val="C00000"/>
                                  </a:solidFill>
                                  <a:latin typeface="Cambria Math"/>
                                  <a:ea typeface="Cambria Math"/>
                                </a:rPr>
                                <m:t>−∆</m:t>
                              </m:r>
                              <m:r>
                                <a:rPr lang="en-US" b="0" i="1" smtClean="0">
                                  <a:solidFill>
                                    <a:srgbClr val="C00000"/>
                                  </a:solidFill>
                                  <a:latin typeface="Cambria Math"/>
                                  <a:ea typeface="Cambria Math"/>
                                </a:rPr>
                                <m:t>𝑡</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633758" y="2144597"/>
                    <a:ext cx="865237" cy="369332"/>
                  </a:xfrm>
                  <a:prstGeom prst="rect">
                    <a:avLst/>
                  </a:prstGeom>
                  <a:blipFill rotWithShape="1">
                    <a:blip r:embed="rId8"/>
                    <a:stretch>
                      <a:fillRect b="-1639"/>
                    </a:stretch>
                  </a:blipFill>
                </p:spPr>
                <p:txBody>
                  <a:bodyPr/>
                  <a:lstStyle/>
                  <a:p>
                    <a:r>
                      <a:rPr lang="en-US">
                        <a:noFill/>
                      </a:rPr>
                      <a:t> </a:t>
                    </a:r>
                  </a:p>
                </p:txBody>
              </p:sp>
            </mc:Fallback>
          </mc:AlternateContent>
        </p:grpSp>
        <p:grpSp>
          <p:nvGrpSpPr>
            <p:cNvPr id="12" name="Group 11"/>
            <p:cNvGrpSpPr/>
            <p:nvPr/>
          </p:nvGrpSpPr>
          <p:grpSpPr>
            <a:xfrm>
              <a:off x="5358473" y="1680284"/>
              <a:ext cx="609600" cy="609600"/>
              <a:chOff x="1829970" y="2086892"/>
              <a:chExt cx="609600" cy="609600"/>
            </a:xfrm>
          </p:grpSpPr>
          <mc:AlternateContent xmlns:mc="http://schemas.openxmlformats.org/markup-compatibility/2006" xmlns:a14="http://schemas.microsoft.com/office/drawing/2010/main">
            <mc:Choice Requires="a14">
              <p:sp>
                <p:nvSpPr>
                  <p:cNvPr id="13" name="Oval 12"/>
                  <p:cNvSpPr/>
                  <p:nvPr/>
                </p:nvSpPr>
                <p:spPr>
                  <a:xfrm>
                    <a:off x="1829970" y="2086892"/>
                    <a:ext cx="6096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13" name="Oval 12"/>
                  <p:cNvSpPr>
                    <a:spLocks noRot="1" noChangeAspect="1" noMove="1" noResize="1" noEditPoints="1" noAdjustHandles="1" noChangeArrowheads="1" noChangeShapeType="1" noTextEdit="1"/>
                  </p:cNvSpPr>
                  <p:nvPr/>
                </p:nvSpPr>
                <p:spPr>
                  <a:xfrm>
                    <a:off x="1829970" y="2086892"/>
                    <a:ext cx="609600" cy="609600"/>
                  </a:xfrm>
                  <a:prstGeom prst="ellipse">
                    <a:avLst/>
                  </a:prstGeom>
                  <a:blipFill rotWithShape="1">
                    <a:blip r:embed="rId9"/>
                    <a:stretch>
                      <a:fillRect l="-21154" r="-96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66882" y="2219662"/>
                    <a:ext cx="461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𝜖</m:t>
                              </m:r>
                            </m:e>
                            <m:sub>
                              <m:r>
                                <a:rPr lang="en-US" b="0" i="1" smtClean="0">
                                  <a:solidFill>
                                    <a:srgbClr val="C00000"/>
                                  </a:solidFill>
                                  <a:latin typeface="Cambria Math"/>
                                  <a:ea typeface="Cambria Math"/>
                                </a:rPr>
                                <m:t>𝑡</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866882" y="2219662"/>
                    <a:ext cx="461601" cy="369332"/>
                  </a:xfrm>
                  <a:prstGeom prst="rect">
                    <a:avLst/>
                  </a:prstGeom>
                  <a:blipFill rotWithShape="1">
                    <a:blip r:embed="rId10"/>
                    <a:stretch>
                      <a:fillRect/>
                    </a:stretch>
                  </a:blipFill>
                </p:spPr>
                <p:txBody>
                  <a:bodyPr/>
                  <a:lstStyle/>
                  <a:p>
                    <a:r>
                      <a:rPr lang="en-US">
                        <a:noFill/>
                      </a:rPr>
                      <a:t> </a:t>
                    </a:r>
                  </a:p>
                </p:txBody>
              </p:sp>
            </mc:Fallback>
          </mc:AlternateContent>
        </p:grpSp>
        <p:cxnSp>
          <p:nvCxnSpPr>
            <p:cNvPr id="44" name="Straight Arrow Connector 43"/>
            <p:cNvCxnSpPr>
              <a:stCxn id="5" idx="5"/>
            </p:cNvCxnSpPr>
            <p:nvPr/>
          </p:nvCxnSpPr>
          <p:spPr>
            <a:xfrm>
              <a:off x="2255353" y="2200610"/>
              <a:ext cx="420996" cy="175294"/>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097458" y="2172192"/>
              <a:ext cx="420996" cy="175294"/>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881131" y="2182386"/>
              <a:ext cx="420996" cy="16510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644703" y="4167383"/>
              <a:ext cx="4634398" cy="660850"/>
              <a:chOff x="1644703" y="4167383"/>
              <a:chExt cx="4634398" cy="660850"/>
            </a:xfrm>
          </p:grpSpPr>
          <p:grpSp>
            <p:nvGrpSpPr>
              <p:cNvPr id="2" name="Group 1"/>
              <p:cNvGrpSpPr/>
              <p:nvPr/>
            </p:nvGrpSpPr>
            <p:grpSpPr>
              <a:xfrm>
                <a:off x="1644703" y="4218633"/>
                <a:ext cx="789896" cy="609600"/>
                <a:chOff x="1644703" y="4218633"/>
                <a:chExt cx="789896" cy="609600"/>
              </a:xfrm>
            </p:grpSpPr>
            <mc:AlternateContent xmlns:mc="http://schemas.openxmlformats.org/markup-compatibility/2006" xmlns:a14="http://schemas.microsoft.com/office/drawing/2010/main">
              <mc:Choice Requires="a14">
                <p:sp>
                  <p:nvSpPr>
                    <p:cNvPr id="16" name="Oval 15"/>
                    <p:cNvSpPr/>
                    <p:nvPr/>
                  </p:nvSpPr>
                  <p:spPr>
                    <a:xfrm>
                      <a:off x="1723293" y="4218633"/>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16" name="Oval 15"/>
                    <p:cNvSpPr>
                      <a:spLocks noRot="1" noChangeAspect="1" noMove="1" noResize="1" noEditPoints="1" noAdjustHandles="1" noChangeArrowheads="1" noChangeShapeType="1" noTextEdit="1"/>
                    </p:cNvSpPr>
                    <p:nvPr/>
                  </p:nvSpPr>
                  <p:spPr>
                    <a:xfrm>
                      <a:off x="1723293" y="4218633"/>
                      <a:ext cx="609600" cy="609600"/>
                    </a:xfrm>
                    <a:prstGeom prst="ellipse">
                      <a:avLst/>
                    </a:prstGeom>
                    <a:blipFill rotWithShape="1">
                      <a:blip r:embed="rId11"/>
                      <a:stretch>
                        <a:fillRect l="-44231" r="-240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644703" y="4301272"/>
                      <a:ext cx="789896" cy="369332"/>
                    </a:xfrm>
                    <a:prstGeom prst="rect">
                      <a:avLst/>
                    </a:prstGeom>
                    <a:no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1" i="1" smtClean="0">
                                    <a:latin typeface="Cambria Math"/>
                                    <a:ea typeface="Cambria Math"/>
                                  </a:rPr>
                                  <m:t>𝜹</m:t>
                                </m:r>
                              </m:e>
                              <m:sub>
                                <m:r>
                                  <a:rPr lang="en-US" b="0" i="1" smtClean="0">
                                    <a:solidFill>
                                      <a:schemeClr val="tx1"/>
                                    </a:solidFill>
                                    <a:latin typeface="Cambria Math"/>
                                    <a:ea typeface="Cambria Math"/>
                                  </a:rPr>
                                  <m:t>𝑡</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𝑡</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644703" y="4301272"/>
                      <a:ext cx="789896" cy="369332"/>
                    </a:xfrm>
                    <a:prstGeom prst="rect">
                      <a:avLst/>
                    </a:prstGeom>
                    <a:blipFill rotWithShape="1">
                      <a:blip r:embed="rId12"/>
                      <a:stretch>
                        <a:fillRect b="-1613"/>
                      </a:stretch>
                    </a:blipFill>
                    <a:ln>
                      <a:solidFill>
                        <a:schemeClr val="bg1"/>
                      </a:solidFill>
                    </a:ln>
                  </p:spPr>
                  <p:txBody>
                    <a:bodyPr/>
                    <a:lstStyle/>
                    <a:p>
                      <a:r>
                        <a:rPr lang="en-US">
                          <a:noFill/>
                        </a:rPr>
                        <a:t> </a:t>
                      </a:r>
                    </a:p>
                  </p:txBody>
                </p:sp>
              </mc:Fallback>
            </mc:AlternateContent>
          </p:grpSp>
          <p:grpSp>
            <p:nvGrpSpPr>
              <p:cNvPr id="3" name="Group 2"/>
              <p:cNvGrpSpPr/>
              <p:nvPr/>
            </p:nvGrpSpPr>
            <p:grpSpPr>
              <a:xfrm>
                <a:off x="3516509" y="4218633"/>
                <a:ext cx="613546" cy="609600"/>
                <a:chOff x="3516509" y="4218633"/>
                <a:chExt cx="613546" cy="609600"/>
              </a:xfrm>
            </p:grpSpPr>
            <mc:AlternateContent xmlns:mc="http://schemas.openxmlformats.org/markup-compatibility/2006" xmlns:a14="http://schemas.microsoft.com/office/drawing/2010/main">
              <mc:Choice Requires="a14">
                <p:sp>
                  <p:nvSpPr>
                    <p:cNvPr id="19" name="Oval 18"/>
                    <p:cNvSpPr/>
                    <p:nvPr/>
                  </p:nvSpPr>
                  <p:spPr>
                    <a:xfrm>
                      <a:off x="3520455" y="4218633"/>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19" name="Oval 18"/>
                    <p:cNvSpPr>
                      <a:spLocks noRot="1" noChangeAspect="1" noMove="1" noResize="1" noEditPoints="1" noAdjustHandles="1" noChangeArrowheads="1" noChangeShapeType="1" noTextEdit="1"/>
                    </p:cNvSpPr>
                    <p:nvPr/>
                  </p:nvSpPr>
                  <p:spPr>
                    <a:xfrm>
                      <a:off x="3520455" y="4218633"/>
                      <a:ext cx="609600" cy="609600"/>
                    </a:xfrm>
                    <a:prstGeom prst="ellipse">
                      <a:avLst/>
                    </a:prstGeom>
                    <a:blipFill rotWithShape="1">
                      <a:blip r:embed="rId13"/>
                      <a:stretch>
                        <a:fillRect l="-44231" r="-240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516509" y="4301272"/>
                      <a:ext cx="4888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1" i="1" smtClean="0">
                                    <a:latin typeface="Cambria Math"/>
                                    <a:ea typeface="Cambria Math"/>
                                  </a:rPr>
                                  <m:t>𝜹</m:t>
                                </m:r>
                              </m:e>
                              <m:sub>
                                <m:r>
                                  <a:rPr lang="en-US" b="0" i="1" smtClean="0">
                                    <a:solidFill>
                                      <a:schemeClr val="tx1"/>
                                    </a:solidFill>
                                    <a:latin typeface="Cambria Math"/>
                                    <a:ea typeface="Cambria Math"/>
                                  </a:rPr>
                                  <m:t>𝑡</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516509" y="4301272"/>
                      <a:ext cx="488852" cy="369332"/>
                    </a:xfrm>
                    <a:prstGeom prst="rect">
                      <a:avLst/>
                    </a:prstGeom>
                    <a:blipFill rotWithShape="1">
                      <a:blip r:embed="rId14"/>
                      <a:stretch>
                        <a:fillRect b="-1667"/>
                      </a:stretch>
                    </a:blipFill>
                  </p:spPr>
                  <p:txBody>
                    <a:bodyPr/>
                    <a:lstStyle/>
                    <a:p>
                      <a:r>
                        <a:rPr lang="en-US">
                          <a:noFill/>
                        </a:rPr>
                        <a:t> </a:t>
                      </a:r>
                    </a:p>
                  </p:txBody>
                </p:sp>
              </mc:Fallback>
            </mc:AlternateContent>
          </p:grpSp>
          <p:grpSp>
            <p:nvGrpSpPr>
              <p:cNvPr id="6" name="Group 5"/>
              <p:cNvGrpSpPr/>
              <p:nvPr/>
            </p:nvGrpSpPr>
            <p:grpSpPr>
              <a:xfrm>
                <a:off x="5251413" y="4218633"/>
                <a:ext cx="789896" cy="609600"/>
                <a:chOff x="5251413" y="4218633"/>
                <a:chExt cx="789896" cy="609600"/>
              </a:xfrm>
            </p:grpSpPr>
            <mc:AlternateContent xmlns:mc="http://schemas.openxmlformats.org/markup-compatibility/2006" xmlns:a14="http://schemas.microsoft.com/office/drawing/2010/main">
              <mc:Choice Requires="a14">
                <p:sp>
                  <p:nvSpPr>
                    <p:cNvPr id="22" name="Oval 21"/>
                    <p:cNvSpPr/>
                    <p:nvPr/>
                  </p:nvSpPr>
                  <p:spPr>
                    <a:xfrm>
                      <a:off x="5346739" y="4218633"/>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22" name="Oval 21"/>
                    <p:cNvSpPr>
                      <a:spLocks noRot="1" noChangeAspect="1" noMove="1" noResize="1" noEditPoints="1" noAdjustHandles="1" noChangeArrowheads="1" noChangeShapeType="1" noTextEdit="1"/>
                    </p:cNvSpPr>
                    <p:nvPr/>
                  </p:nvSpPr>
                  <p:spPr>
                    <a:xfrm>
                      <a:off x="5346739" y="4218633"/>
                      <a:ext cx="609600" cy="609600"/>
                    </a:xfrm>
                    <a:prstGeom prst="ellipse">
                      <a:avLst/>
                    </a:prstGeom>
                    <a:blipFill rotWithShape="1">
                      <a:blip r:embed="rId15"/>
                      <a:stretch>
                        <a:fillRect l="-44231" r="-25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251413" y="4309944"/>
                      <a:ext cx="7898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ea typeface="Cambria Math"/>
                                  </a:rPr>
                                </m:ctrlPr>
                              </m:sSubPr>
                              <m:e>
                                <m:r>
                                  <a:rPr lang="en-US" b="1" i="1" smtClean="0">
                                    <a:solidFill>
                                      <a:schemeClr val="tx1"/>
                                    </a:solidFill>
                                    <a:latin typeface="Cambria Math"/>
                                    <a:ea typeface="Cambria Math"/>
                                  </a:rPr>
                                  <m:t>𝜹</m:t>
                                </m:r>
                              </m:e>
                              <m:sub>
                                <m:r>
                                  <a:rPr lang="en-US" b="0" i="1" smtClean="0">
                                    <a:solidFill>
                                      <a:schemeClr val="tx1"/>
                                    </a:solidFill>
                                    <a:latin typeface="Cambria Math"/>
                                    <a:ea typeface="Cambria Math"/>
                                  </a:rPr>
                                  <m:t>𝑡</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𝑡</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51413" y="4309944"/>
                      <a:ext cx="789896" cy="369332"/>
                    </a:xfrm>
                    <a:prstGeom prst="rect">
                      <a:avLst/>
                    </a:prstGeom>
                    <a:blipFill rotWithShape="1">
                      <a:blip r:embed="rId16"/>
                      <a:stretch>
                        <a:fillRect b="-1639"/>
                      </a:stretch>
                    </a:blipFill>
                  </p:spPr>
                  <p:txBody>
                    <a:bodyPr/>
                    <a:lstStyle/>
                    <a:p>
                      <a:r>
                        <a:rPr lang="en-US">
                          <a:noFill/>
                        </a:rPr>
                        <a:t> </a:t>
                      </a:r>
                    </a:p>
                  </p:txBody>
                </p:sp>
              </mc:Fallback>
            </mc:AlternateContent>
          </p:grpSp>
          <p:cxnSp>
            <p:nvCxnSpPr>
              <p:cNvPr id="50" name="Straight Arrow Connector 49"/>
              <p:cNvCxnSpPr/>
              <p:nvPr/>
            </p:nvCxnSpPr>
            <p:spPr>
              <a:xfrm flipV="1">
                <a:off x="2301365" y="4218633"/>
                <a:ext cx="397970" cy="323281"/>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4116335" y="4222651"/>
                <a:ext cx="397970" cy="323281"/>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956339" y="4167383"/>
                <a:ext cx="322762" cy="216908"/>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73" name="Oval 72"/>
            <p:cNvSpPr/>
            <p:nvPr/>
          </p:nvSpPr>
          <p:spPr>
            <a:xfrm>
              <a:off x="1706144" y="2921456"/>
              <a:ext cx="683775" cy="737056"/>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p:cNvSpPr txBox="1"/>
                <p:nvPr/>
              </p:nvSpPr>
              <p:spPr>
                <a:xfrm>
                  <a:off x="1626608" y="3067966"/>
                  <a:ext cx="8867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a:rPr>
                            </m:ctrlPr>
                          </m:sSubPr>
                          <m:e>
                            <m:r>
                              <a:rPr lang="en-US" b="1" i="1" smtClean="0">
                                <a:solidFill>
                                  <a:schemeClr val="tx1"/>
                                </a:solidFill>
                                <a:latin typeface="Cambria Math"/>
                              </a:rPr>
                              <m:t>𝒖</m:t>
                            </m:r>
                          </m:e>
                          <m:sub>
                            <m:r>
                              <a:rPr lang="en-US" b="1" i="1" smtClean="0">
                                <a:solidFill>
                                  <a:srgbClr val="C00000"/>
                                </a:solidFill>
                                <a:latin typeface="Cambria Math"/>
                              </a:rPr>
                              <m:t>𝒕</m:t>
                            </m:r>
                            <m:r>
                              <a:rPr lang="en-US" b="1" i="1" smtClean="0">
                                <a:solidFill>
                                  <a:srgbClr val="C00000"/>
                                </a:solidFill>
                                <a:latin typeface="Cambria Math"/>
                              </a:rPr>
                              <m:t>−</m:t>
                            </m:r>
                            <m:r>
                              <a:rPr lang="en-US" b="1" i="1" smtClean="0">
                                <a:solidFill>
                                  <a:srgbClr val="C00000"/>
                                </a:solidFill>
                                <a:latin typeface="Cambria Math"/>
                              </a:rPr>
                              <m:t>𝟐</m:t>
                            </m:r>
                            <m:r>
                              <a:rPr lang="en-US" b="1" i="1" smtClean="0">
                                <a:solidFill>
                                  <a:srgbClr val="C00000"/>
                                </a:solidFill>
                                <a:latin typeface="Cambria Math"/>
                                <a:ea typeface="Cambria Math"/>
                              </a:rPr>
                              <m:t>∆</m:t>
                            </m:r>
                            <m:r>
                              <a:rPr lang="en-US" b="1" i="1" smtClean="0">
                                <a:solidFill>
                                  <a:srgbClr val="C00000"/>
                                </a:solidFill>
                                <a:latin typeface="Cambria Math"/>
                                <a:ea typeface="Cambria Math"/>
                              </a:rPr>
                              <m:t>𝒕</m:t>
                            </m:r>
                          </m:sub>
                        </m:sSub>
                      </m:oMath>
                    </m:oMathPara>
                  </a14:m>
                  <a:endParaRPr lang="en-US" b="1" dirty="0"/>
                </a:p>
              </p:txBody>
            </p:sp>
          </mc:Choice>
          <mc:Fallback xmlns="">
            <p:sp>
              <p:nvSpPr>
                <p:cNvPr id="72" name="TextBox 71"/>
                <p:cNvSpPr txBox="1">
                  <a:spLocks noRot="1" noChangeAspect="1" noMove="1" noResize="1" noEditPoints="1" noAdjustHandles="1" noChangeArrowheads="1" noChangeShapeType="1" noTextEdit="1"/>
                </p:cNvSpPr>
                <p:nvPr/>
              </p:nvSpPr>
              <p:spPr>
                <a:xfrm>
                  <a:off x="1626608" y="3067966"/>
                  <a:ext cx="886718" cy="369332"/>
                </a:xfrm>
                <a:prstGeom prst="rect">
                  <a:avLst/>
                </a:prstGeom>
                <a:blipFill rotWithShape="1">
                  <a:blip r:embed="rId17"/>
                  <a:stretch>
                    <a:fillRect b="-1639"/>
                  </a:stretch>
                </a:blipFill>
              </p:spPr>
              <p:txBody>
                <a:bodyPr/>
                <a:lstStyle/>
                <a:p>
                  <a:r>
                    <a:rPr lang="en-US">
                      <a:noFill/>
                    </a:rPr>
                    <a:t> </a:t>
                  </a:r>
                </a:p>
              </p:txBody>
            </p:sp>
          </mc:Fallback>
        </mc:AlternateContent>
        <p:sp>
          <p:nvSpPr>
            <p:cNvPr id="79" name="Oval 78"/>
            <p:cNvSpPr/>
            <p:nvPr/>
          </p:nvSpPr>
          <p:spPr>
            <a:xfrm>
              <a:off x="3489567" y="2933608"/>
              <a:ext cx="683774" cy="737056"/>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p:cNvSpPr txBox="1"/>
                <p:nvPr/>
              </p:nvSpPr>
              <p:spPr>
                <a:xfrm>
                  <a:off x="3466209" y="3062387"/>
                  <a:ext cx="7857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a:rPr>
                            </m:ctrlPr>
                          </m:sSubPr>
                          <m:e>
                            <m:r>
                              <a:rPr lang="en-US" b="1" i="1" smtClean="0">
                                <a:solidFill>
                                  <a:schemeClr val="tx1"/>
                                </a:solidFill>
                                <a:latin typeface="Cambria Math"/>
                              </a:rPr>
                              <m:t>𝒖</m:t>
                            </m:r>
                          </m:e>
                          <m:sub>
                            <m:r>
                              <a:rPr lang="en-US" b="1" i="1" smtClean="0">
                                <a:solidFill>
                                  <a:srgbClr val="C00000"/>
                                </a:solidFill>
                                <a:latin typeface="Cambria Math"/>
                              </a:rPr>
                              <m:t>𝒕</m:t>
                            </m:r>
                            <m:r>
                              <a:rPr lang="en-US" b="1" i="1" smtClean="0">
                                <a:solidFill>
                                  <a:srgbClr val="C00000"/>
                                </a:solidFill>
                                <a:latin typeface="Cambria Math"/>
                              </a:rPr>
                              <m:t>−∆</m:t>
                            </m:r>
                            <m:r>
                              <a:rPr lang="en-US" b="1" i="1" smtClean="0">
                                <a:solidFill>
                                  <a:srgbClr val="C00000"/>
                                </a:solidFill>
                                <a:latin typeface="Cambria Math"/>
                                <a:ea typeface="Cambria Math"/>
                              </a:rPr>
                              <m:t>𝒕</m:t>
                            </m:r>
                          </m:sub>
                        </m:sSub>
                      </m:oMath>
                    </m:oMathPara>
                  </a14:m>
                  <a:endParaRPr lang="en-US" b="1" dirty="0"/>
                </a:p>
              </p:txBody>
            </p:sp>
          </mc:Choice>
          <mc:Fallback xmlns="">
            <p:sp>
              <p:nvSpPr>
                <p:cNvPr id="80" name="TextBox 79"/>
                <p:cNvSpPr txBox="1">
                  <a:spLocks noRot="1" noChangeAspect="1" noMove="1" noResize="1" noEditPoints="1" noAdjustHandles="1" noChangeArrowheads="1" noChangeShapeType="1" noTextEdit="1"/>
                </p:cNvSpPr>
                <p:nvPr/>
              </p:nvSpPr>
              <p:spPr>
                <a:xfrm>
                  <a:off x="3466209" y="3062387"/>
                  <a:ext cx="785728" cy="369332"/>
                </a:xfrm>
                <a:prstGeom prst="rect">
                  <a:avLst/>
                </a:prstGeom>
                <a:blipFill rotWithShape="1">
                  <a:blip r:embed="rId18"/>
                  <a:stretch>
                    <a:fillRect b="-1639"/>
                  </a:stretch>
                </a:blipFill>
              </p:spPr>
              <p:txBody>
                <a:bodyPr/>
                <a:lstStyle/>
                <a:p>
                  <a:r>
                    <a:rPr lang="en-US">
                      <a:noFill/>
                    </a:rPr>
                    <a:t> </a:t>
                  </a:r>
                </a:p>
              </p:txBody>
            </p:sp>
          </mc:Fallback>
        </mc:AlternateContent>
        <p:sp>
          <p:nvSpPr>
            <p:cNvPr id="82" name="Oval 81"/>
            <p:cNvSpPr/>
            <p:nvPr/>
          </p:nvSpPr>
          <p:spPr>
            <a:xfrm>
              <a:off x="5284299" y="2933608"/>
              <a:ext cx="683774" cy="737056"/>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p:cNvSpPr txBox="1"/>
                <p:nvPr/>
              </p:nvSpPr>
              <p:spPr>
                <a:xfrm>
                  <a:off x="5338014" y="3132859"/>
                  <a:ext cx="45929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solidFill>
                                  <a:srgbClr val="C00000"/>
                                </a:solidFill>
                                <a:latin typeface="Cambria Math"/>
                              </a:rPr>
                            </m:ctrlPr>
                          </m:sSubPr>
                          <m:e>
                            <m:r>
                              <a:rPr lang="en-US" sz="1600" b="1" i="1" smtClean="0">
                                <a:solidFill>
                                  <a:schemeClr val="tx1"/>
                                </a:solidFill>
                                <a:latin typeface="Cambria Math"/>
                              </a:rPr>
                              <m:t>𝒖</m:t>
                            </m:r>
                          </m:e>
                          <m:sub>
                            <m:r>
                              <a:rPr lang="en-US" sz="1600" b="1" i="1" smtClean="0">
                                <a:solidFill>
                                  <a:srgbClr val="C00000"/>
                                </a:solidFill>
                                <a:latin typeface="Cambria Math"/>
                              </a:rPr>
                              <m:t>𝒕</m:t>
                            </m:r>
                          </m:sub>
                        </m:sSub>
                      </m:oMath>
                    </m:oMathPara>
                  </a14:m>
                  <a:endParaRPr lang="en-US" sz="1600" b="1" dirty="0"/>
                </a:p>
              </p:txBody>
            </p:sp>
          </mc:Choice>
          <mc:Fallback xmlns="">
            <p:sp>
              <p:nvSpPr>
                <p:cNvPr id="83" name="TextBox 82"/>
                <p:cNvSpPr txBox="1">
                  <a:spLocks noRot="1" noChangeAspect="1" noMove="1" noResize="1" noEditPoints="1" noAdjustHandles="1" noChangeArrowheads="1" noChangeShapeType="1" noTextEdit="1"/>
                </p:cNvSpPr>
                <p:nvPr/>
              </p:nvSpPr>
              <p:spPr>
                <a:xfrm>
                  <a:off x="5338014" y="3132859"/>
                  <a:ext cx="459293" cy="338554"/>
                </a:xfrm>
                <a:prstGeom prst="rect">
                  <a:avLst/>
                </a:prstGeom>
                <a:blipFill rotWithShape="1">
                  <a:blip r:embed="rId19"/>
                  <a:stretch>
                    <a:fillRect/>
                  </a:stretch>
                </a:blipFill>
              </p:spPr>
              <p:txBody>
                <a:bodyPr/>
                <a:lstStyle/>
                <a:p>
                  <a:r>
                    <a:rPr lang="en-US">
                      <a:noFill/>
                    </a:rPr>
                    <a:t> </a:t>
                  </a:r>
                </a:p>
              </p:txBody>
            </p:sp>
          </mc:Fallback>
        </mc:AlternateContent>
        <p:grpSp>
          <p:nvGrpSpPr>
            <p:cNvPr id="35" name="Group 34"/>
            <p:cNvGrpSpPr/>
            <p:nvPr/>
          </p:nvGrpSpPr>
          <p:grpSpPr>
            <a:xfrm>
              <a:off x="2563407" y="1246595"/>
              <a:ext cx="798232" cy="609600"/>
              <a:chOff x="1766913" y="2086892"/>
              <a:chExt cx="798232" cy="609600"/>
            </a:xfrm>
          </p:grpSpPr>
          <mc:AlternateContent xmlns:mc="http://schemas.openxmlformats.org/markup-compatibility/2006" xmlns:a14="http://schemas.microsoft.com/office/drawing/2010/main">
            <mc:Choice Requires="a14">
              <p:sp>
                <p:nvSpPr>
                  <p:cNvPr id="36" name="Oval 35"/>
                  <p:cNvSpPr/>
                  <p:nvPr/>
                </p:nvSpPr>
                <p:spPr>
                  <a:xfrm>
                    <a:off x="1829970" y="2086892"/>
                    <a:ext cx="6096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1829970" y="2086892"/>
                    <a:ext cx="609600" cy="609600"/>
                  </a:xfrm>
                  <a:prstGeom prst="ellipse">
                    <a:avLst/>
                  </a:prstGeom>
                  <a:blipFill rotWithShape="1">
                    <a:blip r:embed="rId5"/>
                    <a:stretch>
                      <a:fillRect l="-21154" r="-96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766913" y="2173490"/>
                    <a:ext cx="798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i="1" smtClean="0">
                                  <a:latin typeface="Cambria Math"/>
                                  <a:ea typeface="Cambria Math"/>
                                </a:rPr>
                                <m:t>𝜓</m:t>
                              </m:r>
                            </m:e>
                            <m:sub>
                              <m:r>
                                <a:rPr lang="en-US" sz="2000" b="0" i="1" smtClean="0">
                                  <a:solidFill>
                                    <a:srgbClr val="C00000"/>
                                  </a:solidFill>
                                  <a:latin typeface="Cambria Math"/>
                                  <a:ea typeface="Cambria Math"/>
                                </a:rPr>
                                <m:t>𝑡</m:t>
                              </m:r>
                              <m:r>
                                <a:rPr lang="en-US" sz="2000" b="0" i="1" smtClean="0">
                                  <a:solidFill>
                                    <a:srgbClr val="C00000"/>
                                  </a:solidFill>
                                  <a:latin typeface="Cambria Math"/>
                                  <a:ea typeface="Cambria Math"/>
                                </a:rPr>
                                <m:t>−2</m:t>
                              </m:r>
                            </m:sub>
                          </m:sSub>
                        </m:oMath>
                      </m:oMathPara>
                    </a14:m>
                    <a:endParaRPr lang="en-US"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766913" y="2173490"/>
                    <a:ext cx="798232" cy="369332"/>
                  </a:xfrm>
                  <a:prstGeom prst="rect">
                    <a:avLst/>
                  </a:prstGeom>
                  <a:blipFill rotWithShape="1">
                    <a:blip r:embed="rId20"/>
                    <a:stretch>
                      <a:fillRect b="-20000"/>
                    </a:stretch>
                  </a:blipFill>
                </p:spPr>
                <p:txBody>
                  <a:bodyPr/>
                  <a:lstStyle/>
                  <a:p>
                    <a:r>
                      <a:rPr lang="en-US">
                        <a:noFill/>
                      </a:rPr>
                      <a:t> </a:t>
                    </a:r>
                  </a:p>
                </p:txBody>
              </p:sp>
            </mc:Fallback>
          </mc:AlternateContent>
        </p:grpSp>
        <p:cxnSp>
          <p:nvCxnSpPr>
            <p:cNvPr id="18" name="Straight Arrow Connector 17"/>
            <p:cNvCxnSpPr>
              <a:stCxn id="36" idx="4"/>
            </p:cNvCxnSpPr>
            <p:nvPr/>
          </p:nvCxnSpPr>
          <p:spPr bwMode="auto">
            <a:xfrm>
              <a:off x="2931264" y="1856195"/>
              <a:ext cx="0" cy="344415"/>
            </a:xfrm>
            <a:prstGeom prst="straightConnector1">
              <a:avLst/>
            </a:prstGeom>
            <a:ln>
              <a:tailEnd type="arrow"/>
            </a:ln>
            <a:extLst/>
          </p:spPr>
          <p:style>
            <a:lnRef idx="2">
              <a:schemeClr val="accent4"/>
            </a:lnRef>
            <a:fillRef idx="0">
              <a:schemeClr val="accent4"/>
            </a:fillRef>
            <a:effectRef idx="1">
              <a:schemeClr val="accent4"/>
            </a:effectRef>
            <a:fontRef idx="minor">
              <a:schemeClr val="tx1"/>
            </a:fontRef>
          </p:style>
        </p:cxnSp>
        <p:grpSp>
          <p:nvGrpSpPr>
            <p:cNvPr id="43" name="Group 42"/>
            <p:cNvGrpSpPr/>
            <p:nvPr/>
          </p:nvGrpSpPr>
          <p:grpSpPr>
            <a:xfrm>
              <a:off x="6203244" y="1230016"/>
              <a:ext cx="609600" cy="609600"/>
              <a:chOff x="1829970" y="2086892"/>
              <a:chExt cx="609600" cy="609600"/>
            </a:xfrm>
          </p:grpSpPr>
          <mc:AlternateContent xmlns:mc="http://schemas.openxmlformats.org/markup-compatibility/2006" xmlns:a14="http://schemas.microsoft.com/office/drawing/2010/main">
            <mc:Choice Requires="a14">
              <p:sp>
                <p:nvSpPr>
                  <p:cNvPr id="45" name="Oval 44"/>
                  <p:cNvSpPr/>
                  <p:nvPr/>
                </p:nvSpPr>
                <p:spPr>
                  <a:xfrm>
                    <a:off x="1829970" y="2086892"/>
                    <a:ext cx="6096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𝜖</m:t>
                          </m:r>
                          <m:sSub>
                            <m:sSubPr>
                              <m:ctrlPr>
                                <a:rPr lang="en-US" i="1" smtClean="0">
                                  <a:latin typeface="Cambria Math"/>
                                  <a:ea typeface="Cambria Math"/>
                                </a:rPr>
                              </m:ctrlPr>
                            </m:sSubPr>
                            <m:e/>
                            <m:sub/>
                          </m:sSub>
                          <m:r>
                            <a:rPr lang="en-US" i="1" smtClean="0">
                              <a:latin typeface="Cambria Math"/>
                              <a:ea typeface="Cambria Math"/>
                            </a:rPr>
                            <m:t>𝜖𝜖</m:t>
                          </m:r>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1829970" y="2086892"/>
                    <a:ext cx="609600" cy="609600"/>
                  </a:xfrm>
                  <a:prstGeom prst="ellipse">
                    <a:avLst/>
                  </a:prstGeom>
                  <a:blipFill rotWithShape="1">
                    <a:blip r:embed="rId5"/>
                    <a:stretch>
                      <a:fillRect l="-21154" r="-96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829970" y="2173490"/>
                    <a:ext cx="552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ea typeface="Cambria Math"/>
                                </a:rPr>
                              </m:ctrlPr>
                            </m:sSubPr>
                            <m:e>
                              <m:r>
                                <a:rPr lang="en-US" sz="2000" i="1" smtClean="0">
                                  <a:latin typeface="Cambria Math"/>
                                  <a:ea typeface="Cambria Math"/>
                                </a:rPr>
                                <m:t>𝜓</m:t>
                              </m:r>
                            </m:e>
                            <m:sub>
                              <m:r>
                                <a:rPr lang="en-US" sz="2000" b="0" i="1" smtClean="0">
                                  <a:solidFill>
                                    <a:srgbClr val="C00000"/>
                                  </a:solidFill>
                                  <a:latin typeface="Cambria Math"/>
                                  <a:ea typeface="Cambria Math"/>
                                </a:rPr>
                                <m:t>𝑡</m:t>
                              </m:r>
                            </m:sub>
                          </m:sSub>
                        </m:oMath>
                      </m:oMathPara>
                    </a14:m>
                    <a:endParaRPr lang="en-US"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829970" y="2173490"/>
                    <a:ext cx="552972" cy="369332"/>
                  </a:xfrm>
                  <a:prstGeom prst="rect">
                    <a:avLst/>
                  </a:prstGeom>
                  <a:blipFill rotWithShape="1">
                    <a:blip r:embed="rId21"/>
                    <a:stretch>
                      <a:fillRect b="-18033"/>
                    </a:stretch>
                  </a:blipFill>
                </p:spPr>
                <p:txBody>
                  <a:bodyPr/>
                  <a:lstStyle/>
                  <a:p>
                    <a:r>
                      <a:rPr lang="en-US">
                        <a:noFill/>
                      </a:rPr>
                      <a:t> </a:t>
                    </a:r>
                  </a:p>
                </p:txBody>
              </p:sp>
            </mc:Fallback>
          </mc:AlternateContent>
        </p:grpSp>
        <p:cxnSp>
          <p:nvCxnSpPr>
            <p:cNvPr id="27" name="Straight Arrow Connector 26"/>
            <p:cNvCxnSpPr>
              <a:stCxn id="41" idx="4"/>
            </p:cNvCxnSpPr>
            <p:nvPr/>
          </p:nvCxnSpPr>
          <p:spPr bwMode="auto">
            <a:xfrm>
              <a:off x="4772089" y="1822659"/>
              <a:ext cx="0" cy="37795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29" name="Straight Arrow Connector 28"/>
            <p:cNvCxnSpPr>
              <a:stCxn id="45" idx="4"/>
            </p:cNvCxnSpPr>
            <p:nvPr/>
          </p:nvCxnSpPr>
          <p:spPr bwMode="auto">
            <a:xfrm>
              <a:off x="6508044" y="1839616"/>
              <a:ext cx="0" cy="360994"/>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32836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a:noFill/>
        </p:spPr>
        <p:txBody>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fld id="{74FF7527-3875-4AE0-BCF1-6B89EF3185EE}" type="slidenum">
              <a:rPr lang="en-US" altLang="en-US" sz="1400" smtClean="0"/>
              <a:pPr eaLnBrk="1" hangingPunct="1">
                <a:buSzTx/>
                <a:buFontTx/>
                <a:buNone/>
              </a:pPr>
              <a:t>6</a:t>
            </a:fld>
            <a:endParaRPr lang="en-US" altLang="en-US" sz="1400" smtClean="0"/>
          </a:p>
        </p:txBody>
      </p:sp>
      <p:sp>
        <p:nvSpPr>
          <p:cNvPr id="9219" name="Rectangle 2"/>
          <p:cNvSpPr>
            <a:spLocks noGrp="1" noChangeArrowheads="1"/>
          </p:cNvSpPr>
          <p:nvPr>
            <p:ph type="title"/>
          </p:nvPr>
        </p:nvSpPr>
        <p:spPr>
          <a:xfrm>
            <a:off x="652893" y="738876"/>
            <a:ext cx="8424863" cy="646331"/>
          </a:xfrm>
        </p:spPr>
        <p:txBody>
          <a:bodyPr/>
          <a:lstStyle/>
          <a:p>
            <a:pPr algn="ctr" eaLnBrk="1" hangingPunct="1"/>
            <a:r>
              <a:rPr lang="en-US" altLang="en-US" dirty="0" smtClean="0"/>
              <a:t>Matrices of a Kalman Filter</a:t>
            </a:r>
            <a:endParaRPr lang="de-DE" altLang="en-US" dirty="0" smtClean="0"/>
          </a:p>
        </p:txBody>
      </p:sp>
      <p:grpSp>
        <p:nvGrpSpPr>
          <p:cNvPr id="3" name="Group 2"/>
          <p:cNvGrpSpPr/>
          <p:nvPr/>
        </p:nvGrpSpPr>
        <p:grpSpPr>
          <a:xfrm>
            <a:off x="917575" y="1730374"/>
            <a:ext cx="8226425" cy="1089025"/>
            <a:chOff x="528638" y="1425575"/>
            <a:chExt cx="8226425" cy="1089025"/>
          </a:xfrm>
        </p:grpSpPr>
        <mc:AlternateContent xmlns:mc="http://schemas.openxmlformats.org/markup-compatibility/2006" xmlns:a14="http://schemas.microsoft.com/office/drawing/2010/main">
          <mc:Choice Requires="a14">
            <p:sp>
              <p:nvSpPr>
                <p:cNvPr id="1230853" name="Text Box 5"/>
                <p:cNvSpPr txBox="1">
                  <a:spLocks noChangeArrowheads="1"/>
                </p:cNvSpPr>
                <p:nvPr/>
              </p:nvSpPr>
              <p:spPr bwMode="auto">
                <a:xfrm>
                  <a:off x="1628775" y="1425575"/>
                  <a:ext cx="7126288" cy="1089025"/>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400" dirty="0" smtClean="0"/>
                    <a:t>Matrix (</a:t>
                  </a:r>
                  <a:r>
                    <a:rPr lang="en-US" altLang="en-US" sz="2400" dirty="0" err="1"/>
                    <a:t>nxn</a:t>
                  </a:r>
                  <a:r>
                    <a:rPr lang="en-US" altLang="en-US" sz="2400" dirty="0"/>
                    <a:t>) that describes how the state evolves from </a:t>
                  </a:r>
                  <a:r>
                    <a:rPr lang="en-US" altLang="en-US" sz="2400" i="1" dirty="0" smtClean="0">
                      <a:latin typeface="Times New Roman" pitchFamily="18" charset="0"/>
                    </a:rPr>
                    <a:t>t-</a:t>
                  </a:r>
                  <a14:m>
                    <m:oMath xmlns:m="http://schemas.openxmlformats.org/officeDocument/2006/math">
                      <m:r>
                        <m:rPr>
                          <m:sty m:val="p"/>
                        </m:rPr>
                        <a:rPr lang="el-GR" altLang="en-US" sz="2400" i="1" smtClean="0">
                          <a:latin typeface="Cambria Math"/>
                          <a:ea typeface="Cambria Math"/>
                        </a:rPr>
                        <m:t>Δ</m:t>
                      </m:r>
                      <m:r>
                        <a:rPr lang="en-US" altLang="en-US" sz="2400" b="0" i="1" smtClean="0">
                          <a:latin typeface="Cambria Math"/>
                          <a:ea typeface="Cambria Math"/>
                        </a:rPr>
                        <m:t>𝑡</m:t>
                      </m:r>
                    </m:oMath>
                  </a14:m>
                  <a:r>
                    <a:rPr lang="en-US" altLang="en-US" sz="2400" dirty="0" smtClean="0"/>
                    <a:t> </a:t>
                  </a:r>
                  <a:r>
                    <a:rPr lang="en-US" altLang="en-US" sz="2400" dirty="0"/>
                    <a:t>to </a:t>
                  </a:r>
                  <a:r>
                    <a:rPr lang="en-US" altLang="en-US" sz="2400" i="1" dirty="0">
                      <a:latin typeface="Times New Roman" pitchFamily="18" charset="0"/>
                    </a:rPr>
                    <a:t>t</a:t>
                  </a:r>
                  <a:r>
                    <a:rPr lang="en-US" altLang="en-US" sz="2400" dirty="0"/>
                    <a:t> without controls or noise.</a:t>
                  </a:r>
                  <a:endParaRPr lang="de-DE" altLang="en-US" sz="2400" dirty="0"/>
                </a:p>
              </p:txBody>
            </p:sp>
          </mc:Choice>
          <mc:Fallback xmlns="">
            <p:sp>
              <p:nvSpPr>
                <p:cNvPr id="1230853" name="Text Box 5"/>
                <p:cNvSpPr txBox="1">
                  <a:spLocks noRot="1" noChangeAspect="1" noMove="1" noResize="1" noEditPoints="1" noAdjustHandles="1" noChangeArrowheads="1" noChangeShapeType="1" noTextEdit="1"/>
                </p:cNvSpPr>
                <p:nvPr/>
              </p:nvSpPr>
              <p:spPr bwMode="auto">
                <a:xfrm>
                  <a:off x="1628775" y="1425575"/>
                  <a:ext cx="7126288" cy="1089025"/>
                </a:xfrm>
                <a:prstGeom prst="rect">
                  <a:avLst/>
                </a:prstGeom>
                <a:blipFill rotWithShape="1">
                  <a:blip r:embed="rId3"/>
                  <a:stretch>
                    <a:fillRect l="-1369" t="-4494" b="-224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30855" name="Object 7"/>
                <p:cNvGraphicFramePr>
                  <a:graphicFrameLocks noChangeAspect="1"/>
                </p:cNvGraphicFramePr>
                <p:nvPr>
                  <p:extLst>
                    <p:ext uri="{D42A27DB-BD31-4B8C-83A1-F6EECF244321}">
                      <p14:modId xmlns:p14="http://schemas.microsoft.com/office/powerpoint/2010/main" val="3868039034"/>
                    </p:ext>
                  </p:extLst>
                </p:nvPr>
              </p:nvGraphicFramePr>
              <p:xfrm>
                <a:off x="528638" y="1656556"/>
                <a:ext cx="871537" cy="627063"/>
              </p:xfrm>
              <a:graphic>
                <a:graphicData uri="http://schemas.openxmlformats.org/presentationml/2006/ole">
                  <mc:AlternateContent>
                    <mc:Choice xmlns:v="urn:schemas-microsoft-com:vml" Requires="v">
                      <p:oleObj spid="_x0000_s4122" name="Equation" r:id="rId4" imgW="317160" imgH="228600" progId="Equation.3">
                        <p:embed/>
                      </p:oleObj>
                    </mc:Choice>
                    <mc:Fallback>
                      <p:oleObj name="Equation" r:id="rId4" imgW="317160" imgH="228600" progId="Equation.3">
                        <p:embed/>
                        <p:pic>
                          <p:nvPicPr>
                            <p:cNvPr id="0" name=""/>
                            <p:cNvPicPr>
                              <a:picLocks noChangeAspect="1" noChangeArrowheads="1"/>
                            </p:cNvPicPr>
                            <p:nvPr/>
                          </p:nvPicPr>
                          <p:blipFill>
                            <a:blip r:embed="rId5"/>
                            <a:srcRect/>
                            <a:stretch>
                              <a:fillRect/>
                            </a:stretch>
                          </p:blipFill>
                          <p:spPr bwMode="auto">
                            <a:xfrm>
                              <a:off x="528638" y="1656556"/>
                              <a:ext cx="871537" cy="627063"/>
                            </a:xfrm>
                            <a:prstGeom prst="rect">
                              <a:avLst/>
                            </a:prstGeom>
                            <a:noFill/>
                            <a:ln w="9525">
                              <a:solidFill>
                                <a:schemeClr val="folHlink"/>
                              </a:solidFill>
                              <a:miter lim="800000"/>
                              <a:headEnd/>
                              <a:tailEnd/>
                            </a:ln>
                            <a:effectLst/>
                            <a:extLst/>
                          </p:spPr>
                        </p:pic>
                      </p:oleObj>
                    </mc:Fallback>
                  </mc:AlternateContent>
                </a:graphicData>
              </a:graphic>
            </p:graphicFrame>
          </mc:Choice>
          <mc:Fallback xmlns="">
            <p:graphicFrame>
              <p:nvGraphicFramePr>
                <p:cNvPr id="1230855" name="Object 7"/>
                <p:cNvGraphicFramePr>
                  <a:graphicFrameLocks noChangeAspect="1"/>
                </p:cNvGraphicFramePr>
                <p:nvPr>
                  <p:extLst>
                    <p:ext uri="{D42A27DB-BD31-4B8C-83A1-F6EECF244321}">
                      <p14:modId xmlns:p14="http://schemas.microsoft.com/office/powerpoint/2010/main" val="3868039034"/>
                    </p:ext>
                  </p:extLst>
                </p:nvPr>
              </p:nvGraphicFramePr>
              <p:xfrm>
                <a:off x="528638" y="1656556"/>
                <a:ext cx="871537" cy="627063"/>
              </p:xfrm>
              <a:graphic>
                <a:graphicData uri="http://schemas.openxmlformats.org/presentationml/2006/ole">
                  <mc:AlternateContent>
                    <mc:Choice xmlns:v="urn:schemas-microsoft-com:vml" Requires="v">
                      <p:oleObj spid="_x0000_s4102" name="Equation" r:id="rId6" imgW="317160" imgH="228600" progId="Equation.3">
                        <p:embed/>
                      </p:oleObj>
                    </mc:Choice>
                    <mc:Fallback>
                      <p:oleObj name="Equation" r:id="rId6" imgW="317160" imgH="228600" progId="Equation.3">
                        <p:embed/>
                        <p:pic>
                          <p:nvPicPr>
                            <p:cNvPr id="0" name=""/>
                            <p:cNvPicPr>
                              <a:picLocks noChangeAspect="1" noChangeArrowheads="1"/>
                            </p:cNvPicPr>
                            <p:nvPr/>
                          </p:nvPicPr>
                          <p:blipFill>
                            <a:blip r:embed="rId7"/>
                            <a:srcRect/>
                            <a:stretch>
                              <a:fillRect/>
                            </a:stretch>
                          </p:blipFill>
                          <p:spPr bwMode="auto">
                            <a:xfrm>
                              <a:off x="528638" y="1656556"/>
                              <a:ext cx="871537" cy="627063"/>
                            </a:xfrm>
                            <a:prstGeom prst="rect">
                              <a:avLst/>
                            </a:prstGeom>
                            <a:noFill/>
                            <a:ln w="9525">
                              <a:solidFill>
                                <a:schemeClr val="folHlink"/>
                              </a:solidFill>
                              <a:miter lim="800000"/>
                              <a:headEnd/>
                              <a:tailEnd/>
                            </a:ln>
                            <a:effectLst/>
                            <a:extLst/>
                          </p:spPr>
                        </p:pic>
                      </p:oleObj>
                    </mc:Fallback>
                  </mc:AlternateContent>
                </a:graphicData>
              </a:graphic>
            </p:graphicFrame>
          </mc:Fallback>
        </mc:AlternateContent>
      </p:grpSp>
      <p:grpSp>
        <p:nvGrpSpPr>
          <p:cNvPr id="4" name="Group 3"/>
          <p:cNvGrpSpPr/>
          <p:nvPr/>
        </p:nvGrpSpPr>
        <p:grpSpPr>
          <a:xfrm>
            <a:off x="917575" y="3093255"/>
            <a:ext cx="8226425" cy="757130"/>
            <a:chOff x="528638" y="2549525"/>
            <a:chExt cx="8226425" cy="757130"/>
          </a:xfrm>
        </p:grpSpPr>
        <mc:AlternateContent xmlns:mc="http://schemas.openxmlformats.org/markup-compatibility/2006" xmlns:a14="http://schemas.microsoft.com/office/drawing/2010/main">
          <mc:Choice Requires="a14">
            <p:sp>
              <p:nvSpPr>
                <p:cNvPr id="1230856" name="Text Box 8"/>
                <p:cNvSpPr txBox="1">
                  <a:spLocks noChangeArrowheads="1"/>
                </p:cNvSpPr>
                <p:nvPr/>
              </p:nvSpPr>
              <p:spPr bwMode="auto">
                <a:xfrm>
                  <a:off x="1628775" y="2549525"/>
                  <a:ext cx="7126288" cy="757130"/>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400" dirty="0" smtClean="0"/>
                    <a:t>Matrix (</a:t>
                  </a:r>
                  <a:r>
                    <a:rPr lang="en-US" altLang="en-US" sz="2400" dirty="0" err="1"/>
                    <a:t>nxl</a:t>
                  </a:r>
                  <a:r>
                    <a:rPr lang="en-US" altLang="en-US" sz="2400" dirty="0"/>
                    <a:t>) that describes how the control </a:t>
                  </a:r>
                  <a14:m>
                    <m:oMath xmlns:m="http://schemas.openxmlformats.org/officeDocument/2006/math">
                      <m:sSub>
                        <m:sSubPr>
                          <m:ctrlPr>
                            <a:rPr lang="en-US" altLang="en-US" sz="2400" i="1" smtClean="0">
                              <a:latin typeface="Cambria Math"/>
                            </a:rPr>
                          </m:ctrlPr>
                        </m:sSubPr>
                        <m:e>
                          <m:r>
                            <a:rPr lang="en-US" altLang="en-US" sz="2400" b="0" i="1" smtClean="0">
                              <a:latin typeface="Cambria Math"/>
                            </a:rPr>
                            <m:t>𝑢</m:t>
                          </m:r>
                        </m:e>
                        <m:sub>
                          <m:r>
                            <a:rPr lang="en-US" altLang="en-US" sz="2400" b="0" i="1" smtClean="0">
                              <a:latin typeface="Cambria Math"/>
                            </a:rPr>
                            <m:t>𝑡</m:t>
                          </m:r>
                          <m:r>
                            <a:rPr lang="en-US" altLang="en-US" sz="2400" b="0" i="1" smtClean="0">
                              <a:latin typeface="Cambria Math"/>
                            </a:rPr>
                            <m:t>−</m:t>
                          </m:r>
                          <m:r>
                            <m:rPr>
                              <m:sty m:val="p"/>
                            </m:rPr>
                            <a:rPr lang="el-GR" altLang="en-US" sz="2400" b="0" i="1" smtClean="0">
                              <a:latin typeface="Cambria Math"/>
                              <a:ea typeface="Cambria Math"/>
                            </a:rPr>
                            <m:t>Δ</m:t>
                          </m:r>
                          <m:r>
                            <a:rPr lang="en-US" altLang="en-US" sz="2400" b="0" i="1" smtClean="0">
                              <a:latin typeface="Cambria Math"/>
                              <a:ea typeface="Cambria Math"/>
                            </a:rPr>
                            <m:t>𝑡</m:t>
                          </m:r>
                          <m:r>
                            <a:rPr lang="en-US" altLang="en-US" sz="2400" b="0" i="1" smtClean="0">
                              <a:latin typeface="Cambria Math"/>
                              <a:ea typeface="Cambria Math"/>
                            </a:rPr>
                            <m:t> </m:t>
                          </m:r>
                        </m:sub>
                      </m:sSub>
                    </m:oMath>
                  </a14:m>
                  <a:r>
                    <a:rPr lang="en-US" altLang="en-US" sz="2400" dirty="0" smtClean="0"/>
                    <a:t>changes </a:t>
                  </a:r>
                  <a:r>
                    <a:rPr lang="en-US" altLang="en-US" sz="2400" dirty="0"/>
                    <a:t>the state </a:t>
                  </a:r>
                  <a:r>
                    <a:rPr lang="en-US" altLang="en-US" sz="2400" dirty="0" smtClean="0"/>
                    <a:t>between </a:t>
                  </a:r>
                  <a:r>
                    <a:rPr lang="en-US" altLang="en-US" sz="2400" i="1" dirty="0" smtClean="0">
                      <a:latin typeface="Times New Roman" pitchFamily="18" charset="0"/>
                    </a:rPr>
                    <a:t>t-</a:t>
                  </a:r>
                  <a14:m>
                    <m:oMath xmlns:m="http://schemas.openxmlformats.org/officeDocument/2006/math">
                      <m:r>
                        <m:rPr>
                          <m:sty m:val="p"/>
                        </m:rPr>
                        <a:rPr lang="el-GR" altLang="en-US" sz="2400" i="1" smtClean="0">
                          <a:latin typeface="Cambria Math"/>
                          <a:ea typeface="Cambria Math"/>
                        </a:rPr>
                        <m:t>Δ</m:t>
                      </m:r>
                      <m:r>
                        <a:rPr lang="en-US" altLang="en-US" sz="2400" b="0" i="1" smtClean="0">
                          <a:latin typeface="Cambria Math"/>
                          <a:ea typeface="Cambria Math"/>
                        </a:rPr>
                        <m:t>𝑡</m:t>
                      </m:r>
                    </m:oMath>
                  </a14:m>
                  <a:r>
                    <a:rPr lang="en-US" altLang="en-US" sz="2400" dirty="0" smtClean="0"/>
                    <a:t> </a:t>
                  </a:r>
                  <a:r>
                    <a:rPr lang="en-US" altLang="en-US" sz="2400" dirty="0"/>
                    <a:t>to </a:t>
                  </a:r>
                  <a:r>
                    <a:rPr lang="en-US" altLang="en-US" sz="2400" i="1" dirty="0">
                      <a:latin typeface="Times New Roman" pitchFamily="18" charset="0"/>
                    </a:rPr>
                    <a:t>t</a:t>
                  </a:r>
                  <a:r>
                    <a:rPr lang="en-US" altLang="en-US" sz="2400" dirty="0"/>
                    <a:t>.</a:t>
                  </a:r>
                  <a:endParaRPr lang="de-DE" altLang="en-US" sz="2400" dirty="0"/>
                </a:p>
              </p:txBody>
            </p:sp>
          </mc:Choice>
          <mc:Fallback xmlns="">
            <p:sp>
              <p:nvSpPr>
                <p:cNvPr id="1230856" name="Text Box 8"/>
                <p:cNvSpPr txBox="1">
                  <a:spLocks noRot="1" noChangeAspect="1" noMove="1" noResize="1" noEditPoints="1" noAdjustHandles="1" noChangeArrowheads="1" noChangeShapeType="1" noTextEdit="1"/>
                </p:cNvSpPr>
                <p:nvPr/>
              </p:nvSpPr>
              <p:spPr bwMode="auto">
                <a:xfrm>
                  <a:off x="1628775" y="2549525"/>
                  <a:ext cx="7126288" cy="757130"/>
                </a:xfrm>
                <a:prstGeom prst="rect">
                  <a:avLst/>
                </a:prstGeom>
                <a:blipFill rotWithShape="1">
                  <a:blip r:embed="rId8"/>
                  <a:stretch>
                    <a:fillRect l="-1369" t="-6400" b="-272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30857" name="Object 9"/>
                <p:cNvGraphicFramePr>
                  <a:graphicFrameLocks noChangeAspect="1"/>
                </p:cNvGraphicFramePr>
                <p:nvPr>
                  <p:extLst>
                    <p:ext uri="{D42A27DB-BD31-4B8C-83A1-F6EECF244321}">
                      <p14:modId xmlns:p14="http://schemas.microsoft.com/office/powerpoint/2010/main" val="1908861188"/>
                    </p:ext>
                  </p:extLst>
                </p:nvPr>
              </p:nvGraphicFramePr>
              <p:xfrm>
                <a:off x="528638" y="2614559"/>
                <a:ext cx="871537" cy="627063"/>
              </p:xfrm>
              <a:graphic>
                <a:graphicData uri="http://schemas.openxmlformats.org/presentationml/2006/ole">
                  <mc:AlternateContent>
                    <mc:Choice xmlns:v="urn:schemas-microsoft-com:vml" Requires="v">
                      <p:oleObj spid="_x0000_s4123" name="Equation" r:id="rId9" imgW="317160" imgH="228600" progId="Equation.3">
                        <p:embed/>
                      </p:oleObj>
                    </mc:Choice>
                    <mc:Fallback>
                      <p:oleObj name="Equation" r:id="rId9" imgW="317160" imgH="228600" progId="Equation.3">
                        <p:embed/>
                        <p:pic>
                          <p:nvPicPr>
                            <p:cNvPr id="0" name=""/>
                            <p:cNvPicPr>
                              <a:picLocks noChangeAspect="1" noChangeArrowheads="1"/>
                            </p:cNvPicPr>
                            <p:nvPr/>
                          </p:nvPicPr>
                          <p:blipFill>
                            <a:blip r:embed="rId10"/>
                            <a:srcRect/>
                            <a:stretch>
                              <a:fillRect/>
                            </a:stretch>
                          </p:blipFill>
                          <p:spPr bwMode="auto">
                            <a:xfrm>
                              <a:off x="528638" y="2614559"/>
                              <a:ext cx="871537" cy="627063"/>
                            </a:xfrm>
                            <a:prstGeom prst="rect">
                              <a:avLst/>
                            </a:prstGeom>
                            <a:noFill/>
                            <a:ln w="9525">
                              <a:solidFill>
                                <a:schemeClr val="folHlink"/>
                              </a:solidFill>
                              <a:miter lim="800000"/>
                              <a:headEnd/>
                              <a:tailEnd/>
                            </a:ln>
                            <a:effectLst/>
                            <a:extLst/>
                          </p:spPr>
                        </p:pic>
                      </p:oleObj>
                    </mc:Fallback>
                  </mc:AlternateContent>
                </a:graphicData>
              </a:graphic>
            </p:graphicFrame>
          </mc:Choice>
          <mc:Fallback xmlns="">
            <p:graphicFrame>
              <p:nvGraphicFramePr>
                <p:cNvPr id="1230857" name="Object 9"/>
                <p:cNvGraphicFramePr>
                  <a:graphicFrameLocks noChangeAspect="1"/>
                </p:cNvGraphicFramePr>
                <p:nvPr>
                  <p:extLst>
                    <p:ext uri="{D42A27DB-BD31-4B8C-83A1-F6EECF244321}">
                      <p14:modId xmlns:p14="http://schemas.microsoft.com/office/powerpoint/2010/main" val="1908861188"/>
                    </p:ext>
                  </p:extLst>
                </p:nvPr>
              </p:nvGraphicFramePr>
              <p:xfrm>
                <a:off x="528638" y="2614559"/>
                <a:ext cx="871537" cy="627063"/>
              </p:xfrm>
              <a:graphic>
                <a:graphicData uri="http://schemas.openxmlformats.org/presentationml/2006/ole">
                  <mc:AlternateContent>
                    <mc:Choice xmlns:v="urn:schemas-microsoft-com:vml" Requires="v">
                      <p:oleObj spid="_x0000_s4103" name="Equation" r:id="rId11" imgW="317160" imgH="228600" progId="Equation.3">
                        <p:embed/>
                      </p:oleObj>
                    </mc:Choice>
                    <mc:Fallback>
                      <p:oleObj name="Equation" r:id="rId11" imgW="317160" imgH="228600" progId="Equation.3">
                        <p:embed/>
                        <p:pic>
                          <p:nvPicPr>
                            <p:cNvPr id="0" name=""/>
                            <p:cNvPicPr>
                              <a:picLocks noChangeAspect="1" noChangeArrowheads="1"/>
                            </p:cNvPicPr>
                            <p:nvPr/>
                          </p:nvPicPr>
                          <p:blipFill>
                            <a:blip r:embed="rId12"/>
                            <a:srcRect/>
                            <a:stretch>
                              <a:fillRect/>
                            </a:stretch>
                          </p:blipFill>
                          <p:spPr bwMode="auto">
                            <a:xfrm>
                              <a:off x="528638" y="2614559"/>
                              <a:ext cx="871537" cy="627063"/>
                            </a:xfrm>
                            <a:prstGeom prst="rect">
                              <a:avLst/>
                            </a:prstGeom>
                            <a:noFill/>
                            <a:ln w="9525">
                              <a:solidFill>
                                <a:schemeClr val="folHlink"/>
                              </a:solidFill>
                              <a:miter lim="800000"/>
                              <a:headEnd/>
                              <a:tailEnd/>
                            </a:ln>
                            <a:effectLst/>
                            <a:extLst/>
                          </p:spPr>
                        </p:pic>
                      </p:oleObj>
                    </mc:Fallback>
                  </mc:AlternateContent>
                </a:graphicData>
              </a:graphic>
            </p:graphicFrame>
          </mc:Fallback>
        </mc:AlternateContent>
      </p:grpSp>
      <p:grpSp>
        <p:nvGrpSpPr>
          <p:cNvPr id="6" name="Group 5"/>
          <p:cNvGrpSpPr/>
          <p:nvPr/>
        </p:nvGrpSpPr>
        <p:grpSpPr>
          <a:xfrm>
            <a:off x="1117804" y="5487627"/>
            <a:ext cx="8026196" cy="749300"/>
            <a:chOff x="711200" y="5112978"/>
            <a:chExt cx="8026196" cy="749300"/>
          </a:xfrm>
        </p:grpSpPr>
        <p:sp>
          <p:nvSpPr>
            <p:cNvPr id="1230858" name="Text Box 10"/>
            <p:cNvSpPr txBox="1">
              <a:spLocks noChangeArrowheads="1"/>
            </p:cNvSpPr>
            <p:nvPr/>
          </p:nvSpPr>
          <p:spPr bwMode="auto">
            <a:xfrm>
              <a:off x="1611108" y="5112978"/>
              <a:ext cx="71262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400" dirty="0"/>
                <a:t>Matrix (kxn) that describes how to map the state </a:t>
              </a:r>
              <a:r>
                <a:rPr lang="en-US" altLang="en-US" sz="2400" i="1" dirty="0" err="1">
                  <a:latin typeface="Times New Roman" pitchFamily="18" charset="0"/>
                </a:rPr>
                <a:t>x</a:t>
              </a:r>
              <a:r>
                <a:rPr lang="en-US" altLang="en-US" sz="2400" i="1" baseline="-25000" dirty="0" err="1">
                  <a:latin typeface="Times New Roman" pitchFamily="18" charset="0"/>
                </a:rPr>
                <a:t>t</a:t>
              </a:r>
              <a:r>
                <a:rPr lang="en-US" altLang="en-US" sz="2400" dirty="0"/>
                <a:t> to an observation </a:t>
              </a:r>
              <a:r>
                <a:rPr lang="en-US" altLang="en-US" sz="2400" i="1" dirty="0" err="1">
                  <a:latin typeface="Times New Roman" pitchFamily="18" charset="0"/>
                </a:rPr>
                <a:t>z</a:t>
              </a:r>
              <a:r>
                <a:rPr lang="en-US" altLang="en-US" sz="2400" i="1" baseline="-25000" dirty="0" err="1">
                  <a:latin typeface="Times New Roman" pitchFamily="18" charset="0"/>
                </a:rPr>
                <a:t>t</a:t>
              </a:r>
              <a:r>
                <a:rPr lang="en-US" altLang="en-US" sz="2400" dirty="0"/>
                <a:t>.</a:t>
              </a:r>
              <a:endParaRPr lang="de-DE" altLang="en-US" sz="2400" dirty="0"/>
            </a:p>
          </p:txBody>
        </p:sp>
        <p:graphicFrame>
          <p:nvGraphicFramePr>
            <p:cNvPr id="1230859" name="Object 11"/>
            <p:cNvGraphicFramePr>
              <a:graphicFrameLocks noChangeAspect="1"/>
            </p:cNvGraphicFramePr>
            <p:nvPr>
              <p:extLst>
                <p:ext uri="{D42A27DB-BD31-4B8C-83A1-F6EECF244321}">
                  <p14:modId xmlns:p14="http://schemas.microsoft.com/office/powerpoint/2010/main" val="4292646752"/>
                </p:ext>
              </p:extLst>
            </p:nvPr>
          </p:nvGraphicFramePr>
          <p:xfrm>
            <a:off x="711200" y="5174097"/>
            <a:ext cx="487362" cy="627063"/>
          </p:xfrm>
          <a:graphic>
            <a:graphicData uri="http://schemas.openxmlformats.org/presentationml/2006/ole">
              <mc:AlternateContent xmlns:mc="http://schemas.openxmlformats.org/markup-compatibility/2006">
                <mc:Choice xmlns:v="urn:schemas-microsoft-com:vml" Requires="v">
                  <p:oleObj spid="_x0000_s4124" name="Equation" r:id="rId13" imgW="177646" imgH="228402" progId="Equation.3">
                    <p:embed/>
                  </p:oleObj>
                </mc:Choice>
                <mc:Fallback>
                  <p:oleObj name="Equation" r:id="rId13" imgW="177646" imgH="22840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200" y="5174097"/>
                          <a:ext cx="487362" cy="627063"/>
                        </a:xfrm>
                        <a:prstGeom prst="rect">
                          <a:avLst/>
                        </a:prstGeom>
                        <a:noFill/>
                        <a:ln w="9525">
                          <a:solidFill>
                            <a:schemeClr val="folHlink"/>
                          </a:solidFill>
                          <a:miter lim="800000"/>
                          <a:headEnd/>
                          <a:tailEnd/>
                        </a:ln>
                        <a:effectLst/>
                        <a:extLst/>
                      </p:spPr>
                    </p:pic>
                  </p:oleObj>
                </mc:Fallback>
              </mc:AlternateContent>
            </a:graphicData>
          </a:graphic>
        </p:graphicFrame>
      </p:grpSp>
      <p:grpSp>
        <p:nvGrpSpPr>
          <p:cNvPr id="5" name="Group 4"/>
          <p:cNvGrpSpPr/>
          <p:nvPr/>
        </p:nvGrpSpPr>
        <p:grpSpPr>
          <a:xfrm>
            <a:off x="949529" y="4124241"/>
            <a:ext cx="8194471" cy="1089529"/>
            <a:chOff x="542925" y="3475758"/>
            <a:chExt cx="8194471" cy="1089529"/>
          </a:xfrm>
        </p:grpSpPr>
        <mc:AlternateContent xmlns:mc="http://schemas.openxmlformats.org/markup-compatibility/2006" xmlns:a14="http://schemas.microsoft.com/office/drawing/2010/main">
          <mc:Choice Requires="a14">
            <p:graphicFrame>
              <p:nvGraphicFramePr>
                <p:cNvPr id="1230851" name="Object 3"/>
                <p:cNvGraphicFramePr>
                  <a:graphicFrameLocks noChangeAspect="1"/>
                </p:cNvGraphicFramePr>
                <p:nvPr>
                  <p:extLst>
                    <p:ext uri="{D42A27DB-BD31-4B8C-83A1-F6EECF244321}">
                      <p14:modId xmlns:p14="http://schemas.microsoft.com/office/powerpoint/2010/main" val="4291839726"/>
                    </p:ext>
                  </p:extLst>
                </p:nvPr>
              </p:nvGraphicFramePr>
              <p:xfrm>
                <a:off x="542925" y="3706991"/>
                <a:ext cx="950913" cy="627062"/>
              </p:xfrm>
              <a:graphic>
                <a:graphicData uri="http://schemas.openxmlformats.org/presentationml/2006/ole">
                  <mc:AlternateContent>
                    <mc:Choice xmlns:v="urn:schemas-microsoft-com:vml" Requires="v">
                      <p:oleObj spid="_x0000_s4125" name="Equation" r:id="rId15" imgW="330120" imgH="228600" progId="Equation.3">
                        <p:embed/>
                      </p:oleObj>
                    </mc:Choice>
                    <mc:Fallback>
                      <p:oleObj name="Equation" r:id="rId15" imgW="330120" imgH="228600" progId="Equation.3">
                        <p:embed/>
                        <p:pic>
                          <p:nvPicPr>
                            <p:cNvPr id="0" name=""/>
                            <p:cNvPicPr>
                              <a:picLocks noChangeAspect="1" noChangeArrowheads="1"/>
                            </p:cNvPicPr>
                            <p:nvPr/>
                          </p:nvPicPr>
                          <p:blipFill>
                            <a:blip r:embed="rId16"/>
                            <a:srcRect/>
                            <a:stretch>
                              <a:fillRect/>
                            </a:stretch>
                          </p:blipFill>
                          <p:spPr bwMode="auto">
                            <a:xfrm>
                              <a:off x="542925" y="3706991"/>
                              <a:ext cx="950913" cy="627062"/>
                            </a:xfrm>
                            <a:prstGeom prst="rect">
                              <a:avLst/>
                            </a:prstGeom>
                            <a:noFill/>
                            <a:ln w="9525">
                              <a:solidFill>
                                <a:schemeClr val="folHlink"/>
                              </a:solidFill>
                              <a:miter lim="800000"/>
                              <a:headEnd/>
                              <a:tailEnd/>
                            </a:ln>
                            <a:effectLst/>
                            <a:extLst/>
                          </p:spPr>
                        </p:pic>
                      </p:oleObj>
                    </mc:Fallback>
                  </mc:AlternateContent>
                </a:graphicData>
              </a:graphic>
            </p:graphicFrame>
          </mc:Choice>
          <mc:Fallback xmlns="">
            <p:graphicFrame>
              <p:nvGraphicFramePr>
                <p:cNvPr id="1230851" name="Object 3"/>
                <p:cNvGraphicFramePr>
                  <a:graphicFrameLocks noChangeAspect="1"/>
                </p:cNvGraphicFramePr>
                <p:nvPr>
                  <p:extLst>
                    <p:ext uri="{D42A27DB-BD31-4B8C-83A1-F6EECF244321}">
                      <p14:modId xmlns:p14="http://schemas.microsoft.com/office/powerpoint/2010/main" val="4291839726"/>
                    </p:ext>
                  </p:extLst>
                </p:nvPr>
              </p:nvGraphicFramePr>
              <p:xfrm>
                <a:off x="542925" y="3706991"/>
                <a:ext cx="950913" cy="627062"/>
              </p:xfrm>
              <a:graphic>
                <a:graphicData uri="http://schemas.openxmlformats.org/presentationml/2006/ole">
                  <mc:AlternateContent>
                    <mc:Choice xmlns:v="urn:schemas-microsoft-com:vml" Requires="v">
                      <p:oleObj spid="_x0000_s4105" name="Equation" r:id="rId17" imgW="330120" imgH="228600" progId="Equation.3">
                        <p:embed/>
                      </p:oleObj>
                    </mc:Choice>
                    <mc:Fallback>
                      <p:oleObj name="Equation" r:id="rId17" imgW="330120" imgH="228600" progId="Equation.3">
                        <p:embed/>
                        <p:pic>
                          <p:nvPicPr>
                            <p:cNvPr id="0" name=""/>
                            <p:cNvPicPr>
                              <a:picLocks noChangeAspect="1" noChangeArrowheads="1"/>
                            </p:cNvPicPr>
                            <p:nvPr/>
                          </p:nvPicPr>
                          <p:blipFill>
                            <a:blip r:embed="rId18"/>
                            <a:srcRect/>
                            <a:stretch>
                              <a:fillRect/>
                            </a:stretch>
                          </p:blipFill>
                          <p:spPr bwMode="auto">
                            <a:xfrm>
                              <a:off x="542925" y="3706991"/>
                              <a:ext cx="950913" cy="627062"/>
                            </a:xfrm>
                            <a:prstGeom prst="rect">
                              <a:avLst/>
                            </a:prstGeom>
                            <a:noFill/>
                            <a:ln w="9525">
                              <a:solidFill>
                                <a:schemeClr val="folHlink"/>
                              </a:solidFill>
                              <a:miter lim="800000"/>
                              <a:headEnd/>
                              <a:tailEnd/>
                            </a:ln>
                            <a:effectLs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1628775" y="3475758"/>
                  <a:ext cx="7108621" cy="1089529"/>
                </a:xfrm>
                <a:prstGeom prst="rect">
                  <a:avLst/>
                </a:prstGeom>
                <a:noFill/>
              </p:spPr>
              <p:txBody>
                <a:bodyPr wrap="square" rtlCol="0">
                  <a:spAutoFit/>
                </a:bodyPr>
                <a:lstStyle/>
                <a:p>
                  <a:r>
                    <a:rPr lang="en-US" sz="2400" dirty="0" smtClean="0"/>
                    <a:t>Matrix(</a:t>
                  </a:r>
                  <a:r>
                    <a:rPr lang="en-US" sz="2400" dirty="0" err="1" smtClean="0"/>
                    <a:t>nxl</a:t>
                  </a:r>
                  <a:r>
                    <a:rPr lang="en-US" sz="2400" dirty="0" smtClean="0"/>
                    <a:t>) that describes how the control noise at </a:t>
                  </a:r>
                  <a14:m>
                    <m:oMath xmlns:m="http://schemas.openxmlformats.org/officeDocument/2006/math">
                      <m:r>
                        <m:rPr>
                          <m:sty m:val="p"/>
                        </m:rPr>
                        <a:rPr lang="en-US" sz="2400" b="0" i="0" smtClean="0">
                          <a:latin typeface="Cambria Math"/>
                          <a:ea typeface="Cambria Math"/>
                        </a:rPr>
                        <m:t>t</m:t>
                      </m:r>
                      <m:r>
                        <a:rPr lang="en-US" sz="2400" b="0" i="0" smtClean="0">
                          <a:latin typeface="Cambria Math"/>
                          <a:ea typeface="Cambria Math"/>
                        </a:rPr>
                        <m:t>−</m:t>
                      </m:r>
                      <m:r>
                        <m:rPr>
                          <m:sty m:val="p"/>
                        </m:rPr>
                        <a:rPr lang="el-GR" sz="2400" i="1" smtClean="0">
                          <a:latin typeface="Cambria Math"/>
                          <a:ea typeface="Cambria Math"/>
                        </a:rPr>
                        <m:t>Δ</m:t>
                      </m:r>
                      <m:r>
                        <a:rPr lang="en-US" sz="2400" b="0" i="1" smtClean="0">
                          <a:latin typeface="Cambria Math"/>
                          <a:ea typeface="Cambria Math"/>
                        </a:rPr>
                        <m:t>𝑡</m:t>
                      </m:r>
                      <m:r>
                        <a:rPr lang="en-US" sz="2400" b="0" i="1" smtClean="0">
                          <a:latin typeface="Cambria Math"/>
                          <a:ea typeface="Cambria Math"/>
                        </a:rPr>
                        <m:t> </m:t>
                      </m:r>
                    </m:oMath>
                  </a14:m>
                  <a:r>
                    <a:rPr lang="en-US" sz="2400" dirty="0" smtClean="0"/>
                    <a:t>propagates into the next state. </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628775" y="3475758"/>
                  <a:ext cx="7108621" cy="1089529"/>
                </a:xfrm>
                <a:prstGeom prst="rect">
                  <a:avLst/>
                </a:prstGeom>
                <a:blipFill rotWithShape="1">
                  <a:blip r:embed="rId19"/>
                  <a:stretch>
                    <a:fillRect l="-1372" t="-4494" b="-22472"/>
                  </a:stretch>
                </a:blipFill>
              </p:spPr>
              <p:txBody>
                <a:bodyPr/>
                <a:lstStyle/>
                <a:p>
                  <a:r>
                    <a:rPr lang="en-US">
                      <a:noFill/>
                    </a:rPr>
                    <a:t> </a:t>
                  </a:r>
                </a:p>
              </p:txBody>
            </p:sp>
          </mc:Fallback>
        </mc:AlternateContent>
      </p:grpSp>
    </p:spTree>
    <p:extLst>
      <p:ext uri="{BB962C8B-B14F-4D97-AF65-F5344CB8AC3E}">
        <p14:creationId xmlns:p14="http://schemas.microsoft.com/office/powerpoint/2010/main" val="974893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322503"/>
            <a:ext cx="8424863" cy="1077218"/>
          </a:xfrm>
        </p:spPr>
        <p:txBody>
          <a:bodyPr/>
          <a:lstStyle/>
          <a:p>
            <a:pPr algn="ctr" eaLnBrk="1" hangingPunct="1"/>
            <a:r>
              <a:rPr lang="en-US" altLang="en-US" sz="3200" dirty="0" smtClean="0"/>
              <a:t>Random Variables of a Kalman Filter</a:t>
            </a:r>
            <a:endParaRPr lang="de-DE" altLang="en-US" sz="3200" dirty="0" smtClean="0"/>
          </a:p>
        </p:txBody>
      </p:sp>
      <p:sp>
        <p:nvSpPr>
          <p:cNvPr id="9218" name="Slide Number Placeholder 4"/>
          <p:cNvSpPr>
            <a:spLocks noGrp="1"/>
          </p:cNvSpPr>
          <p:nvPr>
            <p:ph type="sldNum" sz="quarter" idx="12"/>
          </p:nvPr>
        </p:nvSpPr>
        <p:spPr>
          <a:noFill/>
        </p:spPr>
        <p:txBody>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fld id="{74FF7527-3875-4AE0-BCF1-6B89EF3185EE}" type="slidenum">
              <a:rPr lang="en-US" altLang="en-US" sz="1400" smtClean="0"/>
              <a:pPr eaLnBrk="1" hangingPunct="1">
                <a:buSzTx/>
                <a:buFontTx/>
                <a:buNone/>
              </a:pPr>
              <a:t>7</a:t>
            </a:fld>
            <a:endParaRPr lang="en-US" altLang="en-US" sz="1400" smtClean="0"/>
          </a:p>
        </p:txBody>
      </p:sp>
      <p:sp>
        <p:nvSpPr>
          <p:cNvPr id="1230861" name="Text Box 13"/>
          <p:cNvSpPr txBox="1">
            <a:spLocks noChangeArrowheads="1"/>
          </p:cNvSpPr>
          <p:nvPr/>
        </p:nvSpPr>
        <p:spPr bwMode="auto">
          <a:xfrm>
            <a:off x="1667487" y="1678837"/>
            <a:ext cx="747651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r>
              <a:rPr lang="en-US" altLang="en-US" sz="2000" dirty="0"/>
              <a:t>Random variables </a:t>
            </a:r>
            <a:r>
              <a:rPr lang="en-US" altLang="en-US" sz="2000" dirty="0" smtClean="0"/>
              <a:t>represent the control, process, </a:t>
            </a:r>
            <a:r>
              <a:rPr lang="en-US" altLang="en-US" sz="2000" dirty="0"/>
              <a:t>and measurement </a:t>
            </a:r>
            <a:r>
              <a:rPr lang="en-US" altLang="en-US" sz="2000" dirty="0" smtClean="0"/>
              <a:t>noises. They </a:t>
            </a:r>
            <a:r>
              <a:rPr lang="en-US" altLang="en-US" sz="2000" dirty="0"/>
              <a:t>are assumed to be </a:t>
            </a:r>
            <a:r>
              <a:rPr lang="en-US" altLang="en-US" sz="2000" dirty="0" smtClean="0"/>
              <a:t>zero-mean, white, independent of each other, and </a:t>
            </a:r>
            <a:r>
              <a:rPr lang="en-US" altLang="en-US" sz="2000" dirty="0"/>
              <a:t>normally </a:t>
            </a:r>
            <a:r>
              <a:rPr lang="en-US" altLang="en-US" sz="2000" dirty="0" smtClean="0"/>
              <a:t>distributed. </a:t>
            </a:r>
            <a:endParaRPr lang="de-DE" altLang="en-US" sz="2000" dirty="0"/>
          </a:p>
        </p:txBody>
      </p:sp>
      <p:grpSp>
        <p:nvGrpSpPr>
          <p:cNvPr id="9" name="Group 8"/>
          <p:cNvGrpSpPr/>
          <p:nvPr/>
        </p:nvGrpSpPr>
        <p:grpSpPr>
          <a:xfrm>
            <a:off x="479425" y="3375379"/>
            <a:ext cx="7817265" cy="627062"/>
            <a:chOff x="479425" y="3375379"/>
            <a:chExt cx="7817265" cy="627062"/>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ext uri="{D42A27DB-BD31-4B8C-83A1-F6EECF244321}">
                      <p14:modId xmlns:p14="http://schemas.microsoft.com/office/powerpoint/2010/main" val="3408591437"/>
                    </p:ext>
                  </p:extLst>
                </p:nvPr>
              </p:nvGraphicFramePr>
              <p:xfrm>
                <a:off x="479425" y="3375379"/>
                <a:ext cx="970843" cy="627062"/>
              </p:xfrm>
              <a:graphic>
                <a:graphicData uri="http://schemas.openxmlformats.org/presentationml/2006/ole">
                  <mc:AlternateContent>
                    <mc:Choice xmlns:v="urn:schemas-microsoft-com:vml" Requires="v">
                      <p:oleObj spid="_x0000_s3098" name="Equation" r:id="rId3" imgW="330120" imgH="228600" progId="Equation.3">
                        <p:embed/>
                      </p:oleObj>
                    </mc:Choice>
                    <mc:Fallback>
                      <p:oleObj name="Equation" r:id="rId3" imgW="330120" imgH="228600" progId="Equation.3">
                        <p:embed/>
                        <p:pic>
                          <p:nvPicPr>
                            <p:cNvPr id="0" name=""/>
                            <p:cNvPicPr>
                              <a:picLocks noChangeAspect="1" noChangeArrowheads="1"/>
                            </p:cNvPicPr>
                            <p:nvPr/>
                          </p:nvPicPr>
                          <p:blipFill>
                            <a:blip r:embed="rId4"/>
                            <a:srcRect/>
                            <a:stretch>
                              <a:fillRect/>
                            </a:stretch>
                          </p:blipFill>
                          <p:spPr bwMode="auto">
                            <a:xfrm>
                              <a:off x="479425" y="3375379"/>
                              <a:ext cx="970843" cy="627062"/>
                            </a:xfrm>
                            <a:prstGeom prst="rect">
                              <a:avLst/>
                            </a:prstGeom>
                            <a:noFill/>
                            <a:ln w="9525">
                              <a:solidFill>
                                <a:schemeClr val="folHlink"/>
                              </a:solidFill>
                              <a:miter lim="800000"/>
                              <a:headEnd/>
                              <a:tailEnd/>
                            </a:ln>
                          </p:spPr>
                        </p:pic>
                      </p:oleObj>
                    </mc:Fallback>
                  </mc:AlternateContent>
                </a:graphicData>
              </a:graphic>
            </p:graphicFrame>
          </mc:Choice>
          <mc:Fallback xmlns="">
            <p:graphicFrame>
              <p:nvGraphicFramePr>
                <p:cNvPr id="3" name="Object 2"/>
                <p:cNvGraphicFramePr>
                  <a:graphicFrameLocks noChangeAspect="1"/>
                </p:cNvGraphicFramePr>
                <p:nvPr>
                  <p:extLst>
                    <p:ext uri="{D42A27DB-BD31-4B8C-83A1-F6EECF244321}">
                      <p14:modId xmlns:p14="http://schemas.microsoft.com/office/powerpoint/2010/main" val="3408591437"/>
                    </p:ext>
                  </p:extLst>
                </p:nvPr>
              </p:nvGraphicFramePr>
              <p:xfrm>
                <a:off x="479425" y="3375379"/>
                <a:ext cx="970843" cy="627062"/>
              </p:xfrm>
              <a:graphic>
                <a:graphicData uri="http://schemas.openxmlformats.org/presentationml/2006/ole">
                  <mc:AlternateContent>
                    <mc:Choice xmlns:v="urn:schemas-microsoft-com:vml" Requires="v">
                      <p:oleObj spid="_x0000_s3095" name="Equation" r:id="rId5" imgW="330120" imgH="228600" progId="Equation.3">
                        <p:embed/>
                      </p:oleObj>
                    </mc:Choice>
                    <mc:Fallback>
                      <p:oleObj name="Equation" r:id="rId5" imgW="330120" imgH="228600" progId="Equation.3">
                        <p:embed/>
                        <p:pic>
                          <p:nvPicPr>
                            <p:cNvPr id="0" name=""/>
                            <p:cNvPicPr>
                              <a:picLocks noChangeAspect="1" noChangeArrowheads="1"/>
                            </p:cNvPicPr>
                            <p:nvPr/>
                          </p:nvPicPr>
                          <p:blipFill>
                            <a:blip r:embed="rId6"/>
                            <a:srcRect/>
                            <a:stretch>
                              <a:fillRect/>
                            </a:stretch>
                          </p:blipFill>
                          <p:spPr bwMode="auto">
                            <a:xfrm>
                              <a:off x="479425" y="3375379"/>
                              <a:ext cx="970843" cy="627062"/>
                            </a:xfrm>
                            <a:prstGeom prst="rect">
                              <a:avLst/>
                            </a:prstGeom>
                            <a:noFill/>
                            <a:ln w="9525">
                              <a:solidFill>
                                <a:schemeClr val="folHlink"/>
                              </a:solidFill>
                              <a:miter lim="800000"/>
                              <a:headEnd/>
                              <a:tailEnd/>
                            </a:ln>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760142" y="3504244"/>
                  <a:ext cx="6536548" cy="369332"/>
                </a:xfrm>
                <a:prstGeom prst="rect">
                  <a:avLst/>
                </a:prstGeom>
                <a:noFill/>
              </p:spPr>
              <p:txBody>
                <a:bodyPr wrap="square" rtlCol="0">
                  <a:spAutoFit/>
                </a:bodyPr>
                <a:lstStyle/>
                <a:p>
                  <a:r>
                    <a:rPr lang="en-US" dirty="0" smtClean="0"/>
                    <a:t>Additive control noise with variance </a:t>
                  </a:r>
                  <a14:m>
                    <m:oMath xmlns:m="http://schemas.openxmlformats.org/officeDocument/2006/math">
                      <m:sSub>
                        <m:sSubPr>
                          <m:ctrlPr>
                            <a:rPr lang="en-US" i="1" smtClean="0">
                              <a:latin typeface="Cambria Math"/>
                            </a:rPr>
                          </m:ctrlPr>
                        </m:sSubPr>
                        <m:e>
                          <m:r>
                            <a:rPr lang="en-US" b="0" i="1" smtClean="0">
                              <a:latin typeface="Cambria Math"/>
                            </a:rPr>
                            <m:t>𝑈</m:t>
                          </m:r>
                        </m:e>
                        <m:sub>
                          <m:r>
                            <a:rPr lang="en-US" b="0" i="1" smtClean="0">
                              <a:latin typeface="Cambria Math"/>
                            </a:rPr>
                            <m:t>𝑡</m:t>
                          </m:r>
                          <m:r>
                            <a:rPr lang="en-US" b="0" i="1" smtClean="0">
                              <a:latin typeface="Cambria Math"/>
                            </a:rPr>
                            <m:t>−</m:t>
                          </m:r>
                          <m:r>
                            <m:rPr>
                              <m:sty m:val="p"/>
                            </m:rPr>
                            <a:rPr lang="el-GR" i="1">
                              <a:latin typeface="Cambria Math"/>
                              <a:ea typeface="Cambria Math"/>
                            </a:rPr>
                            <m:t>Δ</m:t>
                          </m:r>
                          <m:r>
                            <a:rPr lang="en-US" b="0" i="1" smtClean="0">
                              <a:latin typeface="Cambria Math"/>
                              <a:ea typeface="Cambria Math"/>
                            </a:rPr>
                            <m:t>𝑡</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760142" y="3504244"/>
                  <a:ext cx="6536548" cy="369332"/>
                </a:xfrm>
                <a:prstGeom prst="rect">
                  <a:avLst/>
                </a:prstGeom>
                <a:blipFill rotWithShape="1">
                  <a:blip r:embed="rId7"/>
                  <a:stretch>
                    <a:fillRect l="-840" t="-8333" b="-26667"/>
                  </a:stretch>
                </a:blipFill>
              </p:spPr>
              <p:txBody>
                <a:bodyPr/>
                <a:lstStyle/>
                <a:p>
                  <a:r>
                    <a:rPr lang="en-US">
                      <a:noFill/>
                    </a:rPr>
                    <a:t> </a:t>
                  </a:r>
                </a:p>
              </p:txBody>
            </p:sp>
          </mc:Fallback>
        </mc:AlternateContent>
      </p:grpSp>
      <p:grpSp>
        <p:nvGrpSpPr>
          <p:cNvPr id="10" name="Group 9"/>
          <p:cNvGrpSpPr/>
          <p:nvPr/>
        </p:nvGrpSpPr>
        <p:grpSpPr>
          <a:xfrm>
            <a:off x="588962" y="4465655"/>
            <a:ext cx="8612524" cy="627062"/>
            <a:chOff x="588962" y="4345220"/>
            <a:chExt cx="8612524" cy="627062"/>
          </a:xfrm>
        </p:grpSpPr>
        <mc:AlternateContent xmlns:mc="http://schemas.openxmlformats.org/markup-compatibility/2006" xmlns:a14="http://schemas.microsoft.com/office/drawing/2010/main">
          <mc:Choice Requires="a14">
            <p:graphicFrame>
              <p:nvGraphicFramePr>
                <p:cNvPr id="1230851" name="Object 3"/>
                <p:cNvGraphicFramePr>
                  <a:graphicFrameLocks noChangeAspect="1"/>
                </p:cNvGraphicFramePr>
                <p:nvPr>
                  <p:extLst>
                    <p:ext uri="{D42A27DB-BD31-4B8C-83A1-F6EECF244321}">
                      <p14:modId xmlns:p14="http://schemas.microsoft.com/office/powerpoint/2010/main" val="3812824748"/>
                    </p:ext>
                  </p:extLst>
                </p:nvPr>
              </p:nvGraphicFramePr>
              <p:xfrm>
                <a:off x="588962" y="4345220"/>
                <a:ext cx="853731" cy="627062"/>
              </p:xfrm>
              <a:graphic>
                <a:graphicData uri="http://schemas.openxmlformats.org/presentationml/2006/ole">
                  <mc:AlternateContent>
                    <mc:Choice xmlns:v="urn:schemas-microsoft-com:vml" Requires="v">
                      <p:oleObj spid="_x0000_s3099" name="Equation" r:id="rId8" imgW="291960" imgH="228600" progId="Equation.3">
                        <p:embed/>
                      </p:oleObj>
                    </mc:Choice>
                    <mc:Fallback>
                      <p:oleObj name="Equation" r:id="rId8" imgW="291960" imgH="228600" progId="Equation.3">
                        <p:embed/>
                        <p:pic>
                          <p:nvPicPr>
                            <p:cNvPr id="0" name=""/>
                            <p:cNvPicPr>
                              <a:picLocks noChangeAspect="1" noChangeArrowheads="1"/>
                            </p:cNvPicPr>
                            <p:nvPr/>
                          </p:nvPicPr>
                          <p:blipFill>
                            <a:blip r:embed="rId9"/>
                            <a:srcRect/>
                            <a:stretch>
                              <a:fillRect/>
                            </a:stretch>
                          </p:blipFill>
                          <p:spPr bwMode="auto">
                            <a:xfrm>
                              <a:off x="588962" y="4345220"/>
                              <a:ext cx="853731" cy="627062"/>
                            </a:xfrm>
                            <a:prstGeom prst="rect">
                              <a:avLst/>
                            </a:prstGeom>
                            <a:noFill/>
                            <a:ln w="9525">
                              <a:solidFill>
                                <a:schemeClr val="folHlink"/>
                              </a:solidFill>
                              <a:miter lim="800000"/>
                              <a:headEnd/>
                              <a:tailEnd/>
                            </a:ln>
                            <a:effectLst/>
                            <a:extLst/>
                          </p:spPr>
                        </p:pic>
                      </p:oleObj>
                    </mc:Fallback>
                  </mc:AlternateContent>
                </a:graphicData>
              </a:graphic>
            </p:graphicFrame>
          </mc:Choice>
          <mc:Fallback xmlns="">
            <p:graphicFrame>
              <p:nvGraphicFramePr>
                <p:cNvPr id="1230851" name="Object 3"/>
                <p:cNvGraphicFramePr>
                  <a:graphicFrameLocks noChangeAspect="1"/>
                </p:cNvGraphicFramePr>
                <p:nvPr>
                  <p:extLst>
                    <p:ext uri="{D42A27DB-BD31-4B8C-83A1-F6EECF244321}">
                      <p14:modId xmlns:p14="http://schemas.microsoft.com/office/powerpoint/2010/main" val="3812824748"/>
                    </p:ext>
                  </p:extLst>
                </p:nvPr>
              </p:nvGraphicFramePr>
              <p:xfrm>
                <a:off x="588962" y="4345220"/>
                <a:ext cx="853731" cy="627062"/>
              </p:xfrm>
              <a:graphic>
                <a:graphicData uri="http://schemas.openxmlformats.org/presentationml/2006/ole">
                  <mc:AlternateContent>
                    <mc:Choice xmlns:v="urn:schemas-microsoft-com:vml" Requires="v">
                      <p:oleObj spid="_x0000_s3096" name="Equation" r:id="rId10" imgW="291960" imgH="228600" progId="Equation.3">
                        <p:embed/>
                      </p:oleObj>
                    </mc:Choice>
                    <mc:Fallback>
                      <p:oleObj name="Equation" r:id="rId10" imgW="291960" imgH="228600" progId="Equation.3">
                        <p:embed/>
                        <p:pic>
                          <p:nvPicPr>
                            <p:cNvPr id="0" name=""/>
                            <p:cNvPicPr>
                              <a:picLocks noChangeAspect="1" noChangeArrowheads="1"/>
                            </p:cNvPicPr>
                            <p:nvPr/>
                          </p:nvPicPr>
                          <p:blipFill>
                            <a:blip r:embed="rId11"/>
                            <a:srcRect/>
                            <a:stretch>
                              <a:fillRect/>
                            </a:stretch>
                          </p:blipFill>
                          <p:spPr bwMode="auto">
                            <a:xfrm>
                              <a:off x="588962" y="4345220"/>
                              <a:ext cx="853731" cy="627062"/>
                            </a:xfrm>
                            <a:prstGeom prst="rect">
                              <a:avLst/>
                            </a:prstGeom>
                            <a:noFill/>
                            <a:ln w="9525">
                              <a:solidFill>
                                <a:schemeClr val="folHlink"/>
                              </a:solidFill>
                              <a:miter lim="800000"/>
                              <a:headEnd/>
                              <a:tailEnd/>
                            </a:ln>
                            <a:effectLs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1752568" y="4474085"/>
                  <a:ext cx="7448918" cy="369332"/>
                </a:xfrm>
                <a:prstGeom prst="rect">
                  <a:avLst/>
                </a:prstGeom>
                <a:noFill/>
              </p:spPr>
              <p:txBody>
                <a:bodyPr wrap="square" rtlCol="0">
                  <a:spAutoFit/>
                </a:bodyPr>
                <a:lstStyle/>
                <a:p>
                  <a:r>
                    <a:rPr lang="en-US" dirty="0" smtClean="0"/>
                    <a:t>Additive process (or plant) noise with covariance matrix </a:t>
                  </a:r>
                  <a14:m>
                    <m:oMath xmlns:m="http://schemas.openxmlformats.org/officeDocument/2006/math">
                      <m:sSub>
                        <m:sSubPr>
                          <m:ctrlPr>
                            <a:rPr lang="en-US" i="1" smtClean="0">
                              <a:latin typeface="Cambria Math"/>
                            </a:rPr>
                          </m:ctrlPr>
                        </m:sSubPr>
                        <m:e>
                          <m:r>
                            <a:rPr lang="en-US" b="0" i="1" smtClean="0">
                              <a:latin typeface="Cambria Math"/>
                            </a:rPr>
                            <m:t>𝑅</m:t>
                          </m:r>
                        </m:e>
                        <m:sub>
                          <m:r>
                            <a:rPr lang="en-US" b="0" i="1" smtClean="0">
                              <a:latin typeface="Cambria Math"/>
                            </a:rPr>
                            <m:t>𝑡</m:t>
                          </m:r>
                          <m:r>
                            <a:rPr lang="en-US" b="0" i="1" smtClean="0">
                              <a:latin typeface="Cambria Math"/>
                            </a:rPr>
                            <m:t>−</m:t>
                          </m:r>
                          <m:r>
                            <m:rPr>
                              <m:sty m:val="p"/>
                            </m:rPr>
                            <a:rPr lang="el-GR" b="0" i="1" smtClean="0">
                              <a:latin typeface="Cambria Math"/>
                              <a:ea typeface="Cambria Math"/>
                            </a:rPr>
                            <m:t>Δ</m:t>
                          </m:r>
                          <m:r>
                            <a:rPr lang="en-US" b="0" i="1" smtClean="0">
                              <a:latin typeface="Cambria Math"/>
                              <a:ea typeface="Cambria Math"/>
                            </a:rPr>
                            <m:t>𝑡</m:t>
                          </m:r>
                        </m:sub>
                      </m:sSub>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752568" y="4474085"/>
                  <a:ext cx="7448918" cy="369332"/>
                </a:xfrm>
                <a:prstGeom prst="rect">
                  <a:avLst/>
                </a:prstGeom>
                <a:blipFill rotWithShape="1">
                  <a:blip r:embed="rId12"/>
                  <a:stretch>
                    <a:fillRect l="-655" t="-8333" b="-26667"/>
                  </a:stretch>
                </a:blipFill>
              </p:spPr>
              <p:txBody>
                <a:bodyPr/>
                <a:lstStyle/>
                <a:p>
                  <a:r>
                    <a:rPr lang="en-US">
                      <a:noFill/>
                    </a:rPr>
                    <a:t> </a:t>
                  </a:r>
                </a:p>
              </p:txBody>
            </p:sp>
          </mc:Fallback>
        </mc:AlternateContent>
      </p:grpSp>
      <p:grpSp>
        <p:nvGrpSpPr>
          <p:cNvPr id="11" name="Group 10"/>
          <p:cNvGrpSpPr/>
          <p:nvPr/>
        </p:nvGrpSpPr>
        <p:grpSpPr>
          <a:xfrm>
            <a:off x="968375" y="5555930"/>
            <a:ext cx="7328315" cy="627063"/>
            <a:chOff x="968375" y="5555930"/>
            <a:chExt cx="7328315" cy="627063"/>
          </a:xfrm>
        </p:grpSpPr>
        <mc:AlternateContent xmlns:mc="http://schemas.openxmlformats.org/markup-compatibility/2006" xmlns:a14="http://schemas.microsoft.com/office/drawing/2010/main">
          <mc:Choice Requires="a14">
            <p:graphicFrame>
              <p:nvGraphicFramePr>
                <p:cNvPr id="1230860" name="Object 12"/>
                <p:cNvGraphicFramePr>
                  <a:graphicFrameLocks noChangeAspect="1"/>
                </p:cNvGraphicFramePr>
                <p:nvPr>
                  <p:extLst>
                    <p:ext uri="{D42A27DB-BD31-4B8C-83A1-F6EECF244321}">
                      <p14:modId xmlns:p14="http://schemas.microsoft.com/office/powerpoint/2010/main" val="237432702"/>
                    </p:ext>
                  </p:extLst>
                </p:nvPr>
              </p:nvGraphicFramePr>
              <p:xfrm>
                <a:off x="968375" y="5555930"/>
                <a:ext cx="448081" cy="627063"/>
              </p:xfrm>
              <a:graphic>
                <a:graphicData uri="http://schemas.openxmlformats.org/presentationml/2006/ole">
                  <mc:AlternateContent>
                    <mc:Choice xmlns:v="urn:schemas-microsoft-com:vml" Requires="v">
                      <p:oleObj spid="_x0000_s3100" name="Equation" r:id="rId13" imgW="152334" imgH="228501" progId="Equation.3">
                        <p:embed/>
                      </p:oleObj>
                    </mc:Choice>
                    <mc:Fallback>
                      <p:oleObj name="Equation" r:id="rId13" imgW="152334" imgH="228501" progId="Equation.3">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968375" y="5555930"/>
                              <a:ext cx="448081" cy="627063"/>
                            </a:xfrm>
                            <a:prstGeom prst="rect">
                              <a:avLst/>
                            </a:prstGeom>
                            <a:noFill/>
                            <a:ln w="9525">
                              <a:solidFill>
                                <a:schemeClr val="folHlink"/>
                              </a:solidFill>
                              <a:miter lim="800000"/>
                              <a:headEnd/>
                              <a:tailEnd/>
                            </a:ln>
                            <a:effectLst/>
                            <a:extLst/>
                          </p:spPr>
                        </p:pic>
                      </p:oleObj>
                    </mc:Fallback>
                  </mc:AlternateContent>
                </a:graphicData>
              </a:graphic>
            </p:graphicFrame>
          </mc:Choice>
          <mc:Fallback xmlns="">
            <p:graphicFrame>
              <p:nvGraphicFramePr>
                <p:cNvPr id="1230860" name="Object 12"/>
                <p:cNvGraphicFramePr>
                  <a:graphicFrameLocks noChangeAspect="1"/>
                </p:cNvGraphicFramePr>
                <p:nvPr>
                  <p:extLst>
                    <p:ext uri="{D42A27DB-BD31-4B8C-83A1-F6EECF244321}">
                      <p14:modId xmlns:p14="http://schemas.microsoft.com/office/powerpoint/2010/main" val="237432702"/>
                    </p:ext>
                  </p:extLst>
                </p:nvPr>
              </p:nvGraphicFramePr>
              <p:xfrm>
                <a:off x="968375" y="5555930"/>
                <a:ext cx="448081" cy="627063"/>
              </p:xfrm>
              <a:graphic>
                <a:graphicData uri="http://schemas.openxmlformats.org/presentationml/2006/ole">
                  <mc:AlternateContent>
                    <mc:Choice xmlns:v="urn:schemas-microsoft-com:vml" Requires="v">
                      <p:oleObj spid="_x0000_s3097" name="Equation" r:id="rId15" imgW="152334" imgH="228501" progId="Equation.3">
                        <p:embed/>
                      </p:oleObj>
                    </mc:Choice>
                    <mc:Fallback>
                      <p:oleObj name="Equation" r:id="rId15" imgW="152334"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8375" y="5555930"/>
                              <a:ext cx="448081" cy="627063"/>
                            </a:xfrm>
                            <a:prstGeom prst="rect">
                              <a:avLst/>
                            </a:prstGeom>
                            <a:noFill/>
                            <a:ln w="9525">
                              <a:solidFill>
                                <a:schemeClr val="folHlink"/>
                              </a:solidFill>
                              <a:miter lim="800000"/>
                              <a:headEnd/>
                              <a:tailEnd/>
                            </a:ln>
                            <a:effectLs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1677307" y="5684795"/>
                  <a:ext cx="6619383" cy="369332"/>
                </a:xfrm>
                <a:prstGeom prst="rect">
                  <a:avLst/>
                </a:prstGeom>
                <a:noFill/>
              </p:spPr>
              <p:txBody>
                <a:bodyPr wrap="square" rtlCol="0">
                  <a:spAutoFit/>
                </a:bodyPr>
                <a:lstStyle/>
                <a:p>
                  <a:r>
                    <a:rPr lang="en-US" dirty="0" smtClean="0"/>
                    <a:t>Additive measurement noise with covariance matrix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𝑡</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677307" y="5684795"/>
                  <a:ext cx="6619383" cy="369332"/>
                </a:xfrm>
                <a:prstGeom prst="rect">
                  <a:avLst/>
                </a:prstGeom>
                <a:blipFill rotWithShape="1">
                  <a:blip r:embed="rId17"/>
                  <a:stretch>
                    <a:fillRect l="-737" t="-8333" b="-2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727262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Change the KF Model</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It allows us to more easily account for the effects of the control and its variations, “noises”, through the time from t-</a:t>
                </a:r>
                <a14:m>
                  <m:oMath xmlns:m="http://schemas.openxmlformats.org/officeDocument/2006/math">
                    <m:r>
                      <a:rPr lang="en-US" i="1" smtClean="0">
                        <a:latin typeface="Cambria Math"/>
                        <a:ea typeface="Cambria Math"/>
                      </a:rPr>
                      <m:t>∆</m:t>
                    </m:r>
                    <m:r>
                      <a:rPr lang="en-US" b="0" i="1" smtClean="0">
                        <a:latin typeface="Cambria Math"/>
                        <a:ea typeface="Cambria Math"/>
                      </a:rPr>
                      <m:t>𝑡</m:t>
                    </m:r>
                    <m:r>
                      <a:rPr lang="en-US" b="0" i="1" smtClean="0">
                        <a:latin typeface="Cambria Math"/>
                        <a:ea typeface="Cambria Math"/>
                      </a:rPr>
                      <m:t> </m:t>
                    </m:r>
                  </m:oMath>
                </a14:m>
                <a:r>
                  <a:rPr lang="en-US" dirty="0" smtClean="0"/>
                  <a:t>to 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751" t="-1481" r="-91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A64BBC0B-1265-4363-965D-E1CB6E45F6E8}" type="slidenum">
              <a:rPr lang="en-US" altLang="en-US" smtClean="0"/>
              <a:pPr>
                <a:defRPr/>
              </a:pPr>
              <a:t>8</a:t>
            </a:fld>
            <a:endParaRPr lang="en-US" altLang="en-US"/>
          </a:p>
        </p:txBody>
      </p:sp>
    </p:spTree>
    <p:extLst>
      <p:ext uri="{BB962C8B-B14F-4D97-AF65-F5344CB8AC3E}">
        <p14:creationId xmlns:p14="http://schemas.microsoft.com/office/powerpoint/2010/main" val="8525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a:xfrm>
            <a:off x="1370013" y="786213"/>
            <a:ext cx="7313612" cy="658412"/>
          </a:xfrm>
        </p:spPr>
        <p:txBody>
          <a:bodyPr/>
          <a:lstStyle/>
          <a:p>
            <a:pPr algn="ctr" eaLnBrk="1" hangingPunct="1"/>
            <a:r>
              <a:rPr lang="en-US" altLang="en-US" sz="2800" dirty="0" smtClean="0"/>
              <a:t>Kalman Filter Initialization</a:t>
            </a:r>
          </a:p>
        </p:txBody>
      </p:sp>
      <p:sp>
        <p:nvSpPr>
          <p:cNvPr id="14338" name="Slide Number Placeholder 5"/>
          <p:cNvSpPr>
            <a:spLocks noGrp="1"/>
          </p:cNvSpPr>
          <p:nvPr>
            <p:ph type="sldNum" sz="quarter" idx="12"/>
          </p:nvPr>
        </p:nvSpPr>
        <p:spPr>
          <a:noFill/>
        </p:spPr>
        <p:txBody>
          <a:bodyPr/>
          <a:lstStyle>
            <a:lvl1pPr eaLnBrk="0" hangingPunct="0">
              <a:buSzPct val="120000"/>
              <a:buChar char="•"/>
              <a:defRPr sz="3200">
                <a:solidFill>
                  <a:schemeClr val="tx1"/>
                </a:solidFill>
                <a:latin typeface="Verdana" pitchFamily="34" charset="0"/>
              </a:defRPr>
            </a:lvl1pPr>
            <a:lvl2pPr marL="742950" indent="-285750" eaLnBrk="0" hangingPunct="0">
              <a:buChar char="•"/>
              <a:defRPr sz="2800">
                <a:solidFill>
                  <a:schemeClr val="tx1"/>
                </a:solidFill>
                <a:latin typeface="Verdana" pitchFamily="34" charset="0"/>
              </a:defRPr>
            </a:lvl2pPr>
            <a:lvl3pPr marL="1143000" indent="-228600" eaLnBrk="0" hangingPunct="0">
              <a:buClr>
                <a:schemeClr val="tx2"/>
              </a:buClr>
              <a:buChar char="•"/>
              <a:defRPr sz="2400">
                <a:solidFill>
                  <a:schemeClr val="tx1"/>
                </a:solidFill>
                <a:latin typeface="Verdana" pitchFamily="34" charset="0"/>
              </a:defRPr>
            </a:lvl3pPr>
            <a:lvl4pPr marL="1600200" indent="-228600" eaLnBrk="0" hangingPunct="0">
              <a:buClr>
                <a:schemeClr val="hlink"/>
              </a:buClr>
              <a:buChar char="•"/>
              <a:defRPr sz="2000">
                <a:solidFill>
                  <a:schemeClr val="tx1"/>
                </a:solidFill>
                <a:latin typeface="Verdana" pitchFamily="34" charset="0"/>
              </a:defRPr>
            </a:lvl4pPr>
            <a:lvl5pPr marL="2057400" indent="-228600" eaLnBrk="0" hangingPunct="0">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buSzTx/>
              <a:buFontTx/>
              <a:buNone/>
            </a:pPr>
            <a:fld id="{79FA5125-A568-4238-B190-EFA714A5BF55}" type="slidenum">
              <a:rPr lang="en-US" altLang="en-US" sz="1400" smtClean="0"/>
              <a:pPr eaLnBrk="1" hangingPunct="1">
                <a:buSzTx/>
                <a:buFontTx/>
                <a:buNone/>
              </a:pPr>
              <a:t>9</a:t>
            </a:fld>
            <a:endParaRPr lang="en-US" altLang="en-US" sz="1400" smtClean="0"/>
          </a:p>
        </p:txBody>
      </p:sp>
      <mc:AlternateContent xmlns:mc="http://schemas.openxmlformats.org/markup-compatibility/2006" xmlns:a14="http://schemas.microsoft.com/office/drawing/2010/main">
        <mc:Choice Requires="a14">
          <p:sp>
            <p:nvSpPr>
              <p:cNvPr id="3" name="TextBox 2"/>
              <p:cNvSpPr txBox="1"/>
              <p:nvPr/>
            </p:nvSpPr>
            <p:spPr>
              <a:xfrm>
                <a:off x="1425592" y="3671460"/>
                <a:ext cx="5243102" cy="461665"/>
              </a:xfrm>
              <a:prstGeom prst="rect">
                <a:avLst/>
              </a:prstGeom>
              <a:noFill/>
            </p:spPr>
            <p:txBody>
              <a:bodyPr wrap="none" rtlCol="0">
                <a:spAutoFit/>
              </a:bodyPr>
              <a:lstStyle/>
              <a:p>
                <a:r>
                  <a:rPr lang="en-US" sz="2400" dirty="0" smtClean="0">
                    <a:solidFill>
                      <a:schemeClr val="tx1"/>
                    </a:solidFill>
                    <a:latin typeface="Cambria Math" panose="02040503050406030204" pitchFamily="18" charset="0"/>
                    <a:ea typeface="Cambria Math" panose="02040503050406030204" pitchFamily="18" charset="0"/>
                  </a:rPr>
                  <a:t>The initial control </a:t>
                </a:r>
                <a14:m>
                  <m:oMath xmlns:m="http://schemas.openxmlformats.org/officeDocument/2006/math">
                    <m:sSub>
                      <m:sSubPr>
                        <m:ctrlPr>
                          <a:rPr lang="en-US" sz="240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𝑢</m:t>
                        </m:r>
                      </m:e>
                      <m:sub>
                        <m:r>
                          <a:rPr lang="en-US" sz="2400" b="0" i="1" smtClean="0">
                            <a:solidFill>
                              <a:schemeClr val="tx1"/>
                            </a:solidFill>
                            <a:latin typeface="Cambria Math" panose="02040503050406030204" pitchFamily="18" charset="0"/>
                            <a:ea typeface="Cambria Math" panose="02040503050406030204" pitchFamily="18" charset="0"/>
                          </a:rPr>
                          <m:t>0</m:t>
                        </m:r>
                      </m:sub>
                    </m:sSub>
                  </m:oMath>
                </a14:m>
                <a:r>
                  <a:rPr lang="en-US" sz="2400" dirty="0" smtClean="0">
                    <a:solidFill>
                      <a:schemeClr val="tx1"/>
                    </a:solidFill>
                    <a:latin typeface="Cambria Math" panose="02040503050406030204" pitchFamily="18" charset="0"/>
                    <a:ea typeface="Cambria Math" panose="02040503050406030204" pitchFamily="18" charset="0"/>
                  </a:rPr>
                  <a:t> may be non-zero.</a:t>
                </a:r>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25592" y="3671460"/>
                <a:ext cx="5243102" cy="461665"/>
              </a:xfrm>
              <a:prstGeom prst="rect">
                <a:avLst/>
              </a:prstGeom>
              <a:blipFill rotWithShape="1">
                <a:blip r:embed="rId2"/>
                <a:stretch>
                  <a:fillRect l="-1860" t="-10526" r="-93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425592" y="5556011"/>
                <a:ext cx="6880920" cy="461665"/>
              </a:xfrm>
              <a:prstGeom prst="rect">
                <a:avLst/>
              </a:prstGeom>
              <a:noFill/>
            </p:spPr>
            <p:txBody>
              <a:bodyPr wrap="square" rtlCol="0">
                <a:spAutoFit/>
              </a:bodyPr>
              <a:lstStyle/>
              <a:p>
                <a:r>
                  <a:rPr lang="en-US" sz="2400" dirty="0" smtClean="0">
                    <a:solidFill>
                      <a:schemeClr val="tx1"/>
                    </a:solidFill>
                    <a:latin typeface="Cambria Math" panose="02040503050406030204" pitchFamily="18" charset="0"/>
                    <a:ea typeface="Cambria Math" panose="02040503050406030204" pitchFamily="18" charset="0"/>
                  </a:rPr>
                  <a:t>The initial plant noise is Gaussian </a:t>
                </a:r>
                <a14:m>
                  <m:oMath xmlns:m="http://schemas.openxmlformats.org/officeDocument/2006/math">
                    <m:sSub>
                      <m:sSubPr>
                        <m:ctrlPr>
                          <a:rPr lang="en-US" sz="2400" i="1" smtClean="0">
                            <a:solidFill>
                              <a:schemeClr val="tx1"/>
                            </a:solidFill>
                            <a:latin typeface="Cambria Math"/>
                            <a:ea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𝜀</m:t>
                        </m:r>
                      </m:e>
                      <m:sub>
                        <m:r>
                          <a:rPr lang="en-US" sz="2400" b="0" i="1" smtClean="0">
                            <a:solidFill>
                              <a:schemeClr val="tx1"/>
                            </a:solidFill>
                            <a:latin typeface="Cambria Math" panose="02040503050406030204" pitchFamily="18" charset="0"/>
                            <a:ea typeface="Cambria Math" panose="02040503050406030204" pitchFamily="18" charset="0"/>
                          </a:rPr>
                          <m:t>0</m:t>
                        </m:r>
                      </m:sub>
                    </m:sSub>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𝒩</m:t>
                    </m:r>
                    <m:d>
                      <m:dPr>
                        <m:ctrlPr>
                          <a:rPr lang="en-US" sz="2400" b="0" i="1" smtClean="0">
                            <a:solidFill>
                              <a:schemeClr val="tx1"/>
                            </a:solidFill>
                            <a:latin typeface="Cambria Math"/>
                            <a:ea typeface="Cambria Math" panose="02040503050406030204" pitchFamily="18" charset="0"/>
                          </a:rPr>
                        </m:ctrlPr>
                      </m:dPr>
                      <m:e>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𝜀</m:t>
                            </m:r>
                          </m:e>
                          <m:sub>
                            <m:r>
                              <a:rPr lang="en-US" sz="2400" b="0" i="1" smtClean="0">
                                <a:solidFill>
                                  <a:schemeClr val="tx1"/>
                                </a:solidFill>
                                <a:latin typeface="Cambria Math" panose="02040503050406030204" pitchFamily="18" charset="0"/>
                                <a:ea typeface="Cambria Math" panose="02040503050406030204" pitchFamily="18" charset="0"/>
                              </a:rPr>
                              <m:t>0</m:t>
                            </m:r>
                          </m:sub>
                        </m:sSub>
                        <m:r>
                          <a:rPr lang="en-US" sz="2400" b="0" i="1" smtClean="0">
                            <a:solidFill>
                              <a:schemeClr val="tx1"/>
                            </a:solidFill>
                            <a:latin typeface="Cambria Math" panose="02040503050406030204" pitchFamily="18" charset="0"/>
                            <a:ea typeface="Cambria Math" panose="02040503050406030204" pitchFamily="18" charset="0"/>
                          </a:rPr>
                          <m:t>;0,</m:t>
                        </m:r>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𝑅</m:t>
                            </m:r>
                          </m:e>
                          <m:sub>
                            <m:r>
                              <a:rPr lang="en-US" sz="2400" b="0" i="1" smtClean="0">
                                <a:solidFill>
                                  <a:schemeClr val="tx1"/>
                                </a:solidFill>
                                <a:latin typeface="Cambria Math" panose="02040503050406030204" pitchFamily="18" charset="0"/>
                                <a:ea typeface="Cambria Math" panose="02040503050406030204" pitchFamily="18" charset="0"/>
                              </a:rPr>
                              <m:t>0</m:t>
                            </m:r>
                          </m:sub>
                        </m:sSub>
                      </m:e>
                    </m:d>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425592" y="5556011"/>
                <a:ext cx="6880920" cy="461665"/>
              </a:xfrm>
              <a:prstGeom prst="rect">
                <a:avLst/>
              </a:prstGeom>
              <a:blipFill rotWithShape="1">
                <a:blip r:embed="rId3"/>
                <a:stretch>
                  <a:fillRect l="-141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425592" y="4613735"/>
                <a:ext cx="7116564" cy="461665"/>
              </a:xfrm>
              <a:prstGeom prst="rect">
                <a:avLst/>
              </a:prstGeom>
              <a:noFill/>
            </p:spPr>
            <p:txBody>
              <a:bodyPr wrap="none" rtlCol="0">
                <a:spAutoFit/>
              </a:bodyPr>
              <a:lstStyle/>
              <a:p>
                <a:r>
                  <a:rPr lang="en-US" sz="2400" dirty="0" smtClean="0">
                    <a:solidFill>
                      <a:schemeClr val="tx1"/>
                    </a:solidFill>
                    <a:latin typeface="Cambria Math" panose="02040503050406030204" pitchFamily="18" charset="0"/>
                    <a:ea typeface="Cambria Math" panose="02040503050406030204" pitchFamily="18" charset="0"/>
                  </a:rPr>
                  <a:t>The initial control noise is Gaussian </a:t>
                </a:r>
                <a14:m>
                  <m:oMath xmlns:m="http://schemas.openxmlformats.org/officeDocument/2006/math">
                    <m:sSub>
                      <m:sSubPr>
                        <m:ctrlPr>
                          <a:rPr lang="en-US" sz="2400" i="1" smtClean="0">
                            <a:solidFill>
                              <a:schemeClr val="tx1"/>
                            </a:solidFill>
                            <a:latin typeface="Cambria Math"/>
                            <a:ea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𝜓</m:t>
                        </m:r>
                      </m:e>
                      <m:sub>
                        <m:r>
                          <a:rPr lang="en-US" sz="2400" b="0" i="1" smtClean="0">
                            <a:solidFill>
                              <a:schemeClr val="tx1"/>
                            </a:solidFill>
                            <a:latin typeface="Cambria Math" panose="02040503050406030204" pitchFamily="18" charset="0"/>
                            <a:ea typeface="Cambria Math" panose="02040503050406030204" pitchFamily="18" charset="0"/>
                          </a:rPr>
                          <m:t>0</m:t>
                        </m:r>
                      </m:sub>
                    </m:sSub>
                    <m:r>
                      <a:rPr lang="en-US" sz="2400" i="1" smtClean="0">
                        <a:solidFill>
                          <a:schemeClr val="tx1"/>
                        </a:solidFill>
                        <a:latin typeface="Cambria Math" panose="02040503050406030204" pitchFamily="18" charset="0"/>
                        <a:ea typeface="Cambria Math" panose="02040503050406030204" pitchFamily="18" charset="0"/>
                      </a:rPr>
                      <m:t>~</m:t>
                    </m:r>
                    <m:r>
                      <a:rPr lang="en-US" sz="2400" i="1" smtClean="0">
                        <a:solidFill>
                          <a:schemeClr val="tx1"/>
                        </a:solidFill>
                        <a:latin typeface="Cambria Math" panose="02040503050406030204" pitchFamily="18" charset="0"/>
                        <a:ea typeface="Cambria Math" panose="02040503050406030204" pitchFamily="18" charset="0"/>
                      </a:rPr>
                      <m:t>𝒩</m:t>
                    </m:r>
                    <m:d>
                      <m:dPr>
                        <m:ctrlPr>
                          <a:rPr lang="en-US" sz="2400" i="1" smtClean="0">
                            <a:solidFill>
                              <a:schemeClr val="tx1"/>
                            </a:solidFill>
                            <a:latin typeface="Cambria Math"/>
                            <a:ea typeface="Cambria Math" panose="02040503050406030204" pitchFamily="18" charset="0"/>
                          </a:rPr>
                        </m:ctrlPr>
                      </m:dPr>
                      <m:e>
                        <m:sSub>
                          <m:sSubPr>
                            <m:ctrlPr>
                              <a:rPr lang="en-US" sz="2400" i="1" smtClean="0">
                                <a:solidFill>
                                  <a:schemeClr val="tx1"/>
                                </a:solidFill>
                                <a:latin typeface="Cambria Math"/>
                                <a:ea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𝜓</m:t>
                            </m:r>
                          </m:e>
                          <m:sub>
                            <m:r>
                              <a:rPr lang="en-US" sz="2400" b="0" i="1" smtClean="0">
                                <a:solidFill>
                                  <a:schemeClr val="tx1"/>
                                </a:solidFill>
                                <a:latin typeface="Cambria Math" panose="02040503050406030204" pitchFamily="18" charset="0"/>
                                <a:ea typeface="Cambria Math" panose="02040503050406030204" pitchFamily="18" charset="0"/>
                              </a:rPr>
                              <m:t>0</m:t>
                            </m:r>
                          </m:sub>
                        </m:sSub>
                        <m:r>
                          <a:rPr lang="en-US" sz="2400" b="0" i="1" smtClean="0">
                            <a:solidFill>
                              <a:schemeClr val="tx1"/>
                            </a:solidFill>
                            <a:latin typeface="Cambria Math" panose="02040503050406030204" pitchFamily="18" charset="0"/>
                            <a:ea typeface="Cambria Math" panose="02040503050406030204" pitchFamily="18" charset="0"/>
                          </a:rPr>
                          <m:t>;0,</m:t>
                        </m:r>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a:ea typeface="Cambria Math" panose="02040503050406030204" pitchFamily="18" charset="0"/>
                              </a:rPr>
                              <m:t>𝑈</m:t>
                            </m:r>
                          </m:e>
                          <m:sub>
                            <m:r>
                              <a:rPr lang="en-US" sz="2400" b="0" i="1" smtClean="0">
                                <a:solidFill>
                                  <a:schemeClr val="tx1"/>
                                </a:solidFill>
                                <a:latin typeface="Cambria Math" panose="02040503050406030204" pitchFamily="18" charset="0"/>
                                <a:ea typeface="Cambria Math" panose="02040503050406030204" pitchFamily="18" charset="0"/>
                              </a:rPr>
                              <m:t>0</m:t>
                            </m:r>
                          </m:sub>
                        </m:sSub>
                      </m:e>
                    </m:d>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25592" y="4613735"/>
                <a:ext cx="7116564" cy="461665"/>
              </a:xfrm>
              <a:prstGeom prst="rect">
                <a:avLst/>
              </a:prstGeom>
              <a:blipFill rotWithShape="1">
                <a:blip r:embed="rId4"/>
                <a:stretch>
                  <a:fillRect l="-137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25592" y="2669617"/>
                <a:ext cx="4953728" cy="521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𝑏𝑒𝑙</m:t>
                      </m:r>
                      <m:d>
                        <m:dPr>
                          <m:ctrlPr>
                            <a:rPr lang="en-US" sz="2400" b="0" i="1" smtClean="0">
                              <a:solidFill>
                                <a:schemeClr val="tx1"/>
                              </a:solidFill>
                              <a:latin typeface="Cambria Math"/>
                              <a:ea typeface="Cambria Math" panose="02040503050406030204" pitchFamily="18" charset="0"/>
                            </a:rPr>
                          </m:ctrlPr>
                        </m:dPr>
                        <m:e>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0</m:t>
                              </m:r>
                            </m:sub>
                          </m:sSub>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𝑝</m:t>
                      </m:r>
                      <m:d>
                        <m:dPr>
                          <m:ctrlPr>
                            <a:rPr lang="en-US" sz="2400" b="0" i="1" smtClean="0">
                              <a:solidFill>
                                <a:schemeClr val="tx1"/>
                              </a:solidFill>
                              <a:latin typeface="Cambria Math"/>
                              <a:ea typeface="Cambria Math" panose="02040503050406030204" pitchFamily="18" charset="0"/>
                            </a:rPr>
                          </m:ctrlPr>
                        </m:dPr>
                        <m:e>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0</m:t>
                              </m:r>
                            </m:sub>
                          </m:sSub>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𝒩</m:t>
                      </m:r>
                      <m:d>
                        <m:dPr>
                          <m:ctrlPr>
                            <a:rPr lang="en-US" sz="2400" b="0" i="1" smtClean="0">
                              <a:solidFill>
                                <a:schemeClr val="tx1"/>
                              </a:solidFill>
                              <a:latin typeface="Cambria Math"/>
                              <a:ea typeface="Cambria Math" panose="02040503050406030204" pitchFamily="18" charset="0"/>
                            </a:rPr>
                          </m:ctrlPr>
                        </m:dPr>
                        <m:e>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0</m:t>
                              </m:r>
                            </m:sub>
                          </m:sSub>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a:ea typeface="Cambria Math" panose="02040503050406030204" pitchFamily="18" charset="0"/>
                                </a:rPr>
                              </m:ctrlPr>
                            </m:sSubPr>
                            <m:e>
                              <m:acc>
                                <m:accPr>
                                  <m:chr m:val="̂"/>
                                  <m:ctrlPr>
                                    <a:rPr lang="en-US" sz="2400" b="0" i="1" smtClean="0">
                                      <a:solidFill>
                                        <a:schemeClr val="tx1"/>
                                      </a:solidFill>
                                      <a:latin typeface="Cambria Math"/>
                                      <a:ea typeface="Cambria Math" panose="02040503050406030204" pitchFamily="18" charset="0"/>
                                    </a:rPr>
                                  </m:ctrlPr>
                                </m:accPr>
                                <m:e>
                                  <m:r>
                                    <a:rPr lang="en-US" sz="2400" b="0" i="1" smtClean="0">
                                      <a:solidFill>
                                        <a:schemeClr val="tx1"/>
                                      </a:solidFill>
                                      <a:latin typeface="Cambria Math" panose="02040503050406030204" pitchFamily="18" charset="0"/>
                                      <a:ea typeface="Cambria Math" panose="02040503050406030204" pitchFamily="18" charset="0"/>
                                    </a:rPr>
                                    <m:t>𝑥</m:t>
                                  </m:r>
                                </m:e>
                              </m:acc>
                            </m:e>
                            <m:sub>
                              <m:r>
                                <a:rPr lang="en-US" sz="2400" b="0" i="1" smtClean="0">
                                  <a:solidFill>
                                    <a:schemeClr val="tx1"/>
                                  </a:solidFill>
                                  <a:latin typeface="Cambria Math" panose="02040503050406030204" pitchFamily="18" charset="0"/>
                                  <a:ea typeface="Cambria Math" panose="02040503050406030204" pitchFamily="18" charset="0"/>
                                </a:rPr>
                                <m:t>0|0</m:t>
                              </m:r>
                            </m:sub>
                          </m:sSub>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𝑃</m:t>
                              </m:r>
                            </m:e>
                            <m:sub>
                              <m:r>
                                <a:rPr lang="en-US" sz="2400" b="0" i="1" smtClean="0">
                                  <a:solidFill>
                                    <a:schemeClr val="tx1"/>
                                  </a:solidFill>
                                  <a:latin typeface="Cambria Math" panose="02040503050406030204" pitchFamily="18" charset="0"/>
                                  <a:ea typeface="Cambria Math" panose="02040503050406030204" pitchFamily="18" charset="0"/>
                                </a:rPr>
                                <m:t>0|0</m:t>
                              </m:r>
                            </m:sub>
                          </m:sSub>
                        </m:e>
                      </m:d>
                    </m:oMath>
                  </m:oMathPara>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425592" y="2669617"/>
                <a:ext cx="4953728" cy="521233"/>
              </a:xfrm>
              <a:prstGeom prst="rect">
                <a:avLst/>
              </a:prstGeom>
              <a:blipFill rotWithShape="1">
                <a:blip r:embed="rId5"/>
                <a:stretch>
                  <a:fillRect/>
                </a:stretch>
              </a:blipFill>
            </p:spPr>
            <p:txBody>
              <a:bodyPr/>
              <a:lstStyle/>
              <a:p>
                <a:r>
                  <a:rPr lang="en-US">
                    <a:noFill/>
                  </a:rPr>
                  <a:t> </a:t>
                </a:r>
              </a:p>
            </p:txBody>
          </p:sp>
        </mc:Fallback>
      </mc:AlternateContent>
      <p:sp>
        <p:nvSpPr>
          <p:cNvPr id="7" name="TextBox 6"/>
          <p:cNvSpPr txBox="1"/>
          <p:nvPr/>
        </p:nvSpPr>
        <p:spPr>
          <a:xfrm>
            <a:off x="1425592" y="1727342"/>
            <a:ext cx="3986989" cy="461665"/>
          </a:xfrm>
          <a:prstGeom prst="rect">
            <a:avLst/>
          </a:prstGeom>
          <a:noFill/>
        </p:spPr>
        <p:txBody>
          <a:bodyPr wrap="none" rtlCol="0">
            <a:spAutoFit/>
          </a:bodyPr>
          <a:lstStyle/>
          <a:p>
            <a:r>
              <a:rPr lang="en-US" sz="2400" dirty="0" smtClean="0">
                <a:latin typeface="Cambria Math" panose="02040503050406030204" pitchFamily="18" charset="0"/>
                <a:ea typeface="Cambria Math" panose="02040503050406030204" pitchFamily="18" charset="0"/>
              </a:rPr>
              <a:t>The initial belief  is Gaussian </a:t>
            </a:r>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03518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BE500 PowerPoint Templat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RBE500 PowerPoint Template</Template>
  <TotalTime>183</TotalTime>
  <Words>1632</Words>
  <Application>Microsoft Office PowerPoint</Application>
  <PresentationFormat>On-screen Show (4:3)</PresentationFormat>
  <Paragraphs>164</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RBE500 PowerPoint Template</vt:lpstr>
      <vt:lpstr>Equation</vt:lpstr>
      <vt:lpstr>    Alternate Dynamics Model For Bayesian Filtering</vt:lpstr>
      <vt:lpstr>Bayes Filter Reminder</vt:lpstr>
      <vt:lpstr>Discrete-Time Kalman Filter</vt:lpstr>
      <vt:lpstr>Bayesian Graph for Thrun’s Kalman Filter Model</vt:lpstr>
      <vt:lpstr>Bayesian Graph for Kalman Filter Model with Alternate Dynamics Model</vt:lpstr>
      <vt:lpstr>Matrices of a Kalman Filter</vt:lpstr>
      <vt:lpstr>Random Variables of a Kalman Filter</vt:lpstr>
      <vt:lpstr>Why Change the KF Model</vt:lpstr>
      <vt:lpstr>Kalman Filter Initialization</vt:lpstr>
      <vt:lpstr>New Kalman Filter Prediction Equations</vt:lpstr>
      <vt:lpstr>Linear Gaussian Measurement Model</vt:lpstr>
      <vt:lpstr>Kalman Filter Update Equations</vt:lpstr>
      <vt:lpstr>Check for Outliers</vt:lpstr>
      <vt:lpstr>Check for Divergence</vt:lpstr>
      <vt:lpstr>Kalman Filter Cycle</vt:lpstr>
      <vt:lpstr>The Extended Kalman Filter</vt:lpstr>
      <vt:lpstr>The Unscented Kalman Filter(1)</vt:lpstr>
      <vt:lpstr>The Unscented Kalman Filter(2)</vt:lpstr>
      <vt:lpstr>The Particle Filter</vt:lpstr>
      <vt:lpstr>Conclusions</vt:lpstr>
      <vt:lpstr>General Observation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Alternate Dynamics Model</dc:title>
  <dc:creator>Julian Center</dc:creator>
  <cp:lastModifiedBy>Julian Center</cp:lastModifiedBy>
  <cp:revision>22</cp:revision>
  <dcterms:created xsi:type="dcterms:W3CDTF">2017-10-09T20:58:49Z</dcterms:created>
  <dcterms:modified xsi:type="dcterms:W3CDTF">2017-10-10T03:13:54Z</dcterms:modified>
</cp:coreProperties>
</file>