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sldIdLst>
    <p:sldId id="256" r:id="rId2"/>
    <p:sldId id="299" r:id="rId3"/>
    <p:sldId id="300" r:id="rId4"/>
    <p:sldId id="301" r:id="rId5"/>
    <p:sldId id="302" r:id="rId6"/>
    <p:sldId id="317" r:id="rId7"/>
    <p:sldId id="272" r:id="rId8"/>
    <p:sldId id="304" r:id="rId9"/>
    <p:sldId id="305" r:id="rId10"/>
    <p:sldId id="306" r:id="rId11"/>
    <p:sldId id="307" r:id="rId12"/>
    <p:sldId id="308" r:id="rId13"/>
    <p:sldId id="309" r:id="rId14"/>
    <p:sldId id="318" r:id="rId15"/>
    <p:sldId id="320" r:id="rId16"/>
    <p:sldId id="311" r:id="rId17"/>
    <p:sldId id="312" r:id="rId18"/>
    <p:sldId id="310" r:id="rId19"/>
    <p:sldId id="321" r:id="rId20"/>
    <p:sldId id="313" r:id="rId21"/>
    <p:sldId id="314" r:id="rId22"/>
    <p:sldId id="315" r:id="rId23"/>
    <p:sldId id="31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9C40EE-4F9A-480E-AB1D-4C38296E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9EB3C-B8DE-43AF-9286-F5BDF174F2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8374-67A3-4C64-9F27-FCFE4DFD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70CA-29E3-46B1-A532-C79BF830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6C7CB-A76F-4DCE-8072-C7F784E2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FF34-D880-47D7-88DD-3915C63E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1AE-5D55-4546-90C0-860A9169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FCB7-CDE6-4244-838A-D6A237BE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0102-86CD-4156-B6AC-2C779159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89DF-75B8-4738-8EBC-2F91DC7BB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E4CE-51D7-4AEA-94A2-8B805699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FDFE-9F72-4422-B981-6F97A3120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2404-29AD-4BB7-B7B4-6F010BEF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CA0CF0-5E95-49C2-B5C6-3251CAB0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csail.mit.edu/drl/courses/cs54-2001s/skidsteer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Robot Motion Models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07-02</a:t>
            </a:r>
            <a:endParaRPr lang="en-US" dirty="0" smtClean="0"/>
          </a:p>
          <a:p>
            <a:pPr eaLnBrk="1" hangingPunct="1"/>
            <a:r>
              <a:rPr lang="en-US" smtClean="0"/>
              <a:t>RBE500-F17-191</a:t>
            </a:r>
            <a:endParaRPr lang="en-US" dirty="0" smtClean="0"/>
          </a:p>
          <a:p>
            <a:pPr eaLnBrk="1" hangingPunct="1"/>
            <a:r>
              <a:rPr lang="en-US" dirty="0" smtClean="0"/>
              <a:t>Prof. Julian Center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76CCF-B078-468A-A386-23CC3CE2A6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Mathematically, we have: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or: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and instantaneous velocity,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1" t="-1481" b="-20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2804529"/>
                <a:ext cx="2199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04529"/>
                <a:ext cx="219989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2342864"/>
                <a:ext cx="222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342864"/>
                <a:ext cx="222439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3886200"/>
                <a:ext cx="2094804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886200"/>
                <a:ext cx="2094804" cy="8090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8720" y="4832521"/>
                <a:ext cx="2308837" cy="958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720" y="4832521"/>
                <a:ext cx="2308837" cy="9586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Position and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2"/>
            <a:ext cx="7693025" cy="4725987"/>
          </a:xfrm>
        </p:spPr>
        <p:txBody>
          <a:bodyPr/>
          <a:lstStyle/>
          <a:p>
            <a:r>
              <a:rPr lang="en-US" sz="2800" dirty="0" smtClean="0"/>
              <a:t>At any given point in time, t, the left and right velocities of the wheels can be known:</a:t>
            </a:r>
            <a:endParaRPr lang="en-US" sz="2800" dirty="0"/>
          </a:p>
          <a:p>
            <a:pPr lvl="1"/>
            <a:r>
              <a:rPr lang="en-US" sz="2800" dirty="0" smtClean="0"/>
              <a:t>For example, by using an encoder to measure amount of wheel rotation</a:t>
            </a:r>
          </a:p>
          <a:p>
            <a:r>
              <a:rPr lang="en-US" sz="2800" dirty="0" smtClean="0"/>
              <a:t>Assuming the center of the axle is the origin for the robot platform, we can calculate the position and orientation of the robot as a function of time.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Position and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Cartesian coordinate system: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7778" y="4644335"/>
                <a:ext cx="2306459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78" y="4644335"/>
                <a:ext cx="2306459" cy="918265"/>
              </a:xfrm>
              <a:prstGeom prst="rect">
                <a:avLst/>
              </a:prstGeom>
              <a:blipFill rotWithShape="1">
                <a:blip r:embed="rId2"/>
                <a:stretch>
                  <a:fillRect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4552" y="3714308"/>
                <a:ext cx="3172568" cy="1010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52" y="3714308"/>
                <a:ext cx="3172568" cy="1010092"/>
              </a:xfrm>
              <a:prstGeom prst="rect">
                <a:avLst/>
              </a:prstGeom>
              <a:blipFill rotWithShape="1">
                <a:blip r:embed="rId3"/>
                <a:stretch>
                  <a:fillRect r="-1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76" y="2819400"/>
                <a:ext cx="3775521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76" y="2819400"/>
                <a:ext cx="3775521" cy="918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4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802187"/>
          </a:xfrm>
        </p:spPr>
        <p:txBody>
          <a:bodyPr/>
          <a:lstStyle/>
          <a:p>
            <a:r>
              <a:rPr lang="en-US" dirty="0" smtClean="0"/>
              <a:t>It is in the underlying assumptions (and the integration) that result in accumulated errors:</a:t>
            </a:r>
          </a:p>
          <a:p>
            <a:pPr lvl="1"/>
            <a:r>
              <a:rPr lang="en-US" dirty="0" smtClean="0"/>
              <a:t>Mechanical tolerances on wheel spacing and diameter.</a:t>
            </a:r>
          </a:p>
          <a:p>
            <a:pPr lvl="1"/>
            <a:r>
              <a:rPr lang="en-US" dirty="0" smtClean="0"/>
              <a:t>Electrical/mechanical tolerances measuring (and maintaining) wheel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“Momentary”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2800" dirty="0" smtClean="0"/>
              <a:t>The integration that is part of dead reckoning means that even transient errors in determining orientation will result in a constantly increasing position error.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2800" dirty="0" smtClean="0"/>
              <a:t>Further, any biases in the system </a:t>
            </a:r>
            <a:r>
              <a:rPr lang="en-US" sz="2800" dirty="0"/>
              <a:t>are continuously “integrated in” to the position and orientation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roups.csail.mit.edu/drl/courses/cs54-2001s/images/Sk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4" y="1600200"/>
            <a:ext cx="58388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Robots Use Skid Steering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088" y="4343400"/>
            <a:ext cx="7848600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Pros:</a:t>
            </a:r>
            <a:r>
              <a:rPr lang="en-US" sz="2400" dirty="0" smtClean="0"/>
              <a:t> Behaves somewhat like differential drive. Can handle greater loads.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Con:</a:t>
            </a:r>
            <a:r>
              <a:rPr lang="en-US" sz="2400" dirty="0" smtClean="0"/>
              <a:t> Wheels are not moving on the same arc and therefore they skid, making </a:t>
            </a:r>
            <a:r>
              <a:rPr lang="en-US" sz="2400" dirty="0" err="1" smtClean="0"/>
              <a:t>odometry</a:t>
            </a:r>
            <a:r>
              <a:rPr lang="en-US" sz="2400" dirty="0" smtClean="0"/>
              <a:t> inaccurate.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7449" y="6289274"/>
            <a:ext cx="7053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http://groups.csail.mit.edu/drl/courses/cs54-2001s/skidsteer.html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014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725987"/>
          </a:xfrm>
        </p:spPr>
        <p:txBody>
          <a:bodyPr/>
          <a:lstStyle/>
          <a:p>
            <a:r>
              <a:rPr lang="en-US" sz="2800" dirty="0" smtClean="0"/>
              <a:t>The skid-steer example is one simple way of controlling the velocity and orientation of a robot.</a:t>
            </a:r>
          </a:p>
          <a:p>
            <a:r>
              <a:rPr lang="en-US" sz="2800" dirty="0" smtClean="0"/>
              <a:t>For other steering mechanisms, some indication of the orientation of the steering mechanism is needed.</a:t>
            </a:r>
          </a:p>
          <a:p>
            <a:pPr lvl="1"/>
            <a:r>
              <a:rPr lang="en-US" sz="2400" dirty="0" smtClean="0"/>
              <a:t>As well as modifications to the math to account for the steering and drive having different origins.</a:t>
            </a:r>
          </a:p>
          <a:p>
            <a:r>
              <a:rPr lang="en-US" sz="2400" dirty="0" smtClean="0"/>
              <a:t>Thus, we need rotational sensors.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Rotation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 Rotation sensors come in a variety of forms:</a:t>
            </a:r>
          </a:p>
          <a:p>
            <a:pPr lvl="1"/>
            <a:r>
              <a:rPr lang="en-US" dirty="0" smtClean="0"/>
              <a:t>Incremental encoders – determine displacement of a shaft from a known starting point</a:t>
            </a:r>
          </a:p>
          <a:p>
            <a:pPr lvl="1"/>
            <a:r>
              <a:rPr lang="en-US" dirty="0" smtClean="0"/>
              <a:t>Absolute encoders – provide a direct indication of the position of a shaft.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540625" cy="1676400"/>
          </a:xfrm>
        </p:spPr>
        <p:txBody>
          <a:bodyPr/>
          <a:lstStyle/>
          <a:p>
            <a:r>
              <a:rPr lang="en-US" sz="2400" dirty="0" smtClean="0"/>
              <a:t>A common example of an incremental encoder is a quadrature encoder.</a:t>
            </a:r>
          </a:p>
          <a:p>
            <a:r>
              <a:rPr lang="en-US" sz="2400" dirty="0" smtClean="0"/>
              <a:t>Allows determining direction and amount of rotation: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2715" y="3276600"/>
            <a:ext cx="6548438" cy="2564742"/>
            <a:chOff x="1600200" y="4114800"/>
            <a:chExt cx="6548438" cy="2564742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114800"/>
              <a:ext cx="6548438" cy="256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117532" y="42672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64806" y="44357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70908" y="456818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14775" y="4197009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Sensors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64806" y="4312920"/>
              <a:ext cx="649969" cy="379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1"/>
              <a:endCxn id="7" idx="6"/>
            </p:cNvCxnSpPr>
            <p:nvPr/>
          </p:nvCxnSpPr>
          <p:spPr>
            <a:xfrm flipH="1">
              <a:off x="3356246" y="4350898"/>
              <a:ext cx="558529" cy="130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6"/>
            </p:cNvCxnSpPr>
            <p:nvPr/>
          </p:nvCxnSpPr>
          <p:spPr>
            <a:xfrm flipH="1">
              <a:off x="3562348" y="4358640"/>
              <a:ext cx="352427" cy="255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55246" y="6172200"/>
            <a:ext cx="64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See: Edwin Olsen, “A Primer on Odometry and Motor Control,” 2004.</a:t>
            </a:r>
          </a:p>
          <a:p>
            <a:r>
              <a:rPr lang="en-US" sz="1400" dirty="0" smtClean="0"/>
              <a:t>The pdf is in the Lecture 07 </a:t>
            </a:r>
            <a:r>
              <a:rPr lang="en-US" sz="1400" dirty="0"/>
              <a:t>course module as “</a:t>
            </a:r>
            <a:r>
              <a:rPr lang="en-US" sz="1400" dirty="0" smtClean="0"/>
              <a:t>odomtutorial.pdf”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8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Quadrature Encoder Signals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48688" y="2230583"/>
            <a:ext cx="6844148" cy="457200"/>
            <a:chOff x="1260764" y="2230583"/>
            <a:chExt cx="6844148" cy="457200"/>
          </a:xfrm>
        </p:grpSpPr>
        <p:sp>
          <p:nvSpPr>
            <p:cNvPr id="6" name="Rectangle 5"/>
            <p:cNvSpPr/>
            <p:nvPr/>
          </p:nvSpPr>
          <p:spPr>
            <a:xfrm>
              <a:off x="30687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831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975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19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333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477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07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751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1868" y="4752109"/>
            <a:ext cx="6844148" cy="457200"/>
            <a:chOff x="1260764" y="2230583"/>
            <a:chExt cx="6844148" cy="457200"/>
          </a:xfrm>
        </p:grpSpPr>
        <p:sp>
          <p:nvSpPr>
            <p:cNvPr id="22" name="Rectangle 21"/>
            <p:cNvSpPr/>
            <p:nvPr/>
          </p:nvSpPr>
          <p:spPr>
            <a:xfrm>
              <a:off x="30687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831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75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119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333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477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607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751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7124" y="5437909"/>
            <a:ext cx="6844148" cy="457200"/>
            <a:chOff x="1260764" y="2230583"/>
            <a:chExt cx="6844148" cy="457200"/>
          </a:xfrm>
        </p:grpSpPr>
        <p:sp>
          <p:nvSpPr>
            <p:cNvPr id="31" name="Rectangle 30"/>
            <p:cNvSpPr/>
            <p:nvPr/>
          </p:nvSpPr>
          <p:spPr>
            <a:xfrm>
              <a:off x="30687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831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975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119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333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477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07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751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63432" y="2964873"/>
            <a:ext cx="6844148" cy="457200"/>
            <a:chOff x="1260764" y="2230583"/>
            <a:chExt cx="6844148" cy="457200"/>
          </a:xfrm>
        </p:grpSpPr>
        <p:sp>
          <p:nvSpPr>
            <p:cNvPr id="40" name="Rectangle 39"/>
            <p:cNvSpPr/>
            <p:nvPr/>
          </p:nvSpPr>
          <p:spPr>
            <a:xfrm>
              <a:off x="30687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831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975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1198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333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47712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607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75164" y="223058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648688" y="2687783"/>
            <a:ext cx="714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65561" y="5223165"/>
            <a:ext cx="714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65561" y="5895109"/>
            <a:ext cx="714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58632" y="3435929"/>
            <a:ext cx="714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4999" y="4796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999" y="22745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9007" y="5481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29007" y="30088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07223" y="1574861"/>
            <a:ext cx="1069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Forward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07223" y="4082534"/>
            <a:ext cx="93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Reverse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85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problem of determining the location of a platform (or parts of a platform):</a:t>
            </a:r>
          </a:p>
          <a:p>
            <a:pPr lvl="1"/>
            <a:r>
              <a:rPr lang="en-US" dirty="0" smtClean="0"/>
              <a:t>Relative position – we can determine position as a deviation from a known point</a:t>
            </a:r>
          </a:p>
          <a:p>
            <a:pPr lvl="1"/>
            <a:r>
              <a:rPr lang="en-US" dirty="0" smtClean="0"/>
              <a:t>Absolute position – we can determine position within a known coordinate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802188"/>
          </a:xfrm>
        </p:spPr>
        <p:txBody>
          <a:bodyPr/>
          <a:lstStyle/>
          <a:p>
            <a:r>
              <a:rPr lang="en-US" dirty="0" smtClean="0"/>
              <a:t>Work well for measuring relatively small amounts of rotation</a:t>
            </a:r>
          </a:p>
          <a:p>
            <a:pPr lvl="1"/>
            <a:r>
              <a:rPr lang="en-US" dirty="0" smtClean="0"/>
              <a:t>Limited only by optical resolution </a:t>
            </a:r>
          </a:p>
          <a:p>
            <a:r>
              <a:rPr lang="en-US" dirty="0" smtClean="0"/>
              <a:t>“Index” provides a count of whole rotations.</a:t>
            </a:r>
          </a:p>
          <a:p>
            <a:r>
              <a:rPr lang="en-US" dirty="0" smtClean="0"/>
              <a:t>Eventually quantization and missed interrupts cause missed 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An absolute encoder provides a way to directly measure the orientation of a shaft: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276600"/>
            <a:ext cx="813074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601786"/>
          </a:xfrm>
        </p:spPr>
        <p:txBody>
          <a:bodyPr/>
          <a:lstStyle/>
          <a:p>
            <a:r>
              <a:rPr lang="en-US" dirty="0" smtClean="0"/>
              <a:t>These systems typically use a Gray-coded disk to allow encoding absolute shaft position”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8999"/>
            <a:ext cx="2924175" cy="280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69328" y="3351214"/>
            <a:ext cx="3886200" cy="32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These sensors tend to be most commonly used in low-speed applications needing 10-12 bits of resolution.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980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drift while dead reckoning using </a:t>
            </a:r>
            <a:r>
              <a:rPr lang="en-US" dirty="0" err="1" smtClean="0"/>
              <a:t>odometry</a:t>
            </a:r>
            <a:r>
              <a:rPr lang="en-US" dirty="0" smtClean="0"/>
              <a:t>, it is possible to include other measures of orientation:</a:t>
            </a:r>
          </a:p>
          <a:p>
            <a:r>
              <a:rPr lang="en-US" dirty="0" smtClean="0"/>
              <a:t>These may include:</a:t>
            </a:r>
          </a:p>
          <a:p>
            <a:pPr lvl="1"/>
            <a:r>
              <a:rPr lang="en-US" dirty="0" smtClean="0"/>
              <a:t>Magnetometer / Compass</a:t>
            </a:r>
          </a:p>
          <a:p>
            <a:pPr lvl="1"/>
            <a:r>
              <a:rPr lang="en-US" dirty="0" smtClean="0"/>
              <a:t>Angular rate sensor – Gyroscope.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Relative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73587"/>
          </a:xfrm>
        </p:spPr>
        <p:txBody>
          <a:bodyPr/>
          <a:lstStyle/>
          <a:p>
            <a:r>
              <a:rPr lang="en-US" dirty="0" smtClean="0"/>
              <a:t>Determining relative position implies “dead reckoning”:</a:t>
            </a:r>
          </a:p>
          <a:p>
            <a:pPr lvl="1"/>
            <a:r>
              <a:rPr lang="en-US" dirty="0" smtClean="0"/>
              <a:t>Assumes some known starting point.</a:t>
            </a:r>
          </a:p>
          <a:p>
            <a:pPr lvl="1"/>
            <a:r>
              <a:rPr lang="en-US" dirty="0" smtClean="0"/>
              <a:t>Sensors measure some “advance” from that starting point.</a:t>
            </a:r>
          </a:p>
          <a:p>
            <a:pPr lvl="1"/>
            <a:r>
              <a:rPr lang="en-US" dirty="0" smtClean="0"/>
              <a:t>Prone to accumulation of errors.</a:t>
            </a:r>
          </a:p>
          <a:p>
            <a:pPr lvl="2"/>
            <a:r>
              <a:rPr lang="en-US" dirty="0" smtClean="0"/>
              <a:t>Errors may be reasonably bounded by periodic recalibration</a:t>
            </a:r>
          </a:p>
          <a:p>
            <a:pPr lvl="3"/>
            <a:r>
              <a:rPr lang="en-US" dirty="0" smtClean="0"/>
              <a:t>Absolute fixes</a:t>
            </a:r>
          </a:p>
          <a:p>
            <a:pPr lvl="3"/>
            <a:r>
              <a:rPr lang="en-US" dirty="0" smtClean="0"/>
              <a:t>Zero-velocity Updates</a:t>
            </a:r>
          </a:p>
          <a:p>
            <a:pPr lvl="3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Reckoning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268787"/>
          </a:xfrm>
        </p:spPr>
        <p:txBody>
          <a:bodyPr/>
          <a:lstStyle/>
          <a:p>
            <a:r>
              <a:rPr lang="en-US" dirty="0" smtClean="0"/>
              <a:t>There are two basic types of sensors that provide data to a dead reckoning system:</a:t>
            </a:r>
          </a:p>
          <a:p>
            <a:pPr lvl="1"/>
            <a:r>
              <a:rPr lang="en-US" sz="2000" dirty="0" smtClean="0"/>
              <a:t>Odometry – Odometry sensors measure displacement or orientation as a function of time.</a:t>
            </a:r>
          </a:p>
          <a:p>
            <a:pPr lvl="1"/>
            <a:r>
              <a:rPr lang="en-US" sz="2000" dirty="0" smtClean="0"/>
              <a:t>Inertial – Inertial sensors measure physical parameters like acceleration or rotation relative to an inertial reference frame. (We will study inertial systems in a later lesson.)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Odometry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Odometry sensors are among the most common of robot platforms.</a:t>
            </a:r>
          </a:p>
          <a:p>
            <a:r>
              <a:rPr lang="en-US" dirty="0" smtClean="0"/>
              <a:t>They take many forms:</a:t>
            </a:r>
          </a:p>
          <a:p>
            <a:pPr lvl="1"/>
            <a:r>
              <a:rPr lang="en-US" dirty="0" smtClean="0"/>
              <a:t>Rotation sensors</a:t>
            </a:r>
          </a:p>
          <a:p>
            <a:pPr lvl="2"/>
            <a:r>
              <a:rPr lang="en-US" dirty="0" smtClean="0"/>
              <a:t>Some kind of encoder is used to measure wheel rotation.</a:t>
            </a:r>
          </a:p>
          <a:p>
            <a:pPr lvl="2"/>
            <a:r>
              <a:rPr lang="en-US" dirty="0" smtClean="0"/>
              <a:t>Knowing the amount of rotation and the wheel diameter a displacement can be determined.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Differential Drive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525587"/>
          </a:xfrm>
        </p:spPr>
        <p:txBody>
          <a:bodyPr/>
          <a:lstStyle/>
          <a:p>
            <a:r>
              <a:rPr lang="en-US" dirty="0" smtClean="0"/>
              <a:t>Consider an example of a simple robot system which uses differential drive: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15115"/>
            <a:ext cx="45735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Differential Drive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both wheels driven, at any time, t, the system can be viewed as rotating along its instantaneous center of curvature (ICC):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72" y="3733800"/>
            <a:ext cx="3723222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22413"/>
                <a:ext cx="7694612" cy="5335587"/>
              </a:xfrm>
            </p:spPr>
            <p:txBody>
              <a:bodyPr/>
              <a:lstStyle/>
              <a:p>
                <a:r>
                  <a:rPr lang="en-US" sz="2400" dirty="0" smtClean="0"/>
                  <a:t>In this situation, the direction and velocity of the platform is controlled by the speed of the left and right wheels.</a:t>
                </a:r>
              </a:p>
              <a:p>
                <a:r>
                  <a:rPr lang="en-US" sz="2400" dirty="0" smtClean="0"/>
                  <a:t>Let’s make some assumptions:</a:t>
                </a:r>
              </a:p>
              <a:p>
                <a:pPr lvl="1"/>
                <a:r>
                  <a:rPr lang="en-US" sz="2400" dirty="0" smtClean="0"/>
                  <a:t>Wheels stay in contact with the ground.</a:t>
                </a:r>
              </a:p>
              <a:p>
                <a:pPr lvl="1"/>
                <a:r>
                  <a:rPr lang="en-US" sz="2400" dirty="0" smtClean="0"/>
                  <a:t>Wheels are the same fixed diameter, D.</a:t>
                </a:r>
              </a:p>
              <a:p>
                <a:pPr lvl="1"/>
                <a:r>
                  <a:rPr lang="en-US" sz="2400" dirty="0" smtClean="0"/>
                  <a:t>Wheels are separated by a fixed distance, d, from the center of the axle.</a:t>
                </a:r>
              </a:p>
              <a:p>
                <a:pPr lvl="1"/>
                <a:r>
                  <a:rPr lang="en-US" sz="2400" dirty="0" smtClean="0"/>
                  <a:t>R is the distance from the center of the axel to the ICC. (If the robot is travelling in a straight line,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=∞.)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22413"/>
                <a:ext cx="7694612" cy="5335587"/>
              </a:xfrm>
              <a:blipFill rotWithShape="1">
                <a:blip r:embed="rId2"/>
                <a:stretch>
                  <a:fillRect l="-317" t="-914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this setup, if the velocity of the left wheel,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r>
              <a:rPr lang="en-US" sz="2400" dirty="0" smtClean="0"/>
              <a:t>, and the right wheel,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are the same, the platform will move straight.</a:t>
            </a:r>
          </a:p>
          <a:p>
            <a:r>
              <a:rPr lang="en-US" sz="2400" dirty="0" smtClean="0"/>
              <a:t>Changing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r>
              <a:rPr lang="en-US" sz="2400" dirty="0" smtClean="0"/>
              <a:t> or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allows differential steering of the platform to the left or right.</a:t>
            </a:r>
          </a:p>
          <a:p>
            <a:r>
              <a:rPr lang="en-US" sz="2400" dirty="0" smtClean="0"/>
              <a:t>All of this is under the assumption that there is </a:t>
            </a:r>
            <a:r>
              <a:rPr lang="en-US" sz="2400" u="sng" dirty="0" smtClean="0"/>
              <a:t>no slip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11077</TotalTime>
  <Words>1069</Words>
  <Application>Microsoft Office PowerPoint</Application>
  <PresentationFormat>On-screen Show (4:3)</PresentationFormat>
  <Paragraphs>155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Eclipse</vt:lpstr>
      <vt:lpstr> Robot Motion Models</vt:lpstr>
      <vt:lpstr>Using Sensor Data</vt:lpstr>
      <vt:lpstr>Relative Position</vt:lpstr>
      <vt:lpstr>Dead Reckoning Sensors</vt:lpstr>
      <vt:lpstr>Odometry Sensors</vt:lpstr>
      <vt:lpstr>Example Differential Drive Robot</vt:lpstr>
      <vt:lpstr>A Differential Drive Example</vt:lpstr>
      <vt:lpstr>Differential Drive</vt:lpstr>
      <vt:lpstr>Differential Drive Characteristics</vt:lpstr>
      <vt:lpstr>Differential Drive Equations</vt:lpstr>
      <vt:lpstr>Determining Position and Orientation</vt:lpstr>
      <vt:lpstr>Determining Position and Orientation</vt:lpstr>
      <vt:lpstr>Accumulated Errors</vt:lpstr>
      <vt:lpstr>“Momentary” Errors</vt:lpstr>
      <vt:lpstr>Many Robots Use Skid Steering</vt:lpstr>
      <vt:lpstr>Rotational Sensors</vt:lpstr>
      <vt:lpstr>Wheel Rotation Sensors</vt:lpstr>
      <vt:lpstr>Incremental Encoder</vt:lpstr>
      <vt:lpstr>Quadrature Encoder Signals</vt:lpstr>
      <vt:lpstr>Incremental Encoders</vt:lpstr>
      <vt:lpstr>Absolute Encoders</vt:lpstr>
      <vt:lpstr>Absolute Encoder</vt:lpstr>
      <vt:lpstr>Heading Sensors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368</cp:revision>
  <dcterms:created xsi:type="dcterms:W3CDTF">2009-01-29T01:18:55Z</dcterms:created>
  <dcterms:modified xsi:type="dcterms:W3CDTF">2017-10-10T19:01:35Z</dcterms:modified>
</cp:coreProperties>
</file>