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4"/>
  </p:notesMasterIdLst>
  <p:sldIdLst>
    <p:sldId id="294" r:id="rId2"/>
    <p:sldId id="297" r:id="rId3"/>
    <p:sldId id="299" r:id="rId4"/>
    <p:sldId id="301" r:id="rId5"/>
    <p:sldId id="302" r:id="rId6"/>
    <p:sldId id="303" r:id="rId7"/>
    <p:sldId id="304" r:id="rId8"/>
    <p:sldId id="342" r:id="rId9"/>
    <p:sldId id="306" r:id="rId10"/>
    <p:sldId id="305" r:id="rId11"/>
    <p:sldId id="307" r:id="rId12"/>
    <p:sldId id="308" r:id="rId13"/>
    <p:sldId id="309" r:id="rId14"/>
    <p:sldId id="310" r:id="rId15"/>
    <p:sldId id="312" r:id="rId16"/>
    <p:sldId id="313" r:id="rId17"/>
    <p:sldId id="314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22.wmf"/><Relationship Id="rId7" Type="http://schemas.openxmlformats.org/officeDocument/2006/relationships/image" Target="../media/image43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345D9-E608-4591-849A-5A6BA731727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38B6E-4D25-4871-A4A5-31BC684F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4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8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731361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02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2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9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7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518A-4C6D-4511-831A-8223DC66C0B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6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A94518A-4C6D-4511-831A-8223DC66C0B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89A17D-E3D2-446D-A287-0A04D248A1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www.youtube.com/watch?v=jxaSe6RJQvY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tmiu1wpp_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6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4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5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65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0.png"/><Relationship Id="rId5" Type="http://schemas.openxmlformats.org/officeDocument/2006/relationships/image" Target="../media/image89.wmf"/><Relationship Id="rId10" Type="http://schemas.openxmlformats.org/officeDocument/2006/relationships/image" Target="../media/image88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38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rg_Lankensperge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Rudolph_Ackerman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Wheeled Locomotion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RBE500-F17-191</a:t>
            </a:r>
          </a:p>
          <a:p>
            <a:r>
              <a:rPr lang="en-US" smtClean="0"/>
              <a:t>Lecture 07-2</a:t>
            </a:r>
            <a:endParaRPr lang="en-US" dirty="0" smtClean="0"/>
          </a:p>
          <a:p>
            <a:r>
              <a:rPr lang="en-US" dirty="0" smtClean="0"/>
              <a:t>Adj. Prof. Julian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2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735A6C9-A9F8-4BAF-9DCE-CC6FD084DDDA}" type="slidenum">
              <a:rPr lang="en-US" altLang="en-US" sz="1400" b="0"/>
              <a:pPr eaLnBrk="1" hangingPunct="1"/>
              <a:t>10</a:t>
            </a:fld>
            <a:endParaRPr lang="en-US" altLang="en-US" sz="1400" b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8424863" cy="579437"/>
          </a:xfrm>
        </p:spPr>
        <p:txBody>
          <a:bodyPr/>
          <a:lstStyle/>
          <a:p>
            <a:pPr algn="ctr" eaLnBrk="1" hangingPunct="1"/>
            <a:r>
              <a:rPr lang="en-US" altLang="en-US" sz="3200" dirty="0" smtClean="0"/>
              <a:t>Dynamics of </a:t>
            </a:r>
            <a:r>
              <a:rPr lang="en-US" altLang="en-US" sz="3200" dirty="0" err="1" smtClean="0"/>
              <a:t>Mecanum</a:t>
            </a:r>
            <a:r>
              <a:rPr lang="en-US" altLang="en-US" sz="3200" dirty="0" smtClean="0"/>
              <a:t> </a:t>
            </a:r>
            <a:r>
              <a:rPr lang="en-US" altLang="en-US" sz="3200" dirty="0" smtClean="0"/>
              <a:t>Wheels</a:t>
            </a:r>
          </a:p>
        </p:txBody>
      </p:sp>
      <p:graphicFrame>
        <p:nvGraphicFramePr>
          <p:cNvPr id="9728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941482"/>
              </p:ext>
            </p:extLst>
          </p:nvPr>
        </p:nvGraphicFramePr>
        <p:xfrm>
          <a:off x="4788642" y="1587292"/>
          <a:ext cx="4071938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663700" imgH="939800" progId="Equation.3">
                  <p:embed/>
                </p:oleObj>
              </mc:Choice>
              <mc:Fallback>
                <p:oleObj name="Equation" r:id="rId3" imgW="16637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642" y="1587292"/>
                        <a:ext cx="4071938" cy="22987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1" name="Picture 36" descr="Uranus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175" y="2614142"/>
            <a:ext cx="4483100" cy="2705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799" y="5780199"/>
            <a:ext cx="7134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 smtClean="0"/>
              <a:t>See </a:t>
            </a:r>
            <a:r>
              <a:rPr lang="en-US" sz="1200" dirty="0" err="1" smtClean="0"/>
              <a:t>Phidgets</a:t>
            </a:r>
            <a:r>
              <a:rPr lang="en-US" sz="1200" dirty="0" smtClean="0"/>
              <a:t> </a:t>
            </a:r>
            <a:r>
              <a:rPr lang="en-US" sz="1200" dirty="0"/>
              <a:t>Holographic robot</a:t>
            </a:r>
          </a:p>
          <a:p>
            <a:pPr>
              <a:buNone/>
            </a:pPr>
            <a:r>
              <a:rPr lang="en-US" sz="1200" u="sng" dirty="0">
                <a:hlinkClick r:id="rId6"/>
              </a:rPr>
              <a:t>https://www.youtube.com/watch?v=jxaSe6RJQvY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953001" y="4430383"/>
                <a:ext cx="3352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𝒆𝒓𝒓𝒐𝒓</m:t>
                        </m:r>
                      </m:sub>
                    </m:sSub>
                  </m:oMath>
                </a14:m>
                <a:r>
                  <a:rPr lang="en-US" sz="2000" dirty="0" smtClean="0"/>
                  <a:t> corresponds to spinning wheels but not moving</a:t>
                </a:r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1" y="4430383"/>
                <a:ext cx="3352800" cy="1015663"/>
              </a:xfrm>
              <a:prstGeom prst="rect">
                <a:avLst/>
              </a:prstGeom>
              <a:blipFill rotWithShape="1">
                <a:blip r:embed="rId7"/>
                <a:stretch>
                  <a:fillRect l="-2000" t="-3012" r="-727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8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8DCC34A-9B00-4576-8E69-453F547129E7}" type="slidenum">
              <a:rPr lang="en-US" altLang="en-US" sz="1400" b="0"/>
              <a:pPr eaLnBrk="1" hangingPunct="1"/>
              <a:t>11</a:t>
            </a:fld>
            <a:endParaRPr lang="en-US" altLang="en-US" sz="1400" b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424863" cy="641350"/>
          </a:xfrm>
        </p:spPr>
        <p:txBody>
          <a:bodyPr/>
          <a:lstStyle/>
          <a:p>
            <a:pPr eaLnBrk="1" hangingPunct="1"/>
            <a:r>
              <a:rPr lang="en-US" altLang="en-US" smtClean="0"/>
              <a:t>Non-Holonomic Constraints</a:t>
            </a:r>
            <a:endParaRPr lang="de-DE" alt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600200"/>
            <a:ext cx="815340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dirty="0" smtClean="0"/>
              <a:t>Non-holonomic constraints limit the possible incremental movements within the configuration space of the robot.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dirty="0" smtClean="0"/>
              <a:t>Robots with differential drive or synchro-drive move on a circular trajectory and cannot move sideways.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dirty="0" smtClean="0"/>
              <a:t>Holonomic robots, like those with </a:t>
            </a:r>
            <a:r>
              <a:rPr lang="en-US" altLang="en-US" sz="2400" dirty="0" err="1" smtClean="0"/>
              <a:t>Mecanum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wheels, can move sideways.</a:t>
            </a:r>
            <a:endParaRPr lang="de-DE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61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9EC8A16-149D-49E4-A510-4814D04967E2}" type="slidenum">
              <a:rPr lang="en-US" altLang="en-US" sz="1400" b="0"/>
              <a:pPr eaLnBrk="1" hangingPunct="1"/>
              <a:t>12</a:t>
            </a:fld>
            <a:endParaRPr lang="en-US" altLang="en-US" sz="14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Holonomic vs. Non-Holonomic</a:t>
            </a:r>
            <a:endParaRPr lang="de-DE" alt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410575" cy="34464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Non-holonomic constraints reduce the control space with respect to the current configuration (e.g., moving sideways is impossible).</a:t>
            </a:r>
          </a:p>
          <a:p>
            <a:pPr eaLnBrk="1" hangingPunct="1"/>
            <a:r>
              <a:rPr lang="en-US" altLang="en-US" dirty="0" smtClean="0"/>
              <a:t>Holonomic constraints reduce the configuration space.</a:t>
            </a:r>
            <a:endParaRPr lang="de-DE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971550" y="5788247"/>
            <a:ext cx="7200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 smtClean="0"/>
              <a:t>See Three </a:t>
            </a:r>
            <a:r>
              <a:rPr lang="en-US" sz="1200" dirty="0"/>
              <a:t>Holonomic Robots</a:t>
            </a:r>
          </a:p>
          <a:p>
            <a:pPr>
              <a:buNone/>
            </a:pPr>
            <a:r>
              <a:rPr lang="en-US" sz="1200" u="sng" dirty="0">
                <a:hlinkClick r:id="rId2"/>
              </a:rPr>
              <a:t>https://www.youtube.com/watch?v=_tmiu1wpp_E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62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Calculating Planar Motion from </a:t>
            </a:r>
            <a:r>
              <a:rPr lang="en-US" sz="3600" dirty="0" err="1" smtClean="0"/>
              <a:t>Odometry</a:t>
            </a:r>
            <a:r>
              <a:rPr lang="en-US" sz="3600" dirty="0" smtClean="0"/>
              <a:t> Data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2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Robot Motion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5C463735-0CF4-49DC-8E60-FD37980A8DFE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14</a:t>
            </a:fld>
            <a:endParaRPr lang="en-US" altLang="en-US" sz="1400"/>
          </a:p>
        </p:txBody>
      </p:sp>
      <p:pic>
        <p:nvPicPr>
          <p:cNvPr id="1069059" name="Picture 3" descr="odometry-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2598738"/>
            <a:ext cx="4052888" cy="352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9060" name="Picture 4" descr="real-pa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381375"/>
            <a:ext cx="36703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611188" y="1535113"/>
            <a:ext cx="84105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8575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chemeClr val="folHlink"/>
              </a:buClr>
              <a:buSzPct val="120000"/>
              <a:buFontTx/>
              <a:buChar char="•"/>
            </a:pPr>
            <a:r>
              <a:rPr lang="en-US" altLang="en-US" sz="2800"/>
              <a:t>Robot motion is inherently uncertain.</a:t>
            </a:r>
          </a:p>
          <a:p>
            <a:pPr>
              <a:lnSpc>
                <a:spcPct val="100000"/>
              </a:lnSpc>
              <a:buClr>
                <a:schemeClr val="folHlink"/>
              </a:buClr>
              <a:buSzPct val="120000"/>
              <a:buFontTx/>
              <a:buChar char="•"/>
            </a:pPr>
            <a:r>
              <a:rPr lang="en-US" altLang="en-US" sz="2800"/>
              <a:t>How can we model this uncertainty?</a:t>
            </a:r>
          </a:p>
          <a:p>
            <a:pPr>
              <a:lnSpc>
                <a:spcPct val="100000"/>
              </a:lnSpc>
              <a:buClr>
                <a:schemeClr val="folHlink"/>
              </a:buClr>
              <a:buSzPct val="120000"/>
              <a:buFontTx/>
              <a:buChar char="•"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76538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Probabilistic Motion Models</a:t>
            </a:r>
            <a:endParaRPr lang="de-DE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3888" y="1624013"/>
            <a:ext cx="8016875" cy="4799012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mtClean="0"/>
              <a:t>To implement the Bayes Filter, we need the transition model </a:t>
            </a:r>
            <a:r>
              <a:rPr lang="en-US" altLang="en-US" i="1" smtClean="0">
                <a:latin typeface="Times New Roman" pitchFamily="18" charset="0"/>
              </a:rPr>
              <a:t>p(x| x’, u)</a:t>
            </a:r>
            <a:r>
              <a:rPr lang="en-US" altLang="en-US" smtClean="0"/>
              <a:t>.</a:t>
            </a:r>
          </a:p>
          <a:p>
            <a:pPr>
              <a:spcBef>
                <a:spcPct val="60000"/>
              </a:spcBef>
            </a:pPr>
            <a:r>
              <a:rPr lang="en-US" altLang="en-US" smtClean="0"/>
              <a:t>The term </a:t>
            </a:r>
            <a:r>
              <a:rPr lang="en-US" altLang="en-US" i="1" smtClean="0">
                <a:latin typeface="Times New Roman" pitchFamily="18" charset="0"/>
              </a:rPr>
              <a:t>p(x| x’, u)</a:t>
            </a:r>
            <a:r>
              <a:rPr lang="en-US" altLang="en-US" smtClean="0"/>
              <a:t> specifies a posterior probability, that action </a:t>
            </a:r>
            <a:r>
              <a:rPr lang="en-US" altLang="en-US" i="1" smtClean="0">
                <a:latin typeface="Times New Roman" pitchFamily="18" charset="0"/>
              </a:rPr>
              <a:t>u</a:t>
            </a:r>
            <a:r>
              <a:rPr lang="en-US" altLang="en-US" smtClean="0"/>
              <a:t> carries the robot from </a:t>
            </a:r>
            <a:r>
              <a:rPr lang="en-US" altLang="en-US" i="1" smtClean="0">
                <a:latin typeface="Times New Roman" pitchFamily="18" charset="0"/>
              </a:rPr>
              <a:t>x’</a:t>
            </a:r>
            <a:r>
              <a:rPr lang="en-US" altLang="en-US" smtClean="0"/>
              <a:t> to </a:t>
            </a:r>
            <a:r>
              <a:rPr lang="en-US" altLang="en-US" i="1" smtClean="0">
                <a:latin typeface="Times New Roman" pitchFamily="18" charset="0"/>
              </a:rPr>
              <a:t>x</a:t>
            </a:r>
            <a:r>
              <a:rPr lang="en-US" altLang="en-US" smtClean="0"/>
              <a:t>.</a:t>
            </a:r>
          </a:p>
          <a:p>
            <a:pPr>
              <a:spcBef>
                <a:spcPct val="60000"/>
              </a:spcBef>
            </a:pPr>
            <a:r>
              <a:rPr lang="en-US" altLang="en-US" smtClean="0"/>
              <a:t>In this section we will specify, how </a:t>
            </a:r>
            <a:br>
              <a:rPr lang="en-US" altLang="en-US" smtClean="0"/>
            </a:br>
            <a:r>
              <a:rPr lang="en-US" altLang="en-US" i="1" smtClean="0">
                <a:latin typeface="Times New Roman" pitchFamily="18" charset="0"/>
              </a:rPr>
              <a:t>p(x| x’, u)</a:t>
            </a:r>
            <a:r>
              <a:rPr lang="en-US" altLang="en-US" smtClean="0"/>
              <a:t> can be modeled based on the motion equations.</a:t>
            </a:r>
            <a:endParaRPr lang="de-DE" altLang="en-US" smtClean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17E13A99-1480-43DA-89BA-53EA784DC9AA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034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88" y="3960813"/>
            <a:ext cx="4078287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Coordinate Systems</a:t>
            </a:r>
            <a:endParaRPr lang="de-DE" alt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4313"/>
            <a:ext cx="8010525" cy="297973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smtClean="0"/>
              <a:t>In general the configuration of a robot can be described by six parameters.</a:t>
            </a:r>
          </a:p>
          <a:p>
            <a:pPr>
              <a:spcBef>
                <a:spcPct val="50000"/>
              </a:spcBef>
            </a:pPr>
            <a:r>
              <a:rPr lang="en-US" altLang="en-US" sz="2400" smtClean="0"/>
              <a:t>Three-dimensional cartesian coordinates plus three Euler angles pitch, roll, and tilt.</a:t>
            </a:r>
          </a:p>
          <a:p>
            <a:pPr>
              <a:spcBef>
                <a:spcPct val="50000"/>
              </a:spcBef>
            </a:pPr>
            <a:r>
              <a:rPr lang="en-US" altLang="en-US" sz="2400" smtClean="0"/>
              <a:t>Throughout this section, we consider robots operating on a planar surface.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D7D0EC84-8A97-42BA-8A7B-0A007BAAECFF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09600" y="4225925"/>
            <a:ext cx="4305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8575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Pct val="120000"/>
              <a:buFont typeface="Courier New" pitchFamily="49" charset="0"/>
              <a:buChar char="o"/>
            </a:pPr>
            <a:r>
              <a:rPr lang="en-US" altLang="en-US" sz="2400"/>
              <a:t>The state space of such systems is three-dimensional (x,y,</a:t>
            </a:r>
            <a:r>
              <a:rPr lang="en-US" altLang="en-US" sz="2400">
                <a:sym typeface="Symbol" pitchFamily="18" charset="2"/>
              </a:rPr>
              <a:t></a:t>
            </a:r>
            <a:r>
              <a:rPr lang="en-US" altLang="en-US" sz="2400"/>
              <a:t>).</a:t>
            </a:r>
            <a:endParaRPr lang="de-DE" altLang="en-US" sz="2400"/>
          </a:p>
        </p:txBody>
      </p:sp>
    </p:spTree>
    <p:extLst>
      <p:ext uri="{BB962C8B-B14F-4D97-AF65-F5344CB8AC3E}">
        <p14:creationId xmlns:p14="http://schemas.microsoft.com/office/powerpoint/2010/main" val="9602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Typical Motion Models</a:t>
            </a:r>
            <a:endParaRPr lang="de-DE" altLang="en-US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>
          <a:xfrm>
            <a:off x="623888" y="1509713"/>
            <a:ext cx="8410575" cy="4713287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400" smtClean="0"/>
              <a:t>In practice, one often finds two types of motion models:</a:t>
            </a:r>
          </a:p>
          <a:p>
            <a:pPr lvl="1">
              <a:spcBef>
                <a:spcPct val="40000"/>
              </a:spcBef>
            </a:pPr>
            <a:r>
              <a:rPr lang="en-US" altLang="en-US" sz="2400" b="1" smtClean="0">
                <a:solidFill>
                  <a:schemeClr val="bg2"/>
                </a:solidFill>
              </a:rPr>
              <a:t>Odometry-based</a:t>
            </a:r>
          </a:p>
          <a:p>
            <a:pPr lvl="1">
              <a:spcBef>
                <a:spcPct val="40000"/>
              </a:spcBef>
            </a:pPr>
            <a:r>
              <a:rPr lang="en-US" altLang="en-US" sz="2400" b="1" smtClean="0">
                <a:solidFill>
                  <a:schemeClr val="bg2"/>
                </a:solidFill>
              </a:rPr>
              <a:t>Velocity-based</a:t>
            </a:r>
            <a:r>
              <a:rPr lang="en-US" altLang="en-US" sz="2400" smtClean="0">
                <a:solidFill>
                  <a:schemeClr val="bg2"/>
                </a:solidFill>
              </a:rPr>
              <a:t> (</a:t>
            </a:r>
            <a:r>
              <a:rPr lang="en-US" altLang="en-US" sz="2400" b="1" smtClean="0">
                <a:solidFill>
                  <a:schemeClr val="bg2"/>
                </a:solidFill>
              </a:rPr>
              <a:t>dead reckoning</a:t>
            </a:r>
            <a:r>
              <a:rPr lang="en-US" altLang="en-US" sz="2400" smtClean="0">
                <a:solidFill>
                  <a:schemeClr val="bg2"/>
                </a:solidFill>
              </a:rPr>
              <a:t>)</a:t>
            </a:r>
          </a:p>
          <a:p>
            <a:pPr>
              <a:spcBef>
                <a:spcPct val="40000"/>
              </a:spcBef>
            </a:pPr>
            <a:r>
              <a:rPr lang="en-US" altLang="en-US" sz="2400" smtClean="0"/>
              <a:t>Odometry-based models are used when systems are equipped with wheel encoders.</a:t>
            </a:r>
          </a:p>
          <a:p>
            <a:pPr>
              <a:spcBef>
                <a:spcPct val="40000"/>
              </a:spcBef>
            </a:pPr>
            <a:r>
              <a:rPr lang="en-US" altLang="en-US" sz="2400" smtClean="0"/>
              <a:t>Velocity-based models have to be applied when no wheel encoders are given. </a:t>
            </a:r>
          </a:p>
          <a:p>
            <a:pPr>
              <a:spcBef>
                <a:spcPct val="40000"/>
              </a:spcBef>
            </a:pPr>
            <a:r>
              <a:rPr lang="en-US" altLang="en-US" sz="2400" smtClean="0"/>
              <a:t>They calculate the new pose based on the velocities and the time elapsed.</a:t>
            </a:r>
            <a:endParaRPr lang="de-DE" altLang="en-US" sz="2400" smtClean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EA5B54AC-69A1-47C0-97D7-4D31511CFE23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661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4325"/>
            <a:ext cx="8424863" cy="641350"/>
          </a:xfrm>
        </p:spPr>
        <p:txBody>
          <a:bodyPr/>
          <a:lstStyle/>
          <a:p>
            <a:r>
              <a:rPr lang="en-US" altLang="en-US" smtClean="0"/>
              <a:t>Dead Reckoning</a:t>
            </a:r>
            <a:endParaRPr lang="de-DE" altLang="en-US" smtClean="0"/>
          </a:p>
        </p:txBody>
      </p:sp>
      <p:sp>
        <p:nvSpPr>
          <p:cNvPr id="10243" name="Rectangle 8"/>
          <p:cNvSpPr>
            <a:spLocks noGrp="1" noChangeArrowheads="1"/>
          </p:cNvSpPr>
          <p:nvPr>
            <p:ph idx="1"/>
          </p:nvPr>
        </p:nvSpPr>
        <p:spPr>
          <a:xfrm>
            <a:off x="560388" y="1547813"/>
            <a:ext cx="8410575" cy="4799012"/>
          </a:xfrm>
        </p:spPr>
        <p:txBody>
          <a:bodyPr/>
          <a:lstStyle/>
          <a:p>
            <a:r>
              <a:rPr lang="en-US" altLang="en-US" smtClean="0"/>
              <a:t>Derived from “deduced reckoning.”</a:t>
            </a:r>
          </a:p>
          <a:p>
            <a:r>
              <a:rPr lang="en-US" altLang="en-US" smtClean="0"/>
              <a:t>Mathematical procedure for determining the present location of a vehicle.</a:t>
            </a:r>
          </a:p>
          <a:p>
            <a:r>
              <a:rPr lang="en-US" altLang="en-US" smtClean="0"/>
              <a:t>Achieved by calculating the current pose of the vehicle based on its velocities and the time elapsed.</a:t>
            </a:r>
            <a:endParaRPr lang="de-DE" altLang="en-US" smtClean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9F3C0409-11BD-4795-8ED1-679F973CE423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649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Reasons for Motion Errors</a:t>
            </a:r>
            <a:endParaRPr lang="de-DE" altLang="en-US" smtClean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382236C8-510E-4343-A2E4-910B0FA92C69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19</a:t>
            </a:fld>
            <a:endParaRPr lang="en-US" altLang="en-US" sz="1400"/>
          </a:p>
        </p:txBody>
      </p:sp>
      <p:grpSp>
        <p:nvGrpSpPr>
          <p:cNvPr id="1072150" name="Group 22"/>
          <p:cNvGrpSpPr>
            <a:grpSpLocks/>
          </p:cNvGrpSpPr>
          <p:nvPr/>
        </p:nvGrpSpPr>
        <p:grpSpPr bwMode="auto">
          <a:xfrm>
            <a:off x="1047750" y="4057650"/>
            <a:ext cx="2124075" cy="1768475"/>
            <a:chOff x="2496" y="2754"/>
            <a:chExt cx="1338" cy="1114"/>
          </a:xfrm>
        </p:grpSpPr>
        <p:grpSp>
          <p:nvGrpSpPr>
            <p:cNvPr id="11293" name="Group 13"/>
            <p:cNvGrpSpPr>
              <a:grpSpLocks/>
            </p:cNvGrpSpPr>
            <p:nvPr/>
          </p:nvGrpSpPr>
          <p:grpSpPr bwMode="auto">
            <a:xfrm>
              <a:off x="2496" y="2754"/>
              <a:ext cx="1338" cy="720"/>
              <a:chOff x="2562" y="2772"/>
              <a:chExt cx="1338" cy="720"/>
            </a:xfrm>
          </p:grpSpPr>
          <p:sp>
            <p:nvSpPr>
              <p:cNvPr id="11295" name="Freeform 8"/>
              <p:cNvSpPr>
                <a:spLocks/>
              </p:cNvSpPr>
              <p:nvPr/>
            </p:nvSpPr>
            <p:spPr bwMode="auto">
              <a:xfrm>
                <a:off x="2720" y="3420"/>
                <a:ext cx="130" cy="72"/>
              </a:xfrm>
              <a:custGeom>
                <a:avLst/>
                <a:gdLst>
                  <a:gd name="T0" fmla="*/ 1 w 238"/>
                  <a:gd name="T1" fmla="*/ 11 h 162"/>
                  <a:gd name="T2" fmla="*/ 16 w 238"/>
                  <a:gd name="T3" fmla="*/ 7 h 162"/>
                  <a:gd name="T4" fmla="*/ 27 w 238"/>
                  <a:gd name="T5" fmla="*/ 0 h 162"/>
                  <a:gd name="T6" fmla="*/ 30 w 238"/>
                  <a:gd name="T7" fmla="*/ 1 h 162"/>
                  <a:gd name="T8" fmla="*/ 31 w 238"/>
                  <a:gd name="T9" fmla="*/ 3 h 162"/>
                  <a:gd name="T10" fmla="*/ 39 w 238"/>
                  <a:gd name="T11" fmla="*/ 4 h 162"/>
                  <a:gd name="T12" fmla="*/ 29 w 238"/>
                  <a:gd name="T13" fmla="*/ 7 h 162"/>
                  <a:gd name="T14" fmla="*/ 21 w 238"/>
                  <a:gd name="T15" fmla="*/ 14 h 162"/>
                  <a:gd name="T16" fmla="*/ 13 w 238"/>
                  <a:gd name="T17" fmla="*/ 13 h 162"/>
                  <a:gd name="T18" fmla="*/ 1 w 238"/>
                  <a:gd name="T19" fmla="*/ 11 h 1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8" h="162">
                    <a:moveTo>
                      <a:pt x="4" y="120"/>
                    </a:moveTo>
                    <a:cubicBezTo>
                      <a:pt x="16" y="61"/>
                      <a:pt x="36" y="79"/>
                      <a:pt x="100" y="84"/>
                    </a:cubicBezTo>
                    <a:cubicBezTo>
                      <a:pt x="141" y="70"/>
                      <a:pt x="116" y="17"/>
                      <a:pt x="166" y="0"/>
                    </a:cubicBezTo>
                    <a:cubicBezTo>
                      <a:pt x="172" y="4"/>
                      <a:pt x="179" y="6"/>
                      <a:pt x="184" y="12"/>
                    </a:cubicBezTo>
                    <a:cubicBezTo>
                      <a:pt x="188" y="17"/>
                      <a:pt x="186" y="26"/>
                      <a:pt x="190" y="30"/>
                    </a:cubicBezTo>
                    <a:cubicBezTo>
                      <a:pt x="202" y="42"/>
                      <a:pt x="222" y="39"/>
                      <a:pt x="238" y="42"/>
                    </a:cubicBezTo>
                    <a:cubicBezTo>
                      <a:pt x="222" y="75"/>
                      <a:pt x="214" y="71"/>
                      <a:pt x="178" y="78"/>
                    </a:cubicBezTo>
                    <a:cubicBezTo>
                      <a:pt x="151" y="105"/>
                      <a:pt x="156" y="136"/>
                      <a:pt x="130" y="162"/>
                    </a:cubicBezTo>
                    <a:cubicBezTo>
                      <a:pt x="112" y="158"/>
                      <a:pt x="93" y="157"/>
                      <a:pt x="76" y="150"/>
                    </a:cubicBezTo>
                    <a:cubicBezTo>
                      <a:pt x="0" y="116"/>
                      <a:pt x="47" y="106"/>
                      <a:pt x="4" y="12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1296" name="Group 9"/>
              <p:cNvGrpSpPr>
                <a:grpSpLocks/>
              </p:cNvGrpSpPr>
              <p:nvPr/>
            </p:nvGrpSpPr>
            <p:grpSpPr bwMode="auto">
              <a:xfrm rot="238349">
                <a:off x="2562" y="2772"/>
                <a:ext cx="1338" cy="720"/>
                <a:chOff x="1164" y="2514"/>
                <a:chExt cx="1338" cy="720"/>
              </a:xfrm>
            </p:grpSpPr>
            <p:sp>
              <p:nvSpPr>
                <p:cNvPr id="11297" name="Rectangle 10"/>
                <p:cNvSpPr>
                  <a:spLocks noChangeArrowheads="1"/>
                </p:cNvSpPr>
                <p:nvPr/>
              </p:nvSpPr>
              <p:spPr bwMode="auto">
                <a:xfrm>
                  <a:off x="1164" y="2844"/>
                  <a:ext cx="1338" cy="60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>
                      <a:schemeClr val="folHlink"/>
                    </a:buClr>
                    <a:buSzPct val="120000"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11298" name="Rectangle 11"/>
                <p:cNvSpPr>
                  <a:spLocks noChangeArrowheads="1"/>
                </p:cNvSpPr>
                <p:nvPr/>
              </p:nvSpPr>
              <p:spPr bwMode="auto">
                <a:xfrm>
                  <a:off x="1290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>
                      <a:schemeClr val="folHlink"/>
                    </a:buClr>
                    <a:buSzPct val="120000"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11299" name="Rectangle 12"/>
                <p:cNvSpPr>
                  <a:spLocks noChangeArrowheads="1"/>
                </p:cNvSpPr>
                <p:nvPr/>
              </p:nvSpPr>
              <p:spPr bwMode="auto">
                <a:xfrm>
                  <a:off x="2202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>
                      <a:schemeClr val="folHlink"/>
                    </a:buClr>
                    <a:buSzPct val="120000"/>
                    <a:buFontTx/>
                    <a:buNone/>
                  </a:pPr>
                  <a:endParaRPr lang="en-US" altLang="en-US" sz="2800"/>
                </a:p>
              </p:txBody>
            </p:sp>
          </p:grpSp>
        </p:grpSp>
        <p:sp>
          <p:nvSpPr>
            <p:cNvPr id="11294" name="Text Box 14"/>
            <p:cNvSpPr txBox="1">
              <a:spLocks noChangeArrowheads="1"/>
            </p:cNvSpPr>
            <p:nvPr/>
          </p:nvSpPr>
          <p:spPr bwMode="auto">
            <a:xfrm>
              <a:off x="2778" y="3568"/>
              <a:ext cx="75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r>
                <a:rPr lang="en-US" altLang="en-US" sz="2800"/>
                <a:t>bump</a:t>
              </a:r>
              <a:endParaRPr lang="de-DE" altLang="en-US" sz="2800"/>
            </a:p>
          </p:txBody>
        </p:sp>
      </p:grpSp>
      <p:grpSp>
        <p:nvGrpSpPr>
          <p:cNvPr id="1072149" name="Group 21"/>
          <p:cNvGrpSpPr>
            <a:grpSpLocks/>
          </p:cNvGrpSpPr>
          <p:nvPr/>
        </p:nvGrpSpPr>
        <p:grpSpPr bwMode="auto">
          <a:xfrm>
            <a:off x="981075" y="1809750"/>
            <a:ext cx="2124075" cy="1758950"/>
            <a:chOff x="624" y="2748"/>
            <a:chExt cx="1338" cy="1108"/>
          </a:xfrm>
        </p:grpSpPr>
        <p:grpSp>
          <p:nvGrpSpPr>
            <p:cNvPr id="11288" name="Group 7"/>
            <p:cNvGrpSpPr>
              <a:grpSpLocks/>
            </p:cNvGrpSpPr>
            <p:nvPr/>
          </p:nvGrpSpPr>
          <p:grpSpPr bwMode="auto">
            <a:xfrm>
              <a:off x="624" y="2748"/>
              <a:ext cx="1338" cy="720"/>
              <a:chOff x="1164" y="2514"/>
              <a:chExt cx="1338" cy="720"/>
            </a:xfrm>
          </p:grpSpPr>
          <p:sp>
            <p:nvSpPr>
              <p:cNvPr id="11290" name="Rectangle 6"/>
              <p:cNvSpPr>
                <a:spLocks noChangeArrowheads="1"/>
              </p:cNvSpPr>
              <p:nvPr/>
            </p:nvSpPr>
            <p:spPr bwMode="auto">
              <a:xfrm>
                <a:off x="1164" y="2844"/>
                <a:ext cx="1338" cy="6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2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itchFamily="2" charset="2"/>
                  <a:buChar char="¡"/>
                  <a:defRPr sz="22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folHlink"/>
                  </a:buClr>
                  <a:buSzPct val="120000"/>
                  <a:buFontTx/>
                  <a:buNone/>
                </a:pPr>
                <a:endParaRPr lang="en-US" altLang="en-US" sz="2800"/>
              </a:p>
            </p:txBody>
          </p:sp>
          <p:sp>
            <p:nvSpPr>
              <p:cNvPr id="11291" name="Rectangle 4"/>
              <p:cNvSpPr>
                <a:spLocks noChangeArrowheads="1"/>
              </p:cNvSpPr>
              <p:nvPr/>
            </p:nvSpPr>
            <p:spPr bwMode="auto">
              <a:xfrm>
                <a:off x="1290" y="2514"/>
                <a:ext cx="192" cy="720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2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itchFamily="2" charset="2"/>
                  <a:buChar char="¡"/>
                  <a:defRPr sz="22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folHlink"/>
                  </a:buClr>
                  <a:buSzPct val="120000"/>
                  <a:buFontTx/>
                  <a:buNone/>
                </a:pPr>
                <a:endParaRPr lang="en-US" altLang="en-US" sz="2800"/>
              </a:p>
            </p:txBody>
          </p:sp>
          <p:sp>
            <p:nvSpPr>
              <p:cNvPr id="11292" name="Rectangle 5"/>
              <p:cNvSpPr>
                <a:spLocks noChangeArrowheads="1"/>
              </p:cNvSpPr>
              <p:nvPr/>
            </p:nvSpPr>
            <p:spPr bwMode="auto">
              <a:xfrm>
                <a:off x="2202" y="2514"/>
                <a:ext cx="192" cy="720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2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itchFamily="2" charset="2"/>
                  <a:buChar char="¡"/>
                  <a:defRPr sz="22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folHlink"/>
                  </a:buClr>
                  <a:buSzPct val="120000"/>
                  <a:buFontTx/>
                  <a:buNone/>
                </a:pPr>
                <a:endParaRPr lang="en-US" altLang="en-US" sz="2800"/>
              </a:p>
            </p:txBody>
          </p:sp>
        </p:grpSp>
        <p:sp>
          <p:nvSpPr>
            <p:cNvPr id="11289" name="Text Box 15"/>
            <p:cNvSpPr txBox="1">
              <a:spLocks noChangeArrowheads="1"/>
            </p:cNvSpPr>
            <p:nvPr/>
          </p:nvSpPr>
          <p:spPr bwMode="auto">
            <a:xfrm>
              <a:off x="722" y="3556"/>
              <a:ext cx="122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r>
                <a:rPr lang="en-US" altLang="en-US" sz="2800"/>
                <a:t>ideal case</a:t>
              </a:r>
              <a:endParaRPr lang="de-DE" altLang="en-US" sz="2800"/>
            </a:p>
          </p:txBody>
        </p:sp>
      </p:grpSp>
      <p:grpSp>
        <p:nvGrpSpPr>
          <p:cNvPr id="1072151" name="Group 23"/>
          <p:cNvGrpSpPr>
            <a:grpSpLocks/>
          </p:cNvGrpSpPr>
          <p:nvPr/>
        </p:nvGrpSpPr>
        <p:grpSpPr bwMode="auto">
          <a:xfrm>
            <a:off x="5467350" y="1666875"/>
            <a:ext cx="2854325" cy="2206625"/>
            <a:chOff x="3786" y="1182"/>
            <a:chExt cx="1798" cy="1390"/>
          </a:xfrm>
        </p:grpSpPr>
        <p:sp>
          <p:nvSpPr>
            <p:cNvPr id="11284" name="Rectangle 17"/>
            <p:cNvSpPr>
              <a:spLocks noChangeArrowheads="1"/>
            </p:cNvSpPr>
            <p:nvPr/>
          </p:nvSpPr>
          <p:spPr bwMode="auto">
            <a:xfrm rot="228844">
              <a:off x="3912" y="1512"/>
              <a:ext cx="1338" cy="6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endParaRPr lang="en-US" altLang="en-US" sz="2800"/>
            </a:p>
          </p:txBody>
        </p:sp>
        <p:sp>
          <p:nvSpPr>
            <p:cNvPr id="11285" name="Rectangle 18"/>
            <p:cNvSpPr>
              <a:spLocks noChangeArrowheads="1"/>
            </p:cNvSpPr>
            <p:nvPr/>
          </p:nvSpPr>
          <p:spPr bwMode="auto">
            <a:xfrm>
              <a:off x="4038" y="1182"/>
              <a:ext cx="192" cy="72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endParaRPr lang="en-US" altLang="en-US" sz="2800"/>
            </a:p>
          </p:txBody>
        </p:sp>
        <p:sp>
          <p:nvSpPr>
            <p:cNvPr id="11286" name="Rectangle 19"/>
            <p:cNvSpPr>
              <a:spLocks noChangeArrowheads="1"/>
            </p:cNvSpPr>
            <p:nvPr/>
          </p:nvSpPr>
          <p:spPr bwMode="auto">
            <a:xfrm>
              <a:off x="4950" y="1224"/>
              <a:ext cx="192" cy="678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endParaRPr lang="en-US" altLang="en-US" sz="2800"/>
            </a:p>
          </p:txBody>
        </p:sp>
        <p:sp>
          <p:nvSpPr>
            <p:cNvPr id="11287" name="Rectangle 20"/>
            <p:cNvSpPr>
              <a:spLocks noChangeArrowheads="1"/>
            </p:cNvSpPr>
            <p:nvPr/>
          </p:nvSpPr>
          <p:spPr bwMode="auto">
            <a:xfrm>
              <a:off x="3786" y="1976"/>
              <a:ext cx="179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r>
                <a:rPr lang="en-US" altLang="en-US" sz="2800"/>
                <a:t>different wheel</a:t>
              </a:r>
              <a:br>
                <a:rPr lang="en-US" altLang="en-US" sz="2800"/>
              </a:br>
              <a:r>
                <a:rPr lang="en-US" altLang="en-US" sz="2800"/>
                <a:t>diameters</a:t>
              </a:r>
              <a:endParaRPr lang="de-DE" altLang="en-US" sz="2800"/>
            </a:p>
          </p:txBody>
        </p:sp>
      </p:grpSp>
      <p:grpSp>
        <p:nvGrpSpPr>
          <p:cNvPr id="1072163" name="Group 35"/>
          <p:cNvGrpSpPr>
            <a:grpSpLocks/>
          </p:cNvGrpSpPr>
          <p:nvPr/>
        </p:nvGrpSpPr>
        <p:grpSpPr bwMode="auto">
          <a:xfrm>
            <a:off x="5619750" y="4305300"/>
            <a:ext cx="2181225" cy="1758950"/>
            <a:chOff x="3540" y="2790"/>
            <a:chExt cx="1374" cy="1108"/>
          </a:xfrm>
        </p:grpSpPr>
        <p:grpSp>
          <p:nvGrpSpPr>
            <p:cNvPr id="11273" name="Group 32"/>
            <p:cNvGrpSpPr>
              <a:grpSpLocks/>
            </p:cNvGrpSpPr>
            <p:nvPr/>
          </p:nvGrpSpPr>
          <p:grpSpPr bwMode="auto">
            <a:xfrm>
              <a:off x="3552" y="3486"/>
              <a:ext cx="1362" cy="102"/>
              <a:chOff x="2484" y="3636"/>
              <a:chExt cx="1362" cy="102"/>
            </a:xfrm>
          </p:grpSpPr>
          <p:sp>
            <p:nvSpPr>
              <p:cNvPr id="11282" name="Rectangle 30"/>
              <p:cNvSpPr>
                <a:spLocks noChangeArrowheads="1"/>
              </p:cNvSpPr>
              <p:nvPr/>
            </p:nvSpPr>
            <p:spPr bwMode="auto">
              <a:xfrm>
                <a:off x="2490" y="3636"/>
                <a:ext cx="1350" cy="96"/>
              </a:xfrm>
              <a:prstGeom prst="rect">
                <a:avLst/>
              </a:prstGeom>
              <a:pattFill prst="dashVert">
                <a:fgClr>
                  <a:srgbClr val="000000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2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itchFamily="2" charset="2"/>
                  <a:buChar char="¡"/>
                  <a:defRPr sz="22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folHlink"/>
                  </a:buClr>
                  <a:buSzPct val="120000"/>
                  <a:buFontTx/>
                  <a:buNone/>
                </a:pPr>
                <a:endParaRPr lang="en-US" altLang="en-US" sz="2800"/>
              </a:p>
            </p:txBody>
          </p:sp>
          <p:sp>
            <p:nvSpPr>
              <p:cNvPr id="11283" name="Line 31"/>
              <p:cNvSpPr>
                <a:spLocks noChangeShapeType="1"/>
              </p:cNvSpPr>
              <p:nvPr/>
            </p:nvSpPr>
            <p:spPr bwMode="auto">
              <a:xfrm>
                <a:off x="2484" y="3732"/>
                <a:ext cx="1362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274" name="Group 24"/>
            <p:cNvGrpSpPr>
              <a:grpSpLocks/>
            </p:cNvGrpSpPr>
            <p:nvPr/>
          </p:nvGrpSpPr>
          <p:grpSpPr bwMode="auto">
            <a:xfrm>
              <a:off x="3540" y="2790"/>
              <a:ext cx="1338" cy="1108"/>
              <a:chOff x="624" y="2748"/>
              <a:chExt cx="1338" cy="1108"/>
            </a:xfrm>
          </p:grpSpPr>
          <p:grpSp>
            <p:nvGrpSpPr>
              <p:cNvPr id="11277" name="Group 25"/>
              <p:cNvGrpSpPr>
                <a:grpSpLocks/>
              </p:cNvGrpSpPr>
              <p:nvPr/>
            </p:nvGrpSpPr>
            <p:grpSpPr bwMode="auto">
              <a:xfrm>
                <a:off x="624" y="2748"/>
                <a:ext cx="1338" cy="720"/>
                <a:chOff x="1164" y="2514"/>
                <a:chExt cx="1338" cy="720"/>
              </a:xfrm>
            </p:grpSpPr>
            <p:sp>
              <p:nvSpPr>
                <p:cNvPr id="11279" name="Rectangle 26"/>
                <p:cNvSpPr>
                  <a:spLocks noChangeArrowheads="1"/>
                </p:cNvSpPr>
                <p:nvPr/>
              </p:nvSpPr>
              <p:spPr bwMode="auto">
                <a:xfrm>
                  <a:off x="1164" y="2844"/>
                  <a:ext cx="1338" cy="60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>
                      <a:schemeClr val="folHlink"/>
                    </a:buClr>
                    <a:buSzPct val="120000"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11280" name="Rectangle 27"/>
                <p:cNvSpPr>
                  <a:spLocks noChangeArrowheads="1"/>
                </p:cNvSpPr>
                <p:nvPr/>
              </p:nvSpPr>
              <p:spPr bwMode="auto">
                <a:xfrm>
                  <a:off x="1290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>
                      <a:schemeClr val="folHlink"/>
                    </a:buClr>
                    <a:buSzPct val="120000"/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11281" name="Rectangle 28"/>
                <p:cNvSpPr>
                  <a:spLocks noChangeArrowheads="1"/>
                </p:cNvSpPr>
                <p:nvPr/>
              </p:nvSpPr>
              <p:spPr bwMode="auto">
                <a:xfrm>
                  <a:off x="2202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>
                      <a:schemeClr val="folHlink"/>
                    </a:buClr>
                    <a:buSzPct val="120000"/>
                    <a:buFontTx/>
                    <a:buNone/>
                  </a:pPr>
                  <a:endParaRPr lang="en-US" altLang="en-US" sz="2800"/>
                </a:p>
              </p:txBody>
            </p:sp>
          </p:grpSp>
          <p:sp>
            <p:nvSpPr>
              <p:cNvPr id="11278" name="Text Box 29"/>
              <p:cNvSpPr txBox="1">
                <a:spLocks noChangeArrowheads="1"/>
              </p:cNvSpPr>
              <p:nvPr/>
            </p:nvSpPr>
            <p:spPr bwMode="auto">
              <a:xfrm>
                <a:off x="924" y="3556"/>
                <a:ext cx="82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2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itchFamily="2" charset="2"/>
                  <a:buChar char="¡"/>
                  <a:defRPr sz="22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folHlink"/>
                  </a:buClr>
                  <a:buSzPct val="120000"/>
                  <a:buFontTx/>
                  <a:buNone/>
                </a:pPr>
                <a:r>
                  <a:rPr lang="en-US" altLang="en-US" sz="2800"/>
                  <a:t>carpet</a:t>
                </a:r>
                <a:endParaRPr lang="de-DE" altLang="en-US" sz="2800"/>
              </a:p>
            </p:txBody>
          </p:sp>
        </p:grpSp>
        <p:sp>
          <p:nvSpPr>
            <p:cNvPr id="11275" name="Rectangle 33"/>
            <p:cNvSpPr>
              <a:spLocks noChangeArrowheads="1"/>
            </p:cNvSpPr>
            <p:nvPr/>
          </p:nvSpPr>
          <p:spPr bwMode="auto">
            <a:xfrm>
              <a:off x="3672" y="3540"/>
              <a:ext cx="198" cy="36"/>
            </a:xfrm>
            <a:prstGeom prst="rect">
              <a:avLst/>
            </a:prstGeom>
            <a:pattFill prst="dashDnDiag">
              <a:fgClr>
                <a:srgbClr val="0000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endParaRPr lang="en-US" altLang="en-US" sz="2800"/>
            </a:p>
          </p:txBody>
        </p:sp>
        <p:sp>
          <p:nvSpPr>
            <p:cNvPr id="11276" name="Rectangle 34"/>
            <p:cNvSpPr>
              <a:spLocks noChangeArrowheads="1"/>
            </p:cNvSpPr>
            <p:nvPr/>
          </p:nvSpPr>
          <p:spPr bwMode="auto">
            <a:xfrm>
              <a:off x="4578" y="3540"/>
              <a:ext cx="198" cy="36"/>
            </a:xfrm>
            <a:prstGeom prst="rect">
              <a:avLst/>
            </a:prstGeom>
            <a:pattFill prst="dashDnDiag">
              <a:fgClr>
                <a:srgbClr val="0000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endParaRPr lang="en-US" altLang="en-US" sz="2800"/>
            </a:p>
          </p:txBody>
        </p:sp>
      </p:grpSp>
      <p:sp>
        <p:nvSpPr>
          <p:cNvPr id="1072164" name="Text Box 36"/>
          <p:cNvSpPr txBox="1">
            <a:spLocks noChangeArrowheads="1"/>
          </p:cNvSpPr>
          <p:nvPr/>
        </p:nvSpPr>
        <p:spPr bwMode="auto">
          <a:xfrm>
            <a:off x="833438" y="6026150"/>
            <a:ext cx="3435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folHlink"/>
              </a:buClr>
              <a:buSzPct val="120000"/>
              <a:buFontTx/>
              <a:buNone/>
            </a:pPr>
            <a:r>
              <a:rPr lang="en-US" altLang="en-US" sz="2800"/>
              <a:t>and many more …</a:t>
            </a:r>
            <a:endParaRPr lang="de-DE" altLang="en-US" sz="2800"/>
          </a:p>
        </p:txBody>
      </p:sp>
    </p:spTree>
    <p:extLst>
      <p:ext uri="{BB962C8B-B14F-4D97-AF65-F5344CB8AC3E}">
        <p14:creationId xmlns:p14="http://schemas.microsoft.com/office/powerpoint/2010/main" val="36659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47AE686-ED4C-4C0C-BEA6-A2C13D460137}" type="slidenum">
              <a:rPr lang="en-US" altLang="en-US" sz="1400" b="0"/>
              <a:pPr eaLnBrk="1" hangingPunct="1"/>
              <a:t>2</a:t>
            </a:fld>
            <a:endParaRPr lang="en-US" altLang="en-US" sz="1400" b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Locomotion of Wheeled Robots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602582"/>
            <a:ext cx="8410575" cy="49641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Locomotion (Oxford Dict.):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	Power of motion from place to place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Differential drive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Car drive (Ackerman steering)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Synchronous drive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 smtClean="0"/>
              <a:t>Mecanum</a:t>
            </a:r>
            <a:r>
              <a:rPr lang="en-US" altLang="en-US" sz="2400" dirty="0" smtClean="0"/>
              <a:t> wheels</a:t>
            </a:r>
          </a:p>
        </p:txBody>
      </p:sp>
      <p:pic>
        <p:nvPicPr>
          <p:cNvPr id="898059" name="Picture 11" descr="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28" y="2655661"/>
            <a:ext cx="5191125" cy="1719263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7873" y="3845608"/>
            <a:ext cx="5982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skid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686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89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613" y="488950"/>
            <a:ext cx="7313612" cy="771525"/>
          </a:xfrm>
        </p:spPr>
        <p:txBody>
          <a:bodyPr/>
          <a:lstStyle/>
          <a:p>
            <a:r>
              <a:rPr lang="en-US" altLang="en-US" smtClean="0"/>
              <a:t>Odometry Model</a:t>
            </a:r>
          </a:p>
        </p:txBody>
      </p:sp>
      <p:grpSp>
        <p:nvGrpSpPr>
          <p:cNvPr id="1036324" name="Group 36"/>
          <p:cNvGrpSpPr>
            <a:grpSpLocks/>
          </p:cNvGrpSpPr>
          <p:nvPr/>
        </p:nvGrpSpPr>
        <p:grpSpPr bwMode="auto">
          <a:xfrm>
            <a:off x="779093" y="2667000"/>
            <a:ext cx="4546601" cy="2184400"/>
            <a:chOff x="376" y="1464"/>
            <a:chExt cx="2864" cy="1376"/>
          </a:xfrm>
          <a:noFill/>
        </p:grpSpPr>
        <p:sp>
          <p:nvSpPr>
            <p:cNvPr id="12310" name="Rectangle 35"/>
            <p:cNvSpPr>
              <a:spLocks noChangeArrowheads="1"/>
            </p:cNvSpPr>
            <p:nvPr/>
          </p:nvSpPr>
          <p:spPr bwMode="auto">
            <a:xfrm>
              <a:off x="376" y="1464"/>
              <a:ext cx="2864" cy="1376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endParaRPr lang="en-US" altLang="en-US" sz="2800"/>
            </a:p>
          </p:txBody>
        </p:sp>
        <p:graphicFrame>
          <p:nvGraphicFramePr>
            <p:cNvPr id="12311" name="Object 26"/>
            <p:cNvGraphicFramePr>
              <a:graphicFrameLocks noChangeAspect="1"/>
            </p:cNvGraphicFramePr>
            <p:nvPr/>
          </p:nvGraphicFramePr>
          <p:xfrm>
            <a:off x="519" y="1502"/>
            <a:ext cx="2479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" name="Equation" r:id="rId3" imgW="1663700" imgH="279400" progId="Equation.3">
                    <p:embed/>
                  </p:oleObj>
                </mc:Choice>
                <mc:Fallback>
                  <p:oleObj name="Equation" r:id="rId3" imgW="16637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1502"/>
                          <a:ext cx="2479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2" name="Object 27"/>
            <p:cNvGraphicFramePr>
              <a:graphicFrameLocks noChangeAspect="1"/>
            </p:cNvGraphicFramePr>
            <p:nvPr/>
          </p:nvGraphicFramePr>
          <p:xfrm>
            <a:off x="519" y="1946"/>
            <a:ext cx="261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7" name="Equation" r:id="rId5" imgW="1752600" imgH="241300" progId="Equation.3">
                    <p:embed/>
                  </p:oleObj>
                </mc:Choice>
                <mc:Fallback>
                  <p:oleObj name="Equation" r:id="rId5" imgW="1752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1946"/>
                          <a:ext cx="261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3" name="Object 28"/>
            <p:cNvGraphicFramePr>
              <a:graphicFrameLocks noChangeAspect="1"/>
            </p:cNvGraphicFramePr>
            <p:nvPr/>
          </p:nvGraphicFramePr>
          <p:xfrm>
            <a:off x="519" y="2362"/>
            <a:ext cx="170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8" name="Equation" r:id="rId7" imgW="1143000" imgH="241300" progId="Equation.3">
                    <p:embed/>
                  </p:oleObj>
                </mc:Choice>
                <mc:Fallback>
                  <p:oleObj name="Equation" r:id="rId7" imgW="11430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2362"/>
                          <a:ext cx="1703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466725" y="1594651"/>
            <a:ext cx="7499350" cy="1044575"/>
            <a:chOff x="466725" y="1241425"/>
            <a:chExt cx="7499350" cy="1044575"/>
          </a:xfrm>
        </p:grpSpPr>
        <p:sp>
          <p:nvSpPr>
            <p:cNvPr id="12292" name="Text Box 29"/>
            <p:cNvSpPr txBox="1">
              <a:spLocks noChangeArrowheads="1"/>
            </p:cNvSpPr>
            <p:nvPr/>
          </p:nvSpPr>
          <p:spPr bwMode="auto">
            <a:xfrm>
              <a:off x="466725" y="1260475"/>
              <a:ext cx="7499350" cy="931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Char char="•"/>
              </a:pPr>
              <a:r>
                <a:rPr lang="en-US" altLang="en-US" sz="2400" dirty="0"/>
                <a:t> Robot moves from           to            . </a:t>
              </a:r>
            </a:p>
            <a:p>
              <a:pPr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Char char="•"/>
              </a:pPr>
              <a:r>
                <a:rPr lang="en-US" altLang="en-US" sz="2400" dirty="0"/>
                <a:t> </a:t>
              </a:r>
              <a:r>
                <a:rPr lang="en-US" altLang="en-US" sz="2400" dirty="0" err="1"/>
                <a:t>Odometry</a:t>
              </a:r>
              <a:r>
                <a:rPr lang="en-US" altLang="en-US" sz="2400" dirty="0"/>
                <a:t> information                           . 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748088" y="1241425"/>
              <a:ext cx="3427412" cy="1044575"/>
              <a:chOff x="3748088" y="1241425"/>
              <a:chExt cx="3427412" cy="1044575"/>
            </a:xfrm>
          </p:grpSpPr>
          <p:graphicFrame>
            <p:nvGraphicFramePr>
              <p:cNvPr id="12293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2827767"/>
                  </p:ext>
                </p:extLst>
              </p:nvPr>
            </p:nvGraphicFramePr>
            <p:xfrm>
              <a:off x="3748088" y="1241425"/>
              <a:ext cx="1063625" cy="542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" name="Equation" r:id="rId9" imgW="545863" imgH="279279" progId="Equation.3">
                      <p:embed/>
                    </p:oleObj>
                  </mc:Choice>
                  <mc:Fallback>
                    <p:oleObj name="Equation" r:id="rId9" imgW="545863" imgH="2792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8088" y="1241425"/>
                            <a:ext cx="1063625" cy="5429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4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083074"/>
                  </p:ext>
                </p:extLst>
              </p:nvPr>
            </p:nvGraphicFramePr>
            <p:xfrm>
              <a:off x="5211763" y="1241425"/>
              <a:ext cx="1262062" cy="542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0" name="Equation" r:id="rId11" imgW="647700" imgH="279400" progId="Equation.3">
                      <p:embed/>
                    </p:oleObj>
                  </mc:Choice>
                  <mc:Fallback>
                    <p:oleObj name="Equation" r:id="rId11" imgW="647700" imgH="279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1763" y="1241425"/>
                            <a:ext cx="1262062" cy="5429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5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3378039"/>
                  </p:ext>
                </p:extLst>
              </p:nvPr>
            </p:nvGraphicFramePr>
            <p:xfrm>
              <a:off x="4316413" y="1714500"/>
              <a:ext cx="2859087" cy="571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1" name="Equation" r:id="rId13" imgW="1269449" imgH="253890" progId="Equation.3">
                      <p:embed/>
                    </p:oleObj>
                  </mc:Choice>
                  <mc:Fallback>
                    <p:oleObj name="Equation" r:id="rId13" imgW="1269449" imgH="2538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6413" y="1714500"/>
                            <a:ext cx="2859087" cy="571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36328" name="Group 40"/>
          <p:cNvGrpSpPr>
            <a:grpSpLocks/>
          </p:cNvGrpSpPr>
          <p:nvPr/>
        </p:nvGrpSpPr>
        <p:grpSpPr bwMode="auto">
          <a:xfrm>
            <a:off x="2108200" y="3683000"/>
            <a:ext cx="6718300" cy="2298700"/>
            <a:chOff x="1328" y="2320"/>
            <a:chExt cx="4232" cy="1448"/>
          </a:xfrm>
        </p:grpSpPr>
        <p:grpSp>
          <p:nvGrpSpPr>
            <p:cNvPr id="12297" name="Group 37"/>
            <p:cNvGrpSpPr>
              <a:grpSpLocks/>
            </p:cNvGrpSpPr>
            <p:nvPr/>
          </p:nvGrpSpPr>
          <p:grpSpPr bwMode="auto">
            <a:xfrm>
              <a:off x="1328" y="2320"/>
              <a:ext cx="4232" cy="1448"/>
              <a:chOff x="1328" y="2320"/>
              <a:chExt cx="4232" cy="1448"/>
            </a:xfrm>
          </p:grpSpPr>
          <p:sp>
            <p:nvSpPr>
              <p:cNvPr id="12300" name="Line 21"/>
              <p:cNvSpPr>
                <a:spLocks noChangeShapeType="1"/>
              </p:cNvSpPr>
              <p:nvPr/>
            </p:nvSpPr>
            <p:spPr bwMode="auto">
              <a:xfrm flipV="1">
                <a:off x="4608" y="2320"/>
                <a:ext cx="536" cy="6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01" name="Line 20"/>
              <p:cNvSpPr>
                <a:spLocks noChangeShapeType="1"/>
              </p:cNvSpPr>
              <p:nvPr/>
            </p:nvSpPr>
            <p:spPr bwMode="auto">
              <a:xfrm>
                <a:off x="1704" y="3456"/>
                <a:ext cx="92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02" name="Oval 13"/>
              <p:cNvSpPr>
                <a:spLocks noChangeArrowheads="1"/>
              </p:cNvSpPr>
              <p:nvPr/>
            </p:nvSpPr>
            <p:spPr bwMode="auto">
              <a:xfrm>
                <a:off x="1328" y="3112"/>
                <a:ext cx="680" cy="6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2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itchFamily="2" charset="2"/>
                  <a:buChar char="¡"/>
                  <a:defRPr sz="22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folHlink"/>
                  </a:buClr>
                  <a:buSzPct val="120000"/>
                  <a:buFontTx/>
                  <a:buNone/>
                </a:pPr>
                <a:endParaRPr lang="en-US" altLang="en-US" sz="2800"/>
              </a:p>
            </p:txBody>
          </p:sp>
          <p:sp>
            <p:nvSpPr>
              <p:cNvPr id="12303" name="Line 16"/>
              <p:cNvSpPr>
                <a:spLocks noChangeShapeType="1"/>
              </p:cNvSpPr>
              <p:nvPr/>
            </p:nvSpPr>
            <p:spPr bwMode="auto">
              <a:xfrm>
                <a:off x="1680" y="3440"/>
                <a:ext cx="320" cy="88"/>
              </a:xfrm>
              <a:prstGeom prst="line">
                <a:avLst/>
              </a:pr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04" name="Oval 17"/>
              <p:cNvSpPr>
                <a:spLocks noChangeArrowheads="1"/>
              </p:cNvSpPr>
              <p:nvPr/>
            </p:nvSpPr>
            <p:spPr bwMode="auto">
              <a:xfrm>
                <a:off x="4240" y="2616"/>
                <a:ext cx="680" cy="6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2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itchFamily="2" charset="2"/>
                  <a:buChar char="¡"/>
                  <a:defRPr sz="22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folHlink"/>
                  </a:buClr>
                  <a:buSzPct val="120000"/>
                  <a:buFontTx/>
                  <a:buNone/>
                </a:pPr>
                <a:endParaRPr lang="en-US" altLang="en-US" sz="2800"/>
              </a:p>
            </p:txBody>
          </p:sp>
          <p:sp>
            <p:nvSpPr>
              <p:cNvPr id="12305" name="Line 18"/>
              <p:cNvSpPr>
                <a:spLocks noChangeShapeType="1"/>
              </p:cNvSpPr>
              <p:nvPr/>
            </p:nvSpPr>
            <p:spPr bwMode="auto">
              <a:xfrm flipV="1">
                <a:off x="4592" y="2704"/>
                <a:ext cx="216" cy="240"/>
              </a:xfrm>
              <a:prstGeom prst="line">
                <a:avLst/>
              </a:prstGeom>
              <a:noFill/>
              <a:ln w="508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06" name="Line 19"/>
              <p:cNvSpPr>
                <a:spLocks noChangeShapeType="1"/>
              </p:cNvSpPr>
              <p:nvPr/>
            </p:nvSpPr>
            <p:spPr bwMode="auto">
              <a:xfrm flipV="1">
                <a:off x="1696" y="2784"/>
                <a:ext cx="3864" cy="6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aphicFrame>
            <p:nvGraphicFramePr>
              <p:cNvPr id="12307" name="Object 22"/>
              <p:cNvGraphicFramePr>
                <a:graphicFrameLocks noChangeAspect="1"/>
              </p:cNvGraphicFramePr>
              <p:nvPr/>
            </p:nvGraphicFramePr>
            <p:xfrm>
              <a:off x="3196" y="3132"/>
              <a:ext cx="473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2" name="Equation" r:id="rId15" imgW="317362" imgH="228501" progId="Equation.3">
                      <p:embed/>
                    </p:oleObj>
                  </mc:Choice>
                  <mc:Fallback>
                    <p:oleObj name="Equation" r:id="rId15" imgW="317362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6" y="3132"/>
                            <a:ext cx="473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23"/>
              <p:cNvGraphicFramePr>
                <a:graphicFrameLocks noChangeAspect="1"/>
              </p:cNvGraphicFramePr>
              <p:nvPr/>
            </p:nvGraphicFramePr>
            <p:xfrm>
              <a:off x="2184" y="3292"/>
              <a:ext cx="416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3" name="Equation" r:id="rId17" imgW="279400" imgH="228600" progId="Equation.3">
                      <p:embed/>
                    </p:oleObj>
                  </mc:Choice>
                  <mc:Fallback>
                    <p:oleObj name="Equation" r:id="rId17" imgW="2794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4" y="3292"/>
                            <a:ext cx="416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9" name="Object 24"/>
              <p:cNvGraphicFramePr>
                <a:graphicFrameLocks noChangeAspect="1"/>
              </p:cNvGraphicFramePr>
              <p:nvPr/>
            </p:nvGraphicFramePr>
            <p:xfrm>
              <a:off x="4951" y="2500"/>
              <a:ext cx="435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4" name="Equation" r:id="rId19" imgW="291973" imgH="228501" progId="Equation.3">
                      <p:embed/>
                    </p:oleObj>
                  </mc:Choice>
                  <mc:Fallback>
                    <p:oleObj name="Equation" r:id="rId19" imgW="291973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1" y="2500"/>
                            <a:ext cx="435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298" name="Object 38"/>
            <p:cNvGraphicFramePr>
              <a:graphicFrameLocks noChangeAspect="1"/>
            </p:cNvGraphicFramePr>
            <p:nvPr/>
          </p:nvGraphicFramePr>
          <p:xfrm>
            <a:off x="1385" y="3238"/>
            <a:ext cx="40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5" name="Equation" r:id="rId21" imgW="545863" imgH="279279" progId="Equation.3">
                    <p:embed/>
                  </p:oleObj>
                </mc:Choice>
                <mc:Fallback>
                  <p:oleObj name="Equation" r:id="rId21" imgW="545863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" y="3238"/>
                          <a:ext cx="40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39"/>
            <p:cNvGraphicFramePr>
              <a:graphicFrameLocks noChangeAspect="1"/>
            </p:cNvGraphicFramePr>
            <p:nvPr/>
          </p:nvGraphicFramePr>
          <p:xfrm>
            <a:off x="4363" y="2982"/>
            <a:ext cx="49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" name="Equation" r:id="rId23" imgW="647700" imgH="279400" progId="Equation.3">
                    <p:embed/>
                  </p:oleObj>
                </mc:Choice>
                <mc:Fallback>
                  <p:oleObj name="Equation" r:id="rId23" imgW="6477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2982"/>
                          <a:ext cx="497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9771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3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3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atan2 Function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D3C7B217-EE8D-44AD-984D-B3578D7F4978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3316" name="Text Box 8"/>
          <p:cNvSpPr txBox="1">
            <a:spLocks noChangeArrowheads="1"/>
          </p:cNvSpPr>
          <p:nvPr/>
        </p:nvSpPr>
        <p:spPr bwMode="auto">
          <a:xfrm>
            <a:off x="979918" y="1752600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8575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120000"/>
              <a:buFontTx/>
              <a:buChar char="•"/>
            </a:pPr>
            <a:r>
              <a:rPr lang="en-US" altLang="en-US" sz="2400" dirty="0"/>
              <a:t>Extends the inverse tangent and correctly copes with the signs of x and y.</a:t>
            </a:r>
          </a:p>
        </p:txBody>
      </p:sp>
      <p:pic>
        <p:nvPicPr>
          <p:cNvPr id="13317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8" y="2971800"/>
            <a:ext cx="8026400" cy="13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4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5"/>
          <p:cNvSpPr>
            <a:spLocks noChangeArrowheads="1"/>
          </p:cNvSpPr>
          <p:nvPr/>
        </p:nvSpPr>
        <p:spPr bwMode="auto">
          <a:xfrm>
            <a:off x="1905000" y="2781300"/>
            <a:ext cx="5422900" cy="2679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folHlink"/>
              </a:buClr>
              <a:buSzPct val="120000"/>
              <a:buFontTx/>
              <a:buNone/>
            </a:pPr>
            <a:endParaRPr lang="en-US" altLang="en-US" sz="2800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Noise Model for Odometry</a:t>
            </a: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The measured motion is given by the true motion corrupted with noise.</a:t>
            </a:r>
          </a:p>
        </p:txBody>
      </p:sp>
      <p:graphicFrame>
        <p:nvGraphicFramePr>
          <p:cNvPr id="14341" name="Object 1030"/>
          <p:cNvGraphicFramePr>
            <a:graphicFrameLocks noChangeAspect="1"/>
          </p:cNvGraphicFramePr>
          <p:nvPr/>
        </p:nvGraphicFramePr>
        <p:xfrm>
          <a:off x="2308225" y="2986088"/>
          <a:ext cx="39766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1586811" imgH="266584" progId="Equation.3">
                  <p:embed/>
                </p:oleObj>
              </mc:Choice>
              <mc:Fallback>
                <p:oleObj name="Equation" r:id="rId3" imgW="1586811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2986088"/>
                        <a:ext cx="39766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33"/>
          <p:cNvGraphicFramePr>
            <a:graphicFrameLocks noChangeAspect="1"/>
          </p:cNvGraphicFramePr>
          <p:nvPr/>
        </p:nvGraphicFramePr>
        <p:xfrm>
          <a:off x="2308225" y="4433888"/>
          <a:ext cx="41036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1637589" imgH="266584" progId="Equation.3">
                  <p:embed/>
                </p:oleObj>
              </mc:Choice>
              <mc:Fallback>
                <p:oleObj name="Equation" r:id="rId5" imgW="1637589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4433888"/>
                        <a:ext cx="41036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034"/>
          <p:cNvGraphicFramePr>
            <a:graphicFrameLocks noChangeAspect="1"/>
          </p:cNvGraphicFramePr>
          <p:nvPr/>
        </p:nvGraphicFramePr>
        <p:xfrm>
          <a:off x="2308225" y="3684588"/>
          <a:ext cx="479901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7" imgW="1916868" imgH="266584" progId="Equation.3">
                  <p:embed/>
                </p:oleObj>
              </mc:Choice>
              <mc:Fallback>
                <p:oleObj name="Equation" r:id="rId7" imgW="191686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3684588"/>
                        <a:ext cx="4799013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43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58813" y="377825"/>
            <a:ext cx="8424862" cy="1190625"/>
          </a:xfrm>
        </p:spPr>
        <p:txBody>
          <a:bodyPr/>
          <a:lstStyle/>
          <a:p>
            <a:r>
              <a:rPr lang="en-US" altLang="en-US" smtClean="0"/>
              <a:t>Typical Distributions for Probabilistic Motion Models</a:t>
            </a:r>
          </a:p>
        </p:txBody>
      </p:sp>
      <p:pic>
        <p:nvPicPr>
          <p:cNvPr id="15363" name="Picture 1028" descr="tri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2347913"/>
            <a:ext cx="3671887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1029" descr="norm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339975"/>
            <a:ext cx="3614737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5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847686"/>
              </p:ext>
            </p:extLst>
          </p:nvPr>
        </p:nvGraphicFramePr>
        <p:xfrm>
          <a:off x="1168400" y="5153025"/>
          <a:ext cx="25971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5" imgW="1371600" imgH="495300" progId="Equation.3">
                  <p:embed/>
                </p:oleObj>
              </mc:Choice>
              <mc:Fallback>
                <p:oleObj name="Equation" r:id="rId5" imgW="13716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5153025"/>
                        <a:ext cx="2597150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113830"/>
              </p:ext>
            </p:extLst>
          </p:nvPr>
        </p:nvGraphicFramePr>
        <p:xfrm>
          <a:off x="5472113" y="4948238"/>
          <a:ext cx="29845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7" imgW="1574800" imgH="711200" progId="Equation.3">
                  <p:embed/>
                </p:oleObj>
              </mc:Choice>
              <mc:Fallback>
                <p:oleObj name="Equation" r:id="rId7" imgW="1574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4948238"/>
                        <a:ext cx="2984500" cy="1347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1032"/>
          <p:cNvSpPr txBox="1">
            <a:spLocks noChangeArrowheads="1"/>
          </p:cNvSpPr>
          <p:nvPr/>
        </p:nvSpPr>
        <p:spPr bwMode="auto">
          <a:xfrm>
            <a:off x="939800" y="1782763"/>
            <a:ext cx="31369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folHlink"/>
              </a:buClr>
              <a:buSzPct val="120000"/>
              <a:buFontTx/>
              <a:buNone/>
            </a:pPr>
            <a:r>
              <a:rPr lang="en-US" altLang="en-US" sz="2400"/>
              <a:t>Normal distribution</a:t>
            </a:r>
          </a:p>
        </p:txBody>
      </p:sp>
      <p:sp>
        <p:nvSpPr>
          <p:cNvPr id="15368" name="Text Box 1033"/>
          <p:cNvSpPr txBox="1">
            <a:spLocks noChangeArrowheads="1"/>
          </p:cNvSpPr>
          <p:nvPr/>
        </p:nvSpPr>
        <p:spPr bwMode="auto">
          <a:xfrm>
            <a:off x="5213350" y="1782763"/>
            <a:ext cx="35877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folHlink"/>
              </a:buClr>
              <a:buSzPct val="120000"/>
              <a:buFontTx/>
              <a:buNone/>
            </a:pPr>
            <a:r>
              <a:rPr lang="en-US" altLang="en-US" sz="2400"/>
              <a:t>Triangular distribution</a:t>
            </a:r>
          </a:p>
        </p:txBody>
      </p:sp>
    </p:spTree>
    <p:extLst>
      <p:ext uri="{BB962C8B-B14F-4D97-AF65-F5344CB8AC3E}">
        <p14:creationId xmlns:p14="http://schemas.microsoft.com/office/powerpoint/2010/main" val="2940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8425"/>
            <a:ext cx="8424863" cy="1190625"/>
          </a:xfrm>
        </p:spPr>
        <p:txBody>
          <a:bodyPr/>
          <a:lstStyle/>
          <a:p>
            <a:pPr algn="ctr"/>
            <a:r>
              <a:rPr lang="en-US" altLang="en-US" sz="2800" dirty="0" smtClean="0"/>
              <a:t>Calculating the Error Probability (zero-centered)</a:t>
            </a:r>
            <a:endParaRPr lang="de-DE" altLang="en-US" sz="28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19163" y="1497013"/>
            <a:ext cx="7769225" cy="4797425"/>
          </a:xfrm>
        </p:spPr>
        <p:txBody>
          <a:bodyPr/>
          <a:lstStyle/>
          <a:p>
            <a:r>
              <a:rPr lang="en-US" altLang="en-US" sz="2800" smtClean="0"/>
              <a:t>For a normal distribution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For a triangular distribution</a:t>
            </a:r>
            <a:endParaRPr lang="de-DE" altLang="en-US" sz="2800" smtClean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2260DA2C-9C7D-414F-B3C2-2C13F4017BD9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8388" y="2335213"/>
            <a:ext cx="6708775" cy="15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990600" indent="-5334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31445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752600" indent="-3810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209800" indent="-3810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AutoNum type="arabicPeriod"/>
              <a:defRPr/>
            </a:pPr>
            <a:r>
              <a:rPr lang="en-US" altLang="en-US" sz="2000" dirty="0" smtClean="0">
                <a:cs typeface="+mn-cs"/>
              </a:rPr>
              <a:t>Algorithm </a:t>
            </a:r>
            <a:r>
              <a:rPr lang="en-US" altLang="en-US" sz="2000" b="1" dirty="0" err="1" smtClean="0">
                <a:cs typeface="+mn-cs"/>
              </a:rPr>
              <a:t>prob_normal_distribution</a:t>
            </a:r>
            <a:r>
              <a:rPr lang="en-US" altLang="en-US" sz="2000" dirty="0" smtClean="0">
                <a:cs typeface="+mn-cs"/>
              </a:rPr>
              <a:t>(</a:t>
            </a:r>
            <a:r>
              <a:rPr lang="en-US" altLang="en-US" sz="2000" i="1" dirty="0" err="1" smtClean="0">
                <a:latin typeface="Times New Roman" pitchFamily="18" charset="0"/>
                <a:cs typeface="+mn-cs"/>
              </a:rPr>
              <a:t>a,b</a:t>
            </a:r>
            <a:r>
              <a:rPr lang="en-US" altLang="en-US" sz="2000" dirty="0" smtClean="0">
                <a:cs typeface="+mn-cs"/>
              </a:rPr>
              <a:t>):</a:t>
            </a:r>
            <a:br>
              <a:rPr lang="en-US" altLang="en-US" sz="2000" dirty="0" smtClean="0">
                <a:cs typeface="+mn-cs"/>
              </a:rPr>
            </a:br>
            <a:r>
              <a:rPr lang="en-US" altLang="en-US" sz="2000" dirty="0" smtClean="0">
                <a:cs typeface="+mn-cs"/>
              </a:rPr>
              <a:t> </a:t>
            </a:r>
          </a:p>
          <a:p>
            <a:pPr marL="457200" indent="-457200" eaLnBrk="1" hangingPunct="1">
              <a:lnSpc>
                <a:spcPct val="120000"/>
              </a:lnSpc>
              <a:buClrTx/>
              <a:buSzTx/>
              <a:buFont typeface="+mj-lt"/>
              <a:buAutoNum type="arabicPeriod"/>
              <a:defRPr/>
            </a:pPr>
            <a:r>
              <a:rPr lang="en-US" altLang="en-US" sz="2000" dirty="0" smtClean="0">
                <a:cs typeface="+mn-cs"/>
              </a:rPr>
              <a:t>return  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1055688" y="4989513"/>
            <a:ext cx="7496175" cy="15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90600" indent="-5334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14450" indent="-4572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752600" indent="-3810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209800" indent="-3810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lang="en-US" altLang="en-US" sz="2000"/>
              <a:t>Algorithm </a:t>
            </a:r>
            <a:r>
              <a:rPr lang="en-US" altLang="en-US" sz="2000" b="1"/>
              <a:t>prob_triangular_distribution</a:t>
            </a:r>
            <a:r>
              <a:rPr lang="en-US" altLang="en-US" sz="2000"/>
              <a:t>(</a:t>
            </a:r>
            <a:r>
              <a:rPr lang="en-US" altLang="en-US" sz="2000" i="1">
                <a:latin typeface="Times New Roman" pitchFamily="18" charset="0"/>
              </a:rPr>
              <a:t>a,b</a:t>
            </a:r>
            <a:r>
              <a:rPr lang="en-US" altLang="en-US" sz="2000"/>
              <a:t>):</a:t>
            </a:r>
            <a:br>
              <a:rPr lang="en-US" altLang="en-US" sz="2000"/>
            </a:br>
            <a:r>
              <a:rPr lang="en-US" altLang="en-US" sz="2000"/>
              <a:t> </a:t>
            </a:r>
          </a:p>
          <a:p>
            <a:pPr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lang="en-US" altLang="en-US" sz="2000"/>
              <a:t>return  </a:t>
            </a:r>
          </a:p>
        </p:txBody>
      </p:sp>
      <p:pic>
        <p:nvPicPr>
          <p:cNvPr id="1639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3019425"/>
            <a:ext cx="282892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5681663"/>
            <a:ext cx="291465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96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325"/>
            <a:ext cx="8424863" cy="1190625"/>
          </a:xfrm>
        </p:spPr>
        <p:txBody>
          <a:bodyPr/>
          <a:lstStyle/>
          <a:p>
            <a:pPr algn="ctr"/>
            <a:r>
              <a:rPr lang="en-US" altLang="en-US" sz="2800" dirty="0" smtClean="0"/>
              <a:t>Calculating the Posterior Given x, x’, and u</a:t>
            </a:r>
            <a:endParaRPr lang="de-DE" altLang="en-US" sz="2800" dirty="0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B0EAA800-15A4-44A7-A5C1-3D5CD86E5000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25</a:t>
            </a:fld>
            <a:endParaRPr lang="en-US" altLang="en-US" sz="1400"/>
          </a:p>
        </p:txBody>
      </p:sp>
      <p:grpSp>
        <p:nvGrpSpPr>
          <p:cNvPr id="17412" name="Group 22"/>
          <p:cNvGrpSpPr>
            <a:grpSpLocks/>
          </p:cNvGrpSpPr>
          <p:nvPr/>
        </p:nvGrpSpPr>
        <p:grpSpPr bwMode="auto">
          <a:xfrm>
            <a:off x="1428750" y="1800225"/>
            <a:ext cx="6040438" cy="3908425"/>
            <a:chOff x="860" y="1262"/>
            <a:chExt cx="3741" cy="2334"/>
          </a:xfrm>
        </p:grpSpPr>
        <p:graphicFrame>
          <p:nvGraphicFramePr>
            <p:cNvPr id="17424" name="Object 6"/>
            <p:cNvGraphicFramePr>
              <a:graphicFrameLocks noChangeAspect="1"/>
            </p:cNvGraphicFramePr>
            <p:nvPr/>
          </p:nvGraphicFramePr>
          <p:xfrm>
            <a:off x="888" y="1262"/>
            <a:ext cx="199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" name="Equation" r:id="rId3" imgW="1663700" imgH="279400" progId="Equation.3">
                    <p:embed/>
                  </p:oleObj>
                </mc:Choice>
                <mc:Fallback>
                  <p:oleObj name="Equation" r:id="rId3" imgW="16637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262"/>
                          <a:ext cx="1993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5" name="Object 7"/>
            <p:cNvGraphicFramePr>
              <a:graphicFrameLocks noChangeAspect="1"/>
            </p:cNvGraphicFramePr>
            <p:nvPr/>
          </p:nvGraphicFramePr>
          <p:xfrm>
            <a:off x="882" y="1537"/>
            <a:ext cx="209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6" name="Equation" r:id="rId5" imgW="1752600" imgH="241300" progId="Equation.3">
                    <p:embed/>
                  </p:oleObj>
                </mc:Choice>
                <mc:Fallback>
                  <p:oleObj name="Equation" r:id="rId5" imgW="1752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" y="1537"/>
                          <a:ext cx="209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6" name="Object 8"/>
            <p:cNvGraphicFramePr>
              <a:graphicFrameLocks noChangeAspect="1"/>
            </p:cNvGraphicFramePr>
            <p:nvPr/>
          </p:nvGraphicFramePr>
          <p:xfrm>
            <a:off x="875" y="1765"/>
            <a:ext cx="136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7" name="Equation" r:id="rId7" imgW="1143000" imgH="241300" progId="Equation.3">
                    <p:embed/>
                  </p:oleObj>
                </mc:Choice>
                <mc:Fallback>
                  <p:oleObj name="Equation" r:id="rId7" imgW="11430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1765"/>
                          <a:ext cx="136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7" name="Object 10"/>
            <p:cNvGraphicFramePr>
              <a:graphicFrameLocks noChangeAspect="1"/>
            </p:cNvGraphicFramePr>
            <p:nvPr/>
          </p:nvGraphicFramePr>
          <p:xfrm>
            <a:off x="878" y="2022"/>
            <a:ext cx="196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8" name="Equation" r:id="rId9" imgW="1638300" imgH="279400" progId="Equation.3">
                    <p:embed/>
                  </p:oleObj>
                </mc:Choice>
                <mc:Fallback>
                  <p:oleObj name="Equation" r:id="rId9" imgW="16383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2022"/>
                          <a:ext cx="196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8" name="Object 11"/>
            <p:cNvGraphicFramePr>
              <a:graphicFrameLocks noChangeAspect="1"/>
            </p:cNvGraphicFramePr>
            <p:nvPr/>
          </p:nvGraphicFramePr>
          <p:xfrm>
            <a:off x="878" y="2296"/>
            <a:ext cx="206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" name="Equation" r:id="rId11" imgW="1726451" imgH="253890" progId="Equation.3">
                    <p:embed/>
                  </p:oleObj>
                </mc:Choice>
                <mc:Fallback>
                  <p:oleObj name="Equation" r:id="rId11" imgW="172645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2296"/>
                          <a:ext cx="206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9" name="Object 12"/>
            <p:cNvGraphicFramePr>
              <a:graphicFrameLocks noChangeAspect="1"/>
            </p:cNvGraphicFramePr>
            <p:nvPr/>
          </p:nvGraphicFramePr>
          <p:xfrm>
            <a:off x="878" y="2530"/>
            <a:ext cx="132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" name="Equation" r:id="rId13" imgW="1104900" imgH="254000" progId="Equation.3">
                    <p:embed/>
                  </p:oleObj>
                </mc:Choice>
                <mc:Fallback>
                  <p:oleObj name="Equation" r:id="rId13" imgW="11049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2530"/>
                          <a:ext cx="132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0" name="Object 13"/>
            <p:cNvGraphicFramePr>
              <a:graphicFrameLocks noChangeAspect="1"/>
            </p:cNvGraphicFramePr>
            <p:nvPr/>
          </p:nvGraphicFramePr>
          <p:xfrm>
            <a:off x="871" y="2796"/>
            <a:ext cx="29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1" name="Equation" r:id="rId15" imgW="2438400" imgH="254000" progId="Equation.3">
                    <p:embed/>
                  </p:oleObj>
                </mc:Choice>
                <mc:Fallback>
                  <p:oleObj name="Equation" r:id="rId15" imgW="2438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" y="2796"/>
                          <a:ext cx="292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1" name="Object 14"/>
            <p:cNvGraphicFramePr>
              <a:graphicFrameLocks noChangeAspect="1"/>
            </p:cNvGraphicFramePr>
            <p:nvPr/>
          </p:nvGraphicFramePr>
          <p:xfrm>
            <a:off x="860" y="3040"/>
            <a:ext cx="374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" name="Equation" r:id="rId17" imgW="3124200" imgH="254000" progId="Equation.3">
                    <p:embed/>
                  </p:oleObj>
                </mc:Choice>
                <mc:Fallback>
                  <p:oleObj name="Equation" r:id="rId17" imgW="3124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3040"/>
                          <a:ext cx="3741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2" name="Object 15"/>
            <p:cNvGraphicFramePr>
              <a:graphicFrameLocks noChangeAspect="1"/>
            </p:cNvGraphicFramePr>
            <p:nvPr/>
          </p:nvGraphicFramePr>
          <p:xfrm>
            <a:off x="866" y="3296"/>
            <a:ext cx="299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" name="Equation" r:id="rId19" imgW="2501900" imgH="254000" progId="Equation.3">
                    <p:embed/>
                  </p:oleObj>
                </mc:Choice>
                <mc:Fallback>
                  <p:oleObj name="Equation" r:id="rId19" imgW="25019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3296"/>
                          <a:ext cx="299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3" name="Rectangle 20"/>
          <p:cNvSpPr>
            <a:spLocks noChangeArrowheads="1"/>
          </p:cNvSpPr>
          <p:nvPr/>
        </p:nvSpPr>
        <p:spPr bwMode="auto">
          <a:xfrm>
            <a:off x="738188" y="1420812"/>
            <a:ext cx="7839075" cy="48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90600" indent="-5334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14450" indent="-4572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828800" indent="-4572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286000" indent="-4572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743200" indent="-4572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200400" indent="-4572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657600" indent="-4572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4114800" indent="-4572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lang="en-US" altLang="en-US" sz="2000" dirty="0"/>
              <a:t>Algorithm </a:t>
            </a:r>
            <a:r>
              <a:rPr lang="en-US" altLang="en-US" sz="2000" b="1" dirty="0" err="1"/>
              <a:t>motion_model_odometry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x,x’,u</a:t>
            </a:r>
            <a:r>
              <a:rPr lang="en-US" altLang="en-US" sz="2000" b="1" dirty="0" smtClean="0"/>
              <a:t>)</a:t>
            </a:r>
            <a:endParaRPr lang="en-US" altLang="en-US" sz="2000" dirty="0"/>
          </a:p>
          <a:p>
            <a:pPr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lang="en-US" altLang="en-US" sz="2000" dirty="0"/>
              <a:t> </a:t>
            </a:r>
          </a:p>
          <a:p>
            <a:pPr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lang="en-US" altLang="en-US" sz="2000" dirty="0"/>
              <a:t> </a:t>
            </a:r>
          </a:p>
          <a:p>
            <a:pPr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lang="en-US" altLang="en-US" sz="2000" dirty="0"/>
              <a:t> </a:t>
            </a:r>
          </a:p>
          <a:p>
            <a:pPr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lang="en-US" altLang="en-US" sz="2000" dirty="0"/>
              <a:t> </a:t>
            </a:r>
          </a:p>
          <a:p>
            <a:pPr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lang="en-US" altLang="en-US" sz="2000" dirty="0"/>
              <a:t> </a:t>
            </a:r>
          </a:p>
          <a:p>
            <a:pPr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lang="en-US" altLang="en-US" sz="2000" dirty="0"/>
              <a:t> </a:t>
            </a:r>
          </a:p>
          <a:p>
            <a:pPr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lang="en-US" altLang="en-US" sz="2000" dirty="0" smtClean="0"/>
              <a:t> </a:t>
            </a:r>
          </a:p>
          <a:p>
            <a:pPr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lang="en-US" altLang="en-US" sz="2000" dirty="0" smtClean="0"/>
              <a:t> </a:t>
            </a:r>
            <a:endParaRPr lang="en-US" altLang="en-US" sz="2000" dirty="0"/>
          </a:p>
          <a:p>
            <a:pPr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lang="en-US" altLang="en-US" sz="2000" dirty="0" smtClean="0"/>
              <a:t> </a:t>
            </a:r>
            <a:endParaRPr lang="en-US" altLang="en-US" sz="2000" dirty="0"/>
          </a:p>
          <a:p>
            <a:pPr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lang="en-US" altLang="en-US" sz="2000" dirty="0"/>
              <a:t>return</a:t>
            </a:r>
            <a:r>
              <a:rPr lang="en-US" altLang="en-US" sz="2000" dirty="0">
                <a:solidFill>
                  <a:schemeClr val="folHlink"/>
                </a:solidFill>
              </a:rPr>
              <a:t>  </a:t>
            </a:r>
            <a:r>
              <a:rPr lang="en-US" altLang="en-US" sz="2400" i="1" dirty="0">
                <a:latin typeface="Times New Roman" pitchFamily="18" charset="0"/>
              </a:rPr>
              <a:t>p</a:t>
            </a:r>
            <a:r>
              <a:rPr lang="en-US" altLang="en-US" sz="2400" i="1" baseline="-25000" dirty="0">
                <a:latin typeface="Times New Roman" pitchFamily="18" charset="0"/>
              </a:rPr>
              <a:t>1</a:t>
            </a:r>
            <a:r>
              <a:rPr lang="en-US" altLang="en-US" sz="2400" i="1" dirty="0">
                <a:latin typeface="Times New Roman" pitchFamily="18" charset="0"/>
              </a:rPr>
              <a:t> · p</a:t>
            </a:r>
            <a:r>
              <a:rPr lang="en-US" altLang="en-US" sz="2400" i="1" baseline="-25000" dirty="0">
                <a:latin typeface="Times New Roman" pitchFamily="18" charset="0"/>
              </a:rPr>
              <a:t>2</a:t>
            </a:r>
            <a:r>
              <a:rPr lang="en-US" altLang="en-US" sz="2400" i="1" dirty="0">
                <a:latin typeface="Times New Roman" pitchFamily="18" charset="0"/>
              </a:rPr>
              <a:t> · p</a:t>
            </a:r>
            <a:r>
              <a:rPr lang="en-US" altLang="en-US" sz="2400" i="1" baseline="-25000" dirty="0">
                <a:latin typeface="Times New Roman" pitchFamily="18" charset="0"/>
              </a:rPr>
              <a:t>3</a:t>
            </a:r>
          </a:p>
        </p:txBody>
      </p:sp>
      <p:grpSp>
        <p:nvGrpSpPr>
          <p:cNvPr id="1067036" name="Group 28"/>
          <p:cNvGrpSpPr>
            <a:grpSpLocks/>
          </p:cNvGrpSpPr>
          <p:nvPr/>
        </p:nvGrpSpPr>
        <p:grpSpPr bwMode="auto">
          <a:xfrm>
            <a:off x="5180013" y="2211388"/>
            <a:ext cx="3692525" cy="546100"/>
            <a:chOff x="3263" y="1393"/>
            <a:chExt cx="2326" cy="344"/>
          </a:xfrm>
        </p:grpSpPr>
        <p:sp>
          <p:nvSpPr>
            <p:cNvPr id="17420" name="Text Box 23"/>
            <p:cNvSpPr txBox="1">
              <a:spLocks noChangeArrowheads="1"/>
            </p:cNvSpPr>
            <p:nvPr/>
          </p:nvSpPr>
          <p:spPr bwMode="auto">
            <a:xfrm>
              <a:off x="3829" y="1428"/>
              <a:ext cx="17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r>
                <a:rPr lang="en-US" altLang="en-US" sz="2000"/>
                <a:t>odometry values (u)</a:t>
              </a:r>
              <a:endParaRPr lang="de-DE" altLang="en-US" sz="2000"/>
            </a:p>
          </p:txBody>
        </p:sp>
        <p:sp>
          <p:nvSpPr>
            <p:cNvPr id="17421" name="Line 25"/>
            <p:cNvSpPr>
              <a:spLocks noChangeShapeType="1"/>
            </p:cNvSpPr>
            <p:nvPr/>
          </p:nvSpPr>
          <p:spPr bwMode="auto">
            <a:xfrm flipH="1">
              <a:off x="3295" y="1569"/>
              <a:ext cx="552" cy="16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26"/>
            <p:cNvSpPr>
              <a:spLocks noChangeShapeType="1"/>
            </p:cNvSpPr>
            <p:nvPr/>
          </p:nvSpPr>
          <p:spPr bwMode="auto">
            <a:xfrm flipH="1">
              <a:off x="3263" y="1566"/>
              <a:ext cx="581" cy="1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27"/>
            <p:cNvSpPr>
              <a:spLocks noChangeShapeType="1"/>
            </p:cNvSpPr>
            <p:nvPr/>
          </p:nvSpPr>
          <p:spPr bwMode="auto">
            <a:xfrm flipH="1" flipV="1">
              <a:off x="3287" y="1393"/>
              <a:ext cx="557" cy="169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7038" name="Group 30"/>
          <p:cNvGrpSpPr>
            <a:grpSpLocks/>
          </p:cNvGrpSpPr>
          <p:nvPr/>
        </p:nvGrpSpPr>
        <p:grpSpPr bwMode="auto">
          <a:xfrm>
            <a:off x="5132388" y="3535363"/>
            <a:ext cx="4017962" cy="546100"/>
            <a:chOff x="3263" y="1393"/>
            <a:chExt cx="2531" cy="344"/>
          </a:xfrm>
        </p:grpSpPr>
        <p:sp>
          <p:nvSpPr>
            <p:cNvPr id="17416" name="Text Box 31"/>
            <p:cNvSpPr txBox="1">
              <a:spLocks noChangeArrowheads="1"/>
            </p:cNvSpPr>
            <p:nvPr/>
          </p:nvSpPr>
          <p:spPr bwMode="auto">
            <a:xfrm>
              <a:off x="3626" y="1428"/>
              <a:ext cx="2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r>
                <a:rPr lang="en-US" altLang="en-US" sz="2000"/>
                <a:t>   values of interest (x,x’)</a:t>
              </a:r>
              <a:endParaRPr lang="de-DE" altLang="en-US" sz="2000"/>
            </a:p>
          </p:txBody>
        </p:sp>
        <p:sp>
          <p:nvSpPr>
            <p:cNvPr id="17417" name="Line 32"/>
            <p:cNvSpPr>
              <a:spLocks noChangeShapeType="1"/>
            </p:cNvSpPr>
            <p:nvPr/>
          </p:nvSpPr>
          <p:spPr bwMode="auto">
            <a:xfrm flipH="1">
              <a:off x="3295" y="1569"/>
              <a:ext cx="552" cy="16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33"/>
            <p:cNvSpPr>
              <a:spLocks noChangeShapeType="1"/>
            </p:cNvSpPr>
            <p:nvPr/>
          </p:nvSpPr>
          <p:spPr bwMode="auto">
            <a:xfrm flipH="1">
              <a:off x="3263" y="1566"/>
              <a:ext cx="581" cy="1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34"/>
            <p:cNvSpPr>
              <a:spLocks noChangeShapeType="1"/>
            </p:cNvSpPr>
            <p:nvPr/>
          </p:nvSpPr>
          <p:spPr bwMode="auto">
            <a:xfrm flipH="1" flipV="1">
              <a:off x="3287" y="1393"/>
              <a:ext cx="557" cy="169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508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8" descr="banana2-br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86200"/>
            <a:ext cx="3581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Repeated application of the sensor model for short movements.</a:t>
            </a:r>
          </a:p>
          <a:p>
            <a:r>
              <a:rPr lang="en-US" altLang="en-US" sz="2800" smtClean="0"/>
              <a:t>Typical banana-shaped distributions obtained for 2d-projection of 3d posterior.</a:t>
            </a:r>
          </a:p>
          <a:p>
            <a:endParaRPr lang="en-US" altLang="en-US" sz="2800" smtClean="0"/>
          </a:p>
        </p:txBody>
      </p:sp>
      <p:pic>
        <p:nvPicPr>
          <p:cNvPr id="18437" name="Picture 9" descr="banan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4487863"/>
            <a:ext cx="2243137" cy="2332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11"/>
          <p:cNvSpPr txBox="1">
            <a:spLocks noChangeArrowheads="1"/>
          </p:cNvSpPr>
          <p:nvPr/>
        </p:nvSpPr>
        <p:spPr bwMode="auto">
          <a:xfrm>
            <a:off x="1466850" y="52498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charset="0"/>
              </a:rPr>
              <a:t>x’</a:t>
            </a:r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2460625" y="55578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charset="0"/>
              </a:rPr>
              <a:t>u</a:t>
            </a:r>
          </a:p>
        </p:txBody>
      </p:sp>
      <p:sp>
        <p:nvSpPr>
          <p:cNvPr id="18440" name="Text Box 13"/>
          <p:cNvSpPr txBox="1">
            <a:spLocks noChangeArrowheads="1"/>
          </p:cNvSpPr>
          <p:nvPr/>
        </p:nvSpPr>
        <p:spPr bwMode="auto">
          <a:xfrm>
            <a:off x="3990975" y="3513138"/>
            <a:ext cx="1398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>
                <a:latin typeface="Times New Roman" pitchFamily="18" charset="0"/>
              </a:rPr>
              <a:t>p</a:t>
            </a:r>
            <a:r>
              <a:rPr lang="en-US" altLang="en-US" sz="2800">
                <a:latin typeface="Times New Roman" pitchFamily="18" charset="0"/>
              </a:rPr>
              <a:t>(</a:t>
            </a:r>
            <a:r>
              <a:rPr lang="en-US" altLang="en-US" sz="2800" i="1">
                <a:latin typeface="Times New Roman" pitchFamily="18" charset="0"/>
              </a:rPr>
              <a:t>x|u,x’</a:t>
            </a:r>
            <a:r>
              <a:rPr lang="en-US" altLang="en-US" sz="2800">
                <a:latin typeface="Times New Roman" pitchFamily="18" charset="0"/>
              </a:rPr>
              <a:t>)</a:t>
            </a:r>
          </a:p>
        </p:txBody>
      </p:sp>
      <p:sp>
        <p:nvSpPr>
          <p:cNvPr id="18441" name="Text Box 14"/>
          <p:cNvSpPr txBox="1">
            <a:spLocks noChangeArrowheads="1"/>
          </p:cNvSpPr>
          <p:nvPr/>
        </p:nvSpPr>
        <p:spPr bwMode="auto">
          <a:xfrm>
            <a:off x="6143625" y="58229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charset="0"/>
              </a:rPr>
              <a:t>u</a:t>
            </a:r>
          </a:p>
        </p:txBody>
      </p:sp>
      <p:sp>
        <p:nvSpPr>
          <p:cNvPr id="18442" name="Text Box 15"/>
          <p:cNvSpPr txBox="1">
            <a:spLocks noChangeArrowheads="1"/>
          </p:cNvSpPr>
          <p:nvPr/>
        </p:nvSpPr>
        <p:spPr bwMode="auto">
          <a:xfrm>
            <a:off x="4933950" y="52419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charset="0"/>
              </a:rPr>
              <a:t>x’</a:t>
            </a:r>
          </a:p>
        </p:txBody>
      </p:sp>
      <p:sp>
        <p:nvSpPr>
          <p:cNvPr id="18443" name="Line 16"/>
          <p:cNvSpPr>
            <a:spLocks noChangeShapeType="1"/>
          </p:cNvSpPr>
          <p:nvPr/>
        </p:nvSpPr>
        <p:spPr bwMode="auto">
          <a:xfrm flipH="1">
            <a:off x="3732213" y="4116388"/>
            <a:ext cx="774700" cy="9779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7"/>
          <p:cNvSpPr>
            <a:spLocks noChangeShapeType="1"/>
          </p:cNvSpPr>
          <p:nvPr/>
        </p:nvSpPr>
        <p:spPr bwMode="auto">
          <a:xfrm>
            <a:off x="4748213" y="4090988"/>
            <a:ext cx="2222500" cy="1295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419100"/>
            <a:ext cx="7543800" cy="641350"/>
          </a:xfrm>
        </p:spPr>
        <p:txBody>
          <a:bodyPr/>
          <a:lstStyle/>
          <a:p>
            <a:r>
              <a:rPr lang="en-US" altLang="en-US" sz="3200" smtClean="0"/>
              <a:t>Sample-based Density Representation</a:t>
            </a:r>
            <a:r>
              <a:rPr lang="en-US" altLang="en-US" smtClean="0"/>
              <a:t> </a:t>
            </a:r>
            <a:endParaRPr lang="en-US" altLang="en-US" sz="3200" smtClean="0"/>
          </a:p>
        </p:txBody>
      </p:sp>
      <p:pic>
        <p:nvPicPr>
          <p:cNvPr id="19459" name="Picture 4" descr="sampl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357313"/>
            <a:ext cx="78613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7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D3B17A8E-1B7A-4104-B518-355BF0A3415E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28</a:t>
            </a:fld>
            <a:endParaRPr lang="en-US" altLang="en-US" sz="1400"/>
          </a:p>
        </p:txBody>
      </p:sp>
      <p:pic>
        <p:nvPicPr>
          <p:cNvPr id="20483" name="Picture 3" descr="samp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358900"/>
            <a:ext cx="7843838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52500" y="419100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defRPr/>
            </a:pPr>
            <a:r>
              <a:rPr lang="en-US" altLang="en-US" sz="3200" kern="0" smtClean="0"/>
              <a:t>Sample-based Density Representation</a:t>
            </a:r>
            <a:r>
              <a:rPr lang="en-US" altLang="en-US" kern="0" smtClean="0"/>
              <a:t> </a:t>
            </a:r>
            <a:endParaRPr lang="en-US" altLang="en-US" sz="3200" kern="0" dirty="0" smtClean="0"/>
          </a:p>
        </p:txBody>
      </p:sp>
    </p:spTree>
    <p:extLst>
      <p:ext uri="{BB962C8B-B14F-4D97-AF65-F5344CB8AC3E}">
        <p14:creationId xmlns:p14="http://schemas.microsoft.com/office/powerpoint/2010/main" val="41262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8425"/>
            <a:ext cx="8424863" cy="1190625"/>
          </a:xfrm>
        </p:spPr>
        <p:txBody>
          <a:bodyPr/>
          <a:lstStyle/>
          <a:p>
            <a:r>
              <a:rPr lang="en-US" altLang="en-US" smtClean="0"/>
              <a:t>How to Sample from Normal or Triangular Distributions?</a:t>
            </a:r>
            <a:endParaRPr lang="de-DE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85913"/>
            <a:ext cx="8410575" cy="4799012"/>
          </a:xfrm>
        </p:spPr>
        <p:txBody>
          <a:bodyPr/>
          <a:lstStyle/>
          <a:p>
            <a:r>
              <a:rPr lang="en-US" altLang="en-US" sz="2800" dirty="0" smtClean="0"/>
              <a:t>Sampling from a normal distribution</a:t>
            </a:r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Sampling from a triangular distribution</a:t>
            </a:r>
            <a:endParaRPr lang="de-DE" altLang="en-US" sz="2800" dirty="0" smtClean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829CF8A7-D2ED-4A73-A76D-008CAAB7A605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29</a:t>
            </a:fld>
            <a:endParaRPr lang="en-US" altLang="en-US" sz="1400"/>
          </a:p>
        </p:txBody>
      </p:sp>
      <p:grpSp>
        <p:nvGrpSpPr>
          <p:cNvPr id="21509" name="Group 7"/>
          <p:cNvGrpSpPr>
            <a:grpSpLocks/>
          </p:cNvGrpSpPr>
          <p:nvPr/>
        </p:nvGrpSpPr>
        <p:grpSpPr bwMode="auto">
          <a:xfrm>
            <a:off x="1068388" y="2335213"/>
            <a:ext cx="6708775" cy="1560512"/>
            <a:chOff x="673" y="1527"/>
            <a:chExt cx="4226" cy="983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673" y="1527"/>
              <a:ext cx="4226" cy="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609600" indent="-609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990600" indent="-5334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314450" indent="-4572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752600" indent="-3810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209800" indent="-3810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667000" indent="-3810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3124200" indent="-3810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581400" indent="-3810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4038600" indent="-3810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>
                <a:lnSpc>
                  <a:spcPct val="120000"/>
                </a:lnSpc>
                <a:buClrTx/>
                <a:buSzTx/>
                <a:buFontTx/>
                <a:buAutoNum type="arabicPeriod"/>
              </a:pPr>
              <a:r>
                <a:rPr lang="en-US" altLang="en-US" sz="2000"/>
                <a:t>Algorithm </a:t>
              </a:r>
              <a:r>
                <a:rPr lang="en-US" altLang="en-US" sz="2000" b="1"/>
                <a:t>sample_normal_distribution</a:t>
              </a:r>
              <a:r>
                <a:rPr lang="en-US" altLang="en-US" sz="2000"/>
                <a:t>(</a:t>
              </a:r>
              <a:r>
                <a:rPr lang="en-US" altLang="en-US" sz="2000" i="1">
                  <a:latin typeface="Times New Roman" pitchFamily="18" charset="0"/>
                </a:rPr>
                <a:t>b</a:t>
              </a:r>
              <a:r>
                <a:rPr lang="en-US" altLang="en-US" sz="2000"/>
                <a:t>):</a:t>
              </a:r>
              <a:br>
                <a:rPr lang="en-US" altLang="en-US" sz="2000"/>
              </a:br>
              <a:r>
                <a:rPr lang="en-US" altLang="en-US" sz="2000"/>
                <a:t> </a:t>
              </a:r>
            </a:p>
            <a:p>
              <a:pPr>
                <a:lnSpc>
                  <a:spcPct val="120000"/>
                </a:lnSpc>
                <a:buClrTx/>
                <a:buSzTx/>
                <a:buFontTx/>
                <a:buAutoNum type="arabicPeriod"/>
              </a:pPr>
              <a:r>
                <a:rPr lang="en-US" altLang="en-US" sz="2000"/>
                <a:t>return  </a:t>
              </a:r>
            </a:p>
          </p:txBody>
        </p:sp>
        <p:pic>
          <p:nvPicPr>
            <p:cNvPr id="21513" name="Picture 6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" y="1944"/>
              <a:ext cx="1424" cy="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1055688" y="4989513"/>
            <a:ext cx="7496175" cy="15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990600" indent="-5334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14450" indent="-4572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752600" indent="-3810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209800" indent="-3810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lang="en-US" altLang="en-US" sz="2000"/>
              <a:t>Algorithm </a:t>
            </a:r>
            <a:r>
              <a:rPr lang="en-US" altLang="en-US" sz="2000" b="1"/>
              <a:t>sample_triangular_distribution</a:t>
            </a:r>
            <a:r>
              <a:rPr lang="en-US" altLang="en-US" sz="2000"/>
              <a:t>(</a:t>
            </a:r>
            <a:r>
              <a:rPr lang="en-US" altLang="en-US" sz="2000" i="1">
                <a:latin typeface="Times New Roman" pitchFamily="18" charset="0"/>
              </a:rPr>
              <a:t>b</a:t>
            </a:r>
            <a:r>
              <a:rPr lang="en-US" altLang="en-US" sz="2000"/>
              <a:t>):</a:t>
            </a:r>
            <a:br>
              <a:rPr lang="en-US" altLang="en-US" sz="2000"/>
            </a:br>
            <a:r>
              <a:rPr lang="en-US" altLang="en-US" sz="2000"/>
              <a:t> </a:t>
            </a:r>
          </a:p>
          <a:p>
            <a:pPr>
              <a:lnSpc>
                <a:spcPct val="120000"/>
              </a:lnSpc>
              <a:buClrTx/>
              <a:buSzTx/>
              <a:buFontTx/>
              <a:buAutoNum type="arabicPeriod"/>
            </a:pPr>
            <a:r>
              <a:rPr lang="en-US" altLang="en-US" sz="2000"/>
              <a:t>return</a:t>
            </a:r>
            <a:r>
              <a:rPr lang="en-US" altLang="en-US" sz="2000">
                <a:solidFill>
                  <a:schemeClr val="folHlink"/>
                </a:solidFill>
              </a:rPr>
              <a:t>  </a:t>
            </a:r>
          </a:p>
        </p:txBody>
      </p:sp>
      <p:pic>
        <p:nvPicPr>
          <p:cNvPr id="2151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5699125"/>
            <a:ext cx="422275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Instantaneous Center of Curvature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3C1111F-0136-4F7E-8542-F13C97CE476B}" type="slidenum">
              <a:rPr lang="en-US" altLang="en-US" sz="1400" b="0"/>
              <a:pPr eaLnBrk="1" hangingPunct="1"/>
              <a:t>3</a:t>
            </a:fld>
            <a:endParaRPr lang="en-US" altLang="en-US" sz="1400" b="0"/>
          </a:p>
        </p:txBody>
      </p:sp>
      <p:grpSp>
        <p:nvGrpSpPr>
          <p:cNvPr id="903225" name="Group 57"/>
          <p:cNvGrpSpPr>
            <a:grpSpLocks/>
          </p:cNvGrpSpPr>
          <p:nvPr/>
        </p:nvGrpSpPr>
        <p:grpSpPr bwMode="auto">
          <a:xfrm>
            <a:off x="590550" y="1174750"/>
            <a:ext cx="2803525" cy="4073525"/>
            <a:chOff x="372" y="740"/>
            <a:chExt cx="1766" cy="2566"/>
          </a:xfrm>
        </p:grpSpPr>
        <p:sp>
          <p:nvSpPr>
            <p:cNvPr id="5146" name="Line 6"/>
            <p:cNvSpPr>
              <a:spLocks noChangeShapeType="1"/>
            </p:cNvSpPr>
            <p:nvPr/>
          </p:nvSpPr>
          <p:spPr bwMode="auto">
            <a:xfrm rot="-2280125">
              <a:off x="1279" y="740"/>
              <a:ext cx="1" cy="256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7"/>
            <p:cNvSpPr>
              <a:spLocks noChangeShapeType="1"/>
            </p:cNvSpPr>
            <p:nvPr/>
          </p:nvSpPr>
          <p:spPr bwMode="auto">
            <a:xfrm rot="1868711">
              <a:off x="395" y="1004"/>
              <a:ext cx="1018" cy="178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30"/>
            <p:cNvSpPr>
              <a:spLocks noChangeShapeType="1"/>
            </p:cNvSpPr>
            <p:nvPr/>
          </p:nvSpPr>
          <p:spPr bwMode="auto">
            <a:xfrm rot="-5125972">
              <a:off x="1250" y="375"/>
              <a:ext cx="9" cy="176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3226" name="Group 58"/>
          <p:cNvGrpSpPr>
            <a:grpSpLocks/>
          </p:cNvGrpSpPr>
          <p:nvPr/>
        </p:nvGrpSpPr>
        <p:grpSpPr bwMode="auto">
          <a:xfrm>
            <a:off x="1025525" y="1649413"/>
            <a:ext cx="2570163" cy="3086100"/>
            <a:chOff x="646" y="1039"/>
            <a:chExt cx="1619" cy="1944"/>
          </a:xfrm>
        </p:grpSpPr>
        <p:sp>
          <p:nvSpPr>
            <p:cNvPr id="5143" name="Freeform 10"/>
            <p:cNvSpPr>
              <a:spLocks/>
            </p:cNvSpPr>
            <p:nvPr/>
          </p:nvSpPr>
          <p:spPr bwMode="auto">
            <a:xfrm rot="-2280125">
              <a:off x="1713" y="2880"/>
              <a:ext cx="552" cy="103"/>
            </a:xfrm>
            <a:custGeom>
              <a:avLst/>
              <a:gdLst>
                <a:gd name="T0" fmla="*/ 551 w 3315"/>
                <a:gd name="T1" fmla="*/ 56 h 622"/>
                <a:gd name="T2" fmla="*/ 547 w 3315"/>
                <a:gd name="T3" fmla="*/ 61 h 622"/>
                <a:gd name="T4" fmla="*/ 540 w 3315"/>
                <a:gd name="T5" fmla="*/ 67 h 622"/>
                <a:gd name="T6" fmla="*/ 530 w 3315"/>
                <a:gd name="T7" fmla="*/ 72 h 622"/>
                <a:gd name="T8" fmla="*/ 517 w 3315"/>
                <a:gd name="T9" fmla="*/ 77 h 622"/>
                <a:gd name="T10" fmla="*/ 502 w 3315"/>
                <a:gd name="T11" fmla="*/ 81 h 622"/>
                <a:gd name="T12" fmla="*/ 484 w 3315"/>
                <a:gd name="T13" fmla="*/ 85 h 622"/>
                <a:gd name="T14" fmla="*/ 464 w 3315"/>
                <a:gd name="T15" fmla="*/ 89 h 622"/>
                <a:gd name="T16" fmla="*/ 442 w 3315"/>
                <a:gd name="T17" fmla="*/ 93 h 622"/>
                <a:gd name="T18" fmla="*/ 417 w 3315"/>
                <a:gd name="T19" fmla="*/ 96 h 622"/>
                <a:gd name="T20" fmla="*/ 392 w 3315"/>
                <a:gd name="T21" fmla="*/ 98 h 622"/>
                <a:gd name="T22" fmla="*/ 365 w 3315"/>
                <a:gd name="T23" fmla="*/ 100 h 622"/>
                <a:gd name="T24" fmla="*/ 337 w 3315"/>
                <a:gd name="T25" fmla="*/ 102 h 622"/>
                <a:gd name="T26" fmla="*/ 309 w 3315"/>
                <a:gd name="T27" fmla="*/ 103 h 622"/>
                <a:gd name="T28" fmla="*/ 280 w 3315"/>
                <a:gd name="T29" fmla="*/ 103 h 622"/>
                <a:gd name="T30" fmla="*/ 251 w 3315"/>
                <a:gd name="T31" fmla="*/ 103 h 622"/>
                <a:gd name="T32" fmla="*/ 222 w 3315"/>
                <a:gd name="T33" fmla="*/ 102 h 622"/>
                <a:gd name="T34" fmla="*/ 194 w 3315"/>
                <a:gd name="T35" fmla="*/ 101 h 622"/>
                <a:gd name="T36" fmla="*/ 167 w 3315"/>
                <a:gd name="T37" fmla="*/ 99 h 622"/>
                <a:gd name="T38" fmla="*/ 141 w 3315"/>
                <a:gd name="T39" fmla="*/ 97 h 622"/>
                <a:gd name="T40" fmla="*/ 116 w 3315"/>
                <a:gd name="T41" fmla="*/ 93 h 622"/>
                <a:gd name="T42" fmla="*/ 94 w 3315"/>
                <a:gd name="T43" fmla="*/ 90 h 622"/>
                <a:gd name="T44" fmla="*/ 73 w 3315"/>
                <a:gd name="T45" fmla="*/ 86 h 622"/>
                <a:gd name="T46" fmla="*/ 54 w 3315"/>
                <a:gd name="T47" fmla="*/ 82 h 622"/>
                <a:gd name="T48" fmla="*/ 38 w 3315"/>
                <a:gd name="T49" fmla="*/ 78 h 622"/>
                <a:gd name="T50" fmla="*/ 25 w 3315"/>
                <a:gd name="T51" fmla="*/ 73 h 622"/>
                <a:gd name="T52" fmla="*/ 14 w 3315"/>
                <a:gd name="T53" fmla="*/ 68 h 622"/>
                <a:gd name="T54" fmla="*/ 6 w 3315"/>
                <a:gd name="T55" fmla="*/ 63 h 622"/>
                <a:gd name="T56" fmla="*/ 2 w 3315"/>
                <a:gd name="T57" fmla="*/ 57 h 622"/>
                <a:gd name="T58" fmla="*/ 0 w 3315"/>
                <a:gd name="T59" fmla="*/ 52 h 622"/>
                <a:gd name="T60" fmla="*/ 1 w 3315"/>
                <a:gd name="T61" fmla="*/ 47 h 622"/>
                <a:gd name="T62" fmla="*/ 5 w 3315"/>
                <a:gd name="T63" fmla="*/ 41 h 622"/>
                <a:gd name="T64" fmla="*/ 13 w 3315"/>
                <a:gd name="T65" fmla="*/ 36 h 622"/>
                <a:gd name="T66" fmla="*/ 23 w 3315"/>
                <a:gd name="T67" fmla="*/ 31 h 622"/>
                <a:gd name="T68" fmla="*/ 36 w 3315"/>
                <a:gd name="T69" fmla="*/ 26 h 622"/>
                <a:gd name="T70" fmla="*/ 51 w 3315"/>
                <a:gd name="T71" fmla="*/ 22 h 622"/>
                <a:gd name="T72" fmla="*/ 70 w 3315"/>
                <a:gd name="T73" fmla="*/ 17 h 622"/>
                <a:gd name="T74" fmla="*/ 90 w 3315"/>
                <a:gd name="T75" fmla="*/ 13 h 622"/>
                <a:gd name="T76" fmla="*/ 112 w 3315"/>
                <a:gd name="T77" fmla="*/ 10 h 622"/>
                <a:gd name="T78" fmla="*/ 137 w 3315"/>
                <a:gd name="T79" fmla="*/ 7 h 622"/>
                <a:gd name="T80" fmla="*/ 162 w 3315"/>
                <a:gd name="T81" fmla="*/ 5 h 622"/>
                <a:gd name="T82" fmla="*/ 189 w 3315"/>
                <a:gd name="T83" fmla="*/ 3 h 622"/>
                <a:gd name="T84" fmla="*/ 217 w 3315"/>
                <a:gd name="T85" fmla="*/ 1 h 622"/>
                <a:gd name="T86" fmla="*/ 246 w 3315"/>
                <a:gd name="T87" fmla="*/ 0 h 622"/>
                <a:gd name="T88" fmla="*/ 275 w 3315"/>
                <a:gd name="T89" fmla="*/ 0 h 622"/>
                <a:gd name="T90" fmla="*/ 304 w 3315"/>
                <a:gd name="T91" fmla="*/ 0 h 622"/>
                <a:gd name="T92" fmla="*/ 332 w 3315"/>
                <a:gd name="T93" fmla="*/ 1 h 622"/>
                <a:gd name="T94" fmla="*/ 361 w 3315"/>
                <a:gd name="T95" fmla="*/ 2 h 622"/>
                <a:gd name="T96" fmla="*/ 387 w 3315"/>
                <a:gd name="T97" fmla="*/ 4 h 622"/>
                <a:gd name="T98" fmla="*/ 413 w 3315"/>
                <a:gd name="T99" fmla="*/ 7 h 622"/>
                <a:gd name="T100" fmla="*/ 438 w 3315"/>
                <a:gd name="T101" fmla="*/ 10 h 622"/>
                <a:gd name="T102" fmla="*/ 460 w 3315"/>
                <a:gd name="T103" fmla="*/ 13 h 622"/>
                <a:gd name="T104" fmla="*/ 481 w 3315"/>
                <a:gd name="T105" fmla="*/ 17 h 622"/>
                <a:gd name="T106" fmla="*/ 499 w 3315"/>
                <a:gd name="T107" fmla="*/ 21 h 622"/>
                <a:gd name="T108" fmla="*/ 515 w 3315"/>
                <a:gd name="T109" fmla="*/ 26 h 622"/>
                <a:gd name="T110" fmla="*/ 528 w 3315"/>
                <a:gd name="T111" fmla="*/ 31 h 622"/>
                <a:gd name="T112" fmla="*/ 539 w 3315"/>
                <a:gd name="T113" fmla="*/ 36 h 622"/>
                <a:gd name="T114" fmla="*/ 546 w 3315"/>
                <a:gd name="T115" fmla="*/ 41 h 622"/>
                <a:gd name="T116" fmla="*/ 551 w 3315"/>
                <a:gd name="T117" fmla="*/ 46 h 622"/>
                <a:gd name="T118" fmla="*/ 552 w 3315"/>
                <a:gd name="T119" fmla="*/ 52 h 62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315" h="622">
                  <a:moveTo>
                    <a:pt x="3315" y="312"/>
                  </a:moveTo>
                  <a:lnTo>
                    <a:pt x="3315" y="317"/>
                  </a:lnTo>
                  <a:lnTo>
                    <a:pt x="3314" y="322"/>
                  </a:lnTo>
                  <a:lnTo>
                    <a:pt x="3313" y="328"/>
                  </a:lnTo>
                  <a:lnTo>
                    <a:pt x="3311" y="333"/>
                  </a:lnTo>
                  <a:lnTo>
                    <a:pt x="3309" y="338"/>
                  </a:lnTo>
                  <a:lnTo>
                    <a:pt x="3307" y="344"/>
                  </a:lnTo>
                  <a:lnTo>
                    <a:pt x="3303" y="349"/>
                  </a:lnTo>
                  <a:lnTo>
                    <a:pt x="3299" y="354"/>
                  </a:lnTo>
                  <a:lnTo>
                    <a:pt x="3295" y="360"/>
                  </a:lnTo>
                  <a:lnTo>
                    <a:pt x="3290" y="365"/>
                  </a:lnTo>
                  <a:lnTo>
                    <a:pt x="3284" y="370"/>
                  </a:lnTo>
                  <a:lnTo>
                    <a:pt x="3279" y="376"/>
                  </a:lnTo>
                  <a:lnTo>
                    <a:pt x="3273" y="381"/>
                  </a:lnTo>
                  <a:lnTo>
                    <a:pt x="3266" y="386"/>
                  </a:lnTo>
                  <a:lnTo>
                    <a:pt x="3259" y="392"/>
                  </a:lnTo>
                  <a:lnTo>
                    <a:pt x="3251" y="397"/>
                  </a:lnTo>
                  <a:lnTo>
                    <a:pt x="3243" y="402"/>
                  </a:lnTo>
                  <a:lnTo>
                    <a:pt x="3234" y="408"/>
                  </a:lnTo>
                  <a:lnTo>
                    <a:pt x="3225" y="413"/>
                  </a:lnTo>
                  <a:lnTo>
                    <a:pt x="3215" y="418"/>
                  </a:lnTo>
                  <a:lnTo>
                    <a:pt x="3204" y="423"/>
                  </a:lnTo>
                  <a:lnTo>
                    <a:pt x="3194" y="428"/>
                  </a:lnTo>
                  <a:lnTo>
                    <a:pt x="3183" y="433"/>
                  </a:lnTo>
                  <a:lnTo>
                    <a:pt x="3171" y="439"/>
                  </a:lnTo>
                  <a:lnTo>
                    <a:pt x="3159" y="443"/>
                  </a:lnTo>
                  <a:lnTo>
                    <a:pt x="3147" y="448"/>
                  </a:lnTo>
                  <a:lnTo>
                    <a:pt x="3134" y="452"/>
                  </a:lnTo>
                  <a:lnTo>
                    <a:pt x="3120" y="458"/>
                  </a:lnTo>
                  <a:lnTo>
                    <a:pt x="3106" y="462"/>
                  </a:lnTo>
                  <a:lnTo>
                    <a:pt x="3092" y="467"/>
                  </a:lnTo>
                  <a:lnTo>
                    <a:pt x="3077" y="472"/>
                  </a:lnTo>
                  <a:lnTo>
                    <a:pt x="3062" y="477"/>
                  </a:lnTo>
                  <a:lnTo>
                    <a:pt x="3046" y="481"/>
                  </a:lnTo>
                  <a:lnTo>
                    <a:pt x="3030" y="486"/>
                  </a:lnTo>
                  <a:lnTo>
                    <a:pt x="3013" y="490"/>
                  </a:lnTo>
                  <a:lnTo>
                    <a:pt x="2997" y="494"/>
                  </a:lnTo>
                  <a:lnTo>
                    <a:pt x="2979" y="499"/>
                  </a:lnTo>
                  <a:lnTo>
                    <a:pt x="2962" y="504"/>
                  </a:lnTo>
                  <a:lnTo>
                    <a:pt x="2944" y="508"/>
                  </a:lnTo>
                  <a:lnTo>
                    <a:pt x="2925" y="512"/>
                  </a:lnTo>
                  <a:lnTo>
                    <a:pt x="2907" y="515"/>
                  </a:lnTo>
                  <a:lnTo>
                    <a:pt x="2888" y="520"/>
                  </a:lnTo>
                  <a:lnTo>
                    <a:pt x="2867" y="524"/>
                  </a:lnTo>
                  <a:lnTo>
                    <a:pt x="2847" y="528"/>
                  </a:lnTo>
                  <a:lnTo>
                    <a:pt x="2827" y="531"/>
                  </a:lnTo>
                  <a:lnTo>
                    <a:pt x="2807" y="536"/>
                  </a:lnTo>
                  <a:lnTo>
                    <a:pt x="2785" y="539"/>
                  </a:lnTo>
                  <a:lnTo>
                    <a:pt x="2764" y="543"/>
                  </a:lnTo>
                  <a:lnTo>
                    <a:pt x="2743" y="546"/>
                  </a:lnTo>
                  <a:lnTo>
                    <a:pt x="2720" y="550"/>
                  </a:lnTo>
                  <a:lnTo>
                    <a:pt x="2698" y="554"/>
                  </a:lnTo>
                  <a:lnTo>
                    <a:pt x="2674" y="557"/>
                  </a:lnTo>
                  <a:lnTo>
                    <a:pt x="2652" y="560"/>
                  </a:lnTo>
                  <a:lnTo>
                    <a:pt x="2628" y="563"/>
                  </a:lnTo>
                  <a:lnTo>
                    <a:pt x="2605" y="567"/>
                  </a:lnTo>
                  <a:lnTo>
                    <a:pt x="2580" y="570"/>
                  </a:lnTo>
                  <a:lnTo>
                    <a:pt x="2557" y="573"/>
                  </a:lnTo>
                  <a:lnTo>
                    <a:pt x="2532" y="575"/>
                  </a:lnTo>
                  <a:lnTo>
                    <a:pt x="2507" y="578"/>
                  </a:lnTo>
                  <a:lnTo>
                    <a:pt x="2482" y="582"/>
                  </a:lnTo>
                  <a:lnTo>
                    <a:pt x="2457" y="584"/>
                  </a:lnTo>
                  <a:lnTo>
                    <a:pt x="2431" y="586"/>
                  </a:lnTo>
                  <a:lnTo>
                    <a:pt x="2406" y="589"/>
                  </a:lnTo>
                  <a:lnTo>
                    <a:pt x="2380" y="591"/>
                  </a:lnTo>
                  <a:lnTo>
                    <a:pt x="2353" y="593"/>
                  </a:lnTo>
                  <a:lnTo>
                    <a:pt x="2327" y="595"/>
                  </a:lnTo>
                  <a:lnTo>
                    <a:pt x="2300" y="598"/>
                  </a:lnTo>
                  <a:lnTo>
                    <a:pt x="2273" y="600"/>
                  </a:lnTo>
                  <a:lnTo>
                    <a:pt x="2247" y="602"/>
                  </a:lnTo>
                  <a:lnTo>
                    <a:pt x="2219" y="604"/>
                  </a:lnTo>
                  <a:lnTo>
                    <a:pt x="2191" y="606"/>
                  </a:lnTo>
                  <a:lnTo>
                    <a:pt x="2165" y="607"/>
                  </a:lnTo>
                  <a:lnTo>
                    <a:pt x="2137" y="609"/>
                  </a:lnTo>
                  <a:lnTo>
                    <a:pt x="2109" y="610"/>
                  </a:lnTo>
                  <a:lnTo>
                    <a:pt x="2080" y="612"/>
                  </a:lnTo>
                  <a:lnTo>
                    <a:pt x="2053" y="614"/>
                  </a:lnTo>
                  <a:lnTo>
                    <a:pt x="2024" y="615"/>
                  </a:lnTo>
                  <a:lnTo>
                    <a:pt x="1996" y="616"/>
                  </a:lnTo>
                  <a:lnTo>
                    <a:pt x="1967" y="617"/>
                  </a:lnTo>
                  <a:lnTo>
                    <a:pt x="1939" y="618"/>
                  </a:lnTo>
                  <a:lnTo>
                    <a:pt x="1911" y="619"/>
                  </a:lnTo>
                  <a:lnTo>
                    <a:pt x="1882" y="620"/>
                  </a:lnTo>
                  <a:lnTo>
                    <a:pt x="1853" y="620"/>
                  </a:lnTo>
                  <a:lnTo>
                    <a:pt x="1824" y="621"/>
                  </a:lnTo>
                  <a:lnTo>
                    <a:pt x="1795" y="621"/>
                  </a:lnTo>
                  <a:lnTo>
                    <a:pt x="1766" y="622"/>
                  </a:lnTo>
                  <a:lnTo>
                    <a:pt x="1737" y="622"/>
                  </a:lnTo>
                  <a:lnTo>
                    <a:pt x="1708" y="622"/>
                  </a:lnTo>
                  <a:lnTo>
                    <a:pt x="1679" y="622"/>
                  </a:lnTo>
                  <a:lnTo>
                    <a:pt x="1651" y="622"/>
                  </a:lnTo>
                  <a:lnTo>
                    <a:pt x="1621" y="622"/>
                  </a:lnTo>
                  <a:lnTo>
                    <a:pt x="1592" y="622"/>
                  </a:lnTo>
                  <a:lnTo>
                    <a:pt x="1563" y="622"/>
                  </a:lnTo>
                  <a:lnTo>
                    <a:pt x="1534" y="621"/>
                  </a:lnTo>
                  <a:lnTo>
                    <a:pt x="1506" y="621"/>
                  </a:lnTo>
                  <a:lnTo>
                    <a:pt x="1477" y="620"/>
                  </a:lnTo>
                  <a:lnTo>
                    <a:pt x="1448" y="620"/>
                  </a:lnTo>
                  <a:lnTo>
                    <a:pt x="1419" y="619"/>
                  </a:lnTo>
                  <a:lnTo>
                    <a:pt x="1390" y="618"/>
                  </a:lnTo>
                  <a:lnTo>
                    <a:pt x="1362" y="618"/>
                  </a:lnTo>
                  <a:lnTo>
                    <a:pt x="1333" y="617"/>
                  </a:lnTo>
                  <a:lnTo>
                    <a:pt x="1305" y="616"/>
                  </a:lnTo>
                  <a:lnTo>
                    <a:pt x="1276" y="614"/>
                  </a:lnTo>
                  <a:lnTo>
                    <a:pt x="1249" y="612"/>
                  </a:lnTo>
                  <a:lnTo>
                    <a:pt x="1220" y="611"/>
                  </a:lnTo>
                  <a:lnTo>
                    <a:pt x="1192" y="609"/>
                  </a:lnTo>
                  <a:lnTo>
                    <a:pt x="1164" y="608"/>
                  </a:lnTo>
                  <a:lnTo>
                    <a:pt x="1137" y="606"/>
                  </a:lnTo>
                  <a:lnTo>
                    <a:pt x="1109" y="605"/>
                  </a:lnTo>
                  <a:lnTo>
                    <a:pt x="1082" y="603"/>
                  </a:lnTo>
                  <a:lnTo>
                    <a:pt x="1055" y="601"/>
                  </a:lnTo>
                  <a:lnTo>
                    <a:pt x="1028" y="599"/>
                  </a:lnTo>
                  <a:lnTo>
                    <a:pt x="1001" y="596"/>
                  </a:lnTo>
                  <a:lnTo>
                    <a:pt x="975" y="594"/>
                  </a:lnTo>
                  <a:lnTo>
                    <a:pt x="948" y="592"/>
                  </a:lnTo>
                  <a:lnTo>
                    <a:pt x="922" y="590"/>
                  </a:lnTo>
                  <a:lnTo>
                    <a:pt x="897" y="588"/>
                  </a:lnTo>
                  <a:lnTo>
                    <a:pt x="871" y="585"/>
                  </a:lnTo>
                  <a:lnTo>
                    <a:pt x="846" y="583"/>
                  </a:lnTo>
                  <a:lnTo>
                    <a:pt x="820" y="579"/>
                  </a:lnTo>
                  <a:lnTo>
                    <a:pt x="796" y="577"/>
                  </a:lnTo>
                  <a:lnTo>
                    <a:pt x="771" y="574"/>
                  </a:lnTo>
                  <a:lnTo>
                    <a:pt x="746" y="571"/>
                  </a:lnTo>
                  <a:lnTo>
                    <a:pt x="722" y="568"/>
                  </a:lnTo>
                  <a:lnTo>
                    <a:pt x="698" y="564"/>
                  </a:lnTo>
                  <a:lnTo>
                    <a:pt x="675" y="561"/>
                  </a:lnTo>
                  <a:lnTo>
                    <a:pt x="652" y="558"/>
                  </a:lnTo>
                  <a:lnTo>
                    <a:pt x="628" y="555"/>
                  </a:lnTo>
                  <a:lnTo>
                    <a:pt x="606" y="552"/>
                  </a:lnTo>
                  <a:lnTo>
                    <a:pt x="583" y="548"/>
                  </a:lnTo>
                  <a:lnTo>
                    <a:pt x="562" y="544"/>
                  </a:lnTo>
                  <a:lnTo>
                    <a:pt x="541" y="541"/>
                  </a:lnTo>
                  <a:lnTo>
                    <a:pt x="519" y="538"/>
                  </a:lnTo>
                  <a:lnTo>
                    <a:pt x="498" y="534"/>
                  </a:lnTo>
                  <a:lnTo>
                    <a:pt x="478" y="529"/>
                  </a:lnTo>
                  <a:lnTo>
                    <a:pt x="457" y="526"/>
                  </a:lnTo>
                  <a:lnTo>
                    <a:pt x="437" y="522"/>
                  </a:lnTo>
                  <a:lnTo>
                    <a:pt x="418" y="518"/>
                  </a:lnTo>
                  <a:lnTo>
                    <a:pt x="399" y="513"/>
                  </a:lnTo>
                  <a:lnTo>
                    <a:pt x="380" y="510"/>
                  </a:lnTo>
                  <a:lnTo>
                    <a:pt x="362" y="506"/>
                  </a:lnTo>
                  <a:lnTo>
                    <a:pt x="344" y="502"/>
                  </a:lnTo>
                  <a:lnTo>
                    <a:pt x="326" y="497"/>
                  </a:lnTo>
                  <a:lnTo>
                    <a:pt x="309" y="492"/>
                  </a:lnTo>
                  <a:lnTo>
                    <a:pt x="292" y="488"/>
                  </a:lnTo>
                  <a:lnTo>
                    <a:pt x="276" y="483"/>
                  </a:lnTo>
                  <a:lnTo>
                    <a:pt x="260" y="479"/>
                  </a:lnTo>
                  <a:lnTo>
                    <a:pt x="245" y="474"/>
                  </a:lnTo>
                  <a:lnTo>
                    <a:pt x="230" y="470"/>
                  </a:lnTo>
                  <a:lnTo>
                    <a:pt x="215" y="465"/>
                  </a:lnTo>
                  <a:lnTo>
                    <a:pt x="202" y="460"/>
                  </a:lnTo>
                  <a:lnTo>
                    <a:pt x="188" y="456"/>
                  </a:lnTo>
                  <a:lnTo>
                    <a:pt x="175" y="450"/>
                  </a:lnTo>
                  <a:lnTo>
                    <a:pt x="162" y="446"/>
                  </a:lnTo>
                  <a:lnTo>
                    <a:pt x="149" y="441"/>
                  </a:lnTo>
                  <a:lnTo>
                    <a:pt x="138" y="435"/>
                  </a:lnTo>
                  <a:lnTo>
                    <a:pt x="126" y="431"/>
                  </a:lnTo>
                  <a:lnTo>
                    <a:pt x="115" y="426"/>
                  </a:lnTo>
                  <a:lnTo>
                    <a:pt x="105" y="420"/>
                  </a:lnTo>
                  <a:lnTo>
                    <a:pt x="95" y="415"/>
                  </a:lnTo>
                  <a:lnTo>
                    <a:pt x="85" y="410"/>
                  </a:lnTo>
                  <a:lnTo>
                    <a:pt x="77" y="406"/>
                  </a:lnTo>
                  <a:lnTo>
                    <a:pt x="68" y="400"/>
                  </a:lnTo>
                  <a:lnTo>
                    <a:pt x="60" y="395"/>
                  </a:lnTo>
                  <a:lnTo>
                    <a:pt x="52" y="390"/>
                  </a:lnTo>
                  <a:lnTo>
                    <a:pt x="46" y="384"/>
                  </a:lnTo>
                  <a:lnTo>
                    <a:pt x="39" y="379"/>
                  </a:lnTo>
                  <a:lnTo>
                    <a:pt x="33" y="374"/>
                  </a:lnTo>
                  <a:lnTo>
                    <a:pt x="28" y="368"/>
                  </a:lnTo>
                  <a:lnTo>
                    <a:pt x="22" y="363"/>
                  </a:lnTo>
                  <a:lnTo>
                    <a:pt x="18" y="358"/>
                  </a:lnTo>
                  <a:lnTo>
                    <a:pt x="14" y="352"/>
                  </a:lnTo>
                  <a:lnTo>
                    <a:pt x="11" y="347"/>
                  </a:lnTo>
                  <a:lnTo>
                    <a:pt x="8" y="342"/>
                  </a:lnTo>
                  <a:lnTo>
                    <a:pt x="4" y="336"/>
                  </a:lnTo>
                  <a:lnTo>
                    <a:pt x="2" y="331"/>
                  </a:lnTo>
                  <a:lnTo>
                    <a:pt x="1" y="325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09"/>
                  </a:lnTo>
                  <a:lnTo>
                    <a:pt x="0" y="303"/>
                  </a:lnTo>
                  <a:lnTo>
                    <a:pt x="1" y="298"/>
                  </a:lnTo>
                  <a:lnTo>
                    <a:pt x="2" y="293"/>
                  </a:lnTo>
                  <a:lnTo>
                    <a:pt x="4" y="287"/>
                  </a:lnTo>
                  <a:lnTo>
                    <a:pt x="8" y="282"/>
                  </a:lnTo>
                  <a:lnTo>
                    <a:pt x="11" y="277"/>
                  </a:lnTo>
                  <a:lnTo>
                    <a:pt x="14" y="271"/>
                  </a:lnTo>
                  <a:lnTo>
                    <a:pt x="18" y="265"/>
                  </a:lnTo>
                  <a:lnTo>
                    <a:pt x="22" y="259"/>
                  </a:lnTo>
                  <a:lnTo>
                    <a:pt x="28" y="254"/>
                  </a:lnTo>
                  <a:lnTo>
                    <a:pt x="33" y="249"/>
                  </a:lnTo>
                  <a:lnTo>
                    <a:pt x="39" y="243"/>
                  </a:lnTo>
                  <a:lnTo>
                    <a:pt x="46" y="238"/>
                  </a:lnTo>
                  <a:lnTo>
                    <a:pt x="52" y="233"/>
                  </a:lnTo>
                  <a:lnTo>
                    <a:pt x="60" y="229"/>
                  </a:lnTo>
                  <a:lnTo>
                    <a:pt x="68" y="223"/>
                  </a:lnTo>
                  <a:lnTo>
                    <a:pt x="77" y="218"/>
                  </a:lnTo>
                  <a:lnTo>
                    <a:pt x="85" y="213"/>
                  </a:lnTo>
                  <a:lnTo>
                    <a:pt x="95" y="207"/>
                  </a:lnTo>
                  <a:lnTo>
                    <a:pt x="105" y="202"/>
                  </a:lnTo>
                  <a:lnTo>
                    <a:pt x="115" y="198"/>
                  </a:lnTo>
                  <a:lnTo>
                    <a:pt x="126" y="192"/>
                  </a:lnTo>
                  <a:lnTo>
                    <a:pt x="138" y="187"/>
                  </a:lnTo>
                  <a:lnTo>
                    <a:pt x="149" y="182"/>
                  </a:lnTo>
                  <a:lnTo>
                    <a:pt x="162" y="177"/>
                  </a:lnTo>
                  <a:lnTo>
                    <a:pt x="175" y="172"/>
                  </a:lnTo>
                  <a:lnTo>
                    <a:pt x="188" y="168"/>
                  </a:lnTo>
                  <a:lnTo>
                    <a:pt x="202" y="162"/>
                  </a:lnTo>
                  <a:lnTo>
                    <a:pt x="215" y="158"/>
                  </a:lnTo>
                  <a:lnTo>
                    <a:pt x="230" y="153"/>
                  </a:lnTo>
                  <a:lnTo>
                    <a:pt x="245" y="149"/>
                  </a:lnTo>
                  <a:lnTo>
                    <a:pt x="260" y="144"/>
                  </a:lnTo>
                  <a:lnTo>
                    <a:pt x="276" y="139"/>
                  </a:lnTo>
                  <a:lnTo>
                    <a:pt x="292" y="135"/>
                  </a:lnTo>
                  <a:lnTo>
                    <a:pt x="309" y="130"/>
                  </a:lnTo>
                  <a:lnTo>
                    <a:pt x="326" y="126"/>
                  </a:lnTo>
                  <a:lnTo>
                    <a:pt x="343" y="122"/>
                  </a:lnTo>
                  <a:lnTo>
                    <a:pt x="362" y="118"/>
                  </a:lnTo>
                  <a:lnTo>
                    <a:pt x="380" y="113"/>
                  </a:lnTo>
                  <a:lnTo>
                    <a:pt x="399" y="109"/>
                  </a:lnTo>
                  <a:lnTo>
                    <a:pt x="418" y="105"/>
                  </a:lnTo>
                  <a:lnTo>
                    <a:pt x="437" y="101"/>
                  </a:lnTo>
                  <a:lnTo>
                    <a:pt x="457" y="97"/>
                  </a:lnTo>
                  <a:lnTo>
                    <a:pt x="478" y="93"/>
                  </a:lnTo>
                  <a:lnTo>
                    <a:pt x="498" y="89"/>
                  </a:lnTo>
                  <a:lnTo>
                    <a:pt x="519" y="86"/>
                  </a:lnTo>
                  <a:lnTo>
                    <a:pt x="541" y="81"/>
                  </a:lnTo>
                  <a:lnTo>
                    <a:pt x="562" y="78"/>
                  </a:lnTo>
                  <a:lnTo>
                    <a:pt x="583" y="75"/>
                  </a:lnTo>
                  <a:lnTo>
                    <a:pt x="606" y="71"/>
                  </a:lnTo>
                  <a:lnTo>
                    <a:pt x="628" y="67"/>
                  </a:lnTo>
                  <a:lnTo>
                    <a:pt x="652" y="64"/>
                  </a:lnTo>
                  <a:lnTo>
                    <a:pt x="675" y="61"/>
                  </a:lnTo>
                  <a:lnTo>
                    <a:pt x="698" y="58"/>
                  </a:lnTo>
                  <a:lnTo>
                    <a:pt x="722" y="55"/>
                  </a:lnTo>
                  <a:lnTo>
                    <a:pt x="746" y="51"/>
                  </a:lnTo>
                  <a:lnTo>
                    <a:pt x="771" y="48"/>
                  </a:lnTo>
                  <a:lnTo>
                    <a:pt x="796" y="46"/>
                  </a:lnTo>
                  <a:lnTo>
                    <a:pt x="820" y="43"/>
                  </a:lnTo>
                  <a:lnTo>
                    <a:pt x="846" y="41"/>
                  </a:lnTo>
                  <a:lnTo>
                    <a:pt x="870" y="38"/>
                  </a:lnTo>
                  <a:lnTo>
                    <a:pt x="897" y="36"/>
                  </a:lnTo>
                  <a:lnTo>
                    <a:pt x="922" y="32"/>
                  </a:lnTo>
                  <a:lnTo>
                    <a:pt x="948" y="30"/>
                  </a:lnTo>
                  <a:lnTo>
                    <a:pt x="975" y="28"/>
                  </a:lnTo>
                  <a:lnTo>
                    <a:pt x="1001" y="26"/>
                  </a:lnTo>
                  <a:lnTo>
                    <a:pt x="1028" y="24"/>
                  </a:lnTo>
                  <a:lnTo>
                    <a:pt x="1055" y="22"/>
                  </a:lnTo>
                  <a:lnTo>
                    <a:pt x="1082" y="20"/>
                  </a:lnTo>
                  <a:lnTo>
                    <a:pt x="1109" y="18"/>
                  </a:lnTo>
                  <a:lnTo>
                    <a:pt x="1137" y="16"/>
                  </a:lnTo>
                  <a:lnTo>
                    <a:pt x="1164" y="14"/>
                  </a:lnTo>
                  <a:lnTo>
                    <a:pt x="1192" y="13"/>
                  </a:lnTo>
                  <a:lnTo>
                    <a:pt x="1220" y="11"/>
                  </a:lnTo>
                  <a:lnTo>
                    <a:pt x="1249" y="10"/>
                  </a:lnTo>
                  <a:lnTo>
                    <a:pt x="1276" y="9"/>
                  </a:lnTo>
                  <a:lnTo>
                    <a:pt x="1304" y="8"/>
                  </a:lnTo>
                  <a:lnTo>
                    <a:pt x="1333" y="7"/>
                  </a:lnTo>
                  <a:lnTo>
                    <a:pt x="1362" y="6"/>
                  </a:lnTo>
                  <a:lnTo>
                    <a:pt x="1390" y="5"/>
                  </a:lnTo>
                  <a:lnTo>
                    <a:pt x="1419" y="4"/>
                  </a:lnTo>
                  <a:lnTo>
                    <a:pt x="1448" y="2"/>
                  </a:lnTo>
                  <a:lnTo>
                    <a:pt x="1477" y="2"/>
                  </a:lnTo>
                  <a:lnTo>
                    <a:pt x="1506" y="1"/>
                  </a:lnTo>
                  <a:lnTo>
                    <a:pt x="1534" y="1"/>
                  </a:lnTo>
                  <a:lnTo>
                    <a:pt x="1563" y="1"/>
                  </a:lnTo>
                  <a:lnTo>
                    <a:pt x="1592" y="0"/>
                  </a:lnTo>
                  <a:lnTo>
                    <a:pt x="1621" y="0"/>
                  </a:lnTo>
                  <a:lnTo>
                    <a:pt x="1650" y="0"/>
                  </a:lnTo>
                  <a:lnTo>
                    <a:pt x="1679" y="0"/>
                  </a:lnTo>
                  <a:lnTo>
                    <a:pt x="1708" y="0"/>
                  </a:lnTo>
                  <a:lnTo>
                    <a:pt x="1737" y="0"/>
                  </a:lnTo>
                  <a:lnTo>
                    <a:pt x="1766" y="1"/>
                  </a:lnTo>
                  <a:lnTo>
                    <a:pt x="1795" y="1"/>
                  </a:lnTo>
                  <a:lnTo>
                    <a:pt x="1823" y="2"/>
                  </a:lnTo>
                  <a:lnTo>
                    <a:pt x="1853" y="2"/>
                  </a:lnTo>
                  <a:lnTo>
                    <a:pt x="1882" y="4"/>
                  </a:lnTo>
                  <a:lnTo>
                    <a:pt x="1910" y="5"/>
                  </a:lnTo>
                  <a:lnTo>
                    <a:pt x="1939" y="5"/>
                  </a:lnTo>
                  <a:lnTo>
                    <a:pt x="1967" y="6"/>
                  </a:lnTo>
                  <a:lnTo>
                    <a:pt x="1996" y="7"/>
                  </a:lnTo>
                  <a:lnTo>
                    <a:pt x="2024" y="8"/>
                  </a:lnTo>
                  <a:lnTo>
                    <a:pt x="2053" y="10"/>
                  </a:lnTo>
                  <a:lnTo>
                    <a:pt x="2080" y="11"/>
                  </a:lnTo>
                  <a:lnTo>
                    <a:pt x="2108" y="12"/>
                  </a:lnTo>
                  <a:lnTo>
                    <a:pt x="2137" y="14"/>
                  </a:lnTo>
                  <a:lnTo>
                    <a:pt x="2165" y="15"/>
                  </a:lnTo>
                  <a:lnTo>
                    <a:pt x="2191" y="17"/>
                  </a:lnTo>
                  <a:lnTo>
                    <a:pt x="2219" y="18"/>
                  </a:lnTo>
                  <a:lnTo>
                    <a:pt x="2247" y="21"/>
                  </a:lnTo>
                  <a:lnTo>
                    <a:pt x="2273" y="23"/>
                  </a:lnTo>
                  <a:lnTo>
                    <a:pt x="2300" y="25"/>
                  </a:lnTo>
                  <a:lnTo>
                    <a:pt x="2327" y="27"/>
                  </a:lnTo>
                  <a:lnTo>
                    <a:pt x="2353" y="29"/>
                  </a:lnTo>
                  <a:lnTo>
                    <a:pt x="2380" y="31"/>
                  </a:lnTo>
                  <a:lnTo>
                    <a:pt x="2406" y="34"/>
                  </a:lnTo>
                  <a:lnTo>
                    <a:pt x="2431" y="37"/>
                  </a:lnTo>
                  <a:lnTo>
                    <a:pt x="2457" y="39"/>
                  </a:lnTo>
                  <a:lnTo>
                    <a:pt x="2482" y="42"/>
                  </a:lnTo>
                  <a:lnTo>
                    <a:pt x="2507" y="44"/>
                  </a:lnTo>
                  <a:lnTo>
                    <a:pt x="2532" y="47"/>
                  </a:lnTo>
                  <a:lnTo>
                    <a:pt x="2557" y="50"/>
                  </a:lnTo>
                  <a:lnTo>
                    <a:pt x="2580" y="54"/>
                  </a:lnTo>
                  <a:lnTo>
                    <a:pt x="2605" y="56"/>
                  </a:lnTo>
                  <a:lnTo>
                    <a:pt x="2628" y="59"/>
                  </a:lnTo>
                  <a:lnTo>
                    <a:pt x="2652" y="62"/>
                  </a:lnTo>
                  <a:lnTo>
                    <a:pt x="2674" y="65"/>
                  </a:lnTo>
                  <a:lnTo>
                    <a:pt x="2698" y="70"/>
                  </a:lnTo>
                  <a:lnTo>
                    <a:pt x="2720" y="73"/>
                  </a:lnTo>
                  <a:lnTo>
                    <a:pt x="2743" y="76"/>
                  </a:lnTo>
                  <a:lnTo>
                    <a:pt x="2764" y="80"/>
                  </a:lnTo>
                  <a:lnTo>
                    <a:pt x="2785" y="83"/>
                  </a:lnTo>
                  <a:lnTo>
                    <a:pt x="2807" y="88"/>
                  </a:lnTo>
                  <a:lnTo>
                    <a:pt x="2827" y="91"/>
                  </a:lnTo>
                  <a:lnTo>
                    <a:pt x="2847" y="95"/>
                  </a:lnTo>
                  <a:lnTo>
                    <a:pt x="2867" y="98"/>
                  </a:lnTo>
                  <a:lnTo>
                    <a:pt x="2888" y="103"/>
                  </a:lnTo>
                  <a:lnTo>
                    <a:pt x="2907" y="107"/>
                  </a:lnTo>
                  <a:lnTo>
                    <a:pt x="2925" y="111"/>
                  </a:lnTo>
                  <a:lnTo>
                    <a:pt x="2944" y="115"/>
                  </a:lnTo>
                  <a:lnTo>
                    <a:pt x="2962" y="120"/>
                  </a:lnTo>
                  <a:lnTo>
                    <a:pt x="2979" y="124"/>
                  </a:lnTo>
                  <a:lnTo>
                    <a:pt x="2997" y="128"/>
                  </a:lnTo>
                  <a:lnTo>
                    <a:pt x="3013" y="133"/>
                  </a:lnTo>
                  <a:lnTo>
                    <a:pt x="3030" y="137"/>
                  </a:lnTo>
                  <a:lnTo>
                    <a:pt x="3046" y="141"/>
                  </a:lnTo>
                  <a:lnTo>
                    <a:pt x="3062" y="146"/>
                  </a:lnTo>
                  <a:lnTo>
                    <a:pt x="3077" y="151"/>
                  </a:lnTo>
                  <a:lnTo>
                    <a:pt x="3092" y="156"/>
                  </a:lnTo>
                  <a:lnTo>
                    <a:pt x="3106" y="160"/>
                  </a:lnTo>
                  <a:lnTo>
                    <a:pt x="3120" y="165"/>
                  </a:lnTo>
                  <a:lnTo>
                    <a:pt x="3134" y="170"/>
                  </a:lnTo>
                  <a:lnTo>
                    <a:pt x="3147" y="175"/>
                  </a:lnTo>
                  <a:lnTo>
                    <a:pt x="3159" y="179"/>
                  </a:lnTo>
                  <a:lnTo>
                    <a:pt x="3171" y="185"/>
                  </a:lnTo>
                  <a:lnTo>
                    <a:pt x="3183" y="189"/>
                  </a:lnTo>
                  <a:lnTo>
                    <a:pt x="3194" y="194"/>
                  </a:lnTo>
                  <a:lnTo>
                    <a:pt x="3204" y="200"/>
                  </a:lnTo>
                  <a:lnTo>
                    <a:pt x="3215" y="205"/>
                  </a:lnTo>
                  <a:lnTo>
                    <a:pt x="3225" y="209"/>
                  </a:lnTo>
                  <a:lnTo>
                    <a:pt x="3234" y="215"/>
                  </a:lnTo>
                  <a:lnTo>
                    <a:pt x="3243" y="220"/>
                  </a:lnTo>
                  <a:lnTo>
                    <a:pt x="3251" y="225"/>
                  </a:lnTo>
                  <a:lnTo>
                    <a:pt x="3259" y="231"/>
                  </a:lnTo>
                  <a:lnTo>
                    <a:pt x="3266" y="236"/>
                  </a:lnTo>
                  <a:lnTo>
                    <a:pt x="3273" y="241"/>
                  </a:lnTo>
                  <a:lnTo>
                    <a:pt x="3279" y="247"/>
                  </a:lnTo>
                  <a:lnTo>
                    <a:pt x="3284" y="252"/>
                  </a:lnTo>
                  <a:lnTo>
                    <a:pt x="3290" y="257"/>
                  </a:lnTo>
                  <a:lnTo>
                    <a:pt x="3295" y="263"/>
                  </a:lnTo>
                  <a:lnTo>
                    <a:pt x="3299" y="268"/>
                  </a:lnTo>
                  <a:lnTo>
                    <a:pt x="3303" y="273"/>
                  </a:lnTo>
                  <a:lnTo>
                    <a:pt x="3307" y="279"/>
                  </a:lnTo>
                  <a:lnTo>
                    <a:pt x="3309" y="284"/>
                  </a:lnTo>
                  <a:lnTo>
                    <a:pt x="3311" y="289"/>
                  </a:lnTo>
                  <a:lnTo>
                    <a:pt x="3313" y="295"/>
                  </a:lnTo>
                  <a:lnTo>
                    <a:pt x="3314" y="300"/>
                  </a:lnTo>
                  <a:lnTo>
                    <a:pt x="3315" y="306"/>
                  </a:lnTo>
                  <a:lnTo>
                    <a:pt x="3315" y="312"/>
                  </a:lnTo>
                  <a:close/>
                </a:path>
              </a:pathLst>
            </a:custGeom>
            <a:solidFill>
              <a:srgbClr val="B2B2B2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13"/>
            <p:cNvSpPr>
              <a:spLocks/>
            </p:cNvSpPr>
            <p:nvPr/>
          </p:nvSpPr>
          <p:spPr bwMode="auto">
            <a:xfrm rot="1868711">
              <a:off x="646" y="2600"/>
              <a:ext cx="482" cy="291"/>
            </a:xfrm>
            <a:custGeom>
              <a:avLst/>
              <a:gdLst>
                <a:gd name="T0" fmla="*/ 482 w 2887"/>
                <a:gd name="T1" fmla="*/ 11 h 1745"/>
                <a:gd name="T2" fmla="*/ 481 w 2887"/>
                <a:gd name="T3" fmla="*/ 18 h 1745"/>
                <a:gd name="T4" fmla="*/ 478 w 2887"/>
                <a:gd name="T5" fmla="*/ 26 h 1745"/>
                <a:gd name="T6" fmla="*/ 472 w 2887"/>
                <a:gd name="T7" fmla="*/ 36 h 1745"/>
                <a:gd name="T8" fmla="*/ 463 w 2887"/>
                <a:gd name="T9" fmla="*/ 46 h 1745"/>
                <a:gd name="T10" fmla="*/ 452 w 2887"/>
                <a:gd name="T11" fmla="*/ 58 h 1745"/>
                <a:gd name="T12" fmla="*/ 439 w 2887"/>
                <a:gd name="T13" fmla="*/ 71 h 1745"/>
                <a:gd name="T14" fmla="*/ 423 w 2887"/>
                <a:gd name="T15" fmla="*/ 84 h 1745"/>
                <a:gd name="T16" fmla="*/ 406 w 2887"/>
                <a:gd name="T17" fmla="*/ 98 h 1745"/>
                <a:gd name="T18" fmla="*/ 386 w 2887"/>
                <a:gd name="T19" fmla="*/ 113 h 1745"/>
                <a:gd name="T20" fmla="*/ 365 w 2887"/>
                <a:gd name="T21" fmla="*/ 128 h 1745"/>
                <a:gd name="T22" fmla="*/ 343 w 2887"/>
                <a:gd name="T23" fmla="*/ 143 h 1745"/>
                <a:gd name="T24" fmla="*/ 319 w 2887"/>
                <a:gd name="T25" fmla="*/ 158 h 1745"/>
                <a:gd name="T26" fmla="*/ 295 w 2887"/>
                <a:gd name="T27" fmla="*/ 174 h 1745"/>
                <a:gd name="T28" fmla="*/ 270 w 2887"/>
                <a:gd name="T29" fmla="*/ 188 h 1745"/>
                <a:gd name="T30" fmla="*/ 245 w 2887"/>
                <a:gd name="T31" fmla="*/ 203 h 1745"/>
                <a:gd name="T32" fmla="*/ 220 w 2887"/>
                <a:gd name="T33" fmla="*/ 216 h 1745"/>
                <a:gd name="T34" fmla="*/ 194 w 2887"/>
                <a:gd name="T35" fmla="*/ 229 h 1745"/>
                <a:gd name="T36" fmla="*/ 170 w 2887"/>
                <a:gd name="T37" fmla="*/ 241 h 1745"/>
                <a:gd name="T38" fmla="*/ 146 w 2887"/>
                <a:gd name="T39" fmla="*/ 252 h 1745"/>
                <a:gd name="T40" fmla="*/ 124 w 2887"/>
                <a:gd name="T41" fmla="*/ 262 h 1745"/>
                <a:gd name="T42" fmla="*/ 102 w 2887"/>
                <a:gd name="T43" fmla="*/ 270 h 1745"/>
                <a:gd name="T44" fmla="*/ 82 w 2887"/>
                <a:gd name="T45" fmla="*/ 278 h 1745"/>
                <a:gd name="T46" fmla="*/ 64 w 2887"/>
                <a:gd name="T47" fmla="*/ 283 h 1745"/>
                <a:gd name="T48" fmla="*/ 48 w 2887"/>
                <a:gd name="T49" fmla="*/ 287 h 1745"/>
                <a:gd name="T50" fmla="*/ 34 w 2887"/>
                <a:gd name="T51" fmla="*/ 290 h 1745"/>
                <a:gd name="T52" fmla="*/ 22 w 2887"/>
                <a:gd name="T53" fmla="*/ 291 h 1745"/>
                <a:gd name="T54" fmla="*/ 13 w 2887"/>
                <a:gd name="T55" fmla="*/ 290 h 1745"/>
                <a:gd name="T56" fmla="*/ 6 w 2887"/>
                <a:gd name="T57" fmla="*/ 288 h 1745"/>
                <a:gd name="T58" fmla="*/ 2 w 2887"/>
                <a:gd name="T59" fmla="*/ 284 h 1745"/>
                <a:gd name="T60" fmla="*/ 0 w 2887"/>
                <a:gd name="T61" fmla="*/ 279 h 1745"/>
                <a:gd name="T62" fmla="*/ 1 w 2887"/>
                <a:gd name="T63" fmla="*/ 272 h 1745"/>
                <a:gd name="T64" fmla="*/ 5 w 2887"/>
                <a:gd name="T65" fmla="*/ 264 h 1745"/>
                <a:gd name="T66" fmla="*/ 11 w 2887"/>
                <a:gd name="T67" fmla="*/ 254 h 1745"/>
                <a:gd name="T68" fmla="*/ 20 w 2887"/>
                <a:gd name="T69" fmla="*/ 244 h 1745"/>
                <a:gd name="T70" fmla="*/ 31 w 2887"/>
                <a:gd name="T71" fmla="*/ 232 h 1745"/>
                <a:gd name="T72" fmla="*/ 45 w 2887"/>
                <a:gd name="T73" fmla="*/ 219 h 1745"/>
                <a:gd name="T74" fmla="*/ 60 w 2887"/>
                <a:gd name="T75" fmla="*/ 206 h 1745"/>
                <a:gd name="T76" fmla="*/ 78 w 2887"/>
                <a:gd name="T77" fmla="*/ 192 h 1745"/>
                <a:gd name="T78" fmla="*/ 98 w 2887"/>
                <a:gd name="T79" fmla="*/ 177 h 1745"/>
                <a:gd name="T80" fmla="*/ 119 w 2887"/>
                <a:gd name="T81" fmla="*/ 162 h 1745"/>
                <a:gd name="T82" fmla="*/ 141 w 2887"/>
                <a:gd name="T83" fmla="*/ 147 h 1745"/>
                <a:gd name="T84" fmla="*/ 165 w 2887"/>
                <a:gd name="T85" fmla="*/ 131 h 1745"/>
                <a:gd name="T86" fmla="*/ 189 w 2887"/>
                <a:gd name="T87" fmla="*/ 116 h 1745"/>
                <a:gd name="T88" fmla="*/ 214 w 2887"/>
                <a:gd name="T89" fmla="*/ 101 h 1745"/>
                <a:gd name="T90" fmla="*/ 239 w 2887"/>
                <a:gd name="T91" fmla="*/ 87 h 1745"/>
                <a:gd name="T92" fmla="*/ 265 w 2887"/>
                <a:gd name="T93" fmla="*/ 74 h 1745"/>
                <a:gd name="T94" fmla="*/ 290 w 2887"/>
                <a:gd name="T95" fmla="*/ 61 h 1745"/>
                <a:gd name="T96" fmla="*/ 314 w 2887"/>
                <a:gd name="T97" fmla="*/ 49 h 1745"/>
                <a:gd name="T98" fmla="*/ 338 w 2887"/>
                <a:gd name="T99" fmla="*/ 38 h 1745"/>
                <a:gd name="T100" fmla="*/ 360 w 2887"/>
                <a:gd name="T101" fmla="*/ 28 h 1745"/>
                <a:gd name="T102" fmla="*/ 382 w 2887"/>
                <a:gd name="T103" fmla="*/ 20 h 1745"/>
                <a:gd name="T104" fmla="*/ 401 w 2887"/>
                <a:gd name="T105" fmla="*/ 13 h 1745"/>
                <a:gd name="T106" fmla="*/ 419 w 2887"/>
                <a:gd name="T107" fmla="*/ 7 h 1745"/>
                <a:gd name="T108" fmla="*/ 435 w 2887"/>
                <a:gd name="T109" fmla="*/ 3 h 1745"/>
                <a:gd name="T110" fmla="*/ 449 w 2887"/>
                <a:gd name="T111" fmla="*/ 1 h 1745"/>
                <a:gd name="T112" fmla="*/ 461 w 2887"/>
                <a:gd name="T113" fmla="*/ 0 h 1745"/>
                <a:gd name="T114" fmla="*/ 470 w 2887"/>
                <a:gd name="T115" fmla="*/ 1 h 1745"/>
                <a:gd name="T116" fmla="*/ 477 w 2887"/>
                <a:gd name="T117" fmla="*/ 3 h 1745"/>
                <a:gd name="T118" fmla="*/ 481 w 2887"/>
                <a:gd name="T119" fmla="*/ 7 h 17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887" h="1745">
                  <a:moveTo>
                    <a:pt x="2879" y="42"/>
                  </a:moveTo>
                  <a:lnTo>
                    <a:pt x="2882" y="47"/>
                  </a:lnTo>
                  <a:lnTo>
                    <a:pt x="2884" y="52"/>
                  </a:lnTo>
                  <a:lnTo>
                    <a:pt x="2885" y="58"/>
                  </a:lnTo>
                  <a:lnTo>
                    <a:pt x="2886" y="63"/>
                  </a:lnTo>
                  <a:lnTo>
                    <a:pt x="2887" y="68"/>
                  </a:lnTo>
                  <a:lnTo>
                    <a:pt x="2887" y="75"/>
                  </a:lnTo>
                  <a:lnTo>
                    <a:pt x="2887" y="81"/>
                  </a:lnTo>
                  <a:lnTo>
                    <a:pt x="2886" y="88"/>
                  </a:lnTo>
                  <a:lnTo>
                    <a:pt x="2885" y="94"/>
                  </a:lnTo>
                  <a:lnTo>
                    <a:pt x="2884" y="101"/>
                  </a:lnTo>
                  <a:lnTo>
                    <a:pt x="2882" y="109"/>
                  </a:lnTo>
                  <a:lnTo>
                    <a:pt x="2880" y="116"/>
                  </a:lnTo>
                  <a:lnTo>
                    <a:pt x="2877" y="124"/>
                  </a:lnTo>
                  <a:lnTo>
                    <a:pt x="2874" y="131"/>
                  </a:lnTo>
                  <a:lnTo>
                    <a:pt x="2870" y="140"/>
                  </a:lnTo>
                  <a:lnTo>
                    <a:pt x="2866" y="148"/>
                  </a:lnTo>
                  <a:lnTo>
                    <a:pt x="2862" y="157"/>
                  </a:lnTo>
                  <a:lnTo>
                    <a:pt x="2857" y="165"/>
                  </a:lnTo>
                  <a:lnTo>
                    <a:pt x="2851" y="175"/>
                  </a:lnTo>
                  <a:lnTo>
                    <a:pt x="2845" y="185"/>
                  </a:lnTo>
                  <a:lnTo>
                    <a:pt x="2839" y="194"/>
                  </a:lnTo>
                  <a:lnTo>
                    <a:pt x="2832" y="204"/>
                  </a:lnTo>
                  <a:lnTo>
                    <a:pt x="2826" y="213"/>
                  </a:lnTo>
                  <a:lnTo>
                    <a:pt x="2817" y="223"/>
                  </a:lnTo>
                  <a:lnTo>
                    <a:pt x="2810" y="234"/>
                  </a:lnTo>
                  <a:lnTo>
                    <a:pt x="2801" y="244"/>
                  </a:lnTo>
                  <a:lnTo>
                    <a:pt x="2793" y="255"/>
                  </a:lnTo>
                  <a:lnTo>
                    <a:pt x="2783" y="266"/>
                  </a:lnTo>
                  <a:lnTo>
                    <a:pt x="2773" y="277"/>
                  </a:lnTo>
                  <a:lnTo>
                    <a:pt x="2764" y="288"/>
                  </a:lnTo>
                  <a:lnTo>
                    <a:pt x="2753" y="300"/>
                  </a:lnTo>
                  <a:lnTo>
                    <a:pt x="2742" y="312"/>
                  </a:lnTo>
                  <a:lnTo>
                    <a:pt x="2731" y="323"/>
                  </a:lnTo>
                  <a:lnTo>
                    <a:pt x="2719" y="335"/>
                  </a:lnTo>
                  <a:lnTo>
                    <a:pt x="2707" y="347"/>
                  </a:lnTo>
                  <a:lnTo>
                    <a:pt x="2694" y="360"/>
                  </a:lnTo>
                  <a:lnTo>
                    <a:pt x="2682" y="372"/>
                  </a:lnTo>
                  <a:lnTo>
                    <a:pt x="2669" y="384"/>
                  </a:lnTo>
                  <a:lnTo>
                    <a:pt x="2655" y="397"/>
                  </a:lnTo>
                  <a:lnTo>
                    <a:pt x="2641" y="410"/>
                  </a:lnTo>
                  <a:lnTo>
                    <a:pt x="2627" y="424"/>
                  </a:lnTo>
                  <a:lnTo>
                    <a:pt x="2612" y="436"/>
                  </a:lnTo>
                  <a:lnTo>
                    <a:pt x="2597" y="449"/>
                  </a:lnTo>
                  <a:lnTo>
                    <a:pt x="2582" y="463"/>
                  </a:lnTo>
                  <a:lnTo>
                    <a:pt x="2566" y="477"/>
                  </a:lnTo>
                  <a:lnTo>
                    <a:pt x="2550" y="490"/>
                  </a:lnTo>
                  <a:lnTo>
                    <a:pt x="2533" y="503"/>
                  </a:lnTo>
                  <a:lnTo>
                    <a:pt x="2517" y="517"/>
                  </a:lnTo>
                  <a:lnTo>
                    <a:pt x="2500" y="532"/>
                  </a:lnTo>
                  <a:lnTo>
                    <a:pt x="2482" y="546"/>
                  </a:lnTo>
                  <a:lnTo>
                    <a:pt x="2465" y="560"/>
                  </a:lnTo>
                  <a:lnTo>
                    <a:pt x="2447" y="575"/>
                  </a:lnTo>
                  <a:lnTo>
                    <a:pt x="2429" y="589"/>
                  </a:lnTo>
                  <a:lnTo>
                    <a:pt x="2410" y="604"/>
                  </a:lnTo>
                  <a:lnTo>
                    <a:pt x="2391" y="618"/>
                  </a:lnTo>
                  <a:lnTo>
                    <a:pt x="2371" y="633"/>
                  </a:lnTo>
                  <a:lnTo>
                    <a:pt x="2352" y="647"/>
                  </a:lnTo>
                  <a:lnTo>
                    <a:pt x="2333" y="662"/>
                  </a:lnTo>
                  <a:lnTo>
                    <a:pt x="2313" y="677"/>
                  </a:lnTo>
                  <a:lnTo>
                    <a:pt x="2292" y="692"/>
                  </a:lnTo>
                  <a:lnTo>
                    <a:pt x="2271" y="707"/>
                  </a:lnTo>
                  <a:lnTo>
                    <a:pt x="2251" y="722"/>
                  </a:lnTo>
                  <a:lnTo>
                    <a:pt x="2230" y="737"/>
                  </a:lnTo>
                  <a:lnTo>
                    <a:pt x="2208" y="752"/>
                  </a:lnTo>
                  <a:lnTo>
                    <a:pt x="2187" y="767"/>
                  </a:lnTo>
                  <a:lnTo>
                    <a:pt x="2164" y="782"/>
                  </a:lnTo>
                  <a:lnTo>
                    <a:pt x="2143" y="798"/>
                  </a:lnTo>
                  <a:lnTo>
                    <a:pt x="2121" y="813"/>
                  </a:lnTo>
                  <a:lnTo>
                    <a:pt x="2098" y="828"/>
                  </a:lnTo>
                  <a:lnTo>
                    <a:pt x="2076" y="844"/>
                  </a:lnTo>
                  <a:lnTo>
                    <a:pt x="2053" y="859"/>
                  </a:lnTo>
                  <a:lnTo>
                    <a:pt x="2030" y="874"/>
                  </a:lnTo>
                  <a:lnTo>
                    <a:pt x="2007" y="890"/>
                  </a:lnTo>
                  <a:lnTo>
                    <a:pt x="1983" y="904"/>
                  </a:lnTo>
                  <a:lnTo>
                    <a:pt x="1960" y="919"/>
                  </a:lnTo>
                  <a:lnTo>
                    <a:pt x="1936" y="934"/>
                  </a:lnTo>
                  <a:lnTo>
                    <a:pt x="1913" y="950"/>
                  </a:lnTo>
                  <a:lnTo>
                    <a:pt x="1888" y="965"/>
                  </a:lnTo>
                  <a:lnTo>
                    <a:pt x="1864" y="980"/>
                  </a:lnTo>
                  <a:lnTo>
                    <a:pt x="1840" y="995"/>
                  </a:lnTo>
                  <a:lnTo>
                    <a:pt x="1816" y="1011"/>
                  </a:lnTo>
                  <a:lnTo>
                    <a:pt x="1791" y="1026"/>
                  </a:lnTo>
                  <a:lnTo>
                    <a:pt x="1767" y="1041"/>
                  </a:lnTo>
                  <a:lnTo>
                    <a:pt x="1742" y="1056"/>
                  </a:lnTo>
                  <a:lnTo>
                    <a:pt x="1717" y="1071"/>
                  </a:lnTo>
                  <a:lnTo>
                    <a:pt x="1692" y="1086"/>
                  </a:lnTo>
                  <a:lnTo>
                    <a:pt x="1668" y="1101"/>
                  </a:lnTo>
                  <a:lnTo>
                    <a:pt x="1642" y="1115"/>
                  </a:lnTo>
                  <a:lnTo>
                    <a:pt x="1617" y="1130"/>
                  </a:lnTo>
                  <a:lnTo>
                    <a:pt x="1592" y="1144"/>
                  </a:lnTo>
                  <a:lnTo>
                    <a:pt x="1567" y="1158"/>
                  </a:lnTo>
                  <a:lnTo>
                    <a:pt x="1542" y="1173"/>
                  </a:lnTo>
                  <a:lnTo>
                    <a:pt x="1516" y="1187"/>
                  </a:lnTo>
                  <a:lnTo>
                    <a:pt x="1492" y="1202"/>
                  </a:lnTo>
                  <a:lnTo>
                    <a:pt x="1466" y="1216"/>
                  </a:lnTo>
                  <a:lnTo>
                    <a:pt x="1440" y="1230"/>
                  </a:lnTo>
                  <a:lnTo>
                    <a:pt x="1416" y="1244"/>
                  </a:lnTo>
                  <a:lnTo>
                    <a:pt x="1390" y="1257"/>
                  </a:lnTo>
                  <a:lnTo>
                    <a:pt x="1365" y="1271"/>
                  </a:lnTo>
                  <a:lnTo>
                    <a:pt x="1340" y="1284"/>
                  </a:lnTo>
                  <a:lnTo>
                    <a:pt x="1315" y="1298"/>
                  </a:lnTo>
                  <a:lnTo>
                    <a:pt x="1289" y="1311"/>
                  </a:lnTo>
                  <a:lnTo>
                    <a:pt x="1265" y="1325"/>
                  </a:lnTo>
                  <a:lnTo>
                    <a:pt x="1239" y="1337"/>
                  </a:lnTo>
                  <a:lnTo>
                    <a:pt x="1214" y="1350"/>
                  </a:lnTo>
                  <a:lnTo>
                    <a:pt x="1190" y="1363"/>
                  </a:lnTo>
                  <a:lnTo>
                    <a:pt x="1164" y="1376"/>
                  </a:lnTo>
                  <a:lnTo>
                    <a:pt x="1140" y="1388"/>
                  </a:lnTo>
                  <a:lnTo>
                    <a:pt x="1115" y="1400"/>
                  </a:lnTo>
                  <a:lnTo>
                    <a:pt x="1091" y="1412"/>
                  </a:lnTo>
                  <a:lnTo>
                    <a:pt x="1066" y="1424"/>
                  </a:lnTo>
                  <a:lnTo>
                    <a:pt x="1042" y="1436"/>
                  </a:lnTo>
                  <a:lnTo>
                    <a:pt x="1018" y="1447"/>
                  </a:lnTo>
                  <a:lnTo>
                    <a:pt x="994" y="1459"/>
                  </a:lnTo>
                  <a:lnTo>
                    <a:pt x="969" y="1470"/>
                  </a:lnTo>
                  <a:lnTo>
                    <a:pt x="946" y="1481"/>
                  </a:lnTo>
                  <a:lnTo>
                    <a:pt x="922" y="1492"/>
                  </a:lnTo>
                  <a:lnTo>
                    <a:pt x="899" y="1503"/>
                  </a:lnTo>
                  <a:lnTo>
                    <a:pt x="875" y="1513"/>
                  </a:lnTo>
                  <a:lnTo>
                    <a:pt x="852" y="1523"/>
                  </a:lnTo>
                  <a:lnTo>
                    <a:pt x="829" y="1534"/>
                  </a:lnTo>
                  <a:lnTo>
                    <a:pt x="807" y="1543"/>
                  </a:lnTo>
                  <a:lnTo>
                    <a:pt x="784" y="1553"/>
                  </a:lnTo>
                  <a:lnTo>
                    <a:pt x="761" y="1562"/>
                  </a:lnTo>
                  <a:lnTo>
                    <a:pt x="740" y="1572"/>
                  </a:lnTo>
                  <a:lnTo>
                    <a:pt x="718" y="1581"/>
                  </a:lnTo>
                  <a:lnTo>
                    <a:pt x="696" y="1589"/>
                  </a:lnTo>
                  <a:lnTo>
                    <a:pt x="674" y="1598"/>
                  </a:lnTo>
                  <a:lnTo>
                    <a:pt x="654" y="1606"/>
                  </a:lnTo>
                  <a:lnTo>
                    <a:pt x="632" y="1615"/>
                  </a:lnTo>
                  <a:lnTo>
                    <a:pt x="611" y="1622"/>
                  </a:lnTo>
                  <a:lnTo>
                    <a:pt x="591" y="1630"/>
                  </a:lnTo>
                  <a:lnTo>
                    <a:pt x="570" y="1637"/>
                  </a:lnTo>
                  <a:lnTo>
                    <a:pt x="550" y="1645"/>
                  </a:lnTo>
                  <a:lnTo>
                    <a:pt x="531" y="1652"/>
                  </a:lnTo>
                  <a:lnTo>
                    <a:pt x="512" y="1658"/>
                  </a:lnTo>
                  <a:lnTo>
                    <a:pt x="493" y="1665"/>
                  </a:lnTo>
                  <a:lnTo>
                    <a:pt x="473" y="1671"/>
                  </a:lnTo>
                  <a:lnTo>
                    <a:pt x="455" y="1678"/>
                  </a:lnTo>
                  <a:lnTo>
                    <a:pt x="436" y="1683"/>
                  </a:lnTo>
                  <a:lnTo>
                    <a:pt x="419" y="1688"/>
                  </a:lnTo>
                  <a:lnTo>
                    <a:pt x="401" y="1694"/>
                  </a:lnTo>
                  <a:lnTo>
                    <a:pt x="384" y="1699"/>
                  </a:lnTo>
                  <a:lnTo>
                    <a:pt x="367" y="1703"/>
                  </a:lnTo>
                  <a:lnTo>
                    <a:pt x="350" y="1709"/>
                  </a:lnTo>
                  <a:lnTo>
                    <a:pt x="334" y="1713"/>
                  </a:lnTo>
                  <a:lnTo>
                    <a:pt x="318" y="1716"/>
                  </a:lnTo>
                  <a:lnTo>
                    <a:pt x="302" y="1720"/>
                  </a:lnTo>
                  <a:lnTo>
                    <a:pt x="287" y="1724"/>
                  </a:lnTo>
                  <a:lnTo>
                    <a:pt x="272" y="1727"/>
                  </a:lnTo>
                  <a:lnTo>
                    <a:pt x="257" y="1730"/>
                  </a:lnTo>
                  <a:lnTo>
                    <a:pt x="243" y="1733"/>
                  </a:lnTo>
                  <a:lnTo>
                    <a:pt x="229" y="1735"/>
                  </a:lnTo>
                  <a:lnTo>
                    <a:pt x="215" y="1737"/>
                  </a:lnTo>
                  <a:lnTo>
                    <a:pt x="203" y="1740"/>
                  </a:lnTo>
                  <a:lnTo>
                    <a:pt x="190" y="1741"/>
                  </a:lnTo>
                  <a:lnTo>
                    <a:pt x="178" y="1743"/>
                  </a:lnTo>
                  <a:lnTo>
                    <a:pt x="165" y="1744"/>
                  </a:lnTo>
                  <a:lnTo>
                    <a:pt x="155" y="1744"/>
                  </a:lnTo>
                  <a:lnTo>
                    <a:pt x="143" y="1745"/>
                  </a:lnTo>
                  <a:lnTo>
                    <a:pt x="132" y="1745"/>
                  </a:lnTo>
                  <a:lnTo>
                    <a:pt x="121" y="1745"/>
                  </a:lnTo>
                  <a:lnTo>
                    <a:pt x="112" y="1745"/>
                  </a:lnTo>
                  <a:lnTo>
                    <a:pt x="102" y="1745"/>
                  </a:lnTo>
                  <a:lnTo>
                    <a:pt x="93" y="1744"/>
                  </a:lnTo>
                  <a:lnTo>
                    <a:pt x="84" y="1743"/>
                  </a:lnTo>
                  <a:lnTo>
                    <a:pt x="76" y="1742"/>
                  </a:lnTo>
                  <a:lnTo>
                    <a:pt x="68" y="1740"/>
                  </a:lnTo>
                  <a:lnTo>
                    <a:pt x="61" y="1738"/>
                  </a:lnTo>
                  <a:lnTo>
                    <a:pt x="53" y="1736"/>
                  </a:lnTo>
                  <a:lnTo>
                    <a:pt x="47" y="1733"/>
                  </a:lnTo>
                  <a:lnTo>
                    <a:pt x="40" y="1731"/>
                  </a:lnTo>
                  <a:lnTo>
                    <a:pt x="35" y="1728"/>
                  </a:lnTo>
                  <a:lnTo>
                    <a:pt x="30" y="1725"/>
                  </a:lnTo>
                  <a:lnTo>
                    <a:pt x="24" y="1721"/>
                  </a:lnTo>
                  <a:lnTo>
                    <a:pt x="20" y="1718"/>
                  </a:lnTo>
                  <a:lnTo>
                    <a:pt x="16" y="1714"/>
                  </a:lnTo>
                  <a:lnTo>
                    <a:pt x="13" y="1710"/>
                  </a:lnTo>
                  <a:lnTo>
                    <a:pt x="10" y="1705"/>
                  </a:lnTo>
                  <a:lnTo>
                    <a:pt x="7" y="1700"/>
                  </a:lnTo>
                  <a:lnTo>
                    <a:pt x="4" y="1696"/>
                  </a:lnTo>
                  <a:lnTo>
                    <a:pt x="3" y="1690"/>
                  </a:lnTo>
                  <a:lnTo>
                    <a:pt x="1" y="1685"/>
                  </a:lnTo>
                  <a:lnTo>
                    <a:pt x="1" y="1680"/>
                  </a:lnTo>
                  <a:lnTo>
                    <a:pt x="0" y="1673"/>
                  </a:lnTo>
                  <a:lnTo>
                    <a:pt x="0" y="1667"/>
                  </a:lnTo>
                  <a:lnTo>
                    <a:pt x="0" y="1661"/>
                  </a:lnTo>
                  <a:lnTo>
                    <a:pt x="1" y="1654"/>
                  </a:lnTo>
                  <a:lnTo>
                    <a:pt x="2" y="1647"/>
                  </a:lnTo>
                  <a:lnTo>
                    <a:pt x="4" y="1640"/>
                  </a:lnTo>
                  <a:lnTo>
                    <a:pt x="6" y="1633"/>
                  </a:lnTo>
                  <a:lnTo>
                    <a:pt x="8" y="1625"/>
                  </a:lnTo>
                  <a:lnTo>
                    <a:pt x="12" y="1617"/>
                  </a:lnTo>
                  <a:lnTo>
                    <a:pt x="16" y="1609"/>
                  </a:lnTo>
                  <a:lnTo>
                    <a:pt x="19" y="1601"/>
                  </a:lnTo>
                  <a:lnTo>
                    <a:pt x="23" y="1592"/>
                  </a:lnTo>
                  <a:lnTo>
                    <a:pt x="29" y="1584"/>
                  </a:lnTo>
                  <a:lnTo>
                    <a:pt x="34" y="1574"/>
                  </a:lnTo>
                  <a:lnTo>
                    <a:pt x="39" y="1566"/>
                  </a:lnTo>
                  <a:lnTo>
                    <a:pt x="46" y="1556"/>
                  </a:lnTo>
                  <a:lnTo>
                    <a:pt x="52" y="1547"/>
                  </a:lnTo>
                  <a:lnTo>
                    <a:pt x="59" y="1537"/>
                  </a:lnTo>
                  <a:lnTo>
                    <a:pt x="66" y="1526"/>
                  </a:lnTo>
                  <a:lnTo>
                    <a:pt x="73" y="1517"/>
                  </a:lnTo>
                  <a:lnTo>
                    <a:pt x="82" y="1506"/>
                  </a:lnTo>
                  <a:lnTo>
                    <a:pt x="91" y="1495"/>
                  </a:lnTo>
                  <a:lnTo>
                    <a:pt x="100" y="1485"/>
                  </a:lnTo>
                  <a:lnTo>
                    <a:pt x="109" y="1474"/>
                  </a:lnTo>
                  <a:lnTo>
                    <a:pt x="119" y="1462"/>
                  </a:lnTo>
                  <a:lnTo>
                    <a:pt x="129" y="1451"/>
                  </a:lnTo>
                  <a:lnTo>
                    <a:pt x="140" y="1440"/>
                  </a:lnTo>
                  <a:lnTo>
                    <a:pt x="151" y="1428"/>
                  </a:lnTo>
                  <a:lnTo>
                    <a:pt x="162" y="1416"/>
                  </a:lnTo>
                  <a:lnTo>
                    <a:pt x="174" y="1404"/>
                  </a:lnTo>
                  <a:lnTo>
                    <a:pt x="187" y="1392"/>
                  </a:lnTo>
                  <a:lnTo>
                    <a:pt x="199" y="1379"/>
                  </a:lnTo>
                  <a:lnTo>
                    <a:pt x="212" y="1367"/>
                  </a:lnTo>
                  <a:lnTo>
                    <a:pt x="225" y="1355"/>
                  </a:lnTo>
                  <a:lnTo>
                    <a:pt x="239" y="1342"/>
                  </a:lnTo>
                  <a:lnTo>
                    <a:pt x="254" y="1329"/>
                  </a:lnTo>
                  <a:lnTo>
                    <a:pt x="268" y="1315"/>
                  </a:lnTo>
                  <a:lnTo>
                    <a:pt x="282" y="1302"/>
                  </a:lnTo>
                  <a:lnTo>
                    <a:pt x="297" y="1288"/>
                  </a:lnTo>
                  <a:lnTo>
                    <a:pt x="313" y="1276"/>
                  </a:lnTo>
                  <a:lnTo>
                    <a:pt x="329" y="1262"/>
                  </a:lnTo>
                  <a:lnTo>
                    <a:pt x="345" y="1248"/>
                  </a:lnTo>
                  <a:lnTo>
                    <a:pt x="362" y="1234"/>
                  </a:lnTo>
                  <a:lnTo>
                    <a:pt x="378" y="1220"/>
                  </a:lnTo>
                  <a:lnTo>
                    <a:pt x="397" y="1206"/>
                  </a:lnTo>
                  <a:lnTo>
                    <a:pt x="414" y="1191"/>
                  </a:lnTo>
                  <a:lnTo>
                    <a:pt x="432" y="1178"/>
                  </a:lnTo>
                  <a:lnTo>
                    <a:pt x="450" y="1164"/>
                  </a:lnTo>
                  <a:lnTo>
                    <a:pt x="468" y="1149"/>
                  </a:lnTo>
                  <a:lnTo>
                    <a:pt x="487" y="1134"/>
                  </a:lnTo>
                  <a:lnTo>
                    <a:pt x="506" y="1120"/>
                  </a:lnTo>
                  <a:lnTo>
                    <a:pt x="526" y="1105"/>
                  </a:lnTo>
                  <a:lnTo>
                    <a:pt x="545" y="1090"/>
                  </a:lnTo>
                  <a:lnTo>
                    <a:pt x="565" y="1075"/>
                  </a:lnTo>
                  <a:lnTo>
                    <a:pt x="585" y="1060"/>
                  </a:lnTo>
                  <a:lnTo>
                    <a:pt x="606" y="1045"/>
                  </a:lnTo>
                  <a:lnTo>
                    <a:pt x="626" y="1030"/>
                  </a:lnTo>
                  <a:lnTo>
                    <a:pt x="647" y="1015"/>
                  </a:lnTo>
                  <a:lnTo>
                    <a:pt x="668" y="1000"/>
                  </a:lnTo>
                  <a:lnTo>
                    <a:pt x="690" y="986"/>
                  </a:lnTo>
                  <a:lnTo>
                    <a:pt x="711" y="971"/>
                  </a:lnTo>
                  <a:lnTo>
                    <a:pt x="734" y="955"/>
                  </a:lnTo>
                  <a:lnTo>
                    <a:pt x="756" y="940"/>
                  </a:lnTo>
                  <a:lnTo>
                    <a:pt x="778" y="925"/>
                  </a:lnTo>
                  <a:lnTo>
                    <a:pt x="801" y="909"/>
                  </a:lnTo>
                  <a:lnTo>
                    <a:pt x="823" y="894"/>
                  </a:lnTo>
                  <a:lnTo>
                    <a:pt x="847" y="879"/>
                  </a:lnTo>
                  <a:lnTo>
                    <a:pt x="869" y="864"/>
                  </a:lnTo>
                  <a:lnTo>
                    <a:pt x="892" y="848"/>
                  </a:lnTo>
                  <a:lnTo>
                    <a:pt x="916" y="833"/>
                  </a:lnTo>
                  <a:lnTo>
                    <a:pt x="939" y="818"/>
                  </a:lnTo>
                  <a:lnTo>
                    <a:pt x="963" y="802"/>
                  </a:lnTo>
                  <a:lnTo>
                    <a:pt x="987" y="787"/>
                  </a:lnTo>
                  <a:lnTo>
                    <a:pt x="1011" y="772"/>
                  </a:lnTo>
                  <a:lnTo>
                    <a:pt x="1035" y="757"/>
                  </a:lnTo>
                  <a:lnTo>
                    <a:pt x="1060" y="741"/>
                  </a:lnTo>
                  <a:lnTo>
                    <a:pt x="1084" y="726"/>
                  </a:lnTo>
                  <a:lnTo>
                    <a:pt x="1109" y="711"/>
                  </a:lnTo>
                  <a:lnTo>
                    <a:pt x="1133" y="697"/>
                  </a:lnTo>
                  <a:lnTo>
                    <a:pt x="1158" y="682"/>
                  </a:lnTo>
                  <a:lnTo>
                    <a:pt x="1182" y="667"/>
                  </a:lnTo>
                  <a:lnTo>
                    <a:pt x="1208" y="652"/>
                  </a:lnTo>
                  <a:lnTo>
                    <a:pt x="1233" y="637"/>
                  </a:lnTo>
                  <a:lnTo>
                    <a:pt x="1258" y="623"/>
                  </a:lnTo>
                  <a:lnTo>
                    <a:pt x="1283" y="608"/>
                  </a:lnTo>
                  <a:lnTo>
                    <a:pt x="1308" y="593"/>
                  </a:lnTo>
                  <a:lnTo>
                    <a:pt x="1333" y="579"/>
                  </a:lnTo>
                  <a:lnTo>
                    <a:pt x="1358" y="564"/>
                  </a:lnTo>
                  <a:lnTo>
                    <a:pt x="1384" y="550"/>
                  </a:lnTo>
                  <a:lnTo>
                    <a:pt x="1408" y="537"/>
                  </a:lnTo>
                  <a:lnTo>
                    <a:pt x="1434" y="523"/>
                  </a:lnTo>
                  <a:lnTo>
                    <a:pt x="1460" y="509"/>
                  </a:lnTo>
                  <a:lnTo>
                    <a:pt x="1484" y="495"/>
                  </a:lnTo>
                  <a:lnTo>
                    <a:pt x="1510" y="481"/>
                  </a:lnTo>
                  <a:lnTo>
                    <a:pt x="1535" y="467"/>
                  </a:lnTo>
                  <a:lnTo>
                    <a:pt x="1560" y="453"/>
                  </a:lnTo>
                  <a:lnTo>
                    <a:pt x="1585" y="441"/>
                  </a:lnTo>
                  <a:lnTo>
                    <a:pt x="1610" y="428"/>
                  </a:lnTo>
                  <a:lnTo>
                    <a:pt x="1636" y="414"/>
                  </a:lnTo>
                  <a:lnTo>
                    <a:pt x="1660" y="401"/>
                  </a:lnTo>
                  <a:lnTo>
                    <a:pt x="1686" y="388"/>
                  </a:lnTo>
                  <a:lnTo>
                    <a:pt x="1710" y="376"/>
                  </a:lnTo>
                  <a:lnTo>
                    <a:pt x="1735" y="364"/>
                  </a:lnTo>
                  <a:lnTo>
                    <a:pt x="1760" y="351"/>
                  </a:lnTo>
                  <a:lnTo>
                    <a:pt x="1785" y="339"/>
                  </a:lnTo>
                  <a:lnTo>
                    <a:pt x="1809" y="326"/>
                  </a:lnTo>
                  <a:lnTo>
                    <a:pt x="1833" y="315"/>
                  </a:lnTo>
                  <a:lnTo>
                    <a:pt x="1857" y="303"/>
                  </a:lnTo>
                  <a:lnTo>
                    <a:pt x="1882" y="292"/>
                  </a:lnTo>
                  <a:lnTo>
                    <a:pt x="1905" y="281"/>
                  </a:lnTo>
                  <a:lnTo>
                    <a:pt x="1930" y="270"/>
                  </a:lnTo>
                  <a:lnTo>
                    <a:pt x="1953" y="258"/>
                  </a:lnTo>
                  <a:lnTo>
                    <a:pt x="1977" y="248"/>
                  </a:lnTo>
                  <a:lnTo>
                    <a:pt x="2000" y="237"/>
                  </a:lnTo>
                  <a:lnTo>
                    <a:pt x="2024" y="227"/>
                  </a:lnTo>
                  <a:lnTo>
                    <a:pt x="2046" y="217"/>
                  </a:lnTo>
                  <a:lnTo>
                    <a:pt x="2070" y="207"/>
                  </a:lnTo>
                  <a:lnTo>
                    <a:pt x="2092" y="196"/>
                  </a:lnTo>
                  <a:lnTo>
                    <a:pt x="2114" y="188"/>
                  </a:lnTo>
                  <a:lnTo>
                    <a:pt x="2137" y="178"/>
                  </a:lnTo>
                  <a:lnTo>
                    <a:pt x="2159" y="169"/>
                  </a:lnTo>
                  <a:lnTo>
                    <a:pt x="2180" y="160"/>
                  </a:lnTo>
                  <a:lnTo>
                    <a:pt x="2203" y="152"/>
                  </a:lnTo>
                  <a:lnTo>
                    <a:pt x="2224" y="143"/>
                  </a:lnTo>
                  <a:lnTo>
                    <a:pt x="2244" y="134"/>
                  </a:lnTo>
                  <a:lnTo>
                    <a:pt x="2266" y="126"/>
                  </a:lnTo>
                  <a:lnTo>
                    <a:pt x="2286" y="118"/>
                  </a:lnTo>
                  <a:lnTo>
                    <a:pt x="2307" y="111"/>
                  </a:lnTo>
                  <a:lnTo>
                    <a:pt x="2327" y="104"/>
                  </a:lnTo>
                  <a:lnTo>
                    <a:pt x="2347" y="96"/>
                  </a:lnTo>
                  <a:lnTo>
                    <a:pt x="2366" y="90"/>
                  </a:lnTo>
                  <a:lnTo>
                    <a:pt x="2386" y="83"/>
                  </a:lnTo>
                  <a:lnTo>
                    <a:pt x="2404" y="77"/>
                  </a:lnTo>
                  <a:lnTo>
                    <a:pt x="2424" y="71"/>
                  </a:lnTo>
                  <a:lnTo>
                    <a:pt x="2442" y="64"/>
                  </a:lnTo>
                  <a:lnTo>
                    <a:pt x="2460" y="59"/>
                  </a:lnTo>
                  <a:lnTo>
                    <a:pt x="2478" y="53"/>
                  </a:lnTo>
                  <a:lnTo>
                    <a:pt x="2495" y="48"/>
                  </a:lnTo>
                  <a:lnTo>
                    <a:pt x="2512" y="44"/>
                  </a:lnTo>
                  <a:lnTo>
                    <a:pt x="2529" y="39"/>
                  </a:lnTo>
                  <a:lnTo>
                    <a:pt x="2546" y="34"/>
                  </a:lnTo>
                  <a:lnTo>
                    <a:pt x="2562" y="30"/>
                  </a:lnTo>
                  <a:lnTo>
                    <a:pt x="2578" y="27"/>
                  </a:lnTo>
                  <a:lnTo>
                    <a:pt x="2593" y="23"/>
                  </a:lnTo>
                  <a:lnTo>
                    <a:pt x="2608" y="19"/>
                  </a:lnTo>
                  <a:lnTo>
                    <a:pt x="2623" y="16"/>
                  </a:lnTo>
                  <a:lnTo>
                    <a:pt x="2638" y="14"/>
                  </a:lnTo>
                  <a:lnTo>
                    <a:pt x="2652" y="11"/>
                  </a:lnTo>
                  <a:lnTo>
                    <a:pt x="2666" y="9"/>
                  </a:lnTo>
                  <a:lnTo>
                    <a:pt x="2678" y="7"/>
                  </a:lnTo>
                  <a:lnTo>
                    <a:pt x="2691" y="4"/>
                  </a:lnTo>
                  <a:lnTo>
                    <a:pt x="2704" y="3"/>
                  </a:lnTo>
                  <a:lnTo>
                    <a:pt x="2716" y="2"/>
                  </a:lnTo>
                  <a:lnTo>
                    <a:pt x="2727" y="1"/>
                  </a:lnTo>
                  <a:lnTo>
                    <a:pt x="2739" y="0"/>
                  </a:lnTo>
                  <a:lnTo>
                    <a:pt x="2750" y="0"/>
                  </a:lnTo>
                  <a:lnTo>
                    <a:pt x="2761" y="0"/>
                  </a:lnTo>
                  <a:lnTo>
                    <a:pt x="2771" y="0"/>
                  </a:lnTo>
                  <a:lnTo>
                    <a:pt x="2781" y="0"/>
                  </a:lnTo>
                  <a:lnTo>
                    <a:pt x="2790" y="1"/>
                  </a:lnTo>
                  <a:lnTo>
                    <a:pt x="2799" y="2"/>
                  </a:lnTo>
                  <a:lnTo>
                    <a:pt x="2807" y="3"/>
                  </a:lnTo>
                  <a:lnTo>
                    <a:pt x="2815" y="4"/>
                  </a:lnTo>
                  <a:lnTo>
                    <a:pt x="2823" y="7"/>
                  </a:lnTo>
                  <a:lnTo>
                    <a:pt x="2830" y="8"/>
                  </a:lnTo>
                  <a:lnTo>
                    <a:pt x="2837" y="10"/>
                  </a:lnTo>
                  <a:lnTo>
                    <a:pt x="2844" y="13"/>
                  </a:lnTo>
                  <a:lnTo>
                    <a:pt x="2849" y="15"/>
                  </a:lnTo>
                  <a:lnTo>
                    <a:pt x="2855" y="18"/>
                  </a:lnTo>
                  <a:lnTo>
                    <a:pt x="2860" y="21"/>
                  </a:lnTo>
                  <a:lnTo>
                    <a:pt x="2865" y="26"/>
                  </a:lnTo>
                  <a:lnTo>
                    <a:pt x="2869" y="29"/>
                  </a:lnTo>
                  <a:lnTo>
                    <a:pt x="2873" y="33"/>
                  </a:lnTo>
                  <a:lnTo>
                    <a:pt x="2877" y="37"/>
                  </a:lnTo>
                  <a:lnTo>
                    <a:pt x="2879" y="42"/>
                  </a:lnTo>
                  <a:close/>
                </a:path>
              </a:pathLst>
            </a:custGeom>
            <a:solidFill>
              <a:srgbClr val="B2B2B2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31"/>
            <p:cNvSpPr>
              <a:spLocks/>
            </p:cNvSpPr>
            <p:nvPr/>
          </p:nvSpPr>
          <p:spPr bwMode="auto">
            <a:xfrm rot="-5125972">
              <a:off x="1730" y="1263"/>
              <a:ext cx="552" cy="103"/>
            </a:xfrm>
            <a:custGeom>
              <a:avLst/>
              <a:gdLst>
                <a:gd name="T0" fmla="*/ 551 w 3315"/>
                <a:gd name="T1" fmla="*/ 56 h 622"/>
                <a:gd name="T2" fmla="*/ 547 w 3315"/>
                <a:gd name="T3" fmla="*/ 61 h 622"/>
                <a:gd name="T4" fmla="*/ 540 w 3315"/>
                <a:gd name="T5" fmla="*/ 67 h 622"/>
                <a:gd name="T6" fmla="*/ 530 w 3315"/>
                <a:gd name="T7" fmla="*/ 72 h 622"/>
                <a:gd name="T8" fmla="*/ 517 w 3315"/>
                <a:gd name="T9" fmla="*/ 77 h 622"/>
                <a:gd name="T10" fmla="*/ 502 w 3315"/>
                <a:gd name="T11" fmla="*/ 81 h 622"/>
                <a:gd name="T12" fmla="*/ 484 w 3315"/>
                <a:gd name="T13" fmla="*/ 85 h 622"/>
                <a:gd name="T14" fmla="*/ 464 w 3315"/>
                <a:gd name="T15" fmla="*/ 89 h 622"/>
                <a:gd name="T16" fmla="*/ 442 w 3315"/>
                <a:gd name="T17" fmla="*/ 93 h 622"/>
                <a:gd name="T18" fmla="*/ 417 w 3315"/>
                <a:gd name="T19" fmla="*/ 96 h 622"/>
                <a:gd name="T20" fmla="*/ 392 w 3315"/>
                <a:gd name="T21" fmla="*/ 98 h 622"/>
                <a:gd name="T22" fmla="*/ 365 w 3315"/>
                <a:gd name="T23" fmla="*/ 100 h 622"/>
                <a:gd name="T24" fmla="*/ 337 w 3315"/>
                <a:gd name="T25" fmla="*/ 102 h 622"/>
                <a:gd name="T26" fmla="*/ 309 w 3315"/>
                <a:gd name="T27" fmla="*/ 103 h 622"/>
                <a:gd name="T28" fmla="*/ 280 w 3315"/>
                <a:gd name="T29" fmla="*/ 103 h 622"/>
                <a:gd name="T30" fmla="*/ 251 w 3315"/>
                <a:gd name="T31" fmla="*/ 103 h 622"/>
                <a:gd name="T32" fmla="*/ 222 w 3315"/>
                <a:gd name="T33" fmla="*/ 102 h 622"/>
                <a:gd name="T34" fmla="*/ 194 w 3315"/>
                <a:gd name="T35" fmla="*/ 101 h 622"/>
                <a:gd name="T36" fmla="*/ 167 w 3315"/>
                <a:gd name="T37" fmla="*/ 99 h 622"/>
                <a:gd name="T38" fmla="*/ 141 w 3315"/>
                <a:gd name="T39" fmla="*/ 97 h 622"/>
                <a:gd name="T40" fmla="*/ 116 w 3315"/>
                <a:gd name="T41" fmla="*/ 93 h 622"/>
                <a:gd name="T42" fmla="*/ 94 w 3315"/>
                <a:gd name="T43" fmla="*/ 90 h 622"/>
                <a:gd name="T44" fmla="*/ 73 w 3315"/>
                <a:gd name="T45" fmla="*/ 86 h 622"/>
                <a:gd name="T46" fmla="*/ 54 w 3315"/>
                <a:gd name="T47" fmla="*/ 82 h 622"/>
                <a:gd name="T48" fmla="*/ 38 w 3315"/>
                <a:gd name="T49" fmla="*/ 78 h 622"/>
                <a:gd name="T50" fmla="*/ 25 w 3315"/>
                <a:gd name="T51" fmla="*/ 73 h 622"/>
                <a:gd name="T52" fmla="*/ 14 w 3315"/>
                <a:gd name="T53" fmla="*/ 68 h 622"/>
                <a:gd name="T54" fmla="*/ 6 w 3315"/>
                <a:gd name="T55" fmla="*/ 63 h 622"/>
                <a:gd name="T56" fmla="*/ 2 w 3315"/>
                <a:gd name="T57" fmla="*/ 57 h 622"/>
                <a:gd name="T58" fmla="*/ 0 w 3315"/>
                <a:gd name="T59" fmla="*/ 52 h 622"/>
                <a:gd name="T60" fmla="*/ 1 w 3315"/>
                <a:gd name="T61" fmla="*/ 47 h 622"/>
                <a:gd name="T62" fmla="*/ 5 w 3315"/>
                <a:gd name="T63" fmla="*/ 41 h 622"/>
                <a:gd name="T64" fmla="*/ 13 w 3315"/>
                <a:gd name="T65" fmla="*/ 36 h 622"/>
                <a:gd name="T66" fmla="*/ 23 w 3315"/>
                <a:gd name="T67" fmla="*/ 31 h 622"/>
                <a:gd name="T68" fmla="*/ 36 w 3315"/>
                <a:gd name="T69" fmla="*/ 26 h 622"/>
                <a:gd name="T70" fmla="*/ 51 w 3315"/>
                <a:gd name="T71" fmla="*/ 22 h 622"/>
                <a:gd name="T72" fmla="*/ 70 w 3315"/>
                <a:gd name="T73" fmla="*/ 17 h 622"/>
                <a:gd name="T74" fmla="*/ 90 w 3315"/>
                <a:gd name="T75" fmla="*/ 13 h 622"/>
                <a:gd name="T76" fmla="*/ 112 w 3315"/>
                <a:gd name="T77" fmla="*/ 10 h 622"/>
                <a:gd name="T78" fmla="*/ 137 w 3315"/>
                <a:gd name="T79" fmla="*/ 7 h 622"/>
                <a:gd name="T80" fmla="*/ 162 w 3315"/>
                <a:gd name="T81" fmla="*/ 5 h 622"/>
                <a:gd name="T82" fmla="*/ 189 w 3315"/>
                <a:gd name="T83" fmla="*/ 3 h 622"/>
                <a:gd name="T84" fmla="*/ 217 w 3315"/>
                <a:gd name="T85" fmla="*/ 1 h 622"/>
                <a:gd name="T86" fmla="*/ 246 w 3315"/>
                <a:gd name="T87" fmla="*/ 0 h 622"/>
                <a:gd name="T88" fmla="*/ 275 w 3315"/>
                <a:gd name="T89" fmla="*/ 0 h 622"/>
                <a:gd name="T90" fmla="*/ 304 w 3315"/>
                <a:gd name="T91" fmla="*/ 0 h 622"/>
                <a:gd name="T92" fmla="*/ 332 w 3315"/>
                <a:gd name="T93" fmla="*/ 1 h 622"/>
                <a:gd name="T94" fmla="*/ 361 w 3315"/>
                <a:gd name="T95" fmla="*/ 2 h 622"/>
                <a:gd name="T96" fmla="*/ 387 w 3315"/>
                <a:gd name="T97" fmla="*/ 4 h 622"/>
                <a:gd name="T98" fmla="*/ 413 w 3315"/>
                <a:gd name="T99" fmla="*/ 7 h 622"/>
                <a:gd name="T100" fmla="*/ 438 w 3315"/>
                <a:gd name="T101" fmla="*/ 10 h 622"/>
                <a:gd name="T102" fmla="*/ 460 w 3315"/>
                <a:gd name="T103" fmla="*/ 13 h 622"/>
                <a:gd name="T104" fmla="*/ 481 w 3315"/>
                <a:gd name="T105" fmla="*/ 17 h 622"/>
                <a:gd name="T106" fmla="*/ 499 w 3315"/>
                <a:gd name="T107" fmla="*/ 21 h 622"/>
                <a:gd name="T108" fmla="*/ 515 w 3315"/>
                <a:gd name="T109" fmla="*/ 26 h 622"/>
                <a:gd name="T110" fmla="*/ 528 w 3315"/>
                <a:gd name="T111" fmla="*/ 31 h 622"/>
                <a:gd name="T112" fmla="*/ 539 w 3315"/>
                <a:gd name="T113" fmla="*/ 36 h 622"/>
                <a:gd name="T114" fmla="*/ 546 w 3315"/>
                <a:gd name="T115" fmla="*/ 41 h 622"/>
                <a:gd name="T116" fmla="*/ 551 w 3315"/>
                <a:gd name="T117" fmla="*/ 46 h 622"/>
                <a:gd name="T118" fmla="*/ 552 w 3315"/>
                <a:gd name="T119" fmla="*/ 52 h 62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315" h="622">
                  <a:moveTo>
                    <a:pt x="3315" y="312"/>
                  </a:moveTo>
                  <a:lnTo>
                    <a:pt x="3315" y="317"/>
                  </a:lnTo>
                  <a:lnTo>
                    <a:pt x="3314" y="322"/>
                  </a:lnTo>
                  <a:lnTo>
                    <a:pt x="3313" y="328"/>
                  </a:lnTo>
                  <a:lnTo>
                    <a:pt x="3311" y="333"/>
                  </a:lnTo>
                  <a:lnTo>
                    <a:pt x="3309" y="338"/>
                  </a:lnTo>
                  <a:lnTo>
                    <a:pt x="3307" y="344"/>
                  </a:lnTo>
                  <a:lnTo>
                    <a:pt x="3303" y="349"/>
                  </a:lnTo>
                  <a:lnTo>
                    <a:pt x="3299" y="354"/>
                  </a:lnTo>
                  <a:lnTo>
                    <a:pt x="3295" y="360"/>
                  </a:lnTo>
                  <a:lnTo>
                    <a:pt x="3290" y="365"/>
                  </a:lnTo>
                  <a:lnTo>
                    <a:pt x="3284" y="370"/>
                  </a:lnTo>
                  <a:lnTo>
                    <a:pt x="3279" y="376"/>
                  </a:lnTo>
                  <a:lnTo>
                    <a:pt x="3273" y="381"/>
                  </a:lnTo>
                  <a:lnTo>
                    <a:pt x="3266" y="386"/>
                  </a:lnTo>
                  <a:lnTo>
                    <a:pt x="3259" y="392"/>
                  </a:lnTo>
                  <a:lnTo>
                    <a:pt x="3251" y="397"/>
                  </a:lnTo>
                  <a:lnTo>
                    <a:pt x="3243" y="402"/>
                  </a:lnTo>
                  <a:lnTo>
                    <a:pt x="3234" y="408"/>
                  </a:lnTo>
                  <a:lnTo>
                    <a:pt x="3225" y="413"/>
                  </a:lnTo>
                  <a:lnTo>
                    <a:pt x="3215" y="418"/>
                  </a:lnTo>
                  <a:lnTo>
                    <a:pt x="3204" y="423"/>
                  </a:lnTo>
                  <a:lnTo>
                    <a:pt x="3194" y="428"/>
                  </a:lnTo>
                  <a:lnTo>
                    <a:pt x="3183" y="433"/>
                  </a:lnTo>
                  <a:lnTo>
                    <a:pt x="3171" y="439"/>
                  </a:lnTo>
                  <a:lnTo>
                    <a:pt x="3159" y="443"/>
                  </a:lnTo>
                  <a:lnTo>
                    <a:pt x="3147" y="448"/>
                  </a:lnTo>
                  <a:lnTo>
                    <a:pt x="3134" y="452"/>
                  </a:lnTo>
                  <a:lnTo>
                    <a:pt x="3120" y="458"/>
                  </a:lnTo>
                  <a:lnTo>
                    <a:pt x="3106" y="462"/>
                  </a:lnTo>
                  <a:lnTo>
                    <a:pt x="3092" y="467"/>
                  </a:lnTo>
                  <a:lnTo>
                    <a:pt x="3077" y="472"/>
                  </a:lnTo>
                  <a:lnTo>
                    <a:pt x="3062" y="477"/>
                  </a:lnTo>
                  <a:lnTo>
                    <a:pt x="3046" y="481"/>
                  </a:lnTo>
                  <a:lnTo>
                    <a:pt x="3030" y="486"/>
                  </a:lnTo>
                  <a:lnTo>
                    <a:pt x="3013" y="490"/>
                  </a:lnTo>
                  <a:lnTo>
                    <a:pt x="2997" y="494"/>
                  </a:lnTo>
                  <a:lnTo>
                    <a:pt x="2979" y="499"/>
                  </a:lnTo>
                  <a:lnTo>
                    <a:pt x="2962" y="504"/>
                  </a:lnTo>
                  <a:lnTo>
                    <a:pt x="2944" y="508"/>
                  </a:lnTo>
                  <a:lnTo>
                    <a:pt x="2925" y="512"/>
                  </a:lnTo>
                  <a:lnTo>
                    <a:pt x="2907" y="515"/>
                  </a:lnTo>
                  <a:lnTo>
                    <a:pt x="2888" y="520"/>
                  </a:lnTo>
                  <a:lnTo>
                    <a:pt x="2867" y="524"/>
                  </a:lnTo>
                  <a:lnTo>
                    <a:pt x="2847" y="528"/>
                  </a:lnTo>
                  <a:lnTo>
                    <a:pt x="2827" y="531"/>
                  </a:lnTo>
                  <a:lnTo>
                    <a:pt x="2807" y="536"/>
                  </a:lnTo>
                  <a:lnTo>
                    <a:pt x="2785" y="539"/>
                  </a:lnTo>
                  <a:lnTo>
                    <a:pt x="2764" y="543"/>
                  </a:lnTo>
                  <a:lnTo>
                    <a:pt x="2743" y="546"/>
                  </a:lnTo>
                  <a:lnTo>
                    <a:pt x="2720" y="550"/>
                  </a:lnTo>
                  <a:lnTo>
                    <a:pt x="2698" y="554"/>
                  </a:lnTo>
                  <a:lnTo>
                    <a:pt x="2674" y="557"/>
                  </a:lnTo>
                  <a:lnTo>
                    <a:pt x="2652" y="560"/>
                  </a:lnTo>
                  <a:lnTo>
                    <a:pt x="2628" y="563"/>
                  </a:lnTo>
                  <a:lnTo>
                    <a:pt x="2605" y="567"/>
                  </a:lnTo>
                  <a:lnTo>
                    <a:pt x="2580" y="570"/>
                  </a:lnTo>
                  <a:lnTo>
                    <a:pt x="2557" y="573"/>
                  </a:lnTo>
                  <a:lnTo>
                    <a:pt x="2532" y="575"/>
                  </a:lnTo>
                  <a:lnTo>
                    <a:pt x="2507" y="578"/>
                  </a:lnTo>
                  <a:lnTo>
                    <a:pt x="2482" y="582"/>
                  </a:lnTo>
                  <a:lnTo>
                    <a:pt x="2457" y="584"/>
                  </a:lnTo>
                  <a:lnTo>
                    <a:pt x="2431" y="586"/>
                  </a:lnTo>
                  <a:lnTo>
                    <a:pt x="2406" y="589"/>
                  </a:lnTo>
                  <a:lnTo>
                    <a:pt x="2380" y="591"/>
                  </a:lnTo>
                  <a:lnTo>
                    <a:pt x="2353" y="593"/>
                  </a:lnTo>
                  <a:lnTo>
                    <a:pt x="2327" y="595"/>
                  </a:lnTo>
                  <a:lnTo>
                    <a:pt x="2300" y="598"/>
                  </a:lnTo>
                  <a:lnTo>
                    <a:pt x="2273" y="600"/>
                  </a:lnTo>
                  <a:lnTo>
                    <a:pt x="2247" y="602"/>
                  </a:lnTo>
                  <a:lnTo>
                    <a:pt x="2219" y="604"/>
                  </a:lnTo>
                  <a:lnTo>
                    <a:pt x="2191" y="606"/>
                  </a:lnTo>
                  <a:lnTo>
                    <a:pt x="2165" y="607"/>
                  </a:lnTo>
                  <a:lnTo>
                    <a:pt x="2137" y="609"/>
                  </a:lnTo>
                  <a:lnTo>
                    <a:pt x="2109" y="610"/>
                  </a:lnTo>
                  <a:lnTo>
                    <a:pt x="2080" y="612"/>
                  </a:lnTo>
                  <a:lnTo>
                    <a:pt x="2053" y="614"/>
                  </a:lnTo>
                  <a:lnTo>
                    <a:pt x="2024" y="615"/>
                  </a:lnTo>
                  <a:lnTo>
                    <a:pt x="1996" y="616"/>
                  </a:lnTo>
                  <a:lnTo>
                    <a:pt x="1967" y="617"/>
                  </a:lnTo>
                  <a:lnTo>
                    <a:pt x="1939" y="618"/>
                  </a:lnTo>
                  <a:lnTo>
                    <a:pt x="1911" y="619"/>
                  </a:lnTo>
                  <a:lnTo>
                    <a:pt x="1882" y="620"/>
                  </a:lnTo>
                  <a:lnTo>
                    <a:pt x="1853" y="620"/>
                  </a:lnTo>
                  <a:lnTo>
                    <a:pt x="1824" y="621"/>
                  </a:lnTo>
                  <a:lnTo>
                    <a:pt x="1795" y="621"/>
                  </a:lnTo>
                  <a:lnTo>
                    <a:pt x="1766" y="622"/>
                  </a:lnTo>
                  <a:lnTo>
                    <a:pt x="1737" y="622"/>
                  </a:lnTo>
                  <a:lnTo>
                    <a:pt x="1708" y="622"/>
                  </a:lnTo>
                  <a:lnTo>
                    <a:pt x="1679" y="622"/>
                  </a:lnTo>
                  <a:lnTo>
                    <a:pt x="1651" y="622"/>
                  </a:lnTo>
                  <a:lnTo>
                    <a:pt x="1621" y="622"/>
                  </a:lnTo>
                  <a:lnTo>
                    <a:pt x="1592" y="622"/>
                  </a:lnTo>
                  <a:lnTo>
                    <a:pt x="1563" y="622"/>
                  </a:lnTo>
                  <a:lnTo>
                    <a:pt x="1534" y="621"/>
                  </a:lnTo>
                  <a:lnTo>
                    <a:pt x="1506" y="621"/>
                  </a:lnTo>
                  <a:lnTo>
                    <a:pt x="1477" y="620"/>
                  </a:lnTo>
                  <a:lnTo>
                    <a:pt x="1448" y="620"/>
                  </a:lnTo>
                  <a:lnTo>
                    <a:pt x="1419" y="619"/>
                  </a:lnTo>
                  <a:lnTo>
                    <a:pt x="1390" y="618"/>
                  </a:lnTo>
                  <a:lnTo>
                    <a:pt x="1362" y="618"/>
                  </a:lnTo>
                  <a:lnTo>
                    <a:pt x="1333" y="617"/>
                  </a:lnTo>
                  <a:lnTo>
                    <a:pt x="1305" y="616"/>
                  </a:lnTo>
                  <a:lnTo>
                    <a:pt x="1276" y="614"/>
                  </a:lnTo>
                  <a:lnTo>
                    <a:pt x="1249" y="612"/>
                  </a:lnTo>
                  <a:lnTo>
                    <a:pt x="1220" y="611"/>
                  </a:lnTo>
                  <a:lnTo>
                    <a:pt x="1192" y="609"/>
                  </a:lnTo>
                  <a:lnTo>
                    <a:pt x="1164" y="608"/>
                  </a:lnTo>
                  <a:lnTo>
                    <a:pt x="1137" y="606"/>
                  </a:lnTo>
                  <a:lnTo>
                    <a:pt x="1109" y="605"/>
                  </a:lnTo>
                  <a:lnTo>
                    <a:pt x="1082" y="603"/>
                  </a:lnTo>
                  <a:lnTo>
                    <a:pt x="1055" y="601"/>
                  </a:lnTo>
                  <a:lnTo>
                    <a:pt x="1028" y="599"/>
                  </a:lnTo>
                  <a:lnTo>
                    <a:pt x="1001" y="596"/>
                  </a:lnTo>
                  <a:lnTo>
                    <a:pt x="975" y="594"/>
                  </a:lnTo>
                  <a:lnTo>
                    <a:pt x="948" y="592"/>
                  </a:lnTo>
                  <a:lnTo>
                    <a:pt x="922" y="590"/>
                  </a:lnTo>
                  <a:lnTo>
                    <a:pt x="897" y="588"/>
                  </a:lnTo>
                  <a:lnTo>
                    <a:pt x="871" y="585"/>
                  </a:lnTo>
                  <a:lnTo>
                    <a:pt x="846" y="583"/>
                  </a:lnTo>
                  <a:lnTo>
                    <a:pt x="820" y="579"/>
                  </a:lnTo>
                  <a:lnTo>
                    <a:pt x="796" y="577"/>
                  </a:lnTo>
                  <a:lnTo>
                    <a:pt x="771" y="574"/>
                  </a:lnTo>
                  <a:lnTo>
                    <a:pt x="746" y="571"/>
                  </a:lnTo>
                  <a:lnTo>
                    <a:pt x="722" y="568"/>
                  </a:lnTo>
                  <a:lnTo>
                    <a:pt x="698" y="564"/>
                  </a:lnTo>
                  <a:lnTo>
                    <a:pt x="675" y="561"/>
                  </a:lnTo>
                  <a:lnTo>
                    <a:pt x="652" y="558"/>
                  </a:lnTo>
                  <a:lnTo>
                    <a:pt x="628" y="555"/>
                  </a:lnTo>
                  <a:lnTo>
                    <a:pt x="606" y="552"/>
                  </a:lnTo>
                  <a:lnTo>
                    <a:pt x="583" y="548"/>
                  </a:lnTo>
                  <a:lnTo>
                    <a:pt x="562" y="544"/>
                  </a:lnTo>
                  <a:lnTo>
                    <a:pt x="541" y="541"/>
                  </a:lnTo>
                  <a:lnTo>
                    <a:pt x="519" y="538"/>
                  </a:lnTo>
                  <a:lnTo>
                    <a:pt x="498" y="534"/>
                  </a:lnTo>
                  <a:lnTo>
                    <a:pt x="478" y="529"/>
                  </a:lnTo>
                  <a:lnTo>
                    <a:pt x="457" y="526"/>
                  </a:lnTo>
                  <a:lnTo>
                    <a:pt x="437" y="522"/>
                  </a:lnTo>
                  <a:lnTo>
                    <a:pt x="418" y="518"/>
                  </a:lnTo>
                  <a:lnTo>
                    <a:pt x="399" y="513"/>
                  </a:lnTo>
                  <a:lnTo>
                    <a:pt x="380" y="510"/>
                  </a:lnTo>
                  <a:lnTo>
                    <a:pt x="362" y="506"/>
                  </a:lnTo>
                  <a:lnTo>
                    <a:pt x="344" y="502"/>
                  </a:lnTo>
                  <a:lnTo>
                    <a:pt x="326" y="497"/>
                  </a:lnTo>
                  <a:lnTo>
                    <a:pt x="309" y="492"/>
                  </a:lnTo>
                  <a:lnTo>
                    <a:pt x="292" y="488"/>
                  </a:lnTo>
                  <a:lnTo>
                    <a:pt x="276" y="483"/>
                  </a:lnTo>
                  <a:lnTo>
                    <a:pt x="260" y="479"/>
                  </a:lnTo>
                  <a:lnTo>
                    <a:pt x="245" y="474"/>
                  </a:lnTo>
                  <a:lnTo>
                    <a:pt x="230" y="470"/>
                  </a:lnTo>
                  <a:lnTo>
                    <a:pt x="215" y="465"/>
                  </a:lnTo>
                  <a:lnTo>
                    <a:pt x="202" y="460"/>
                  </a:lnTo>
                  <a:lnTo>
                    <a:pt x="188" y="456"/>
                  </a:lnTo>
                  <a:lnTo>
                    <a:pt x="175" y="450"/>
                  </a:lnTo>
                  <a:lnTo>
                    <a:pt x="162" y="446"/>
                  </a:lnTo>
                  <a:lnTo>
                    <a:pt x="149" y="441"/>
                  </a:lnTo>
                  <a:lnTo>
                    <a:pt x="138" y="435"/>
                  </a:lnTo>
                  <a:lnTo>
                    <a:pt x="126" y="431"/>
                  </a:lnTo>
                  <a:lnTo>
                    <a:pt x="115" y="426"/>
                  </a:lnTo>
                  <a:lnTo>
                    <a:pt x="105" y="420"/>
                  </a:lnTo>
                  <a:lnTo>
                    <a:pt x="95" y="415"/>
                  </a:lnTo>
                  <a:lnTo>
                    <a:pt x="85" y="410"/>
                  </a:lnTo>
                  <a:lnTo>
                    <a:pt x="77" y="406"/>
                  </a:lnTo>
                  <a:lnTo>
                    <a:pt x="68" y="400"/>
                  </a:lnTo>
                  <a:lnTo>
                    <a:pt x="60" y="395"/>
                  </a:lnTo>
                  <a:lnTo>
                    <a:pt x="52" y="390"/>
                  </a:lnTo>
                  <a:lnTo>
                    <a:pt x="46" y="384"/>
                  </a:lnTo>
                  <a:lnTo>
                    <a:pt x="39" y="379"/>
                  </a:lnTo>
                  <a:lnTo>
                    <a:pt x="33" y="374"/>
                  </a:lnTo>
                  <a:lnTo>
                    <a:pt x="28" y="368"/>
                  </a:lnTo>
                  <a:lnTo>
                    <a:pt x="22" y="363"/>
                  </a:lnTo>
                  <a:lnTo>
                    <a:pt x="18" y="358"/>
                  </a:lnTo>
                  <a:lnTo>
                    <a:pt x="14" y="352"/>
                  </a:lnTo>
                  <a:lnTo>
                    <a:pt x="11" y="347"/>
                  </a:lnTo>
                  <a:lnTo>
                    <a:pt x="8" y="342"/>
                  </a:lnTo>
                  <a:lnTo>
                    <a:pt x="4" y="336"/>
                  </a:lnTo>
                  <a:lnTo>
                    <a:pt x="2" y="331"/>
                  </a:lnTo>
                  <a:lnTo>
                    <a:pt x="1" y="325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09"/>
                  </a:lnTo>
                  <a:lnTo>
                    <a:pt x="0" y="303"/>
                  </a:lnTo>
                  <a:lnTo>
                    <a:pt x="1" y="298"/>
                  </a:lnTo>
                  <a:lnTo>
                    <a:pt x="2" y="293"/>
                  </a:lnTo>
                  <a:lnTo>
                    <a:pt x="4" y="287"/>
                  </a:lnTo>
                  <a:lnTo>
                    <a:pt x="8" y="282"/>
                  </a:lnTo>
                  <a:lnTo>
                    <a:pt x="11" y="277"/>
                  </a:lnTo>
                  <a:lnTo>
                    <a:pt x="14" y="271"/>
                  </a:lnTo>
                  <a:lnTo>
                    <a:pt x="18" y="265"/>
                  </a:lnTo>
                  <a:lnTo>
                    <a:pt x="22" y="259"/>
                  </a:lnTo>
                  <a:lnTo>
                    <a:pt x="28" y="254"/>
                  </a:lnTo>
                  <a:lnTo>
                    <a:pt x="33" y="249"/>
                  </a:lnTo>
                  <a:lnTo>
                    <a:pt x="39" y="243"/>
                  </a:lnTo>
                  <a:lnTo>
                    <a:pt x="46" y="238"/>
                  </a:lnTo>
                  <a:lnTo>
                    <a:pt x="52" y="233"/>
                  </a:lnTo>
                  <a:lnTo>
                    <a:pt x="60" y="229"/>
                  </a:lnTo>
                  <a:lnTo>
                    <a:pt x="68" y="223"/>
                  </a:lnTo>
                  <a:lnTo>
                    <a:pt x="77" y="218"/>
                  </a:lnTo>
                  <a:lnTo>
                    <a:pt x="85" y="213"/>
                  </a:lnTo>
                  <a:lnTo>
                    <a:pt x="95" y="207"/>
                  </a:lnTo>
                  <a:lnTo>
                    <a:pt x="105" y="202"/>
                  </a:lnTo>
                  <a:lnTo>
                    <a:pt x="115" y="198"/>
                  </a:lnTo>
                  <a:lnTo>
                    <a:pt x="126" y="192"/>
                  </a:lnTo>
                  <a:lnTo>
                    <a:pt x="138" y="187"/>
                  </a:lnTo>
                  <a:lnTo>
                    <a:pt x="149" y="182"/>
                  </a:lnTo>
                  <a:lnTo>
                    <a:pt x="162" y="177"/>
                  </a:lnTo>
                  <a:lnTo>
                    <a:pt x="175" y="172"/>
                  </a:lnTo>
                  <a:lnTo>
                    <a:pt x="188" y="168"/>
                  </a:lnTo>
                  <a:lnTo>
                    <a:pt x="202" y="162"/>
                  </a:lnTo>
                  <a:lnTo>
                    <a:pt x="215" y="158"/>
                  </a:lnTo>
                  <a:lnTo>
                    <a:pt x="230" y="153"/>
                  </a:lnTo>
                  <a:lnTo>
                    <a:pt x="245" y="149"/>
                  </a:lnTo>
                  <a:lnTo>
                    <a:pt x="260" y="144"/>
                  </a:lnTo>
                  <a:lnTo>
                    <a:pt x="276" y="139"/>
                  </a:lnTo>
                  <a:lnTo>
                    <a:pt x="292" y="135"/>
                  </a:lnTo>
                  <a:lnTo>
                    <a:pt x="309" y="130"/>
                  </a:lnTo>
                  <a:lnTo>
                    <a:pt x="326" y="126"/>
                  </a:lnTo>
                  <a:lnTo>
                    <a:pt x="343" y="122"/>
                  </a:lnTo>
                  <a:lnTo>
                    <a:pt x="362" y="118"/>
                  </a:lnTo>
                  <a:lnTo>
                    <a:pt x="380" y="113"/>
                  </a:lnTo>
                  <a:lnTo>
                    <a:pt x="399" y="109"/>
                  </a:lnTo>
                  <a:lnTo>
                    <a:pt x="418" y="105"/>
                  </a:lnTo>
                  <a:lnTo>
                    <a:pt x="437" y="101"/>
                  </a:lnTo>
                  <a:lnTo>
                    <a:pt x="457" y="97"/>
                  </a:lnTo>
                  <a:lnTo>
                    <a:pt x="478" y="93"/>
                  </a:lnTo>
                  <a:lnTo>
                    <a:pt x="498" y="89"/>
                  </a:lnTo>
                  <a:lnTo>
                    <a:pt x="519" y="86"/>
                  </a:lnTo>
                  <a:lnTo>
                    <a:pt x="541" y="81"/>
                  </a:lnTo>
                  <a:lnTo>
                    <a:pt x="562" y="78"/>
                  </a:lnTo>
                  <a:lnTo>
                    <a:pt x="583" y="75"/>
                  </a:lnTo>
                  <a:lnTo>
                    <a:pt x="606" y="71"/>
                  </a:lnTo>
                  <a:lnTo>
                    <a:pt x="628" y="67"/>
                  </a:lnTo>
                  <a:lnTo>
                    <a:pt x="652" y="64"/>
                  </a:lnTo>
                  <a:lnTo>
                    <a:pt x="675" y="61"/>
                  </a:lnTo>
                  <a:lnTo>
                    <a:pt x="698" y="58"/>
                  </a:lnTo>
                  <a:lnTo>
                    <a:pt x="722" y="55"/>
                  </a:lnTo>
                  <a:lnTo>
                    <a:pt x="746" y="51"/>
                  </a:lnTo>
                  <a:lnTo>
                    <a:pt x="771" y="48"/>
                  </a:lnTo>
                  <a:lnTo>
                    <a:pt x="796" y="46"/>
                  </a:lnTo>
                  <a:lnTo>
                    <a:pt x="820" y="43"/>
                  </a:lnTo>
                  <a:lnTo>
                    <a:pt x="846" y="41"/>
                  </a:lnTo>
                  <a:lnTo>
                    <a:pt x="870" y="38"/>
                  </a:lnTo>
                  <a:lnTo>
                    <a:pt x="897" y="36"/>
                  </a:lnTo>
                  <a:lnTo>
                    <a:pt x="922" y="32"/>
                  </a:lnTo>
                  <a:lnTo>
                    <a:pt x="948" y="30"/>
                  </a:lnTo>
                  <a:lnTo>
                    <a:pt x="975" y="28"/>
                  </a:lnTo>
                  <a:lnTo>
                    <a:pt x="1001" y="26"/>
                  </a:lnTo>
                  <a:lnTo>
                    <a:pt x="1028" y="24"/>
                  </a:lnTo>
                  <a:lnTo>
                    <a:pt x="1055" y="22"/>
                  </a:lnTo>
                  <a:lnTo>
                    <a:pt x="1082" y="20"/>
                  </a:lnTo>
                  <a:lnTo>
                    <a:pt x="1109" y="18"/>
                  </a:lnTo>
                  <a:lnTo>
                    <a:pt x="1137" y="16"/>
                  </a:lnTo>
                  <a:lnTo>
                    <a:pt x="1164" y="14"/>
                  </a:lnTo>
                  <a:lnTo>
                    <a:pt x="1192" y="13"/>
                  </a:lnTo>
                  <a:lnTo>
                    <a:pt x="1220" y="11"/>
                  </a:lnTo>
                  <a:lnTo>
                    <a:pt x="1249" y="10"/>
                  </a:lnTo>
                  <a:lnTo>
                    <a:pt x="1276" y="9"/>
                  </a:lnTo>
                  <a:lnTo>
                    <a:pt x="1304" y="8"/>
                  </a:lnTo>
                  <a:lnTo>
                    <a:pt x="1333" y="7"/>
                  </a:lnTo>
                  <a:lnTo>
                    <a:pt x="1362" y="6"/>
                  </a:lnTo>
                  <a:lnTo>
                    <a:pt x="1390" y="5"/>
                  </a:lnTo>
                  <a:lnTo>
                    <a:pt x="1419" y="4"/>
                  </a:lnTo>
                  <a:lnTo>
                    <a:pt x="1448" y="2"/>
                  </a:lnTo>
                  <a:lnTo>
                    <a:pt x="1477" y="2"/>
                  </a:lnTo>
                  <a:lnTo>
                    <a:pt x="1506" y="1"/>
                  </a:lnTo>
                  <a:lnTo>
                    <a:pt x="1534" y="1"/>
                  </a:lnTo>
                  <a:lnTo>
                    <a:pt x="1563" y="1"/>
                  </a:lnTo>
                  <a:lnTo>
                    <a:pt x="1592" y="0"/>
                  </a:lnTo>
                  <a:lnTo>
                    <a:pt x="1621" y="0"/>
                  </a:lnTo>
                  <a:lnTo>
                    <a:pt x="1650" y="0"/>
                  </a:lnTo>
                  <a:lnTo>
                    <a:pt x="1679" y="0"/>
                  </a:lnTo>
                  <a:lnTo>
                    <a:pt x="1708" y="0"/>
                  </a:lnTo>
                  <a:lnTo>
                    <a:pt x="1737" y="0"/>
                  </a:lnTo>
                  <a:lnTo>
                    <a:pt x="1766" y="1"/>
                  </a:lnTo>
                  <a:lnTo>
                    <a:pt x="1795" y="1"/>
                  </a:lnTo>
                  <a:lnTo>
                    <a:pt x="1823" y="2"/>
                  </a:lnTo>
                  <a:lnTo>
                    <a:pt x="1853" y="2"/>
                  </a:lnTo>
                  <a:lnTo>
                    <a:pt x="1882" y="4"/>
                  </a:lnTo>
                  <a:lnTo>
                    <a:pt x="1910" y="5"/>
                  </a:lnTo>
                  <a:lnTo>
                    <a:pt x="1939" y="5"/>
                  </a:lnTo>
                  <a:lnTo>
                    <a:pt x="1967" y="6"/>
                  </a:lnTo>
                  <a:lnTo>
                    <a:pt x="1996" y="7"/>
                  </a:lnTo>
                  <a:lnTo>
                    <a:pt x="2024" y="8"/>
                  </a:lnTo>
                  <a:lnTo>
                    <a:pt x="2053" y="10"/>
                  </a:lnTo>
                  <a:lnTo>
                    <a:pt x="2080" y="11"/>
                  </a:lnTo>
                  <a:lnTo>
                    <a:pt x="2108" y="12"/>
                  </a:lnTo>
                  <a:lnTo>
                    <a:pt x="2137" y="14"/>
                  </a:lnTo>
                  <a:lnTo>
                    <a:pt x="2165" y="15"/>
                  </a:lnTo>
                  <a:lnTo>
                    <a:pt x="2191" y="17"/>
                  </a:lnTo>
                  <a:lnTo>
                    <a:pt x="2219" y="18"/>
                  </a:lnTo>
                  <a:lnTo>
                    <a:pt x="2247" y="21"/>
                  </a:lnTo>
                  <a:lnTo>
                    <a:pt x="2273" y="23"/>
                  </a:lnTo>
                  <a:lnTo>
                    <a:pt x="2300" y="25"/>
                  </a:lnTo>
                  <a:lnTo>
                    <a:pt x="2327" y="27"/>
                  </a:lnTo>
                  <a:lnTo>
                    <a:pt x="2353" y="29"/>
                  </a:lnTo>
                  <a:lnTo>
                    <a:pt x="2380" y="31"/>
                  </a:lnTo>
                  <a:lnTo>
                    <a:pt x="2406" y="34"/>
                  </a:lnTo>
                  <a:lnTo>
                    <a:pt x="2431" y="37"/>
                  </a:lnTo>
                  <a:lnTo>
                    <a:pt x="2457" y="39"/>
                  </a:lnTo>
                  <a:lnTo>
                    <a:pt x="2482" y="42"/>
                  </a:lnTo>
                  <a:lnTo>
                    <a:pt x="2507" y="44"/>
                  </a:lnTo>
                  <a:lnTo>
                    <a:pt x="2532" y="47"/>
                  </a:lnTo>
                  <a:lnTo>
                    <a:pt x="2557" y="50"/>
                  </a:lnTo>
                  <a:lnTo>
                    <a:pt x="2580" y="54"/>
                  </a:lnTo>
                  <a:lnTo>
                    <a:pt x="2605" y="56"/>
                  </a:lnTo>
                  <a:lnTo>
                    <a:pt x="2628" y="59"/>
                  </a:lnTo>
                  <a:lnTo>
                    <a:pt x="2652" y="62"/>
                  </a:lnTo>
                  <a:lnTo>
                    <a:pt x="2674" y="65"/>
                  </a:lnTo>
                  <a:lnTo>
                    <a:pt x="2698" y="70"/>
                  </a:lnTo>
                  <a:lnTo>
                    <a:pt x="2720" y="73"/>
                  </a:lnTo>
                  <a:lnTo>
                    <a:pt x="2743" y="76"/>
                  </a:lnTo>
                  <a:lnTo>
                    <a:pt x="2764" y="80"/>
                  </a:lnTo>
                  <a:lnTo>
                    <a:pt x="2785" y="83"/>
                  </a:lnTo>
                  <a:lnTo>
                    <a:pt x="2807" y="88"/>
                  </a:lnTo>
                  <a:lnTo>
                    <a:pt x="2827" y="91"/>
                  </a:lnTo>
                  <a:lnTo>
                    <a:pt x="2847" y="95"/>
                  </a:lnTo>
                  <a:lnTo>
                    <a:pt x="2867" y="98"/>
                  </a:lnTo>
                  <a:lnTo>
                    <a:pt x="2888" y="103"/>
                  </a:lnTo>
                  <a:lnTo>
                    <a:pt x="2907" y="107"/>
                  </a:lnTo>
                  <a:lnTo>
                    <a:pt x="2925" y="111"/>
                  </a:lnTo>
                  <a:lnTo>
                    <a:pt x="2944" y="115"/>
                  </a:lnTo>
                  <a:lnTo>
                    <a:pt x="2962" y="120"/>
                  </a:lnTo>
                  <a:lnTo>
                    <a:pt x="2979" y="124"/>
                  </a:lnTo>
                  <a:lnTo>
                    <a:pt x="2997" y="128"/>
                  </a:lnTo>
                  <a:lnTo>
                    <a:pt x="3013" y="133"/>
                  </a:lnTo>
                  <a:lnTo>
                    <a:pt x="3030" y="137"/>
                  </a:lnTo>
                  <a:lnTo>
                    <a:pt x="3046" y="141"/>
                  </a:lnTo>
                  <a:lnTo>
                    <a:pt x="3062" y="146"/>
                  </a:lnTo>
                  <a:lnTo>
                    <a:pt x="3077" y="151"/>
                  </a:lnTo>
                  <a:lnTo>
                    <a:pt x="3092" y="156"/>
                  </a:lnTo>
                  <a:lnTo>
                    <a:pt x="3106" y="160"/>
                  </a:lnTo>
                  <a:lnTo>
                    <a:pt x="3120" y="165"/>
                  </a:lnTo>
                  <a:lnTo>
                    <a:pt x="3134" y="170"/>
                  </a:lnTo>
                  <a:lnTo>
                    <a:pt x="3147" y="175"/>
                  </a:lnTo>
                  <a:lnTo>
                    <a:pt x="3159" y="179"/>
                  </a:lnTo>
                  <a:lnTo>
                    <a:pt x="3171" y="185"/>
                  </a:lnTo>
                  <a:lnTo>
                    <a:pt x="3183" y="189"/>
                  </a:lnTo>
                  <a:lnTo>
                    <a:pt x="3194" y="194"/>
                  </a:lnTo>
                  <a:lnTo>
                    <a:pt x="3204" y="200"/>
                  </a:lnTo>
                  <a:lnTo>
                    <a:pt x="3215" y="205"/>
                  </a:lnTo>
                  <a:lnTo>
                    <a:pt x="3225" y="209"/>
                  </a:lnTo>
                  <a:lnTo>
                    <a:pt x="3234" y="215"/>
                  </a:lnTo>
                  <a:lnTo>
                    <a:pt x="3243" y="220"/>
                  </a:lnTo>
                  <a:lnTo>
                    <a:pt x="3251" y="225"/>
                  </a:lnTo>
                  <a:lnTo>
                    <a:pt x="3259" y="231"/>
                  </a:lnTo>
                  <a:lnTo>
                    <a:pt x="3266" y="236"/>
                  </a:lnTo>
                  <a:lnTo>
                    <a:pt x="3273" y="241"/>
                  </a:lnTo>
                  <a:lnTo>
                    <a:pt x="3279" y="247"/>
                  </a:lnTo>
                  <a:lnTo>
                    <a:pt x="3284" y="252"/>
                  </a:lnTo>
                  <a:lnTo>
                    <a:pt x="3290" y="257"/>
                  </a:lnTo>
                  <a:lnTo>
                    <a:pt x="3295" y="263"/>
                  </a:lnTo>
                  <a:lnTo>
                    <a:pt x="3299" y="268"/>
                  </a:lnTo>
                  <a:lnTo>
                    <a:pt x="3303" y="273"/>
                  </a:lnTo>
                  <a:lnTo>
                    <a:pt x="3307" y="279"/>
                  </a:lnTo>
                  <a:lnTo>
                    <a:pt x="3309" y="284"/>
                  </a:lnTo>
                  <a:lnTo>
                    <a:pt x="3311" y="289"/>
                  </a:lnTo>
                  <a:lnTo>
                    <a:pt x="3313" y="295"/>
                  </a:lnTo>
                  <a:lnTo>
                    <a:pt x="3314" y="300"/>
                  </a:lnTo>
                  <a:lnTo>
                    <a:pt x="3315" y="306"/>
                  </a:lnTo>
                  <a:lnTo>
                    <a:pt x="3315" y="312"/>
                  </a:lnTo>
                  <a:close/>
                </a:path>
              </a:pathLst>
            </a:custGeom>
            <a:solidFill>
              <a:srgbClr val="B2B2B2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3227" name="Group 59"/>
          <p:cNvGrpSpPr>
            <a:grpSpLocks/>
          </p:cNvGrpSpPr>
          <p:nvPr/>
        </p:nvGrpSpPr>
        <p:grpSpPr bwMode="auto">
          <a:xfrm>
            <a:off x="342900" y="1257300"/>
            <a:ext cx="3848100" cy="4000500"/>
            <a:chOff x="216" y="792"/>
            <a:chExt cx="2424" cy="2520"/>
          </a:xfrm>
        </p:grpSpPr>
        <p:sp>
          <p:nvSpPr>
            <p:cNvPr id="5141" name="Line 47"/>
            <p:cNvSpPr>
              <a:spLocks noChangeShapeType="1"/>
            </p:cNvSpPr>
            <p:nvPr/>
          </p:nvSpPr>
          <p:spPr bwMode="auto">
            <a:xfrm>
              <a:off x="216" y="904"/>
              <a:ext cx="2424" cy="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48"/>
            <p:cNvSpPr>
              <a:spLocks noChangeShapeType="1"/>
            </p:cNvSpPr>
            <p:nvPr/>
          </p:nvSpPr>
          <p:spPr bwMode="auto">
            <a:xfrm flipH="1">
              <a:off x="488" y="792"/>
              <a:ext cx="1712" cy="252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3224" name="Group 56"/>
          <p:cNvGrpSpPr>
            <a:grpSpLocks/>
          </p:cNvGrpSpPr>
          <p:nvPr/>
        </p:nvGrpSpPr>
        <p:grpSpPr bwMode="auto">
          <a:xfrm>
            <a:off x="4749800" y="1201738"/>
            <a:ext cx="3040063" cy="4073525"/>
            <a:chOff x="2992" y="757"/>
            <a:chExt cx="1915" cy="2566"/>
          </a:xfrm>
        </p:grpSpPr>
        <p:grpSp>
          <p:nvGrpSpPr>
            <p:cNvPr id="5129" name="Group 35"/>
            <p:cNvGrpSpPr>
              <a:grpSpLocks/>
            </p:cNvGrpSpPr>
            <p:nvPr/>
          </p:nvGrpSpPr>
          <p:grpSpPr bwMode="auto">
            <a:xfrm>
              <a:off x="2992" y="757"/>
              <a:ext cx="1915" cy="2566"/>
              <a:chOff x="128" y="637"/>
              <a:chExt cx="1915" cy="2566"/>
            </a:xfrm>
          </p:grpSpPr>
          <p:grpSp>
            <p:nvGrpSpPr>
              <p:cNvPr id="5132" name="Group 36"/>
              <p:cNvGrpSpPr>
                <a:grpSpLocks/>
              </p:cNvGrpSpPr>
              <p:nvPr/>
            </p:nvGrpSpPr>
            <p:grpSpPr bwMode="auto">
              <a:xfrm rot="-2280125">
                <a:off x="1052" y="637"/>
                <a:ext cx="552" cy="2566"/>
                <a:chOff x="540" y="789"/>
                <a:chExt cx="552" cy="2566"/>
              </a:xfrm>
            </p:grpSpPr>
            <p:sp>
              <p:nvSpPr>
                <p:cNvPr id="5139" name="Line 37"/>
                <p:cNvSpPr>
                  <a:spLocks noChangeShapeType="1"/>
                </p:cNvSpPr>
                <p:nvPr/>
              </p:nvSpPr>
              <p:spPr bwMode="auto">
                <a:xfrm>
                  <a:off x="816" y="789"/>
                  <a:ext cx="1" cy="2566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0" name="Freeform 38"/>
                <p:cNvSpPr>
                  <a:spLocks/>
                </p:cNvSpPr>
                <p:nvPr/>
              </p:nvSpPr>
              <p:spPr bwMode="auto">
                <a:xfrm>
                  <a:off x="540" y="3173"/>
                  <a:ext cx="552" cy="103"/>
                </a:xfrm>
                <a:custGeom>
                  <a:avLst/>
                  <a:gdLst>
                    <a:gd name="T0" fmla="*/ 551 w 3315"/>
                    <a:gd name="T1" fmla="*/ 56 h 622"/>
                    <a:gd name="T2" fmla="*/ 547 w 3315"/>
                    <a:gd name="T3" fmla="*/ 61 h 622"/>
                    <a:gd name="T4" fmla="*/ 540 w 3315"/>
                    <a:gd name="T5" fmla="*/ 67 h 622"/>
                    <a:gd name="T6" fmla="*/ 530 w 3315"/>
                    <a:gd name="T7" fmla="*/ 72 h 622"/>
                    <a:gd name="T8" fmla="*/ 517 w 3315"/>
                    <a:gd name="T9" fmla="*/ 77 h 622"/>
                    <a:gd name="T10" fmla="*/ 502 w 3315"/>
                    <a:gd name="T11" fmla="*/ 81 h 622"/>
                    <a:gd name="T12" fmla="*/ 484 w 3315"/>
                    <a:gd name="T13" fmla="*/ 85 h 622"/>
                    <a:gd name="T14" fmla="*/ 464 w 3315"/>
                    <a:gd name="T15" fmla="*/ 89 h 622"/>
                    <a:gd name="T16" fmla="*/ 442 w 3315"/>
                    <a:gd name="T17" fmla="*/ 93 h 622"/>
                    <a:gd name="T18" fmla="*/ 417 w 3315"/>
                    <a:gd name="T19" fmla="*/ 96 h 622"/>
                    <a:gd name="T20" fmla="*/ 392 w 3315"/>
                    <a:gd name="T21" fmla="*/ 98 h 622"/>
                    <a:gd name="T22" fmla="*/ 365 w 3315"/>
                    <a:gd name="T23" fmla="*/ 100 h 622"/>
                    <a:gd name="T24" fmla="*/ 337 w 3315"/>
                    <a:gd name="T25" fmla="*/ 102 h 622"/>
                    <a:gd name="T26" fmla="*/ 309 w 3315"/>
                    <a:gd name="T27" fmla="*/ 103 h 622"/>
                    <a:gd name="T28" fmla="*/ 280 w 3315"/>
                    <a:gd name="T29" fmla="*/ 103 h 622"/>
                    <a:gd name="T30" fmla="*/ 251 w 3315"/>
                    <a:gd name="T31" fmla="*/ 103 h 622"/>
                    <a:gd name="T32" fmla="*/ 222 w 3315"/>
                    <a:gd name="T33" fmla="*/ 102 h 622"/>
                    <a:gd name="T34" fmla="*/ 194 w 3315"/>
                    <a:gd name="T35" fmla="*/ 101 h 622"/>
                    <a:gd name="T36" fmla="*/ 167 w 3315"/>
                    <a:gd name="T37" fmla="*/ 99 h 622"/>
                    <a:gd name="T38" fmla="*/ 141 w 3315"/>
                    <a:gd name="T39" fmla="*/ 97 h 622"/>
                    <a:gd name="T40" fmla="*/ 116 w 3315"/>
                    <a:gd name="T41" fmla="*/ 93 h 622"/>
                    <a:gd name="T42" fmla="*/ 94 w 3315"/>
                    <a:gd name="T43" fmla="*/ 90 h 622"/>
                    <a:gd name="T44" fmla="*/ 73 w 3315"/>
                    <a:gd name="T45" fmla="*/ 86 h 622"/>
                    <a:gd name="T46" fmla="*/ 54 w 3315"/>
                    <a:gd name="T47" fmla="*/ 82 h 622"/>
                    <a:gd name="T48" fmla="*/ 38 w 3315"/>
                    <a:gd name="T49" fmla="*/ 78 h 622"/>
                    <a:gd name="T50" fmla="*/ 25 w 3315"/>
                    <a:gd name="T51" fmla="*/ 73 h 622"/>
                    <a:gd name="T52" fmla="*/ 14 w 3315"/>
                    <a:gd name="T53" fmla="*/ 68 h 622"/>
                    <a:gd name="T54" fmla="*/ 6 w 3315"/>
                    <a:gd name="T55" fmla="*/ 63 h 622"/>
                    <a:gd name="T56" fmla="*/ 2 w 3315"/>
                    <a:gd name="T57" fmla="*/ 57 h 622"/>
                    <a:gd name="T58" fmla="*/ 0 w 3315"/>
                    <a:gd name="T59" fmla="*/ 52 h 622"/>
                    <a:gd name="T60" fmla="*/ 1 w 3315"/>
                    <a:gd name="T61" fmla="*/ 47 h 622"/>
                    <a:gd name="T62" fmla="*/ 5 w 3315"/>
                    <a:gd name="T63" fmla="*/ 41 h 622"/>
                    <a:gd name="T64" fmla="*/ 13 w 3315"/>
                    <a:gd name="T65" fmla="*/ 36 h 622"/>
                    <a:gd name="T66" fmla="*/ 23 w 3315"/>
                    <a:gd name="T67" fmla="*/ 31 h 622"/>
                    <a:gd name="T68" fmla="*/ 36 w 3315"/>
                    <a:gd name="T69" fmla="*/ 26 h 622"/>
                    <a:gd name="T70" fmla="*/ 51 w 3315"/>
                    <a:gd name="T71" fmla="*/ 22 h 622"/>
                    <a:gd name="T72" fmla="*/ 70 w 3315"/>
                    <a:gd name="T73" fmla="*/ 17 h 622"/>
                    <a:gd name="T74" fmla="*/ 90 w 3315"/>
                    <a:gd name="T75" fmla="*/ 13 h 622"/>
                    <a:gd name="T76" fmla="*/ 112 w 3315"/>
                    <a:gd name="T77" fmla="*/ 10 h 622"/>
                    <a:gd name="T78" fmla="*/ 137 w 3315"/>
                    <a:gd name="T79" fmla="*/ 7 h 622"/>
                    <a:gd name="T80" fmla="*/ 162 w 3315"/>
                    <a:gd name="T81" fmla="*/ 5 h 622"/>
                    <a:gd name="T82" fmla="*/ 189 w 3315"/>
                    <a:gd name="T83" fmla="*/ 3 h 622"/>
                    <a:gd name="T84" fmla="*/ 217 w 3315"/>
                    <a:gd name="T85" fmla="*/ 1 h 622"/>
                    <a:gd name="T86" fmla="*/ 246 w 3315"/>
                    <a:gd name="T87" fmla="*/ 0 h 622"/>
                    <a:gd name="T88" fmla="*/ 275 w 3315"/>
                    <a:gd name="T89" fmla="*/ 0 h 622"/>
                    <a:gd name="T90" fmla="*/ 304 w 3315"/>
                    <a:gd name="T91" fmla="*/ 0 h 622"/>
                    <a:gd name="T92" fmla="*/ 332 w 3315"/>
                    <a:gd name="T93" fmla="*/ 1 h 622"/>
                    <a:gd name="T94" fmla="*/ 361 w 3315"/>
                    <a:gd name="T95" fmla="*/ 2 h 622"/>
                    <a:gd name="T96" fmla="*/ 387 w 3315"/>
                    <a:gd name="T97" fmla="*/ 4 h 622"/>
                    <a:gd name="T98" fmla="*/ 413 w 3315"/>
                    <a:gd name="T99" fmla="*/ 7 h 622"/>
                    <a:gd name="T100" fmla="*/ 438 w 3315"/>
                    <a:gd name="T101" fmla="*/ 10 h 622"/>
                    <a:gd name="T102" fmla="*/ 460 w 3315"/>
                    <a:gd name="T103" fmla="*/ 13 h 622"/>
                    <a:gd name="T104" fmla="*/ 481 w 3315"/>
                    <a:gd name="T105" fmla="*/ 17 h 622"/>
                    <a:gd name="T106" fmla="*/ 499 w 3315"/>
                    <a:gd name="T107" fmla="*/ 21 h 622"/>
                    <a:gd name="T108" fmla="*/ 515 w 3315"/>
                    <a:gd name="T109" fmla="*/ 26 h 622"/>
                    <a:gd name="T110" fmla="*/ 528 w 3315"/>
                    <a:gd name="T111" fmla="*/ 31 h 622"/>
                    <a:gd name="T112" fmla="*/ 539 w 3315"/>
                    <a:gd name="T113" fmla="*/ 36 h 622"/>
                    <a:gd name="T114" fmla="*/ 546 w 3315"/>
                    <a:gd name="T115" fmla="*/ 41 h 622"/>
                    <a:gd name="T116" fmla="*/ 551 w 3315"/>
                    <a:gd name="T117" fmla="*/ 46 h 622"/>
                    <a:gd name="T118" fmla="*/ 552 w 3315"/>
                    <a:gd name="T119" fmla="*/ 52 h 622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3315" h="622">
                      <a:moveTo>
                        <a:pt x="3315" y="312"/>
                      </a:moveTo>
                      <a:lnTo>
                        <a:pt x="3315" y="317"/>
                      </a:lnTo>
                      <a:lnTo>
                        <a:pt x="3314" y="322"/>
                      </a:lnTo>
                      <a:lnTo>
                        <a:pt x="3313" y="328"/>
                      </a:lnTo>
                      <a:lnTo>
                        <a:pt x="3311" y="333"/>
                      </a:lnTo>
                      <a:lnTo>
                        <a:pt x="3309" y="338"/>
                      </a:lnTo>
                      <a:lnTo>
                        <a:pt x="3307" y="344"/>
                      </a:lnTo>
                      <a:lnTo>
                        <a:pt x="3303" y="349"/>
                      </a:lnTo>
                      <a:lnTo>
                        <a:pt x="3299" y="354"/>
                      </a:lnTo>
                      <a:lnTo>
                        <a:pt x="3295" y="360"/>
                      </a:lnTo>
                      <a:lnTo>
                        <a:pt x="3290" y="365"/>
                      </a:lnTo>
                      <a:lnTo>
                        <a:pt x="3284" y="370"/>
                      </a:lnTo>
                      <a:lnTo>
                        <a:pt x="3279" y="376"/>
                      </a:lnTo>
                      <a:lnTo>
                        <a:pt x="3273" y="381"/>
                      </a:lnTo>
                      <a:lnTo>
                        <a:pt x="3266" y="386"/>
                      </a:lnTo>
                      <a:lnTo>
                        <a:pt x="3259" y="392"/>
                      </a:lnTo>
                      <a:lnTo>
                        <a:pt x="3251" y="397"/>
                      </a:lnTo>
                      <a:lnTo>
                        <a:pt x="3243" y="402"/>
                      </a:lnTo>
                      <a:lnTo>
                        <a:pt x="3234" y="408"/>
                      </a:lnTo>
                      <a:lnTo>
                        <a:pt x="3225" y="413"/>
                      </a:lnTo>
                      <a:lnTo>
                        <a:pt x="3215" y="418"/>
                      </a:lnTo>
                      <a:lnTo>
                        <a:pt x="3204" y="423"/>
                      </a:lnTo>
                      <a:lnTo>
                        <a:pt x="3194" y="428"/>
                      </a:lnTo>
                      <a:lnTo>
                        <a:pt x="3183" y="433"/>
                      </a:lnTo>
                      <a:lnTo>
                        <a:pt x="3171" y="439"/>
                      </a:lnTo>
                      <a:lnTo>
                        <a:pt x="3159" y="443"/>
                      </a:lnTo>
                      <a:lnTo>
                        <a:pt x="3147" y="448"/>
                      </a:lnTo>
                      <a:lnTo>
                        <a:pt x="3134" y="452"/>
                      </a:lnTo>
                      <a:lnTo>
                        <a:pt x="3120" y="458"/>
                      </a:lnTo>
                      <a:lnTo>
                        <a:pt x="3106" y="462"/>
                      </a:lnTo>
                      <a:lnTo>
                        <a:pt x="3092" y="467"/>
                      </a:lnTo>
                      <a:lnTo>
                        <a:pt x="3077" y="472"/>
                      </a:lnTo>
                      <a:lnTo>
                        <a:pt x="3062" y="477"/>
                      </a:lnTo>
                      <a:lnTo>
                        <a:pt x="3046" y="481"/>
                      </a:lnTo>
                      <a:lnTo>
                        <a:pt x="3030" y="486"/>
                      </a:lnTo>
                      <a:lnTo>
                        <a:pt x="3013" y="490"/>
                      </a:lnTo>
                      <a:lnTo>
                        <a:pt x="2997" y="494"/>
                      </a:lnTo>
                      <a:lnTo>
                        <a:pt x="2979" y="499"/>
                      </a:lnTo>
                      <a:lnTo>
                        <a:pt x="2962" y="504"/>
                      </a:lnTo>
                      <a:lnTo>
                        <a:pt x="2944" y="508"/>
                      </a:lnTo>
                      <a:lnTo>
                        <a:pt x="2925" y="512"/>
                      </a:lnTo>
                      <a:lnTo>
                        <a:pt x="2907" y="515"/>
                      </a:lnTo>
                      <a:lnTo>
                        <a:pt x="2888" y="520"/>
                      </a:lnTo>
                      <a:lnTo>
                        <a:pt x="2867" y="524"/>
                      </a:lnTo>
                      <a:lnTo>
                        <a:pt x="2847" y="528"/>
                      </a:lnTo>
                      <a:lnTo>
                        <a:pt x="2827" y="531"/>
                      </a:lnTo>
                      <a:lnTo>
                        <a:pt x="2807" y="536"/>
                      </a:lnTo>
                      <a:lnTo>
                        <a:pt x="2785" y="539"/>
                      </a:lnTo>
                      <a:lnTo>
                        <a:pt x="2764" y="543"/>
                      </a:lnTo>
                      <a:lnTo>
                        <a:pt x="2743" y="546"/>
                      </a:lnTo>
                      <a:lnTo>
                        <a:pt x="2720" y="550"/>
                      </a:lnTo>
                      <a:lnTo>
                        <a:pt x="2698" y="554"/>
                      </a:lnTo>
                      <a:lnTo>
                        <a:pt x="2674" y="557"/>
                      </a:lnTo>
                      <a:lnTo>
                        <a:pt x="2652" y="560"/>
                      </a:lnTo>
                      <a:lnTo>
                        <a:pt x="2628" y="563"/>
                      </a:lnTo>
                      <a:lnTo>
                        <a:pt x="2605" y="567"/>
                      </a:lnTo>
                      <a:lnTo>
                        <a:pt x="2580" y="570"/>
                      </a:lnTo>
                      <a:lnTo>
                        <a:pt x="2557" y="573"/>
                      </a:lnTo>
                      <a:lnTo>
                        <a:pt x="2532" y="575"/>
                      </a:lnTo>
                      <a:lnTo>
                        <a:pt x="2507" y="578"/>
                      </a:lnTo>
                      <a:lnTo>
                        <a:pt x="2482" y="582"/>
                      </a:lnTo>
                      <a:lnTo>
                        <a:pt x="2457" y="584"/>
                      </a:lnTo>
                      <a:lnTo>
                        <a:pt x="2431" y="586"/>
                      </a:lnTo>
                      <a:lnTo>
                        <a:pt x="2406" y="589"/>
                      </a:lnTo>
                      <a:lnTo>
                        <a:pt x="2380" y="591"/>
                      </a:lnTo>
                      <a:lnTo>
                        <a:pt x="2353" y="593"/>
                      </a:lnTo>
                      <a:lnTo>
                        <a:pt x="2327" y="595"/>
                      </a:lnTo>
                      <a:lnTo>
                        <a:pt x="2300" y="598"/>
                      </a:lnTo>
                      <a:lnTo>
                        <a:pt x="2273" y="600"/>
                      </a:lnTo>
                      <a:lnTo>
                        <a:pt x="2247" y="602"/>
                      </a:lnTo>
                      <a:lnTo>
                        <a:pt x="2219" y="604"/>
                      </a:lnTo>
                      <a:lnTo>
                        <a:pt x="2191" y="606"/>
                      </a:lnTo>
                      <a:lnTo>
                        <a:pt x="2165" y="607"/>
                      </a:lnTo>
                      <a:lnTo>
                        <a:pt x="2137" y="609"/>
                      </a:lnTo>
                      <a:lnTo>
                        <a:pt x="2109" y="610"/>
                      </a:lnTo>
                      <a:lnTo>
                        <a:pt x="2080" y="612"/>
                      </a:lnTo>
                      <a:lnTo>
                        <a:pt x="2053" y="614"/>
                      </a:lnTo>
                      <a:lnTo>
                        <a:pt x="2024" y="615"/>
                      </a:lnTo>
                      <a:lnTo>
                        <a:pt x="1996" y="616"/>
                      </a:lnTo>
                      <a:lnTo>
                        <a:pt x="1967" y="617"/>
                      </a:lnTo>
                      <a:lnTo>
                        <a:pt x="1939" y="618"/>
                      </a:lnTo>
                      <a:lnTo>
                        <a:pt x="1911" y="619"/>
                      </a:lnTo>
                      <a:lnTo>
                        <a:pt x="1882" y="620"/>
                      </a:lnTo>
                      <a:lnTo>
                        <a:pt x="1853" y="620"/>
                      </a:lnTo>
                      <a:lnTo>
                        <a:pt x="1824" y="621"/>
                      </a:lnTo>
                      <a:lnTo>
                        <a:pt x="1795" y="621"/>
                      </a:lnTo>
                      <a:lnTo>
                        <a:pt x="1766" y="622"/>
                      </a:lnTo>
                      <a:lnTo>
                        <a:pt x="1737" y="622"/>
                      </a:lnTo>
                      <a:lnTo>
                        <a:pt x="1708" y="622"/>
                      </a:lnTo>
                      <a:lnTo>
                        <a:pt x="1679" y="622"/>
                      </a:lnTo>
                      <a:lnTo>
                        <a:pt x="1651" y="622"/>
                      </a:lnTo>
                      <a:lnTo>
                        <a:pt x="1621" y="622"/>
                      </a:lnTo>
                      <a:lnTo>
                        <a:pt x="1592" y="622"/>
                      </a:lnTo>
                      <a:lnTo>
                        <a:pt x="1563" y="622"/>
                      </a:lnTo>
                      <a:lnTo>
                        <a:pt x="1534" y="621"/>
                      </a:lnTo>
                      <a:lnTo>
                        <a:pt x="1506" y="621"/>
                      </a:lnTo>
                      <a:lnTo>
                        <a:pt x="1477" y="620"/>
                      </a:lnTo>
                      <a:lnTo>
                        <a:pt x="1448" y="620"/>
                      </a:lnTo>
                      <a:lnTo>
                        <a:pt x="1419" y="619"/>
                      </a:lnTo>
                      <a:lnTo>
                        <a:pt x="1390" y="618"/>
                      </a:lnTo>
                      <a:lnTo>
                        <a:pt x="1362" y="618"/>
                      </a:lnTo>
                      <a:lnTo>
                        <a:pt x="1333" y="617"/>
                      </a:lnTo>
                      <a:lnTo>
                        <a:pt x="1305" y="616"/>
                      </a:lnTo>
                      <a:lnTo>
                        <a:pt x="1276" y="614"/>
                      </a:lnTo>
                      <a:lnTo>
                        <a:pt x="1249" y="612"/>
                      </a:lnTo>
                      <a:lnTo>
                        <a:pt x="1220" y="611"/>
                      </a:lnTo>
                      <a:lnTo>
                        <a:pt x="1192" y="609"/>
                      </a:lnTo>
                      <a:lnTo>
                        <a:pt x="1164" y="608"/>
                      </a:lnTo>
                      <a:lnTo>
                        <a:pt x="1137" y="606"/>
                      </a:lnTo>
                      <a:lnTo>
                        <a:pt x="1109" y="605"/>
                      </a:lnTo>
                      <a:lnTo>
                        <a:pt x="1082" y="603"/>
                      </a:lnTo>
                      <a:lnTo>
                        <a:pt x="1055" y="601"/>
                      </a:lnTo>
                      <a:lnTo>
                        <a:pt x="1028" y="599"/>
                      </a:lnTo>
                      <a:lnTo>
                        <a:pt x="1001" y="596"/>
                      </a:lnTo>
                      <a:lnTo>
                        <a:pt x="975" y="594"/>
                      </a:lnTo>
                      <a:lnTo>
                        <a:pt x="948" y="592"/>
                      </a:lnTo>
                      <a:lnTo>
                        <a:pt x="922" y="590"/>
                      </a:lnTo>
                      <a:lnTo>
                        <a:pt x="897" y="588"/>
                      </a:lnTo>
                      <a:lnTo>
                        <a:pt x="871" y="585"/>
                      </a:lnTo>
                      <a:lnTo>
                        <a:pt x="846" y="583"/>
                      </a:lnTo>
                      <a:lnTo>
                        <a:pt x="820" y="579"/>
                      </a:lnTo>
                      <a:lnTo>
                        <a:pt x="796" y="577"/>
                      </a:lnTo>
                      <a:lnTo>
                        <a:pt x="771" y="574"/>
                      </a:lnTo>
                      <a:lnTo>
                        <a:pt x="746" y="571"/>
                      </a:lnTo>
                      <a:lnTo>
                        <a:pt x="722" y="568"/>
                      </a:lnTo>
                      <a:lnTo>
                        <a:pt x="698" y="564"/>
                      </a:lnTo>
                      <a:lnTo>
                        <a:pt x="675" y="561"/>
                      </a:lnTo>
                      <a:lnTo>
                        <a:pt x="652" y="558"/>
                      </a:lnTo>
                      <a:lnTo>
                        <a:pt x="628" y="555"/>
                      </a:lnTo>
                      <a:lnTo>
                        <a:pt x="606" y="552"/>
                      </a:lnTo>
                      <a:lnTo>
                        <a:pt x="583" y="548"/>
                      </a:lnTo>
                      <a:lnTo>
                        <a:pt x="562" y="544"/>
                      </a:lnTo>
                      <a:lnTo>
                        <a:pt x="541" y="541"/>
                      </a:lnTo>
                      <a:lnTo>
                        <a:pt x="519" y="538"/>
                      </a:lnTo>
                      <a:lnTo>
                        <a:pt x="498" y="534"/>
                      </a:lnTo>
                      <a:lnTo>
                        <a:pt x="478" y="529"/>
                      </a:lnTo>
                      <a:lnTo>
                        <a:pt x="457" y="526"/>
                      </a:lnTo>
                      <a:lnTo>
                        <a:pt x="437" y="522"/>
                      </a:lnTo>
                      <a:lnTo>
                        <a:pt x="418" y="518"/>
                      </a:lnTo>
                      <a:lnTo>
                        <a:pt x="399" y="513"/>
                      </a:lnTo>
                      <a:lnTo>
                        <a:pt x="380" y="510"/>
                      </a:lnTo>
                      <a:lnTo>
                        <a:pt x="362" y="506"/>
                      </a:lnTo>
                      <a:lnTo>
                        <a:pt x="344" y="502"/>
                      </a:lnTo>
                      <a:lnTo>
                        <a:pt x="326" y="497"/>
                      </a:lnTo>
                      <a:lnTo>
                        <a:pt x="309" y="492"/>
                      </a:lnTo>
                      <a:lnTo>
                        <a:pt x="292" y="488"/>
                      </a:lnTo>
                      <a:lnTo>
                        <a:pt x="276" y="483"/>
                      </a:lnTo>
                      <a:lnTo>
                        <a:pt x="260" y="479"/>
                      </a:lnTo>
                      <a:lnTo>
                        <a:pt x="245" y="474"/>
                      </a:lnTo>
                      <a:lnTo>
                        <a:pt x="230" y="470"/>
                      </a:lnTo>
                      <a:lnTo>
                        <a:pt x="215" y="465"/>
                      </a:lnTo>
                      <a:lnTo>
                        <a:pt x="202" y="460"/>
                      </a:lnTo>
                      <a:lnTo>
                        <a:pt x="188" y="456"/>
                      </a:lnTo>
                      <a:lnTo>
                        <a:pt x="175" y="450"/>
                      </a:lnTo>
                      <a:lnTo>
                        <a:pt x="162" y="446"/>
                      </a:lnTo>
                      <a:lnTo>
                        <a:pt x="149" y="441"/>
                      </a:lnTo>
                      <a:lnTo>
                        <a:pt x="138" y="435"/>
                      </a:lnTo>
                      <a:lnTo>
                        <a:pt x="126" y="431"/>
                      </a:lnTo>
                      <a:lnTo>
                        <a:pt x="115" y="426"/>
                      </a:lnTo>
                      <a:lnTo>
                        <a:pt x="105" y="420"/>
                      </a:lnTo>
                      <a:lnTo>
                        <a:pt x="95" y="415"/>
                      </a:lnTo>
                      <a:lnTo>
                        <a:pt x="85" y="410"/>
                      </a:lnTo>
                      <a:lnTo>
                        <a:pt x="77" y="406"/>
                      </a:lnTo>
                      <a:lnTo>
                        <a:pt x="68" y="400"/>
                      </a:lnTo>
                      <a:lnTo>
                        <a:pt x="60" y="395"/>
                      </a:lnTo>
                      <a:lnTo>
                        <a:pt x="52" y="390"/>
                      </a:lnTo>
                      <a:lnTo>
                        <a:pt x="46" y="384"/>
                      </a:lnTo>
                      <a:lnTo>
                        <a:pt x="39" y="379"/>
                      </a:lnTo>
                      <a:lnTo>
                        <a:pt x="33" y="374"/>
                      </a:lnTo>
                      <a:lnTo>
                        <a:pt x="28" y="368"/>
                      </a:lnTo>
                      <a:lnTo>
                        <a:pt x="22" y="363"/>
                      </a:lnTo>
                      <a:lnTo>
                        <a:pt x="18" y="358"/>
                      </a:lnTo>
                      <a:lnTo>
                        <a:pt x="14" y="352"/>
                      </a:lnTo>
                      <a:lnTo>
                        <a:pt x="11" y="347"/>
                      </a:lnTo>
                      <a:lnTo>
                        <a:pt x="8" y="342"/>
                      </a:lnTo>
                      <a:lnTo>
                        <a:pt x="4" y="336"/>
                      </a:lnTo>
                      <a:lnTo>
                        <a:pt x="2" y="331"/>
                      </a:lnTo>
                      <a:lnTo>
                        <a:pt x="1" y="325"/>
                      </a:lnTo>
                      <a:lnTo>
                        <a:pt x="0" y="319"/>
                      </a:lnTo>
                      <a:lnTo>
                        <a:pt x="0" y="314"/>
                      </a:lnTo>
                      <a:lnTo>
                        <a:pt x="0" y="309"/>
                      </a:lnTo>
                      <a:lnTo>
                        <a:pt x="0" y="303"/>
                      </a:lnTo>
                      <a:lnTo>
                        <a:pt x="1" y="298"/>
                      </a:lnTo>
                      <a:lnTo>
                        <a:pt x="2" y="293"/>
                      </a:lnTo>
                      <a:lnTo>
                        <a:pt x="4" y="287"/>
                      </a:lnTo>
                      <a:lnTo>
                        <a:pt x="8" y="282"/>
                      </a:lnTo>
                      <a:lnTo>
                        <a:pt x="11" y="277"/>
                      </a:lnTo>
                      <a:lnTo>
                        <a:pt x="14" y="271"/>
                      </a:lnTo>
                      <a:lnTo>
                        <a:pt x="18" y="265"/>
                      </a:lnTo>
                      <a:lnTo>
                        <a:pt x="22" y="259"/>
                      </a:lnTo>
                      <a:lnTo>
                        <a:pt x="28" y="254"/>
                      </a:lnTo>
                      <a:lnTo>
                        <a:pt x="33" y="249"/>
                      </a:lnTo>
                      <a:lnTo>
                        <a:pt x="39" y="243"/>
                      </a:lnTo>
                      <a:lnTo>
                        <a:pt x="46" y="238"/>
                      </a:lnTo>
                      <a:lnTo>
                        <a:pt x="52" y="233"/>
                      </a:lnTo>
                      <a:lnTo>
                        <a:pt x="60" y="229"/>
                      </a:lnTo>
                      <a:lnTo>
                        <a:pt x="68" y="223"/>
                      </a:lnTo>
                      <a:lnTo>
                        <a:pt x="77" y="218"/>
                      </a:lnTo>
                      <a:lnTo>
                        <a:pt x="85" y="213"/>
                      </a:lnTo>
                      <a:lnTo>
                        <a:pt x="95" y="207"/>
                      </a:lnTo>
                      <a:lnTo>
                        <a:pt x="105" y="202"/>
                      </a:lnTo>
                      <a:lnTo>
                        <a:pt x="115" y="198"/>
                      </a:lnTo>
                      <a:lnTo>
                        <a:pt x="126" y="192"/>
                      </a:lnTo>
                      <a:lnTo>
                        <a:pt x="138" y="187"/>
                      </a:lnTo>
                      <a:lnTo>
                        <a:pt x="149" y="182"/>
                      </a:lnTo>
                      <a:lnTo>
                        <a:pt x="162" y="177"/>
                      </a:lnTo>
                      <a:lnTo>
                        <a:pt x="175" y="172"/>
                      </a:lnTo>
                      <a:lnTo>
                        <a:pt x="188" y="168"/>
                      </a:lnTo>
                      <a:lnTo>
                        <a:pt x="202" y="162"/>
                      </a:lnTo>
                      <a:lnTo>
                        <a:pt x="215" y="158"/>
                      </a:lnTo>
                      <a:lnTo>
                        <a:pt x="230" y="153"/>
                      </a:lnTo>
                      <a:lnTo>
                        <a:pt x="245" y="149"/>
                      </a:lnTo>
                      <a:lnTo>
                        <a:pt x="260" y="144"/>
                      </a:lnTo>
                      <a:lnTo>
                        <a:pt x="276" y="139"/>
                      </a:lnTo>
                      <a:lnTo>
                        <a:pt x="292" y="135"/>
                      </a:lnTo>
                      <a:lnTo>
                        <a:pt x="309" y="130"/>
                      </a:lnTo>
                      <a:lnTo>
                        <a:pt x="326" y="126"/>
                      </a:lnTo>
                      <a:lnTo>
                        <a:pt x="343" y="122"/>
                      </a:lnTo>
                      <a:lnTo>
                        <a:pt x="362" y="118"/>
                      </a:lnTo>
                      <a:lnTo>
                        <a:pt x="380" y="113"/>
                      </a:lnTo>
                      <a:lnTo>
                        <a:pt x="399" y="109"/>
                      </a:lnTo>
                      <a:lnTo>
                        <a:pt x="418" y="105"/>
                      </a:lnTo>
                      <a:lnTo>
                        <a:pt x="437" y="101"/>
                      </a:lnTo>
                      <a:lnTo>
                        <a:pt x="457" y="97"/>
                      </a:lnTo>
                      <a:lnTo>
                        <a:pt x="478" y="93"/>
                      </a:lnTo>
                      <a:lnTo>
                        <a:pt x="498" y="89"/>
                      </a:lnTo>
                      <a:lnTo>
                        <a:pt x="519" y="86"/>
                      </a:lnTo>
                      <a:lnTo>
                        <a:pt x="541" y="81"/>
                      </a:lnTo>
                      <a:lnTo>
                        <a:pt x="562" y="78"/>
                      </a:lnTo>
                      <a:lnTo>
                        <a:pt x="583" y="75"/>
                      </a:lnTo>
                      <a:lnTo>
                        <a:pt x="606" y="71"/>
                      </a:lnTo>
                      <a:lnTo>
                        <a:pt x="628" y="67"/>
                      </a:lnTo>
                      <a:lnTo>
                        <a:pt x="652" y="64"/>
                      </a:lnTo>
                      <a:lnTo>
                        <a:pt x="675" y="61"/>
                      </a:lnTo>
                      <a:lnTo>
                        <a:pt x="698" y="58"/>
                      </a:lnTo>
                      <a:lnTo>
                        <a:pt x="722" y="55"/>
                      </a:lnTo>
                      <a:lnTo>
                        <a:pt x="746" y="51"/>
                      </a:lnTo>
                      <a:lnTo>
                        <a:pt x="771" y="48"/>
                      </a:lnTo>
                      <a:lnTo>
                        <a:pt x="796" y="46"/>
                      </a:lnTo>
                      <a:lnTo>
                        <a:pt x="820" y="43"/>
                      </a:lnTo>
                      <a:lnTo>
                        <a:pt x="846" y="41"/>
                      </a:lnTo>
                      <a:lnTo>
                        <a:pt x="870" y="38"/>
                      </a:lnTo>
                      <a:lnTo>
                        <a:pt x="897" y="36"/>
                      </a:lnTo>
                      <a:lnTo>
                        <a:pt x="922" y="32"/>
                      </a:lnTo>
                      <a:lnTo>
                        <a:pt x="948" y="30"/>
                      </a:lnTo>
                      <a:lnTo>
                        <a:pt x="975" y="28"/>
                      </a:lnTo>
                      <a:lnTo>
                        <a:pt x="1001" y="26"/>
                      </a:lnTo>
                      <a:lnTo>
                        <a:pt x="1028" y="24"/>
                      </a:lnTo>
                      <a:lnTo>
                        <a:pt x="1055" y="22"/>
                      </a:lnTo>
                      <a:lnTo>
                        <a:pt x="1082" y="20"/>
                      </a:lnTo>
                      <a:lnTo>
                        <a:pt x="1109" y="18"/>
                      </a:lnTo>
                      <a:lnTo>
                        <a:pt x="1137" y="16"/>
                      </a:lnTo>
                      <a:lnTo>
                        <a:pt x="1164" y="14"/>
                      </a:lnTo>
                      <a:lnTo>
                        <a:pt x="1192" y="13"/>
                      </a:lnTo>
                      <a:lnTo>
                        <a:pt x="1220" y="11"/>
                      </a:lnTo>
                      <a:lnTo>
                        <a:pt x="1249" y="10"/>
                      </a:lnTo>
                      <a:lnTo>
                        <a:pt x="1276" y="9"/>
                      </a:lnTo>
                      <a:lnTo>
                        <a:pt x="1304" y="8"/>
                      </a:lnTo>
                      <a:lnTo>
                        <a:pt x="1333" y="7"/>
                      </a:lnTo>
                      <a:lnTo>
                        <a:pt x="1362" y="6"/>
                      </a:lnTo>
                      <a:lnTo>
                        <a:pt x="1390" y="5"/>
                      </a:lnTo>
                      <a:lnTo>
                        <a:pt x="1419" y="4"/>
                      </a:lnTo>
                      <a:lnTo>
                        <a:pt x="1448" y="2"/>
                      </a:lnTo>
                      <a:lnTo>
                        <a:pt x="1477" y="2"/>
                      </a:lnTo>
                      <a:lnTo>
                        <a:pt x="1506" y="1"/>
                      </a:lnTo>
                      <a:lnTo>
                        <a:pt x="1534" y="1"/>
                      </a:lnTo>
                      <a:lnTo>
                        <a:pt x="1563" y="1"/>
                      </a:lnTo>
                      <a:lnTo>
                        <a:pt x="1592" y="0"/>
                      </a:lnTo>
                      <a:lnTo>
                        <a:pt x="1621" y="0"/>
                      </a:lnTo>
                      <a:lnTo>
                        <a:pt x="1650" y="0"/>
                      </a:lnTo>
                      <a:lnTo>
                        <a:pt x="1679" y="0"/>
                      </a:lnTo>
                      <a:lnTo>
                        <a:pt x="1708" y="0"/>
                      </a:lnTo>
                      <a:lnTo>
                        <a:pt x="1737" y="0"/>
                      </a:lnTo>
                      <a:lnTo>
                        <a:pt x="1766" y="1"/>
                      </a:lnTo>
                      <a:lnTo>
                        <a:pt x="1795" y="1"/>
                      </a:lnTo>
                      <a:lnTo>
                        <a:pt x="1823" y="2"/>
                      </a:lnTo>
                      <a:lnTo>
                        <a:pt x="1853" y="2"/>
                      </a:lnTo>
                      <a:lnTo>
                        <a:pt x="1882" y="4"/>
                      </a:lnTo>
                      <a:lnTo>
                        <a:pt x="1910" y="5"/>
                      </a:lnTo>
                      <a:lnTo>
                        <a:pt x="1939" y="5"/>
                      </a:lnTo>
                      <a:lnTo>
                        <a:pt x="1967" y="6"/>
                      </a:lnTo>
                      <a:lnTo>
                        <a:pt x="1996" y="7"/>
                      </a:lnTo>
                      <a:lnTo>
                        <a:pt x="2024" y="8"/>
                      </a:lnTo>
                      <a:lnTo>
                        <a:pt x="2053" y="10"/>
                      </a:lnTo>
                      <a:lnTo>
                        <a:pt x="2080" y="11"/>
                      </a:lnTo>
                      <a:lnTo>
                        <a:pt x="2108" y="12"/>
                      </a:lnTo>
                      <a:lnTo>
                        <a:pt x="2137" y="14"/>
                      </a:lnTo>
                      <a:lnTo>
                        <a:pt x="2165" y="15"/>
                      </a:lnTo>
                      <a:lnTo>
                        <a:pt x="2191" y="17"/>
                      </a:lnTo>
                      <a:lnTo>
                        <a:pt x="2219" y="18"/>
                      </a:lnTo>
                      <a:lnTo>
                        <a:pt x="2247" y="21"/>
                      </a:lnTo>
                      <a:lnTo>
                        <a:pt x="2273" y="23"/>
                      </a:lnTo>
                      <a:lnTo>
                        <a:pt x="2300" y="25"/>
                      </a:lnTo>
                      <a:lnTo>
                        <a:pt x="2327" y="27"/>
                      </a:lnTo>
                      <a:lnTo>
                        <a:pt x="2353" y="29"/>
                      </a:lnTo>
                      <a:lnTo>
                        <a:pt x="2380" y="31"/>
                      </a:lnTo>
                      <a:lnTo>
                        <a:pt x="2406" y="34"/>
                      </a:lnTo>
                      <a:lnTo>
                        <a:pt x="2431" y="37"/>
                      </a:lnTo>
                      <a:lnTo>
                        <a:pt x="2457" y="39"/>
                      </a:lnTo>
                      <a:lnTo>
                        <a:pt x="2482" y="42"/>
                      </a:lnTo>
                      <a:lnTo>
                        <a:pt x="2507" y="44"/>
                      </a:lnTo>
                      <a:lnTo>
                        <a:pt x="2532" y="47"/>
                      </a:lnTo>
                      <a:lnTo>
                        <a:pt x="2557" y="50"/>
                      </a:lnTo>
                      <a:lnTo>
                        <a:pt x="2580" y="54"/>
                      </a:lnTo>
                      <a:lnTo>
                        <a:pt x="2605" y="56"/>
                      </a:lnTo>
                      <a:lnTo>
                        <a:pt x="2628" y="59"/>
                      </a:lnTo>
                      <a:lnTo>
                        <a:pt x="2652" y="62"/>
                      </a:lnTo>
                      <a:lnTo>
                        <a:pt x="2674" y="65"/>
                      </a:lnTo>
                      <a:lnTo>
                        <a:pt x="2698" y="70"/>
                      </a:lnTo>
                      <a:lnTo>
                        <a:pt x="2720" y="73"/>
                      </a:lnTo>
                      <a:lnTo>
                        <a:pt x="2743" y="76"/>
                      </a:lnTo>
                      <a:lnTo>
                        <a:pt x="2764" y="80"/>
                      </a:lnTo>
                      <a:lnTo>
                        <a:pt x="2785" y="83"/>
                      </a:lnTo>
                      <a:lnTo>
                        <a:pt x="2807" y="88"/>
                      </a:lnTo>
                      <a:lnTo>
                        <a:pt x="2827" y="91"/>
                      </a:lnTo>
                      <a:lnTo>
                        <a:pt x="2847" y="95"/>
                      </a:lnTo>
                      <a:lnTo>
                        <a:pt x="2867" y="98"/>
                      </a:lnTo>
                      <a:lnTo>
                        <a:pt x="2888" y="103"/>
                      </a:lnTo>
                      <a:lnTo>
                        <a:pt x="2907" y="107"/>
                      </a:lnTo>
                      <a:lnTo>
                        <a:pt x="2925" y="111"/>
                      </a:lnTo>
                      <a:lnTo>
                        <a:pt x="2944" y="115"/>
                      </a:lnTo>
                      <a:lnTo>
                        <a:pt x="2962" y="120"/>
                      </a:lnTo>
                      <a:lnTo>
                        <a:pt x="2979" y="124"/>
                      </a:lnTo>
                      <a:lnTo>
                        <a:pt x="2997" y="128"/>
                      </a:lnTo>
                      <a:lnTo>
                        <a:pt x="3013" y="133"/>
                      </a:lnTo>
                      <a:lnTo>
                        <a:pt x="3030" y="137"/>
                      </a:lnTo>
                      <a:lnTo>
                        <a:pt x="3046" y="141"/>
                      </a:lnTo>
                      <a:lnTo>
                        <a:pt x="3062" y="146"/>
                      </a:lnTo>
                      <a:lnTo>
                        <a:pt x="3077" y="151"/>
                      </a:lnTo>
                      <a:lnTo>
                        <a:pt x="3092" y="156"/>
                      </a:lnTo>
                      <a:lnTo>
                        <a:pt x="3106" y="160"/>
                      </a:lnTo>
                      <a:lnTo>
                        <a:pt x="3120" y="165"/>
                      </a:lnTo>
                      <a:lnTo>
                        <a:pt x="3134" y="170"/>
                      </a:lnTo>
                      <a:lnTo>
                        <a:pt x="3147" y="175"/>
                      </a:lnTo>
                      <a:lnTo>
                        <a:pt x="3159" y="179"/>
                      </a:lnTo>
                      <a:lnTo>
                        <a:pt x="3171" y="185"/>
                      </a:lnTo>
                      <a:lnTo>
                        <a:pt x="3183" y="189"/>
                      </a:lnTo>
                      <a:lnTo>
                        <a:pt x="3194" y="194"/>
                      </a:lnTo>
                      <a:lnTo>
                        <a:pt x="3204" y="200"/>
                      </a:lnTo>
                      <a:lnTo>
                        <a:pt x="3215" y="205"/>
                      </a:lnTo>
                      <a:lnTo>
                        <a:pt x="3225" y="209"/>
                      </a:lnTo>
                      <a:lnTo>
                        <a:pt x="3234" y="215"/>
                      </a:lnTo>
                      <a:lnTo>
                        <a:pt x="3243" y="220"/>
                      </a:lnTo>
                      <a:lnTo>
                        <a:pt x="3251" y="225"/>
                      </a:lnTo>
                      <a:lnTo>
                        <a:pt x="3259" y="231"/>
                      </a:lnTo>
                      <a:lnTo>
                        <a:pt x="3266" y="236"/>
                      </a:lnTo>
                      <a:lnTo>
                        <a:pt x="3273" y="241"/>
                      </a:lnTo>
                      <a:lnTo>
                        <a:pt x="3279" y="247"/>
                      </a:lnTo>
                      <a:lnTo>
                        <a:pt x="3284" y="252"/>
                      </a:lnTo>
                      <a:lnTo>
                        <a:pt x="3290" y="257"/>
                      </a:lnTo>
                      <a:lnTo>
                        <a:pt x="3295" y="263"/>
                      </a:lnTo>
                      <a:lnTo>
                        <a:pt x="3299" y="268"/>
                      </a:lnTo>
                      <a:lnTo>
                        <a:pt x="3303" y="273"/>
                      </a:lnTo>
                      <a:lnTo>
                        <a:pt x="3307" y="279"/>
                      </a:lnTo>
                      <a:lnTo>
                        <a:pt x="3309" y="284"/>
                      </a:lnTo>
                      <a:lnTo>
                        <a:pt x="3311" y="289"/>
                      </a:lnTo>
                      <a:lnTo>
                        <a:pt x="3313" y="295"/>
                      </a:lnTo>
                      <a:lnTo>
                        <a:pt x="3314" y="300"/>
                      </a:lnTo>
                      <a:lnTo>
                        <a:pt x="3315" y="306"/>
                      </a:lnTo>
                      <a:lnTo>
                        <a:pt x="3315" y="312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222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33" name="Group 39"/>
              <p:cNvGrpSpPr>
                <a:grpSpLocks/>
              </p:cNvGrpSpPr>
              <p:nvPr/>
            </p:nvGrpSpPr>
            <p:grpSpPr bwMode="auto">
              <a:xfrm rot="1868711">
                <a:off x="128" y="925"/>
                <a:ext cx="1175" cy="1785"/>
                <a:chOff x="712" y="893"/>
                <a:chExt cx="1175" cy="1785"/>
              </a:xfrm>
            </p:grpSpPr>
            <p:sp>
              <p:nvSpPr>
                <p:cNvPr id="5137" name="Line 40"/>
                <p:cNvSpPr>
                  <a:spLocks noChangeShapeType="1"/>
                </p:cNvSpPr>
                <p:nvPr/>
              </p:nvSpPr>
              <p:spPr bwMode="auto">
                <a:xfrm>
                  <a:off x="712" y="893"/>
                  <a:ext cx="1018" cy="178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8" name="Freeform 41"/>
                <p:cNvSpPr>
                  <a:spLocks/>
                </p:cNvSpPr>
                <p:nvPr/>
              </p:nvSpPr>
              <p:spPr bwMode="auto">
                <a:xfrm>
                  <a:off x="1405" y="2375"/>
                  <a:ext cx="482" cy="291"/>
                </a:xfrm>
                <a:custGeom>
                  <a:avLst/>
                  <a:gdLst>
                    <a:gd name="T0" fmla="*/ 482 w 2887"/>
                    <a:gd name="T1" fmla="*/ 11 h 1745"/>
                    <a:gd name="T2" fmla="*/ 481 w 2887"/>
                    <a:gd name="T3" fmla="*/ 18 h 1745"/>
                    <a:gd name="T4" fmla="*/ 478 w 2887"/>
                    <a:gd name="T5" fmla="*/ 26 h 1745"/>
                    <a:gd name="T6" fmla="*/ 472 w 2887"/>
                    <a:gd name="T7" fmla="*/ 36 h 1745"/>
                    <a:gd name="T8" fmla="*/ 463 w 2887"/>
                    <a:gd name="T9" fmla="*/ 46 h 1745"/>
                    <a:gd name="T10" fmla="*/ 452 w 2887"/>
                    <a:gd name="T11" fmla="*/ 58 h 1745"/>
                    <a:gd name="T12" fmla="*/ 439 w 2887"/>
                    <a:gd name="T13" fmla="*/ 71 h 1745"/>
                    <a:gd name="T14" fmla="*/ 423 w 2887"/>
                    <a:gd name="T15" fmla="*/ 84 h 1745"/>
                    <a:gd name="T16" fmla="*/ 406 w 2887"/>
                    <a:gd name="T17" fmla="*/ 98 h 1745"/>
                    <a:gd name="T18" fmla="*/ 386 w 2887"/>
                    <a:gd name="T19" fmla="*/ 113 h 1745"/>
                    <a:gd name="T20" fmla="*/ 365 w 2887"/>
                    <a:gd name="T21" fmla="*/ 128 h 1745"/>
                    <a:gd name="T22" fmla="*/ 343 w 2887"/>
                    <a:gd name="T23" fmla="*/ 143 h 1745"/>
                    <a:gd name="T24" fmla="*/ 319 w 2887"/>
                    <a:gd name="T25" fmla="*/ 158 h 1745"/>
                    <a:gd name="T26" fmla="*/ 295 w 2887"/>
                    <a:gd name="T27" fmla="*/ 174 h 1745"/>
                    <a:gd name="T28" fmla="*/ 270 w 2887"/>
                    <a:gd name="T29" fmla="*/ 188 h 1745"/>
                    <a:gd name="T30" fmla="*/ 245 w 2887"/>
                    <a:gd name="T31" fmla="*/ 203 h 1745"/>
                    <a:gd name="T32" fmla="*/ 220 w 2887"/>
                    <a:gd name="T33" fmla="*/ 216 h 1745"/>
                    <a:gd name="T34" fmla="*/ 194 w 2887"/>
                    <a:gd name="T35" fmla="*/ 229 h 1745"/>
                    <a:gd name="T36" fmla="*/ 170 w 2887"/>
                    <a:gd name="T37" fmla="*/ 241 h 1745"/>
                    <a:gd name="T38" fmla="*/ 146 w 2887"/>
                    <a:gd name="T39" fmla="*/ 252 h 1745"/>
                    <a:gd name="T40" fmla="*/ 124 w 2887"/>
                    <a:gd name="T41" fmla="*/ 262 h 1745"/>
                    <a:gd name="T42" fmla="*/ 102 w 2887"/>
                    <a:gd name="T43" fmla="*/ 270 h 1745"/>
                    <a:gd name="T44" fmla="*/ 82 w 2887"/>
                    <a:gd name="T45" fmla="*/ 278 h 1745"/>
                    <a:gd name="T46" fmla="*/ 64 w 2887"/>
                    <a:gd name="T47" fmla="*/ 283 h 1745"/>
                    <a:gd name="T48" fmla="*/ 48 w 2887"/>
                    <a:gd name="T49" fmla="*/ 287 h 1745"/>
                    <a:gd name="T50" fmla="*/ 34 w 2887"/>
                    <a:gd name="T51" fmla="*/ 290 h 1745"/>
                    <a:gd name="T52" fmla="*/ 22 w 2887"/>
                    <a:gd name="T53" fmla="*/ 291 h 1745"/>
                    <a:gd name="T54" fmla="*/ 13 w 2887"/>
                    <a:gd name="T55" fmla="*/ 290 h 1745"/>
                    <a:gd name="T56" fmla="*/ 6 w 2887"/>
                    <a:gd name="T57" fmla="*/ 288 h 1745"/>
                    <a:gd name="T58" fmla="*/ 2 w 2887"/>
                    <a:gd name="T59" fmla="*/ 284 h 1745"/>
                    <a:gd name="T60" fmla="*/ 0 w 2887"/>
                    <a:gd name="T61" fmla="*/ 279 h 1745"/>
                    <a:gd name="T62" fmla="*/ 1 w 2887"/>
                    <a:gd name="T63" fmla="*/ 272 h 1745"/>
                    <a:gd name="T64" fmla="*/ 5 w 2887"/>
                    <a:gd name="T65" fmla="*/ 264 h 1745"/>
                    <a:gd name="T66" fmla="*/ 11 w 2887"/>
                    <a:gd name="T67" fmla="*/ 254 h 1745"/>
                    <a:gd name="T68" fmla="*/ 20 w 2887"/>
                    <a:gd name="T69" fmla="*/ 244 h 1745"/>
                    <a:gd name="T70" fmla="*/ 31 w 2887"/>
                    <a:gd name="T71" fmla="*/ 232 h 1745"/>
                    <a:gd name="T72" fmla="*/ 45 w 2887"/>
                    <a:gd name="T73" fmla="*/ 219 h 1745"/>
                    <a:gd name="T74" fmla="*/ 60 w 2887"/>
                    <a:gd name="T75" fmla="*/ 206 h 1745"/>
                    <a:gd name="T76" fmla="*/ 78 w 2887"/>
                    <a:gd name="T77" fmla="*/ 192 h 1745"/>
                    <a:gd name="T78" fmla="*/ 98 w 2887"/>
                    <a:gd name="T79" fmla="*/ 177 h 1745"/>
                    <a:gd name="T80" fmla="*/ 119 w 2887"/>
                    <a:gd name="T81" fmla="*/ 162 h 1745"/>
                    <a:gd name="T82" fmla="*/ 141 w 2887"/>
                    <a:gd name="T83" fmla="*/ 147 h 1745"/>
                    <a:gd name="T84" fmla="*/ 165 w 2887"/>
                    <a:gd name="T85" fmla="*/ 131 h 1745"/>
                    <a:gd name="T86" fmla="*/ 189 w 2887"/>
                    <a:gd name="T87" fmla="*/ 116 h 1745"/>
                    <a:gd name="T88" fmla="*/ 214 w 2887"/>
                    <a:gd name="T89" fmla="*/ 101 h 1745"/>
                    <a:gd name="T90" fmla="*/ 239 w 2887"/>
                    <a:gd name="T91" fmla="*/ 87 h 1745"/>
                    <a:gd name="T92" fmla="*/ 265 w 2887"/>
                    <a:gd name="T93" fmla="*/ 74 h 1745"/>
                    <a:gd name="T94" fmla="*/ 290 w 2887"/>
                    <a:gd name="T95" fmla="*/ 61 h 1745"/>
                    <a:gd name="T96" fmla="*/ 314 w 2887"/>
                    <a:gd name="T97" fmla="*/ 49 h 1745"/>
                    <a:gd name="T98" fmla="*/ 338 w 2887"/>
                    <a:gd name="T99" fmla="*/ 38 h 1745"/>
                    <a:gd name="T100" fmla="*/ 360 w 2887"/>
                    <a:gd name="T101" fmla="*/ 28 h 1745"/>
                    <a:gd name="T102" fmla="*/ 382 w 2887"/>
                    <a:gd name="T103" fmla="*/ 20 h 1745"/>
                    <a:gd name="T104" fmla="*/ 401 w 2887"/>
                    <a:gd name="T105" fmla="*/ 13 h 1745"/>
                    <a:gd name="T106" fmla="*/ 419 w 2887"/>
                    <a:gd name="T107" fmla="*/ 7 h 1745"/>
                    <a:gd name="T108" fmla="*/ 435 w 2887"/>
                    <a:gd name="T109" fmla="*/ 3 h 1745"/>
                    <a:gd name="T110" fmla="*/ 449 w 2887"/>
                    <a:gd name="T111" fmla="*/ 1 h 1745"/>
                    <a:gd name="T112" fmla="*/ 461 w 2887"/>
                    <a:gd name="T113" fmla="*/ 0 h 1745"/>
                    <a:gd name="T114" fmla="*/ 470 w 2887"/>
                    <a:gd name="T115" fmla="*/ 1 h 1745"/>
                    <a:gd name="T116" fmla="*/ 477 w 2887"/>
                    <a:gd name="T117" fmla="*/ 3 h 1745"/>
                    <a:gd name="T118" fmla="*/ 481 w 2887"/>
                    <a:gd name="T119" fmla="*/ 7 h 1745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2887" h="1745">
                      <a:moveTo>
                        <a:pt x="2879" y="42"/>
                      </a:moveTo>
                      <a:lnTo>
                        <a:pt x="2882" y="47"/>
                      </a:lnTo>
                      <a:lnTo>
                        <a:pt x="2884" y="52"/>
                      </a:lnTo>
                      <a:lnTo>
                        <a:pt x="2885" y="58"/>
                      </a:lnTo>
                      <a:lnTo>
                        <a:pt x="2886" y="63"/>
                      </a:lnTo>
                      <a:lnTo>
                        <a:pt x="2887" y="68"/>
                      </a:lnTo>
                      <a:lnTo>
                        <a:pt x="2887" y="75"/>
                      </a:lnTo>
                      <a:lnTo>
                        <a:pt x="2887" y="81"/>
                      </a:lnTo>
                      <a:lnTo>
                        <a:pt x="2886" y="88"/>
                      </a:lnTo>
                      <a:lnTo>
                        <a:pt x="2885" y="94"/>
                      </a:lnTo>
                      <a:lnTo>
                        <a:pt x="2884" y="101"/>
                      </a:lnTo>
                      <a:lnTo>
                        <a:pt x="2882" y="109"/>
                      </a:lnTo>
                      <a:lnTo>
                        <a:pt x="2880" y="116"/>
                      </a:lnTo>
                      <a:lnTo>
                        <a:pt x="2877" y="124"/>
                      </a:lnTo>
                      <a:lnTo>
                        <a:pt x="2874" y="131"/>
                      </a:lnTo>
                      <a:lnTo>
                        <a:pt x="2870" y="140"/>
                      </a:lnTo>
                      <a:lnTo>
                        <a:pt x="2866" y="148"/>
                      </a:lnTo>
                      <a:lnTo>
                        <a:pt x="2862" y="157"/>
                      </a:lnTo>
                      <a:lnTo>
                        <a:pt x="2857" y="165"/>
                      </a:lnTo>
                      <a:lnTo>
                        <a:pt x="2851" y="175"/>
                      </a:lnTo>
                      <a:lnTo>
                        <a:pt x="2845" y="185"/>
                      </a:lnTo>
                      <a:lnTo>
                        <a:pt x="2839" y="194"/>
                      </a:lnTo>
                      <a:lnTo>
                        <a:pt x="2832" y="204"/>
                      </a:lnTo>
                      <a:lnTo>
                        <a:pt x="2826" y="213"/>
                      </a:lnTo>
                      <a:lnTo>
                        <a:pt x="2817" y="223"/>
                      </a:lnTo>
                      <a:lnTo>
                        <a:pt x="2810" y="234"/>
                      </a:lnTo>
                      <a:lnTo>
                        <a:pt x="2801" y="244"/>
                      </a:lnTo>
                      <a:lnTo>
                        <a:pt x="2793" y="255"/>
                      </a:lnTo>
                      <a:lnTo>
                        <a:pt x="2783" y="266"/>
                      </a:lnTo>
                      <a:lnTo>
                        <a:pt x="2773" y="277"/>
                      </a:lnTo>
                      <a:lnTo>
                        <a:pt x="2764" y="288"/>
                      </a:lnTo>
                      <a:lnTo>
                        <a:pt x="2753" y="300"/>
                      </a:lnTo>
                      <a:lnTo>
                        <a:pt x="2742" y="312"/>
                      </a:lnTo>
                      <a:lnTo>
                        <a:pt x="2731" y="323"/>
                      </a:lnTo>
                      <a:lnTo>
                        <a:pt x="2719" y="335"/>
                      </a:lnTo>
                      <a:lnTo>
                        <a:pt x="2707" y="347"/>
                      </a:lnTo>
                      <a:lnTo>
                        <a:pt x="2694" y="360"/>
                      </a:lnTo>
                      <a:lnTo>
                        <a:pt x="2682" y="372"/>
                      </a:lnTo>
                      <a:lnTo>
                        <a:pt x="2669" y="384"/>
                      </a:lnTo>
                      <a:lnTo>
                        <a:pt x="2655" y="397"/>
                      </a:lnTo>
                      <a:lnTo>
                        <a:pt x="2641" y="410"/>
                      </a:lnTo>
                      <a:lnTo>
                        <a:pt x="2627" y="424"/>
                      </a:lnTo>
                      <a:lnTo>
                        <a:pt x="2612" y="436"/>
                      </a:lnTo>
                      <a:lnTo>
                        <a:pt x="2597" y="449"/>
                      </a:lnTo>
                      <a:lnTo>
                        <a:pt x="2582" y="463"/>
                      </a:lnTo>
                      <a:lnTo>
                        <a:pt x="2566" y="477"/>
                      </a:lnTo>
                      <a:lnTo>
                        <a:pt x="2550" y="490"/>
                      </a:lnTo>
                      <a:lnTo>
                        <a:pt x="2533" y="503"/>
                      </a:lnTo>
                      <a:lnTo>
                        <a:pt x="2517" y="517"/>
                      </a:lnTo>
                      <a:lnTo>
                        <a:pt x="2500" y="532"/>
                      </a:lnTo>
                      <a:lnTo>
                        <a:pt x="2482" y="546"/>
                      </a:lnTo>
                      <a:lnTo>
                        <a:pt x="2465" y="560"/>
                      </a:lnTo>
                      <a:lnTo>
                        <a:pt x="2447" y="575"/>
                      </a:lnTo>
                      <a:lnTo>
                        <a:pt x="2429" y="589"/>
                      </a:lnTo>
                      <a:lnTo>
                        <a:pt x="2410" y="604"/>
                      </a:lnTo>
                      <a:lnTo>
                        <a:pt x="2391" y="618"/>
                      </a:lnTo>
                      <a:lnTo>
                        <a:pt x="2371" y="633"/>
                      </a:lnTo>
                      <a:lnTo>
                        <a:pt x="2352" y="647"/>
                      </a:lnTo>
                      <a:lnTo>
                        <a:pt x="2333" y="662"/>
                      </a:lnTo>
                      <a:lnTo>
                        <a:pt x="2313" y="677"/>
                      </a:lnTo>
                      <a:lnTo>
                        <a:pt x="2292" y="692"/>
                      </a:lnTo>
                      <a:lnTo>
                        <a:pt x="2271" y="707"/>
                      </a:lnTo>
                      <a:lnTo>
                        <a:pt x="2251" y="722"/>
                      </a:lnTo>
                      <a:lnTo>
                        <a:pt x="2230" y="737"/>
                      </a:lnTo>
                      <a:lnTo>
                        <a:pt x="2208" y="752"/>
                      </a:lnTo>
                      <a:lnTo>
                        <a:pt x="2187" y="767"/>
                      </a:lnTo>
                      <a:lnTo>
                        <a:pt x="2164" y="782"/>
                      </a:lnTo>
                      <a:lnTo>
                        <a:pt x="2143" y="798"/>
                      </a:lnTo>
                      <a:lnTo>
                        <a:pt x="2121" y="813"/>
                      </a:lnTo>
                      <a:lnTo>
                        <a:pt x="2098" y="828"/>
                      </a:lnTo>
                      <a:lnTo>
                        <a:pt x="2076" y="844"/>
                      </a:lnTo>
                      <a:lnTo>
                        <a:pt x="2053" y="859"/>
                      </a:lnTo>
                      <a:lnTo>
                        <a:pt x="2030" y="874"/>
                      </a:lnTo>
                      <a:lnTo>
                        <a:pt x="2007" y="890"/>
                      </a:lnTo>
                      <a:lnTo>
                        <a:pt x="1983" y="904"/>
                      </a:lnTo>
                      <a:lnTo>
                        <a:pt x="1960" y="919"/>
                      </a:lnTo>
                      <a:lnTo>
                        <a:pt x="1936" y="934"/>
                      </a:lnTo>
                      <a:lnTo>
                        <a:pt x="1913" y="950"/>
                      </a:lnTo>
                      <a:lnTo>
                        <a:pt x="1888" y="965"/>
                      </a:lnTo>
                      <a:lnTo>
                        <a:pt x="1864" y="980"/>
                      </a:lnTo>
                      <a:lnTo>
                        <a:pt x="1840" y="995"/>
                      </a:lnTo>
                      <a:lnTo>
                        <a:pt x="1816" y="1011"/>
                      </a:lnTo>
                      <a:lnTo>
                        <a:pt x="1791" y="1026"/>
                      </a:lnTo>
                      <a:lnTo>
                        <a:pt x="1767" y="1041"/>
                      </a:lnTo>
                      <a:lnTo>
                        <a:pt x="1742" y="1056"/>
                      </a:lnTo>
                      <a:lnTo>
                        <a:pt x="1717" y="1071"/>
                      </a:lnTo>
                      <a:lnTo>
                        <a:pt x="1692" y="1086"/>
                      </a:lnTo>
                      <a:lnTo>
                        <a:pt x="1668" y="1101"/>
                      </a:lnTo>
                      <a:lnTo>
                        <a:pt x="1642" y="1115"/>
                      </a:lnTo>
                      <a:lnTo>
                        <a:pt x="1617" y="1130"/>
                      </a:lnTo>
                      <a:lnTo>
                        <a:pt x="1592" y="1144"/>
                      </a:lnTo>
                      <a:lnTo>
                        <a:pt x="1567" y="1158"/>
                      </a:lnTo>
                      <a:lnTo>
                        <a:pt x="1542" y="1173"/>
                      </a:lnTo>
                      <a:lnTo>
                        <a:pt x="1516" y="1187"/>
                      </a:lnTo>
                      <a:lnTo>
                        <a:pt x="1492" y="1202"/>
                      </a:lnTo>
                      <a:lnTo>
                        <a:pt x="1466" y="1216"/>
                      </a:lnTo>
                      <a:lnTo>
                        <a:pt x="1440" y="1230"/>
                      </a:lnTo>
                      <a:lnTo>
                        <a:pt x="1416" y="1244"/>
                      </a:lnTo>
                      <a:lnTo>
                        <a:pt x="1390" y="1257"/>
                      </a:lnTo>
                      <a:lnTo>
                        <a:pt x="1365" y="1271"/>
                      </a:lnTo>
                      <a:lnTo>
                        <a:pt x="1340" y="1284"/>
                      </a:lnTo>
                      <a:lnTo>
                        <a:pt x="1315" y="1298"/>
                      </a:lnTo>
                      <a:lnTo>
                        <a:pt x="1289" y="1311"/>
                      </a:lnTo>
                      <a:lnTo>
                        <a:pt x="1265" y="1325"/>
                      </a:lnTo>
                      <a:lnTo>
                        <a:pt x="1239" y="1337"/>
                      </a:lnTo>
                      <a:lnTo>
                        <a:pt x="1214" y="1350"/>
                      </a:lnTo>
                      <a:lnTo>
                        <a:pt x="1190" y="1363"/>
                      </a:lnTo>
                      <a:lnTo>
                        <a:pt x="1164" y="1376"/>
                      </a:lnTo>
                      <a:lnTo>
                        <a:pt x="1140" y="1388"/>
                      </a:lnTo>
                      <a:lnTo>
                        <a:pt x="1115" y="1400"/>
                      </a:lnTo>
                      <a:lnTo>
                        <a:pt x="1091" y="1412"/>
                      </a:lnTo>
                      <a:lnTo>
                        <a:pt x="1066" y="1424"/>
                      </a:lnTo>
                      <a:lnTo>
                        <a:pt x="1042" y="1436"/>
                      </a:lnTo>
                      <a:lnTo>
                        <a:pt x="1018" y="1447"/>
                      </a:lnTo>
                      <a:lnTo>
                        <a:pt x="994" y="1459"/>
                      </a:lnTo>
                      <a:lnTo>
                        <a:pt x="969" y="1470"/>
                      </a:lnTo>
                      <a:lnTo>
                        <a:pt x="946" y="1481"/>
                      </a:lnTo>
                      <a:lnTo>
                        <a:pt x="922" y="1492"/>
                      </a:lnTo>
                      <a:lnTo>
                        <a:pt x="899" y="1503"/>
                      </a:lnTo>
                      <a:lnTo>
                        <a:pt x="875" y="1513"/>
                      </a:lnTo>
                      <a:lnTo>
                        <a:pt x="852" y="1523"/>
                      </a:lnTo>
                      <a:lnTo>
                        <a:pt x="829" y="1534"/>
                      </a:lnTo>
                      <a:lnTo>
                        <a:pt x="807" y="1543"/>
                      </a:lnTo>
                      <a:lnTo>
                        <a:pt x="784" y="1553"/>
                      </a:lnTo>
                      <a:lnTo>
                        <a:pt x="761" y="1562"/>
                      </a:lnTo>
                      <a:lnTo>
                        <a:pt x="740" y="1572"/>
                      </a:lnTo>
                      <a:lnTo>
                        <a:pt x="718" y="1581"/>
                      </a:lnTo>
                      <a:lnTo>
                        <a:pt x="696" y="1589"/>
                      </a:lnTo>
                      <a:lnTo>
                        <a:pt x="674" y="1598"/>
                      </a:lnTo>
                      <a:lnTo>
                        <a:pt x="654" y="1606"/>
                      </a:lnTo>
                      <a:lnTo>
                        <a:pt x="632" y="1615"/>
                      </a:lnTo>
                      <a:lnTo>
                        <a:pt x="611" y="1622"/>
                      </a:lnTo>
                      <a:lnTo>
                        <a:pt x="591" y="1630"/>
                      </a:lnTo>
                      <a:lnTo>
                        <a:pt x="570" y="1637"/>
                      </a:lnTo>
                      <a:lnTo>
                        <a:pt x="550" y="1645"/>
                      </a:lnTo>
                      <a:lnTo>
                        <a:pt x="531" y="1652"/>
                      </a:lnTo>
                      <a:lnTo>
                        <a:pt x="512" y="1658"/>
                      </a:lnTo>
                      <a:lnTo>
                        <a:pt x="493" y="1665"/>
                      </a:lnTo>
                      <a:lnTo>
                        <a:pt x="473" y="1671"/>
                      </a:lnTo>
                      <a:lnTo>
                        <a:pt x="455" y="1678"/>
                      </a:lnTo>
                      <a:lnTo>
                        <a:pt x="436" y="1683"/>
                      </a:lnTo>
                      <a:lnTo>
                        <a:pt x="419" y="1688"/>
                      </a:lnTo>
                      <a:lnTo>
                        <a:pt x="401" y="1694"/>
                      </a:lnTo>
                      <a:lnTo>
                        <a:pt x="384" y="1699"/>
                      </a:lnTo>
                      <a:lnTo>
                        <a:pt x="367" y="1703"/>
                      </a:lnTo>
                      <a:lnTo>
                        <a:pt x="350" y="1709"/>
                      </a:lnTo>
                      <a:lnTo>
                        <a:pt x="334" y="1713"/>
                      </a:lnTo>
                      <a:lnTo>
                        <a:pt x="318" y="1716"/>
                      </a:lnTo>
                      <a:lnTo>
                        <a:pt x="302" y="1720"/>
                      </a:lnTo>
                      <a:lnTo>
                        <a:pt x="287" y="1724"/>
                      </a:lnTo>
                      <a:lnTo>
                        <a:pt x="272" y="1727"/>
                      </a:lnTo>
                      <a:lnTo>
                        <a:pt x="257" y="1730"/>
                      </a:lnTo>
                      <a:lnTo>
                        <a:pt x="243" y="1733"/>
                      </a:lnTo>
                      <a:lnTo>
                        <a:pt x="229" y="1735"/>
                      </a:lnTo>
                      <a:lnTo>
                        <a:pt x="215" y="1737"/>
                      </a:lnTo>
                      <a:lnTo>
                        <a:pt x="203" y="1740"/>
                      </a:lnTo>
                      <a:lnTo>
                        <a:pt x="190" y="1741"/>
                      </a:lnTo>
                      <a:lnTo>
                        <a:pt x="178" y="1743"/>
                      </a:lnTo>
                      <a:lnTo>
                        <a:pt x="165" y="1744"/>
                      </a:lnTo>
                      <a:lnTo>
                        <a:pt x="155" y="1744"/>
                      </a:lnTo>
                      <a:lnTo>
                        <a:pt x="143" y="1745"/>
                      </a:lnTo>
                      <a:lnTo>
                        <a:pt x="132" y="1745"/>
                      </a:lnTo>
                      <a:lnTo>
                        <a:pt x="121" y="1745"/>
                      </a:lnTo>
                      <a:lnTo>
                        <a:pt x="112" y="1745"/>
                      </a:lnTo>
                      <a:lnTo>
                        <a:pt x="102" y="1745"/>
                      </a:lnTo>
                      <a:lnTo>
                        <a:pt x="93" y="1744"/>
                      </a:lnTo>
                      <a:lnTo>
                        <a:pt x="84" y="1743"/>
                      </a:lnTo>
                      <a:lnTo>
                        <a:pt x="76" y="1742"/>
                      </a:lnTo>
                      <a:lnTo>
                        <a:pt x="68" y="1740"/>
                      </a:lnTo>
                      <a:lnTo>
                        <a:pt x="61" y="1738"/>
                      </a:lnTo>
                      <a:lnTo>
                        <a:pt x="53" y="1736"/>
                      </a:lnTo>
                      <a:lnTo>
                        <a:pt x="47" y="1733"/>
                      </a:lnTo>
                      <a:lnTo>
                        <a:pt x="40" y="1731"/>
                      </a:lnTo>
                      <a:lnTo>
                        <a:pt x="35" y="1728"/>
                      </a:lnTo>
                      <a:lnTo>
                        <a:pt x="30" y="1725"/>
                      </a:lnTo>
                      <a:lnTo>
                        <a:pt x="24" y="1721"/>
                      </a:lnTo>
                      <a:lnTo>
                        <a:pt x="20" y="1718"/>
                      </a:lnTo>
                      <a:lnTo>
                        <a:pt x="16" y="1714"/>
                      </a:lnTo>
                      <a:lnTo>
                        <a:pt x="13" y="1710"/>
                      </a:lnTo>
                      <a:lnTo>
                        <a:pt x="10" y="1705"/>
                      </a:lnTo>
                      <a:lnTo>
                        <a:pt x="7" y="1700"/>
                      </a:lnTo>
                      <a:lnTo>
                        <a:pt x="4" y="1696"/>
                      </a:lnTo>
                      <a:lnTo>
                        <a:pt x="3" y="1690"/>
                      </a:lnTo>
                      <a:lnTo>
                        <a:pt x="1" y="1685"/>
                      </a:lnTo>
                      <a:lnTo>
                        <a:pt x="1" y="1680"/>
                      </a:lnTo>
                      <a:lnTo>
                        <a:pt x="0" y="1673"/>
                      </a:lnTo>
                      <a:lnTo>
                        <a:pt x="0" y="1667"/>
                      </a:lnTo>
                      <a:lnTo>
                        <a:pt x="0" y="1661"/>
                      </a:lnTo>
                      <a:lnTo>
                        <a:pt x="1" y="1654"/>
                      </a:lnTo>
                      <a:lnTo>
                        <a:pt x="2" y="1647"/>
                      </a:lnTo>
                      <a:lnTo>
                        <a:pt x="4" y="1640"/>
                      </a:lnTo>
                      <a:lnTo>
                        <a:pt x="6" y="1633"/>
                      </a:lnTo>
                      <a:lnTo>
                        <a:pt x="8" y="1625"/>
                      </a:lnTo>
                      <a:lnTo>
                        <a:pt x="12" y="1617"/>
                      </a:lnTo>
                      <a:lnTo>
                        <a:pt x="16" y="1609"/>
                      </a:lnTo>
                      <a:lnTo>
                        <a:pt x="19" y="1601"/>
                      </a:lnTo>
                      <a:lnTo>
                        <a:pt x="23" y="1592"/>
                      </a:lnTo>
                      <a:lnTo>
                        <a:pt x="29" y="1584"/>
                      </a:lnTo>
                      <a:lnTo>
                        <a:pt x="34" y="1574"/>
                      </a:lnTo>
                      <a:lnTo>
                        <a:pt x="39" y="1566"/>
                      </a:lnTo>
                      <a:lnTo>
                        <a:pt x="46" y="1556"/>
                      </a:lnTo>
                      <a:lnTo>
                        <a:pt x="52" y="1547"/>
                      </a:lnTo>
                      <a:lnTo>
                        <a:pt x="59" y="1537"/>
                      </a:lnTo>
                      <a:lnTo>
                        <a:pt x="66" y="1526"/>
                      </a:lnTo>
                      <a:lnTo>
                        <a:pt x="73" y="1517"/>
                      </a:lnTo>
                      <a:lnTo>
                        <a:pt x="82" y="1506"/>
                      </a:lnTo>
                      <a:lnTo>
                        <a:pt x="91" y="1495"/>
                      </a:lnTo>
                      <a:lnTo>
                        <a:pt x="100" y="1485"/>
                      </a:lnTo>
                      <a:lnTo>
                        <a:pt x="109" y="1474"/>
                      </a:lnTo>
                      <a:lnTo>
                        <a:pt x="119" y="1462"/>
                      </a:lnTo>
                      <a:lnTo>
                        <a:pt x="129" y="1451"/>
                      </a:lnTo>
                      <a:lnTo>
                        <a:pt x="140" y="1440"/>
                      </a:lnTo>
                      <a:lnTo>
                        <a:pt x="151" y="1428"/>
                      </a:lnTo>
                      <a:lnTo>
                        <a:pt x="162" y="1416"/>
                      </a:lnTo>
                      <a:lnTo>
                        <a:pt x="174" y="1404"/>
                      </a:lnTo>
                      <a:lnTo>
                        <a:pt x="187" y="1392"/>
                      </a:lnTo>
                      <a:lnTo>
                        <a:pt x="199" y="1379"/>
                      </a:lnTo>
                      <a:lnTo>
                        <a:pt x="212" y="1367"/>
                      </a:lnTo>
                      <a:lnTo>
                        <a:pt x="225" y="1355"/>
                      </a:lnTo>
                      <a:lnTo>
                        <a:pt x="239" y="1342"/>
                      </a:lnTo>
                      <a:lnTo>
                        <a:pt x="254" y="1329"/>
                      </a:lnTo>
                      <a:lnTo>
                        <a:pt x="268" y="1315"/>
                      </a:lnTo>
                      <a:lnTo>
                        <a:pt x="282" y="1302"/>
                      </a:lnTo>
                      <a:lnTo>
                        <a:pt x="297" y="1288"/>
                      </a:lnTo>
                      <a:lnTo>
                        <a:pt x="313" y="1276"/>
                      </a:lnTo>
                      <a:lnTo>
                        <a:pt x="329" y="1262"/>
                      </a:lnTo>
                      <a:lnTo>
                        <a:pt x="345" y="1248"/>
                      </a:lnTo>
                      <a:lnTo>
                        <a:pt x="362" y="1234"/>
                      </a:lnTo>
                      <a:lnTo>
                        <a:pt x="378" y="1220"/>
                      </a:lnTo>
                      <a:lnTo>
                        <a:pt x="397" y="1206"/>
                      </a:lnTo>
                      <a:lnTo>
                        <a:pt x="414" y="1191"/>
                      </a:lnTo>
                      <a:lnTo>
                        <a:pt x="432" y="1178"/>
                      </a:lnTo>
                      <a:lnTo>
                        <a:pt x="450" y="1164"/>
                      </a:lnTo>
                      <a:lnTo>
                        <a:pt x="468" y="1149"/>
                      </a:lnTo>
                      <a:lnTo>
                        <a:pt x="487" y="1134"/>
                      </a:lnTo>
                      <a:lnTo>
                        <a:pt x="506" y="1120"/>
                      </a:lnTo>
                      <a:lnTo>
                        <a:pt x="526" y="1105"/>
                      </a:lnTo>
                      <a:lnTo>
                        <a:pt x="545" y="1090"/>
                      </a:lnTo>
                      <a:lnTo>
                        <a:pt x="565" y="1075"/>
                      </a:lnTo>
                      <a:lnTo>
                        <a:pt x="585" y="1060"/>
                      </a:lnTo>
                      <a:lnTo>
                        <a:pt x="606" y="1045"/>
                      </a:lnTo>
                      <a:lnTo>
                        <a:pt x="626" y="1030"/>
                      </a:lnTo>
                      <a:lnTo>
                        <a:pt x="647" y="1015"/>
                      </a:lnTo>
                      <a:lnTo>
                        <a:pt x="668" y="1000"/>
                      </a:lnTo>
                      <a:lnTo>
                        <a:pt x="690" y="986"/>
                      </a:lnTo>
                      <a:lnTo>
                        <a:pt x="711" y="971"/>
                      </a:lnTo>
                      <a:lnTo>
                        <a:pt x="734" y="955"/>
                      </a:lnTo>
                      <a:lnTo>
                        <a:pt x="756" y="940"/>
                      </a:lnTo>
                      <a:lnTo>
                        <a:pt x="778" y="925"/>
                      </a:lnTo>
                      <a:lnTo>
                        <a:pt x="801" y="909"/>
                      </a:lnTo>
                      <a:lnTo>
                        <a:pt x="823" y="894"/>
                      </a:lnTo>
                      <a:lnTo>
                        <a:pt x="847" y="879"/>
                      </a:lnTo>
                      <a:lnTo>
                        <a:pt x="869" y="864"/>
                      </a:lnTo>
                      <a:lnTo>
                        <a:pt x="892" y="848"/>
                      </a:lnTo>
                      <a:lnTo>
                        <a:pt x="916" y="833"/>
                      </a:lnTo>
                      <a:lnTo>
                        <a:pt x="939" y="818"/>
                      </a:lnTo>
                      <a:lnTo>
                        <a:pt x="963" y="802"/>
                      </a:lnTo>
                      <a:lnTo>
                        <a:pt x="987" y="787"/>
                      </a:lnTo>
                      <a:lnTo>
                        <a:pt x="1011" y="772"/>
                      </a:lnTo>
                      <a:lnTo>
                        <a:pt x="1035" y="757"/>
                      </a:lnTo>
                      <a:lnTo>
                        <a:pt x="1060" y="741"/>
                      </a:lnTo>
                      <a:lnTo>
                        <a:pt x="1084" y="726"/>
                      </a:lnTo>
                      <a:lnTo>
                        <a:pt x="1109" y="711"/>
                      </a:lnTo>
                      <a:lnTo>
                        <a:pt x="1133" y="697"/>
                      </a:lnTo>
                      <a:lnTo>
                        <a:pt x="1158" y="682"/>
                      </a:lnTo>
                      <a:lnTo>
                        <a:pt x="1182" y="667"/>
                      </a:lnTo>
                      <a:lnTo>
                        <a:pt x="1208" y="652"/>
                      </a:lnTo>
                      <a:lnTo>
                        <a:pt x="1233" y="637"/>
                      </a:lnTo>
                      <a:lnTo>
                        <a:pt x="1258" y="623"/>
                      </a:lnTo>
                      <a:lnTo>
                        <a:pt x="1283" y="608"/>
                      </a:lnTo>
                      <a:lnTo>
                        <a:pt x="1308" y="593"/>
                      </a:lnTo>
                      <a:lnTo>
                        <a:pt x="1333" y="579"/>
                      </a:lnTo>
                      <a:lnTo>
                        <a:pt x="1358" y="564"/>
                      </a:lnTo>
                      <a:lnTo>
                        <a:pt x="1384" y="550"/>
                      </a:lnTo>
                      <a:lnTo>
                        <a:pt x="1408" y="537"/>
                      </a:lnTo>
                      <a:lnTo>
                        <a:pt x="1434" y="523"/>
                      </a:lnTo>
                      <a:lnTo>
                        <a:pt x="1460" y="509"/>
                      </a:lnTo>
                      <a:lnTo>
                        <a:pt x="1484" y="495"/>
                      </a:lnTo>
                      <a:lnTo>
                        <a:pt x="1510" y="481"/>
                      </a:lnTo>
                      <a:lnTo>
                        <a:pt x="1535" y="467"/>
                      </a:lnTo>
                      <a:lnTo>
                        <a:pt x="1560" y="453"/>
                      </a:lnTo>
                      <a:lnTo>
                        <a:pt x="1585" y="441"/>
                      </a:lnTo>
                      <a:lnTo>
                        <a:pt x="1610" y="428"/>
                      </a:lnTo>
                      <a:lnTo>
                        <a:pt x="1636" y="414"/>
                      </a:lnTo>
                      <a:lnTo>
                        <a:pt x="1660" y="401"/>
                      </a:lnTo>
                      <a:lnTo>
                        <a:pt x="1686" y="388"/>
                      </a:lnTo>
                      <a:lnTo>
                        <a:pt x="1710" y="376"/>
                      </a:lnTo>
                      <a:lnTo>
                        <a:pt x="1735" y="364"/>
                      </a:lnTo>
                      <a:lnTo>
                        <a:pt x="1760" y="351"/>
                      </a:lnTo>
                      <a:lnTo>
                        <a:pt x="1785" y="339"/>
                      </a:lnTo>
                      <a:lnTo>
                        <a:pt x="1809" y="326"/>
                      </a:lnTo>
                      <a:lnTo>
                        <a:pt x="1833" y="315"/>
                      </a:lnTo>
                      <a:lnTo>
                        <a:pt x="1857" y="303"/>
                      </a:lnTo>
                      <a:lnTo>
                        <a:pt x="1882" y="292"/>
                      </a:lnTo>
                      <a:lnTo>
                        <a:pt x="1905" y="281"/>
                      </a:lnTo>
                      <a:lnTo>
                        <a:pt x="1930" y="270"/>
                      </a:lnTo>
                      <a:lnTo>
                        <a:pt x="1953" y="258"/>
                      </a:lnTo>
                      <a:lnTo>
                        <a:pt x="1977" y="248"/>
                      </a:lnTo>
                      <a:lnTo>
                        <a:pt x="2000" y="237"/>
                      </a:lnTo>
                      <a:lnTo>
                        <a:pt x="2024" y="227"/>
                      </a:lnTo>
                      <a:lnTo>
                        <a:pt x="2046" y="217"/>
                      </a:lnTo>
                      <a:lnTo>
                        <a:pt x="2070" y="207"/>
                      </a:lnTo>
                      <a:lnTo>
                        <a:pt x="2092" y="196"/>
                      </a:lnTo>
                      <a:lnTo>
                        <a:pt x="2114" y="188"/>
                      </a:lnTo>
                      <a:lnTo>
                        <a:pt x="2137" y="178"/>
                      </a:lnTo>
                      <a:lnTo>
                        <a:pt x="2159" y="169"/>
                      </a:lnTo>
                      <a:lnTo>
                        <a:pt x="2180" y="160"/>
                      </a:lnTo>
                      <a:lnTo>
                        <a:pt x="2203" y="152"/>
                      </a:lnTo>
                      <a:lnTo>
                        <a:pt x="2224" y="143"/>
                      </a:lnTo>
                      <a:lnTo>
                        <a:pt x="2244" y="134"/>
                      </a:lnTo>
                      <a:lnTo>
                        <a:pt x="2266" y="126"/>
                      </a:lnTo>
                      <a:lnTo>
                        <a:pt x="2286" y="118"/>
                      </a:lnTo>
                      <a:lnTo>
                        <a:pt x="2307" y="111"/>
                      </a:lnTo>
                      <a:lnTo>
                        <a:pt x="2327" y="104"/>
                      </a:lnTo>
                      <a:lnTo>
                        <a:pt x="2347" y="96"/>
                      </a:lnTo>
                      <a:lnTo>
                        <a:pt x="2366" y="90"/>
                      </a:lnTo>
                      <a:lnTo>
                        <a:pt x="2386" y="83"/>
                      </a:lnTo>
                      <a:lnTo>
                        <a:pt x="2404" y="77"/>
                      </a:lnTo>
                      <a:lnTo>
                        <a:pt x="2424" y="71"/>
                      </a:lnTo>
                      <a:lnTo>
                        <a:pt x="2442" y="64"/>
                      </a:lnTo>
                      <a:lnTo>
                        <a:pt x="2460" y="59"/>
                      </a:lnTo>
                      <a:lnTo>
                        <a:pt x="2478" y="53"/>
                      </a:lnTo>
                      <a:lnTo>
                        <a:pt x="2495" y="48"/>
                      </a:lnTo>
                      <a:lnTo>
                        <a:pt x="2512" y="44"/>
                      </a:lnTo>
                      <a:lnTo>
                        <a:pt x="2529" y="39"/>
                      </a:lnTo>
                      <a:lnTo>
                        <a:pt x="2546" y="34"/>
                      </a:lnTo>
                      <a:lnTo>
                        <a:pt x="2562" y="30"/>
                      </a:lnTo>
                      <a:lnTo>
                        <a:pt x="2578" y="27"/>
                      </a:lnTo>
                      <a:lnTo>
                        <a:pt x="2593" y="23"/>
                      </a:lnTo>
                      <a:lnTo>
                        <a:pt x="2608" y="19"/>
                      </a:lnTo>
                      <a:lnTo>
                        <a:pt x="2623" y="16"/>
                      </a:lnTo>
                      <a:lnTo>
                        <a:pt x="2638" y="14"/>
                      </a:lnTo>
                      <a:lnTo>
                        <a:pt x="2652" y="11"/>
                      </a:lnTo>
                      <a:lnTo>
                        <a:pt x="2666" y="9"/>
                      </a:lnTo>
                      <a:lnTo>
                        <a:pt x="2678" y="7"/>
                      </a:lnTo>
                      <a:lnTo>
                        <a:pt x="2691" y="4"/>
                      </a:lnTo>
                      <a:lnTo>
                        <a:pt x="2704" y="3"/>
                      </a:lnTo>
                      <a:lnTo>
                        <a:pt x="2716" y="2"/>
                      </a:lnTo>
                      <a:lnTo>
                        <a:pt x="2727" y="1"/>
                      </a:lnTo>
                      <a:lnTo>
                        <a:pt x="2739" y="0"/>
                      </a:lnTo>
                      <a:lnTo>
                        <a:pt x="2750" y="0"/>
                      </a:lnTo>
                      <a:lnTo>
                        <a:pt x="2761" y="0"/>
                      </a:lnTo>
                      <a:lnTo>
                        <a:pt x="2771" y="0"/>
                      </a:lnTo>
                      <a:lnTo>
                        <a:pt x="2781" y="0"/>
                      </a:lnTo>
                      <a:lnTo>
                        <a:pt x="2790" y="1"/>
                      </a:lnTo>
                      <a:lnTo>
                        <a:pt x="2799" y="2"/>
                      </a:lnTo>
                      <a:lnTo>
                        <a:pt x="2807" y="3"/>
                      </a:lnTo>
                      <a:lnTo>
                        <a:pt x="2815" y="4"/>
                      </a:lnTo>
                      <a:lnTo>
                        <a:pt x="2823" y="7"/>
                      </a:lnTo>
                      <a:lnTo>
                        <a:pt x="2830" y="8"/>
                      </a:lnTo>
                      <a:lnTo>
                        <a:pt x="2837" y="10"/>
                      </a:lnTo>
                      <a:lnTo>
                        <a:pt x="2844" y="13"/>
                      </a:lnTo>
                      <a:lnTo>
                        <a:pt x="2849" y="15"/>
                      </a:lnTo>
                      <a:lnTo>
                        <a:pt x="2855" y="18"/>
                      </a:lnTo>
                      <a:lnTo>
                        <a:pt x="2860" y="21"/>
                      </a:lnTo>
                      <a:lnTo>
                        <a:pt x="2865" y="26"/>
                      </a:lnTo>
                      <a:lnTo>
                        <a:pt x="2869" y="29"/>
                      </a:lnTo>
                      <a:lnTo>
                        <a:pt x="2873" y="33"/>
                      </a:lnTo>
                      <a:lnTo>
                        <a:pt x="2877" y="37"/>
                      </a:lnTo>
                      <a:lnTo>
                        <a:pt x="2879" y="42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222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34" name="Group 42"/>
              <p:cNvGrpSpPr>
                <a:grpSpLocks/>
              </p:cNvGrpSpPr>
              <p:nvPr/>
            </p:nvGrpSpPr>
            <p:grpSpPr bwMode="auto">
              <a:xfrm rot="-5125972">
                <a:off x="884" y="229"/>
                <a:ext cx="552" cy="1766"/>
                <a:chOff x="1260" y="1581"/>
                <a:chExt cx="552" cy="1766"/>
              </a:xfrm>
            </p:grpSpPr>
            <p:sp>
              <p:nvSpPr>
                <p:cNvPr id="5135" name="Line 43"/>
                <p:cNvSpPr>
                  <a:spLocks noChangeShapeType="1"/>
                </p:cNvSpPr>
                <p:nvPr/>
              </p:nvSpPr>
              <p:spPr bwMode="auto">
                <a:xfrm>
                  <a:off x="1528" y="1581"/>
                  <a:ext cx="9" cy="1766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6" name="Freeform 44"/>
                <p:cNvSpPr>
                  <a:spLocks/>
                </p:cNvSpPr>
                <p:nvPr/>
              </p:nvSpPr>
              <p:spPr bwMode="auto">
                <a:xfrm>
                  <a:off x="1260" y="3165"/>
                  <a:ext cx="552" cy="103"/>
                </a:xfrm>
                <a:custGeom>
                  <a:avLst/>
                  <a:gdLst>
                    <a:gd name="T0" fmla="*/ 551 w 3315"/>
                    <a:gd name="T1" fmla="*/ 56 h 622"/>
                    <a:gd name="T2" fmla="*/ 547 w 3315"/>
                    <a:gd name="T3" fmla="*/ 61 h 622"/>
                    <a:gd name="T4" fmla="*/ 540 w 3315"/>
                    <a:gd name="T5" fmla="*/ 67 h 622"/>
                    <a:gd name="T6" fmla="*/ 530 w 3315"/>
                    <a:gd name="T7" fmla="*/ 72 h 622"/>
                    <a:gd name="T8" fmla="*/ 517 w 3315"/>
                    <a:gd name="T9" fmla="*/ 77 h 622"/>
                    <a:gd name="T10" fmla="*/ 502 w 3315"/>
                    <a:gd name="T11" fmla="*/ 81 h 622"/>
                    <a:gd name="T12" fmla="*/ 484 w 3315"/>
                    <a:gd name="T13" fmla="*/ 85 h 622"/>
                    <a:gd name="T14" fmla="*/ 464 w 3315"/>
                    <a:gd name="T15" fmla="*/ 89 h 622"/>
                    <a:gd name="T16" fmla="*/ 442 w 3315"/>
                    <a:gd name="T17" fmla="*/ 93 h 622"/>
                    <a:gd name="T18" fmla="*/ 417 w 3315"/>
                    <a:gd name="T19" fmla="*/ 96 h 622"/>
                    <a:gd name="T20" fmla="*/ 392 w 3315"/>
                    <a:gd name="T21" fmla="*/ 98 h 622"/>
                    <a:gd name="T22" fmla="*/ 365 w 3315"/>
                    <a:gd name="T23" fmla="*/ 100 h 622"/>
                    <a:gd name="T24" fmla="*/ 337 w 3315"/>
                    <a:gd name="T25" fmla="*/ 102 h 622"/>
                    <a:gd name="T26" fmla="*/ 309 w 3315"/>
                    <a:gd name="T27" fmla="*/ 103 h 622"/>
                    <a:gd name="T28" fmla="*/ 280 w 3315"/>
                    <a:gd name="T29" fmla="*/ 103 h 622"/>
                    <a:gd name="T30" fmla="*/ 251 w 3315"/>
                    <a:gd name="T31" fmla="*/ 103 h 622"/>
                    <a:gd name="T32" fmla="*/ 222 w 3315"/>
                    <a:gd name="T33" fmla="*/ 102 h 622"/>
                    <a:gd name="T34" fmla="*/ 194 w 3315"/>
                    <a:gd name="T35" fmla="*/ 101 h 622"/>
                    <a:gd name="T36" fmla="*/ 167 w 3315"/>
                    <a:gd name="T37" fmla="*/ 99 h 622"/>
                    <a:gd name="T38" fmla="*/ 141 w 3315"/>
                    <a:gd name="T39" fmla="*/ 97 h 622"/>
                    <a:gd name="T40" fmla="*/ 116 w 3315"/>
                    <a:gd name="T41" fmla="*/ 93 h 622"/>
                    <a:gd name="T42" fmla="*/ 94 w 3315"/>
                    <a:gd name="T43" fmla="*/ 90 h 622"/>
                    <a:gd name="T44" fmla="*/ 73 w 3315"/>
                    <a:gd name="T45" fmla="*/ 86 h 622"/>
                    <a:gd name="T46" fmla="*/ 54 w 3315"/>
                    <a:gd name="T47" fmla="*/ 82 h 622"/>
                    <a:gd name="T48" fmla="*/ 38 w 3315"/>
                    <a:gd name="T49" fmla="*/ 78 h 622"/>
                    <a:gd name="T50" fmla="*/ 25 w 3315"/>
                    <a:gd name="T51" fmla="*/ 73 h 622"/>
                    <a:gd name="T52" fmla="*/ 14 w 3315"/>
                    <a:gd name="T53" fmla="*/ 68 h 622"/>
                    <a:gd name="T54" fmla="*/ 6 w 3315"/>
                    <a:gd name="T55" fmla="*/ 63 h 622"/>
                    <a:gd name="T56" fmla="*/ 2 w 3315"/>
                    <a:gd name="T57" fmla="*/ 57 h 622"/>
                    <a:gd name="T58" fmla="*/ 0 w 3315"/>
                    <a:gd name="T59" fmla="*/ 52 h 622"/>
                    <a:gd name="T60" fmla="*/ 1 w 3315"/>
                    <a:gd name="T61" fmla="*/ 47 h 622"/>
                    <a:gd name="T62" fmla="*/ 5 w 3315"/>
                    <a:gd name="T63" fmla="*/ 41 h 622"/>
                    <a:gd name="T64" fmla="*/ 13 w 3315"/>
                    <a:gd name="T65" fmla="*/ 36 h 622"/>
                    <a:gd name="T66" fmla="*/ 23 w 3315"/>
                    <a:gd name="T67" fmla="*/ 31 h 622"/>
                    <a:gd name="T68" fmla="*/ 36 w 3315"/>
                    <a:gd name="T69" fmla="*/ 26 h 622"/>
                    <a:gd name="T70" fmla="*/ 51 w 3315"/>
                    <a:gd name="T71" fmla="*/ 22 h 622"/>
                    <a:gd name="T72" fmla="*/ 70 w 3315"/>
                    <a:gd name="T73" fmla="*/ 17 h 622"/>
                    <a:gd name="T74" fmla="*/ 90 w 3315"/>
                    <a:gd name="T75" fmla="*/ 13 h 622"/>
                    <a:gd name="T76" fmla="*/ 112 w 3315"/>
                    <a:gd name="T77" fmla="*/ 10 h 622"/>
                    <a:gd name="T78" fmla="*/ 137 w 3315"/>
                    <a:gd name="T79" fmla="*/ 7 h 622"/>
                    <a:gd name="T80" fmla="*/ 162 w 3315"/>
                    <a:gd name="T81" fmla="*/ 5 h 622"/>
                    <a:gd name="T82" fmla="*/ 189 w 3315"/>
                    <a:gd name="T83" fmla="*/ 3 h 622"/>
                    <a:gd name="T84" fmla="*/ 217 w 3315"/>
                    <a:gd name="T85" fmla="*/ 1 h 622"/>
                    <a:gd name="T86" fmla="*/ 246 w 3315"/>
                    <a:gd name="T87" fmla="*/ 0 h 622"/>
                    <a:gd name="T88" fmla="*/ 275 w 3315"/>
                    <a:gd name="T89" fmla="*/ 0 h 622"/>
                    <a:gd name="T90" fmla="*/ 304 w 3315"/>
                    <a:gd name="T91" fmla="*/ 0 h 622"/>
                    <a:gd name="T92" fmla="*/ 332 w 3315"/>
                    <a:gd name="T93" fmla="*/ 1 h 622"/>
                    <a:gd name="T94" fmla="*/ 361 w 3315"/>
                    <a:gd name="T95" fmla="*/ 2 h 622"/>
                    <a:gd name="T96" fmla="*/ 387 w 3315"/>
                    <a:gd name="T97" fmla="*/ 4 h 622"/>
                    <a:gd name="T98" fmla="*/ 413 w 3315"/>
                    <a:gd name="T99" fmla="*/ 7 h 622"/>
                    <a:gd name="T100" fmla="*/ 438 w 3315"/>
                    <a:gd name="T101" fmla="*/ 10 h 622"/>
                    <a:gd name="T102" fmla="*/ 460 w 3315"/>
                    <a:gd name="T103" fmla="*/ 13 h 622"/>
                    <a:gd name="T104" fmla="*/ 481 w 3315"/>
                    <a:gd name="T105" fmla="*/ 17 h 622"/>
                    <a:gd name="T106" fmla="*/ 499 w 3315"/>
                    <a:gd name="T107" fmla="*/ 21 h 622"/>
                    <a:gd name="T108" fmla="*/ 515 w 3315"/>
                    <a:gd name="T109" fmla="*/ 26 h 622"/>
                    <a:gd name="T110" fmla="*/ 528 w 3315"/>
                    <a:gd name="T111" fmla="*/ 31 h 622"/>
                    <a:gd name="T112" fmla="*/ 539 w 3315"/>
                    <a:gd name="T113" fmla="*/ 36 h 622"/>
                    <a:gd name="T114" fmla="*/ 546 w 3315"/>
                    <a:gd name="T115" fmla="*/ 41 h 622"/>
                    <a:gd name="T116" fmla="*/ 551 w 3315"/>
                    <a:gd name="T117" fmla="*/ 46 h 622"/>
                    <a:gd name="T118" fmla="*/ 552 w 3315"/>
                    <a:gd name="T119" fmla="*/ 52 h 622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3315" h="622">
                      <a:moveTo>
                        <a:pt x="3315" y="312"/>
                      </a:moveTo>
                      <a:lnTo>
                        <a:pt x="3315" y="317"/>
                      </a:lnTo>
                      <a:lnTo>
                        <a:pt x="3314" y="322"/>
                      </a:lnTo>
                      <a:lnTo>
                        <a:pt x="3313" y="328"/>
                      </a:lnTo>
                      <a:lnTo>
                        <a:pt x="3311" y="333"/>
                      </a:lnTo>
                      <a:lnTo>
                        <a:pt x="3309" y="338"/>
                      </a:lnTo>
                      <a:lnTo>
                        <a:pt x="3307" y="344"/>
                      </a:lnTo>
                      <a:lnTo>
                        <a:pt x="3303" y="349"/>
                      </a:lnTo>
                      <a:lnTo>
                        <a:pt x="3299" y="354"/>
                      </a:lnTo>
                      <a:lnTo>
                        <a:pt x="3295" y="360"/>
                      </a:lnTo>
                      <a:lnTo>
                        <a:pt x="3290" y="365"/>
                      </a:lnTo>
                      <a:lnTo>
                        <a:pt x="3284" y="370"/>
                      </a:lnTo>
                      <a:lnTo>
                        <a:pt x="3279" y="376"/>
                      </a:lnTo>
                      <a:lnTo>
                        <a:pt x="3273" y="381"/>
                      </a:lnTo>
                      <a:lnTo>
                        <a:pt x="3266" y="386"/>
                      </a:lnTo>
                      <a:lnTo>
                        <a:pt x="3259" y="392"/>
                      </a:lnTo>
                      <a:lnTo>
                        <a:pt x="3251" y="397"/>
                      </a:lnTo>
                      <a:lnTo>
                        <a:pt x="3243" y="402"/>
                      </a:lnTo>
                      <a:lnTo>
                        <a:pt x="3234" y="408"/>
                      </a:lnTo>
                      <a:lnTo>
                        <a:pt x="3225" y="413"/>
                      </a:lnTo>
                      <a:lnTo>
                        <a:pt x="3215" y="418"/>
                      </a:lnTo>
                      <a:lnTo>
                        <a:pt x="3204" y="423"/>
                      </a:lnTo>
                      <a:lnTo>
                        <a:pt x="3194" y="428"/>
                      </a:lnTo>
                      <a:lnTo>
                        <a:pt x="3183" y="433"/>
                      </a:lnTo>
                      <a:lnTo>
                        <a:pt x="3171" y="439"/>
                      </a:lnTo>
                      <a:lnTo>
                        <a:pt x="3159" y="443"/>
                      </a:lnTo>
                      <a:lnTo>
                        <a:pt x="3147" y="448"/>
                      </a:lnTo>
                      <a:lnTo>
                        <a:pt x="3134" y="452"/>
                      </a:lnTo>
                      <a:lnTo>
                        <a:pt x="3120" y="458"/>
                      </a:lnTo>
                      <a:lnTo>
                        <a:pt x="3106" y="462"/>
                      </a:lnTo>
                      <a:lnTo>
                        <a:pt x="3092" y="467"/>
                      </a:lnTo>
                      <a:lnTo>
                        <a:pt x="3077" y="472"/>
                      </a:lnTo>
                      <a:lnTo>
                        <a:pt x="3062" y="477"/>
                      </a:lnTo>
                      <a:lnTo>
                        <a:pt x="3046" y="481"/>
                      </a:lnTo>
                      <a:lnTo>
                        <a:pt x="3030" y="486"/>
                      </a:lnTo>
                      <a:lnTo>
                        <a:pt x="3013" y="490"/>
                      </a:lnTo>
                      <a:lnTo>
                        <a:pt x="2997" y="494"/>
                      </a:lnTo>
                      <a:lnTo>
                        <a:pt x="2979" y="499"/>
                      </a:lnTo>
                      <a:lnTo>
                        <a:pt x="2962" y="504"/>
                      </a:lnTo>
                      <a:lnTo>
                        <a:pt x="2944" y="508"/>
                      </a:lnTo>
                      <a:lnTo>
                        <a:pt x="2925" y="512"/>
                      </a:lnTo>
                      <a:lnTo>
                        <a:pt x="2907" y="515"/>
                      </a:lnTo>
                      <a:lnTo>
                        <a:pt x="2888" y="520"/>
                      </a:lnTo>
                      <a:lnTo>
                        <a:pt x="2867" y="524"/>
                      </a:lnTo>
                      <a:lnTo>
                        <a:pt x="2847" y="528"/>
                      </a:lnTo>
                      <a:lnTo>
                        <a:pt x="2827" y="531"/>
                      </a:lnTo>
                      <a:lnTo>
                        <a:pt x="2807" y="536"/>
                      </a:lnTo>
                      <a:lnTo>
                        <a:pt x="2785" y="539"/>
                      </a:lnTo>
                      <a:lnTo>
                        <a:pt x="2764" y="543"/>
                      </a:lnTo>
                      <a:lnTo>
                        <a:pt x="2743" y="546"/>
                      </a:lnTo>
                      <a:lnTo>
                        <a:pt x="2720" y="550"/>
                      </a:lnTo>
                      <a:lnTo>
                        <a:pt x="2698" y="554"/>
                      </a:lnTo>
                      <a:lnTo>
                        <a:pt x="2674" y="557"/>
                      </a:lnTo>
                      <a:lnTo>
                        <a:pt x="2652" y="560"/>
                      </a:lnTo>
                      <a:lnTo>
                        <a:pt x="2628" y="563"/>
                      </a:lnTo>
                      <a:lnTo>
                        <a:pt x="2605" y="567"/>
                      </a:lnTo>
                      <a:lnTo>
                        <a:pt x="2580" y="570"/>
                      </a:lnTo>
                      <a:lnTo>
                        <a:pt x="2557" y="573"/>
                      </a:lnTo>
                      <a:lnTo>
                        <a:pt x="2532" y="575"/>
                      </a:lnTo>
                      <a:lnTo>
                        <a:pt x="2507" y="578"/>
                      </a:lnTo>
                      <a:lnTo>
                        <a:pt x="2482" y="582"/>
                      </a:lnTo>
                      <a:lnTo>
                        <a:pt x="2457" y="584"/>
                      </a:lnTo>
                      <a:lnTo>
                        <a:pt x="2431" y="586"/>
                      </a:lnTo>
                      <a:lnTo>
                        <a:pt x="2406" y="589"/>
                      </a:lnTo>
                      <a:lnTo>
                        <a:pt x="2380" y="591"/>
                      </a:lnTo>
                      <a:lnTo>
                        <a:pt x="2353" y="593"/>
                      </a:lnTo>
                      <a:lnTo>
                        <a:pt x="2327" y="595"/>
                      </a:lnTo>
                      <a:lnTo>
                        <a:pt x="2300" y="598"/>
                      </a:lnTo>
                      <a:lnTo>
                        <a:pt x="2273" y="600"/>
                      </a:lnTo>
                      <a:lnTo>
                        <a:pt x="2247" y="602"/>
                      </a:lnTo>
                      <a:lnTo>
                        <a:pt x="2219" y="604"/>
                      </a:lnTo>
                      <a:lnTo>
                        <a:pt x="2191" y="606"/>
                      </a:lnTo>
                      <a:lnTo>
                        <a:pt x="2165" y="607"/>
                      </a:lnTo>
                      <a:lnTo>
                        <a:pt x="2137" y="609"/>
                      </a:lnTo>
                      <a:lnTo>
                        <a:pt x="2109" y="610"/>
                      </a:lnTo>
                      <a:lnTo>
                        <a:pt x="2080" y="612"/>
                      </a:lnTo>
                      <a:lnTo>
                        <a:pt x="2053" y="614"/>
                      </a:lnTo>
                      <a:lnTo>
                        <a:pt x="2024" y="615"/>
                      </a:lnTo>
                      <a:lnTo>
                        <a:pt x="1996" y="616"/>
                      </a:lnTo>
                      <a:lnTo>
                        <a:pt x="1967" y="617"/>
                      </a:lnTo>
                      <a:lnTo>
                        <a:pt x="1939" y="618"/>
                      </a:lnTo>
                      <a:lnTo>
                        <a:pt x="1911" y="619"/>
                      </a:lnTo>
                      <a:lnTo>
                        <a:pt x="1882" y="620"/>
                      </a:lnTo>
                      <a:lnTo>
                        <a:pt x="1853" y="620"/>
                      </a:lnTo>
                      <a:lnTo>
                        <a:pt x="1824" y="621"/>
                      </a:lnTo>
                      <a:lnTo>
                        <a:pt x="1795" y="621"/>
                      </a:lnTo>
                      <a:lnTo>
                        <a:pt x="1766" y="622"/>
                      </a:lnTo>
                      <a:lnTo>
                        <a:pt x="1737" y="622"/>
                      </a:lnTo>
                      <a:lnTo>
                        <a:pt x="1708" y="622"/>
                      </a:lnTo>
                      <a:lnTo>
                        <a:pt x="1679" y="622"/>
                      </a:lnTo>
                      <a:lnTo>
                        <a:pt x="1651" y="622"/>
                      </a:lnTo>
                      <a:lnTo>
                        <a:pt x="1621" y="622"/>
                      </a:lnTo>
                      <a:lnTo>
                        <a:pt x="1592" y="622"/>
                      </a:lnTo>
                      <a:lnTo>
                        <a:pt x="1563" y="622"/>
                      </a:lnTo>
                      <a:lnTo>
                        <a:pt x="1534" y="621"/>
                      </a:lnTo>
                      <a:lnTo>
                        <a:pt x="1506" y="621"/>
                      </a:lnTo>
                      <a:lnTo>
                        <a:pt x="1477" y="620"/>
                      </a:lnTo>
                      <a:lnTo>
                        <a:pt x="1448" y="620"/>
                      </a:lnTo>
                      <a:lnTo>
                        <a:pt x="1419" y="619"/>
                      </a:lnTo>
                      <a:lnTo>
                        <a:pt x="1390" y="618"/>
                      </a:lnTo>
                      <a:lnTo>
                        <a:pt x="1362" y="618"/>
                      </a:lnTo>
                      <a:lnTo>
                        <a:pt x="1333" y="617"/>
                      </a:lnTo>
                      <a:lnTo>
                        <a:pt x="1305" y="616"/>
                      </a:lnTo>
                      <a:lnTo>
                        <a:pt x="1276" y="614"/>
                      </a:lnTo>
                      <a:lnTo>
                        <a:pt x="1249" y="612"/>
                      </a:lnTo>
                      <a:lnTo>
                        <a:pt x="1220" y="611"/>
                      </a:lnTo>
                      <a:lnTo>
                        <a:pt x="1192" y="609"/>
                      </a:lnTo>
                      <a:lnTo>
                        <a:pt x="1164" y="608"/>
                      </a:lnTo>
                      <a:lnTo>
                        <a:pt x="1137" y="606"/>
                      </a:lnTo>
                      <a:lnTo>
                        <a:pt x="1109" y="605"/>
                      </a:lnTo>
                      <a:lnTo>
                        <a:pt x="1082" y="603"/>
                      </a:lnTo>
                      <a:lnTo>
                        <a:pt x="1055" y="601"/>
                      </a:lnTo>
                      <a:lnTo>
                        <a:pt x="1028" y="599"/>
                      </a:lnTo>
                      <a:lnTo>
                        <a:pt x="1001" y="596"/>
                      </a:lnTo>
                      <a:lnTo>
                        <a:pt x="975" y="594"/>
                      </a:lnTo>
                      <a:lnTo>
                        <a:pt x="948" y="592"/>
                      </a:lnTo>
                      <a:lnTo>
                        <a:pt x="922" y="590"/>
                      </a:lnTo>
                      <a:lnTo>
                        <a:pt x="897" y="588"/>
                      </a:lnTo>
                      <a:lnTo>
                        <a:pt x="871" y="585"/>
                      </a:lnTo>
                      <a:lnTo>
                        <a:pt x="846" y="583"/>
                      </a:lnTo>
                      <a:lnTo>
                        <a:pt x="820" y="579"/>
                      </a:lnTo>
                      <a:lnTo>
                        <a:pt x="796" y="577"/>
                      </a:lnTo>
                      <a:lnTo>
                        <a:pt x="771" y="574"/>
                      </a:lnTo>
                      <a:lnTo>
                        <a:pt x="746" y="571"/>
                      </a:lnTo>
                      <a:lnTo>
                        <a:pt x="722" y="568"/>
                      </a:lnTo>
                      <a:lnTo>
                        <a:pt x="698" y="564"/>
                      </a:lnTo>
                      <a:lnTo>
                        <a:pt x="675" y="561"/>
                      </a:lnTo>
                      <a:lnTo>
                        <a:pt x="652" y="558"/>
                      </a:lnTo>
                      <a:lnTo>
                        <a:pt x="628" y="555"/>
                      </a:lnTo>
                      <a:lnTo>
                        <a:pt x="606" y="552"/>
                      </a:lnTo>
                      <a:lnTo>
                        <a:pt x="583" y="548"/>
                      </a:lnTo>
                      <a:lnTo>
                        <a:pt x="562" y="544"/>
                      </a:lnTo>
                      <a:lnTo>
                        <a:pt x="541" y="541"/>
                      </a:lnTo>
                      <a:lnTo>
                        <a:pt x="519" y="538"/>
                      </a:lnTo>
                      <a:lnTo>
                        <a:pt x="498" y="534"/>
                      </a:lnTo>
                      <a:lnTo>
                        <a:pt x="478" y="529"/>
                      </a:lnTo>
                      <a:lnTo>
                        <a:pt x="457" y="526"/>
                      </a:lnTo>
                      <a:lnTo>
                        <a:pt x="437" y="522"/>
                      </a:lnTo>
                      <a:lnTo>
                        <a:pt x="418" y="518"/>
                      </a:lnTo>
                      <a:lnTo>
                        <a:pt x="399" y="513"/>
                      </a:lnTo>
                      <a:lnTo>
                        <a:pt x="380" y="510"/>
                      </a:lnTo>
                      <a:lnTo>
                        <a:pt x="362" y="506"/>
                      </a:lnTo>
                      <a:lnTo>
                        <a:pt x="344" y="502"/>
                      </a:lnTo>
                      <a:lnTo>
                        <a:pt x="326" y="497"/>
                      </a:lnTo>
                      <a:lnTo>
                        <a:pt x="309" y="492"/>
                      </a:lnTo>
                      <a:lnTo>
                        <a:pt x="292" y="488"/>
                      </a:lnTo>
                      <a:lnTo>
                        <a:pt x="276" y="483"/>
                      </a:lnTo>
                      <a:lnTo>
                        <a:pt x="260" y="479"/>
                      </a:lnTo>
                      <a:lnTo>
                        <a:pt x="245" y="474"/>
                      </a:lnTo>
                      <a:lnTo>
                        <a:pt x="230" y="470"/>
                      </a:lnTo>
                      <a:lnTo>
                        <a:pt x="215" y="465"/>
                      </a:lnTo>
                      <a:lnTo>
                        <a:pt x="202" y="460"/>
                      </a:lnTo>
                      <a:lnTo>
                        <a:pt x="188" y="456"/>
                      </a:lnTo>
                      <a:lnTo>
                        <a:pt x="175" y="450"/>
                      </a:lnTo>
                      <a:lnTo>
                        <a:pt x="162" y="446"/>
                      </a:lnTo>
                      <a:lnTo>
                        <a:pt x="149" y="441"/>
                      </a:lnTo>
                      <a:lnTo>
                        <a:pt x="138" y="435"/>
                      </a:lnTo>
                      <a:lnTo>
                        <a:pt x="126" y="431"/>
                      </a:lnTo>
                      <a:lnTo>
                        <a:pt x="115" y="426"/>
                      </a:lnTo>
                      <a:lnTo>
                        <a:pt x="105" y="420"/>
                      </a:lnTo>
                      <a:lnTo>
                        <a:pt x="95" y="415"/>
                      </a:lnTo>
                      <a:lnTo>
                        <a:pt x="85" y="410"/>
                      </a:lnTo>
                      <a:lnTo>
                        <a:pt x="77" y="406"/>
                      </a:lnTo>
                      <a:lnTo>
                        <a:pt x="68" y="400"/>
                      </a:lnTo>
                      <a:lnTo>
                        <a:pt x="60" y="395"/>
                      </a:lnTo>
                      <a:lnTo>
                        <a:pt x="52" y="390"/>
                      </a:lnTo>
                      <a:lnTo>
                        <a:pt x="46" y="384"/>
                      </a:lnTo>
                      <a:lnTo>
                        <a:pt x="39" y="379"/>
                      </a:lnTo>
                      <a:lnTo>
                        <a:pt x="33" y="374"/>
                      </a:lnTo>
                      <a:lnTo>
                        <a:pt x="28" y="368"/>
                      </a:lnTo>
                      <a:lnTo>
                        <a:pt x="22" y="363"/>
                      </a:lnTo>
                      <a:lnTo>
                        <a:pt x="18" y="358"/>
                      </a:lnTo>
                      <a:lnTo>
                        <a:pt x="14" y="352"/>
                      </a:lnTo>
                      <a:lnTo>
                        <a:pt x="11" y="347"/>
                      </a:lnTo>
                      <a:lnTo>
                        <a:pt x="8" y="342"/>
                      </a:lnTo>
                      <a:lnTo>
                        <a:pt x="4" y="336"/>
                      </a:lnTo>
                      <a:lnTo>
                        <a:pt x="2" y="331"/>
                      </a:lnTo>
                      <a:lnTo>
                        <a:pt x="1" y="325"/>
                      </a:lnTo>
                      <a:lnTo>
                        <a:pt x="0" y="319"/>
                      </a:lnTo>
                      <a:lnTo>
                        <a:pt x="0" y="314"/>
                      </a:lnTo>
                      <a:lnTo>
                        <a:pt x="0" y="309"/>
                      </a:lnTo>
                      <a:lnTo>
                        <a:pt x="0" y="303"/>
                      </a:lnTo>
                      <a:lnTo>
                        <a:pt x="1" y="298"/>
                      </a:lnTo>
                      <a:lnTo>
                        <a:pt x="2" y="293"/>
                      </a:lnTo>
                      <a:lnTo>
                        <a:pt x="4" y="287"/>
                      </a:lnTo>
                      <a:lnTo>
                        <a:pt x="8" y="282"/>
                      </a:lnTo>
                      <a:lnTo>
                        <a:pt x="11" y="277"/>
                      </a:lnTo>
                      <a:lnTo>
                        <a:pt x="14" y="271"/>
                      </a:lnTo>
                      <a:lnTo>
                        <a:pt x="18" y="265"/>
                      </a:lnTo>
                      <a:lnTo>
                        <a:pt x="22" y="259"/>
                      </a:lnTo>
                      <a:lnTo>
                        <a:pt x="28" y="254"/>
                      </a:lnTo>
                      <a:lnTo>
                        <a:pt x="33" y="249"/>
                      </a:lnTo>
                      <a:lnTo>
                        <a:pt x="39" y="243"/>
                      </a:lnTo>
                      <a:lnTo>
                        <a:pt x="46" y="238"/>
                      </a:lnTo>
                      <a:lnTo>
                        <a:pt x="52" y="233"/>
                      </a:lnTo>
                      <a:lnTo>
                        <a:pt x="60" y="229"/>
                      </a:lnTo>
                      <a:lnTo>
                        <a:pt x="68" y="223"/>
                      </a:lnTo>
                      <a:lnTo>
                        <a:pt x="77" y="218"/>
                      </a:lnTo>
                      <a:lnTo>
                        <a:pt x="85" y="213"/>
                      </a:lnTo>
                      <a:lnTo>
                        <a:pt x="95" y="207"/>
                      </a:lnTo>
                      <a:lnTo>
                        <a:pt x="105" y="202"/>
                      </a:lnTo>
                      <a:lnTo>
                        <a:pt x="115" y="198"/>
                      </a:lnTo>
                      <a:lnTo>
                        <a:pt x="126" y="192"/>
                      </a:lnTo>
                      <a:lnTo>
                        <a:pt x="138" y="187"/>
                      </a:lnTo>
                      <a:lnTo>
                        <a:pt x="149" y="182"/>
                      </a:lnTo>
                      <a:lnTo>
                        <a:pt x="162" y="177"/>
                      </a:lnTo>
                      <a:lnTo>
                        <a:pt x="175" y="172"/>
                      </a:lnTo>
                      <a:lnTo>
                        <a:pt x="188" y="168"/>
                      </a:lnTo>
                      <a:lnTo>
                        <a:pt x="202" y="162"/>
                      </a:lnTo>
                      <a:lnTo>
                        <a:pt x="215" y="158"/>
                      </a:lnTo>
                      <a:lnTo>
                        <a:pt x="230" y="153"/>
                      </a:lnTo>
                      <a:lnTo>
                        <a:pt x="245" y="149"/>
                      </a:lnTo>
                      <a:lnTo>
                        <a:pt x="260" y="144"/>
                      </a:lnTo>
                      <a:lnTo>
                        <a:pt x="276" y="139"/>
                      </a:lnTo>
                      <a:lnTo>
                        <a:pt x="292" y="135"/>
                      </a:lnTo>
                      <a:lnTo>
                        <a:pt x="309" y="130"/>
                      </a:lnTo>
                      <a:lnTo>
                        <a:pt x="326" y="126"/>
                      </a:lnTo>
                      <a:lnTo>
                        <a:pt x="343" y="122"/>
                      </a:lnTo>
                      <a:lnTo>
                        <a:pt x="362" y="118"/>
                      </a:lnTo>
                      <a:lnTo>
                        <a:pt x="380" y="113"/>
                      </a:lnTo>
                      <a:lnTo>
                        <a:pt x="399" y="109"/>
                      </a:lnTo>
                      <a:lnTo>
                        <a:pt x="418" y="105"/>
                      </a:lnTo>
                      <a:lnTo>
                        <a:pt x="437" y="101"/>
                      </a:lnTo>
                      <a:lnTo>
                        <a:pt x="457" y="97"/>
                      </a:lnTo>
                      <a:lnTo>
                        <a:pt x="478" y="93"/>
                      </a:lnTo>
                      <a:lnTo>
                        <a:pt x="498" y="89"/>
                      </a:lnTo>
                      <a:lnTo>
                        <a:pt x="519" y="86"/>
                      </a:lnTo>
                      <a:lnTo>
                        <a:pt x="541" y="81"/>
                      </a:lnTo>
                      <a:lnTo>
                        <a:pt x="562" y="78"/>
                      </a:lnTo>
                      <a:lnTo>
                        <a:pt x="583" y="75"/>
                      </a:lnTo>
                      <a:lnTo>
                        <a:pt x="606" y="71"/>
                      </a:lnTo>
                      <a:lnTo>
                        <a:pt x="628" y="67"/>
                      </a:lnTo>
                      <a:lnTo>
                        <a:pt x="652" y="64"/>
                      </a:lnTo>
                      <a:lnTo>
                        <a:pt x="675" y="61"/>
                      </a:lnTo>
                      <a:lnTo>
                        <a:pt x="698" y="58"/>
                      </a:lnTo>
                      <a:lnTo>
                        <a:pt x="722" y="55"/>
                      </a:lnTo>
                      <a:lnTo>
                        <a:pt x="746" y="51"/>
                      </a:lnTo>
                      <a:lnTo>
                        <a:pt x="771" y="48"/>
                      </a:lnTo>
                      <a:lnTo>
                        <a:pt x="796" y="46"/>
                      </a:lnTo>
                      <a:lnTo>
                        <a:pt x="820" y="43"/>
                      </a:lnTo>
                      <a:lnTo>
                        <a:pt x="846" y="41"/>
                      </a:lnTo>
                      <a:lnTo>
                        <a:pt x="870" y="38"/>
                      </a:lnTo>
                      <a:lnTo>
                        <a:pt x="897" y="36"/>
                      </a:lnTo>
                      <a:lnTo>
                        <a:pt x="922" y="32"/>
                      </a:lnTo>
                      <a:lnTo>
                        <a:pt x="948" y="30"/>
                      </a:lnTo>
                      <a:lnTo>
                        <a:pt x="975" y="28"/>
                      </a:lnTo>
                      <a:lnTo>
                        <a:pt x="1001" y="26"/>
                      </a:lnTo>
                      <a:lnTo>
                        <a:pt x="1028" y="24"/>
                      </a:lnTo>
                      <a:lnTo>
                        <a:pt x="1055" y="22"/>
                      </a:lnTo>
                      <a:lnTo>
                        <a:pt x="1082" y="20"/>
                      </a:lnTo>
                      <a:lnTo>
                        <a:pt x="1109" y="18"/>
                      </a:lnTo>
                      <a:lnTo>
                        <a:pt x="1137" y="16"/>
                      </a:lnTo>
                      <a:lnTo>
                        <a:pt x="1164" y="14"/>
                      </a:lnTo>
                      <a:lnTo>
                        <a:pt x="1192" y="13"/>
                      </a:lnTo>
                      <a:lnTo>
                        <a:pt x="1220" y="11"/>
                      </a:lnTo>
                      <a:lnTo>
                        <a:pt x="1249" y="10"/>
                      </a:lnTo>
                      <a:lnTo>
                        <a:pt x="1276" y="9"/>
                      </a:lnTo>
                      <a:lnTo>
                        <a:pt x="1304" y="8"/>
                      </a:lnTo>
                      <a:lnTo>
                        <a:pt x="1333" y="7"/>
                      </a:lnTo>
                      <a:lnTo>
                        <a:pt x="1362" y="6"/>
                      </a:lnTo>
                      <a:lnTo>
                        <a:pt x="1390" y="5"/>
                      </a:lnTo>
                      <a:lnTo>
                        <a:pt x="1419" y="4"/>
                      </a:lnTo>
                      <a:lnTo>
                        <a:pt x="1448" y="2"/>
                      </a:lnTo>
                      <a:lnTo>
                        <a:pt x="1477" y="2"/>
                      </a:lnTo>
                      <a:lnTo>
                        <a:pt x="1506" y="1"/>
                      </a:lnTo>
                      <a:lnTo>
                        <a:pt x="1534" y="1"/>
                      </a:lnTo>
                      <a:lnTo>
                        <a:pt x="1563" y="1"/>
                      </a:lnTo>
                      <a:lnTo>
                        <a:pt x="1592" y="0"/>
                      </a:lnTo>
                      <a:lnTo>
                        <a:pt x="1621" y="0"/>
                      </a:lnTo>
                      <a:lnTo>
                        <a:pt x="1650" y="0"/>
                      </a:lnTo>
                      <a:lnTo>
                        <a:pt x="1679" y="0"/>
                      </a:lnTo>
                      <a:lnTo>
                        <a:pt x="1708" y="0"/>
                      </a:lnTo>
                      <a:lnTo>
                        <a:pt x="1737" y="0"/>
                      </a:lnTo>
                      <a:lnTo>
                        <a:pt x="1766" y="1"/>
                      </a:lnTo>
                      <a:lnTo>
                        <a:pt x="1795" y="1"/>
                      </a:lnTo>
                      <a:lnTo>
                        <a:pt x="1823" y="2"/>
                      </a:lnTo>
                      <a:lnTo>
                        <a:pt x="1853" y="2"/>
                      </a:lnTo>
                      <a:lnTo>
                        <a:pt x="1882" y="4"/>
                      </a:lnTo>
                      <a:lnTo>
                        <a:pt x="1910" y="5"/>
                      </a:lnTo>
                      <a:lnTo>
                        <a:pt x="1939" y="5"/>
                      </a:lnTo>
                      <a:lnTo>
                        <a:pt x="1967" y="6"/>
                      </a:lnTo>
                      <a:lnTo>
                        <a:pt x="1996" y="7"/>
                      </a:lnTo>
                      <a:lnTo>
                        <a:pt x="2024" y="8"/>
                      </a:lnTo>
                      <a:lnTo>
                        <a:pt x="2053" y="10"/>
                      </a:lnTo>
                      <a:lnTo>
                        <a:pt x="2080" y="11"/>
                      </a:lnTo>
                      <a:lnTo>
                        <a:pt x="2108" y="12"/>
                      </a:lnTo>
                      <a:lnTo>
                        <a:pt x="2137" y="14"/>
                      </a:lnTo>
                      <a:lnTo>
                        <a:pt x="2165" y="15"/>
                      </a:lnTo>
                      <a:lnTo>
                        <a:pt x="2191" y="17"/>
                      </a:lnTo>
                      <a:lnTo>
                        <a:pt x="2219" y="18"/>
                      </a:lnTo>
                      <a:lnTo>
                        <a:pt x="2247" y="21"/>
                      </a:lnTo>
                      <a:lnTo>
                        <a:pt x="2273" y="23"/>
                      </a:lnTo>
                      <a:lnTo>
                        <a:pt x="2300" y="25"/>
                      </a:lnTo>
                      <a:lnTo>
                        <a:pt x="2327" y="27"/>
                      </a:lnTo>
                      <a:lnTo>
                        <a:pt x="2353" y="29"/>
                      </a:lnTo>
                      <a:lnTo>
                        <a:pt x="2380" y="31"/>
                      </a:lnTo>
                      <a:lnTo>
                        <a:pt x="2406" y="34"/>
                      </a:lnTo>
                      <a:lnTo>
                        <a:pt x="2431" y="37"/>
                      </a:lnTo>
                      <a:lnTo>
                        <a:pt x="2457" y="39"/>
                      </a:lnTo>
                      <a:lnTo>
                        <a:pt x="2482" y="42"/>
                      </a:lnTo>
                      <a:lnTo>
                        <a:pt x="2507" y="44"/>
                      </a:lnTo>
                      <a:lnTo>
                        <a:pt x="2532" y="47"/>
                      </a:lnTo>
                      <a:lnTo>
                        <a:pt x="2557" y="50"/>
                      </a:lnTo>
                      <a:lnTo>
                        <a:pt x="2580" y="54"/>
                      </a:lnTo>
                      <a:lnTo>
                        <a:pt x="2605" y="56"/>
                      </a:lnTo>
                      <a:lnTo>
                        <a:pt x="2628" y="59"/>
                      </a:lnTo>
                      <a:lnTo>
                        <a:pt x="2652" y="62"/>
                      </a:lnTo>
                      <a:lnTo>
                        <a:pt x="2674" y="65"/>
                      </a:lnTo>
                      <a:lnTo>
                        <a:pt x="2698" y="70"/>
                      </a:lnTo>
                      <a:lnTo>
                        <a:pt x="2720" y="73"/>
                      </a:lnTo>
                      <a:lnTo>
                        <a:pt x="2743" y="76"/>
                      </a:lnTo>
                      <a:lnTo>
                        <a:pt x="2764" y="80"/>
                      </a:lnTo>
                      <a:lnTo>
                        <a:pt x="2785" y="83"/>
                      </a:lnTo>
                      <a:lnTo>
                        <a:pt x="2807" y="88"/>
                      </a:lnTo>
                      <a:lnTo>
                        <a:pt x="2827" y="91"/>
                      </a:lnTo>
                      <a:lnTo>
                        <a:pt x="2847" y="95"/>
                      </a:lnTo>
                      <a:lnTo>
                        <a:pt x="2867" y="98"/>
                      </a:lnTo>
                      <a:lnTo>
                        <a:pt x="2888" y="103"/>
                      </a:lnTo>
                      <a:lnTo>
                        <a:pt x="2907" y="107"/>
                      </a:lnTo>
                      <a:lnTo>
                        <a:pt x="2925" y="111"/>
                      </a:lnTo>
                      <a:lnTo>
                        <a:pt x="2944" y="115"/>
                      </a:lnTo>
                      <a:lnTo>
                        <a:pt x="2962" y="120"/>
                      </a:lnTo>
                      <a:lnTo>
                        <a:pt x="2979" y="124"/>
                      </a:lnTo>
                      <a:lnTo>
                        <a:pt x="2997" y="128"/>
                      </a:lnTo>
                      <a:lnTo>
                        <a:pt x="3013" y="133"/>
                      </a:lnTo>
                      <a:lnTo>
                        <a:pt x="3030" y="137"/>
                      </a:lnTo>
                      <a:lnTo>
                        <a:pt x="3046" y="141"/>
                      </a:lnTo>
                      <a:lnTo>
                        <a:pt x="3062" y="146"/>
                      </a:lnTo>
                      <a:lnTo>
                        <a:pt x="3077" y="151"/>
                      </a:lnTo>
                      <a:lnTo>
                        <a:pt x="3092" y="156"/>
                      </a:lnTo>
                      <a:lnTo>
                        <a:pt x="3106" y="160"/>
                      </a:lnTo>
                      <a:lnTo>
                        <a:pt x="3120" y="165"/>
                      </a:lnTo>
                      <a:lnTo>
                        <a:pt x="3134" y="170"/>
                      </a:lnTo>
                      <a:lnTo>
                        <a:pt x="3147" y="175"/>
                      </a:lnTo>
                      <a:lnTo>
                        <a:pt x="3159" y="179"/>
                      </a:lnTo>
                      <a:lnTo>
                        <a:pt x="3171" y="185"/>
                      </a:lnTo>
                      <a:lnTo>
                        <a:pt x="3183" y="189"/>
                      </a:lnTo>
                      <a:lnTo>
                        <a:pt x="3194" y="194"/>
                      </a:lnTo>
                      <a:lnTo>
                        <a:pt x="3204" y="200"/>
                      </a:lnTo>
                      <a:lnTo>
                        <a:pt x="3215" y="205"/>
                      </a:lnTo>
                      <a:lnTo>
                        <a:pt x="3225" y="209"/>
                      </a:lnTo>
                      <a:lnTo>
                        <a:pt x="3234" y="215"/>
                      </a:lnTo>
                      <a:lnTo>
                        <a:pt x="3243" y="220"/>
                      </a:lnTo>
                      <a:lnTo>
                        <a:pt x="3251" y="225"/>
                      </a:lnTo>
                      <a:lnTo>
                        <a:pt x="3259" y="231"/>
                      </a:lnTo>
                      <a:lnTo>
                        <a:pt x="3266" y="236"/>
                      </a:lnTo>
                      <a:lnTo>
                        <a:pt x="3273" y="241"/>
                      </a:lnTo>
                      <a:lnTo>
                        <a:pt x="3279" y="247"/>
                      </a:lnTo>
                      <a:lnTo>
                        <a:pt x="3284" y="252"/>
                      </a:lnTo>
                      <a:lnTo>
                        <a:pt x="3290" y="257"/>
                      </a:lnTo>
                      <a:lnTo>
                        <a:pt x="3295" y="263"/>
                      </a:lnTo>
                      <a:lnTo>
                        <a:pt x="3299" y="268"/>
                      </a:lnTo>
                      <a:lnTo>
                        <a:pt x="3303" y="273"/>
                      </a:lnTo>
                      <a:lnTo>
                        <a:pt x="3307" y="279"/>
                      </a:lnTo>
                      <a:lnTo>
                        <a:pt x="3309" y="284"/>
                      </a:lnTo>
                      <a:lnTo>
                        <a:pt x="3311" y="289"/>
                      </a:lnTo>
                      <a:lnTo>
                        <a:pt x="3313" y="295"/>
                      </a:lnTo>
                      <a:lnTo>
                        <a:pt x="3314" y="300"/>
                      </a:lnTo>
                      <a:lnTo>
                        <a:pt x="3315" y="306"/>
                      </a:lnTo>
                      <a:lnTo>
                        <a:pt x="3315" y="312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222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130" name="Oval 52"/>
            <p:cNvSpPr>
              <a:spLocks noChangeArrowheads="1"/>
            </p:cNvSpPr>
            <p:nvPr/>
          </p:nvSpPr>
          <p:spPr bwMode="auto">
            <a:xfrm>
              <a:off x="3480" y="114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1" name="Rectangle 53"/>
            <p:cNvSpPr>
              <a:spLocks noChangeArrowheads="1"/>
            </p:cNvSpPr>
            <p:nvPr/>
          </p:nvSpPr>
          <p:spPr bwMode="auto">
            <a:xfrm>
              <a:off x="3009" y="1258"/>
              <a:ext cx="35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ICC</a:t>
              </a:r>
              <a:endParaRPr lang="en-US" altLang="en-US" sz="2400" dirty="0"/>
            </a:p>
          </p:txBody>
        </p:sp>
      </p:grpSp>
      <p:sp>
        <p:nvSpPr>
          <p:cNvPr id="903223" name="Text Box 55"/>
          <p:cNvSpPr txBox="1">
            <a:spLocks noChangeArrowheads="1"/>
          </p:cNvSpPr>
          <p:nvPr/>
        </p:nvSpPr>
        <p:spPr bwMode="auto">
          <a:xfrm>
            <a:off x="406400" y="5435600"/>
            <a:ext cx="81661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 algn="l" eaLnBrk="0" hangingPunct="0"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85750" algn="l" eaLnBrk="0" hangingPunct="0">
              <a:buClr>
                <a:schemeClr val="tx2"/>
              </a:buClr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buClr>
                <a:schemeClr val="hlink"/>
              </a:buClr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buClr>
                <a:schemeClr val="tx1"/>
              </a:buClr>
              <a:buSzPct val="85000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2000" b="0" dirty="0"/>
              <a:t>For rolling motion to </a:t>
            </a:r>
            <a:r>
              <a:rPr lang="en-US" altLang="en-US" sz="2000" b="0" dirty="0" smtClean="0"/>
              <a:t>occur without skidding, </a:t>
            </a:r>
            <a:r>
              <a:rPr lang="en-US" altLang="en-US" sz="2000" b="0" dirty="0"/>
              <a:t>each wheel has to </a:t>
            </a:r>
            <a:r>
              <a:rPr lang="en-US" altLang="en-US" sz="2000" b="0" dirty="0" smtClean="0"/>
              <a:t>move only </a:t>
            </a:r>
            <a:r>
              <a:rPr lang="en-US" altLang="en-US" sz="2000" b="0" dirty="0"/>
              <a:t>along its </a:t>
            </a:r>
            <a:r>
              <a:rPr lang="en-US" altLang="en-US" sz="2000" b="0" dirty="0" smtClean="0"/>
              <a:t>y-axis. Any x-axis motion is skidding. They all must move in a (generally) different radius about the Instantaneous Center of Curvature (ICC). </a:t>
            </a:r>
            <a:endParaRPr lang="en-US" alt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49014" y="1406010"/>
                <a:ext cx="739753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014" y="1406010"/>
                <a:ext cx="739753" cy="480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39148" y="2971446"/>
                <a:ext cx="739753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148" y="2971446"/>
                <a:ext cx="739753" cy="4801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66955" y="3466091"/>
                <a:ext cx="739753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955" y="3466091"/>
                <a:ext cx="739753" cy="4801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66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0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0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0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22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5600"/>
            <a:ext cx="8424863" cy="641350"/>
          </a:xfrm>
        </p:spPr>
        <p:txBody>
          <a:bodyPr/>
          <a:lstStyle/>
          <a:p>
            <a:r>
              <a:rPr lang="en-US" altLang="en-US" smtClean="0"/>
              <a:t>Normally Distributed Samples</a:t>
            </a:r>
            <a:endParaRPr lang="de-DE" altLang="en-US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A222F57A-0261-4137-9BC1-01E8368315A9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22532" name="Text Box 14"/>
          <p:cNvSpPr txBox="1">
            <a:spLocks noChangeArrowheads="1"/>
          </p:cNvSpPr>
          <p:nvPr/>
        </p:nvSpPr>
        <p:spPr bwMode="auto">
          <a:xfrm>
            <a:off x="4048125" y="6013450"/>
            <a:ext cx="171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folHlink"/>
              </a:buClr>
              <a:buSzPct val="120000"/>
              <a:buFontTx/>
              <a:buNone/>
            </a:pPr>
            <a:r>
              <a:rPr lang="en-US" altLang="en-US" sz="2000"/>
              <a:t>10</a:t>
            </a:r>
            <a:r>
              <a:rPr lang="en-US" altLang="en-US" sz="2000" baseline="30000"/>
              <a:t>6 </a:t>
            </a:r>
            <a:r>
              <a:rPr lang="en-US" altLang="en-US" sz="2000"/>
              <a:t>samples</a:t>
            </a:r>
            <a:endParaRPr lang="de-DE" altLang="en-US" sz="2000"/>
          </a:p>
        </p:txBody>
      </p:sp>
      <p:pic>
        <p:nvPicPr>
          <p:cNvPr id="22533" name="Picture 15" descr="norm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1462088"/>
            <a:ext cx="5849937" cy="44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0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424863" cy="641350"/>
          </a:xfrm>
        </p:spPr>
        <p:txBody>
          <a:bodyPr/>
          <a:lstStyle/>
          <a:p>
            <a:r>
              <a:rPr lang="en-US" altLang="en-US" smtClean="0"/>
              <a:t>For Triangular Distribution</a:t>
            </a:r>
            <a:endParaRPr lang="de-DE" altLang="en-US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4A9CE817-4CF5-4F8F-9DE9-F6D0929BBA78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31</a:t>
            </a:fld>
            <a:endParaRPr lang="en-US" altLang="en-US" sz="1400"/>
          </a:p>
        </p:txBody>
      </p:sp>
      <p:grpSp>
        <p:nvGrpSpPr>
          <p:cNvPr id="1061900" name="Group 12"/>
          <p:cNvGrpSpPr>
            <a:grpSpLocks/>
          </p:cNvGrpSpPr>
          <p:nvPr/>
        </p:nvGrpSpPr>
        <p:grpSpPr bwMode="auto">
          <a:xfrm>
            <a:off x="763588" y="1119188"/>
            <a:ext cx="3071812" cy="2708275"/>
            <a:chOff x="481" y="705"/>
            <a:chExt cx="1935" cy="1706"/>
          </a:xfrm>
        </p:grpSpPr>
        <p:pic>
          <p:nvPicPr>
            <p:cNvPr id="23566" name="Picture 4" descr="triangle10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" y="705"/>
              <a:ext cx="1935" cy="1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7" name="Text Box 8"/>
            <p:cNvSpPr txBox="1">
              <a:spLocks noChangeArrowheads="1"/>
            </p:cNvSpPr>
            <p:nvPr/>
          </p:nvSpPr>
          <p:spPr bwMode="auto">
            <a:xfrm>
              <a:off x="902" y="2180"/>
              <a:ext cx="10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r>
                <a:rPr lang="en-US" altLang="en-US" sz="2000"/>
                <a:t>10</a:t>
              </a:r>
              <a:r>
                <a:rPr lang="en-US" altLang="en-US" sz="2000" baseline="30000"/>
                <a:t>3 </a:t>
              </a:r>
              <a:r>
                <a:rPr lang="en-US" altLang="en-US" sz="2000"/>
                <a:t>samples</a:t>
              </a:r>
              <a:endParaRPr lang="de-DE" altLang="en-US" sz="2000"/>
            </a:p>
          </p:txBody>
        </p:sp>
      </p:grpSp>
      <p:grpSp>
        <p:nvGrpSpPr>
          <p:cNvPr id="1061901" name="Group 13"/>
          <p:cNvGrpSpPr>
            <a:grpSpLocks/>
          </p:cNvGrpSpPr>
          <p:nvPr/>
        </p:nvGrpSpPr>
        <p:grpSpPr bwMode="auto">
          <a:xfrm>
            <a:off x="5106988" y="1157288"/>
            <a:ext cx="3016250" cy="2708275"/>
            <a:chOff x="3217" y="729"/>
            <a:chExt cx="1900" cy="1706"/>
          </a:xfrm>
        </p:grpSpPr>
        <p:pic>
          <p:nvPicPr>
            <p:cNvPr id="23564" name="Picture 5" descr="triangle100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" y="729"/>
              <a:ext cx="1900" cy="1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5" name="Text Box 9"/>
            <p:cNvSpPr txBox="1">
              <a:spLocks noChangeArrowheads="1"/>
            </p:cNvSpPr>
            <p:nvPr/>
          </p:nvSpPr>
          <p:spPr bwMode="auto">
            <a:xfrm>
              <a:off x="3694" y="2204"/>
              <a:ext cx="10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r>
                <a:rPr lang="en-US" altLang="en-US" sz="2000"/>
                <a:t>10</a:t>
              </a:r>
              <a:r>
                <a:rPr lang="en-US" altLang="en-US" sz="2000" baseline="30000"/>
                <a:t>4 </a:t>
              </a:r>
              <a:r>
                <a:rPr lang="en-US" altLang="en-US" sz="2000"/>
                <a:t>samples</a:t>
              </a:r>
              <a:endParaRPr lang="de-DE" altLang="en-US" sz="2000"/>
            </a:p>
          </p:txBody>
        </p:sp>
      </p:grpSp>
      <p:grpSp>
        <p:nvGrpSpPr>
          <p:cNvPr id="1061903" name="Group 15"/>
          <p:cNvGrpSpPr>
            <a:grpSpLocks/>
          </p:cNvGrpSpPr>
          <p:nvPr/>
        </p:nvGrpSpPr>
        <p:grpSpPr bwMode="auto">
          <a:xfrm>
            <a:off x="5106988" y="4002088"/>
            <a:ext cx="3071812" cy="2720975"/>
            <a:chOff x="3217" y="2521"/>
            <a:chExt cx="1935" cy="1714"/>
          </a:xfrm>
        </p:grpSpPr>
        <p:pic>
          <p:nvPicPr>
            <p:cNvPr id="23562" name="Picture 7" descr="triangle10000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" y="2521"/>
              <a:ext cx="1935" cy="1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3" name="Text Box 10"/>
            <p:cNvSpPr txBox="1">
              <a:spLocks noChangeArrowheads="1"/>
            </p:cNvSpPr>
            <p:nvPr/>
          </p:nvSpPr>
          <p:spPr bwMode="auto">
            <a:xfrm>
              <a:off x="3702" y="4004"/>
              <a:ext cx="10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r>
                <a:rPr lang="en-US" altLang="en-US" sz="2000"/>
                <a:t>10</a:t>
              </a:r>
              <a:r>
                <a:rPr lang="en-US" altLang="en-US" sz="2000" baseline="30000"/>
                <a:t>6 </a:t>
              </a:r>
              <a:r>
                <a:rPr lang="en-US" altLang="en-US" sz="2000"/>
                <a:t>samples</a:t>
              </a:r>
              <a:endParaRPr lang="de-DE" altLang="en-US" sz="2000"/>
            </a:p>
          </p:txBody>
        </p:sp>
      </p:grpSp>
      <p:grpSp>
        <p:nvGrpSpPr>
          <p:cNvPr id="1061902" name="Group 14"/>
          <p:cNvGrpSpPr>
            <a:grpSpLocks/>
          </p:cNvGrpSpPr>
          <p:nvPr/>
        </p:nvGrpSpPr>
        <p:grpSpPr bwMode="auto">
          <a:xfrm>
            <a:off x="750888" y="4027488"/>
            <a:ext cx="3071812" cy="2708275"/>
            <a:chOff x="473" y="2537"/>
            <a:chExt cx="1935" cy="1706"/>
          </a:xfrm>
        </p:grpSpPr>
        <p:pic>
          <p:nvPicPr>
            <p:cNvPr id="23560" name="Picture 6" descr="triangle1000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" y="2537"/>
              <a:ext cx="1935" cy="1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1" name="Text Box 11"/>
            <p:cNvSpPr txBox="1">
              <a:spLocks noChangeArrowheads="1"/>
            </p:cNvSpPr>
            <p:nvPr/>
          </p:nvSpPr>
          <p:spPr bwMode="auto">
            <a:xfrm>
              <a:off x="918" y="4012"/>
              <a:ext cx="10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r>
                <a:rPr lang="en-US" altLang="en-US" sz="2000"/>
                <a:t>10</a:t>
              </a:r>
              <a:r>
                <a:rPr lang="en-US" altLang="en-US" sz="2000" baseline="30000"/>
                <a:t>5 </a:t>
              </a:r>
              <a:r>
                <a:rPr lang="en-US" altLang="en-US" sz="2000"/>
                <a:t>samples</a:t>
              </a:r>
              <a:endParaRPr lang="de-DE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3852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82600"/>
            <a:ext cx="8424863" cy="641350"/>
          </a:xfrm>
        </p:spPr>
        <p:txBody>
          <a:bodyPr/>
          <a:lstStyle/>
          <a:p>
            <a:pPr algn="ctr"/>
            <a:r>
              <a:rPr lang="en-US" altLang="en-US" dirty="0" smtClean="0"/>
              <a:t>Rejection Sampling</a:t>
            </a:r>
            <a:endParaRPr lang="de-DE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0812" cy="3595687"/>
          </a:xfrm>
        </p:spPr>
        <p:txBody>
          <a:bodyPr/>
          <a:lstStyle/>
          <a:p>
            <a:r>
              <a:rPr lang="en-US" altLang="en-US" sz="2800" dirty="0" smtClean="0"/>
              <a:t>Sampling from arbitrary distributions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448F0A03-2F5F-457A-BFDA-6C4FD58BA9F5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32</a:t>
            </a:fld>
            <a:endParaRPr lang="en-US" altLang="en-US" sz="1400"/>
          </a:p>
        </p:txBody>
      </p:sp>
      <p:grpSp>
        <p:nvGrpSpPr>
          <p:cNvPr id="24581" name="Group 16"/>
          <p:cNvGrpSpPr>
            <a:grpSpLocks/>
          </p:cNvGrpSpPr>
          <p:nvPr/>
        </p:nvGrpSpPr>
        <p:grpSpPr bwMode="auto">
          <a:xfrm>
            <a:off x="1068388" y="2398713"/>
            <a:ext cx="6708775" cy="2476500"/>
            <a:chOff x="673" y="1471"/>
            <a:chExt cx="4226" cy="1560"/>
          </a:xfrm>
        </p:grpSpPr>
        <p:sp>
          <p:nvSpPr>
            <p:cNvPr id="24582" name="Rectangle 5"/>
            <p:cNvSpPr>
              <a:spLocks noChangeArrowheads="1"/>
            </p:cNvSpPr>
            <p:nvPr/>
          </p:nvSpPr>
          <p:spPr bwMode="auto">
            <a:xfrm>
              <a:off x="673" y="1471"/>
              <a:ext cx="4226" cy="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609600" indent="-609600"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tabLst>
                  <a:tab pos="1092200" algn="l"/>
                </a:tabLst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990600" indent="-5334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tabLst>
                  <a:tab pos="1092200" algn="l"/>
                </a:tabLst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314450" indent="-4572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tabLst>
                  <a:tab pos="1092200" algn="l"/>
                </a:tabLst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752600" indent="-3810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tabLst>
                  <a:tab pos="1092200" algn="l"/>
                </a:tabLst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209800" indent="-3810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tabLst>
                  <a:tab pos="1092200" algn="l"/>
                </a:tabLst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667000" indent="-3810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tabLst>
                  <a:tab pos="1092200" algn="l"/>
                </a:tabLst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3124200" indent="-3810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tabLst>
                  <a:tab pos="1092200" algn="l"/>
                </a:tabLst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581400" indent="-3810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tabLst>
                  <a:tab pos="1092200" algn="l"/>
                </a:tabLst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4038600" indent="-3810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tabLst>
                  <a:tab pos="1092200" algn="l"/>
                </a:tabLst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>
                <a:lnSpc>
                  <a:spcPct val="120000"/>
                </a:lnSpc>
                <a:buClrTx/>
                <a:buSzTx/>
                <a:buFontTx/>
                <a:buAutoNum type="arabicPeriod"/>
              </a:pPr>
              <a:r>
                <a:rPr lang="en-US" altLang="en-US" sz="2000"/>
                <a:t>Algorithm </a:t>
              </a:r>
              <a:r>
                <a:rPr lang="en-US" altLang="en-US" sz="2000" b="1"/>
                <a:t>sample_distribution</a:t>
              </a:r>
              <a:r>
                <a:rPr lang="en-US" altLang="en-US" sz="2000"/>
                <a:t>(</a:t>
              </a:r>
              <a:r>
                <a:rPr lang="en-US" altLang="en-US" sz="2000" i="1">
                  <a:latin typeface="Times New Roman" pitchFamily="18" charset="0"/>
                </a:rPr>
                <a:t>f,b</a:t>
              </a:r>
              <a:r>
                <a:rPr lang="en-US" altLang="en-US" sz="2000"/>
                <a:t>): </a:t>
              </a:r>
            </a:p>
            <a:p>
              <a:pPr>
                <a:lnSpc>
                  <a:spcPct val="120000"/>
                </a:lnSpc>
                <a:buClrTx/>
                <a:buSzTx/>
                <a:buFontTx/>
                <a:buAutoNum type="arabicPeriod"/>
              </a:pPr>
              <a:r>
                <a:rPr lang="en-US" altLang="en-US" sz="2000"/>
                <a:t>repeat</a:t>
              </a:r>
            </a:p>
            <a:p>
              <a:pPr>
                <a:lnSpc>
                  <a:spcPct val="120000"/>
                </a:lnSpc>
                <a:buClrTx/>
                <a:buSzTx/>
                <a:buFontTx/>
                <a:buAutoNum type="arabicPeriod"/>
              </a:pPr>
              <a:r>
                <a:rPr lang="en-US" altLang="en-US" sz="2000"/>
                <a:t> 	</a:t>
              </a:r>
            </a:p>
            <a:p>
              <a:pPr>
                <a:lnSpc>
                  <a:spcPct val="120000"/>
                </a:lnSpc>
                <a:buClrTx/>
                <a:buSzTx/>
                <a:buFontTx/>
                <a:buAutoNum type="arabicPeriod"/>
              </a:pPr>
              <a:r>
                <a:rPr lang="en-US" altLang="en-US" sz="2000"/>
                <a:t> </a:t>
              </a:r>
            </a:p>
            <a:p>
              <a:pPr>
                <a:lnSpc>
                  <a:spcPct val="120000"/>
                </a:lnSpc>
                <a:buClrTx/>
                <a:buSzTx/>
                <a:buFontTx/>
                <a:buAutoNum type="arabicPeriod"/>
              </a:pPr>
              <a:r>
                <a:rPr lang="en-US" altLang="en-US" sz="2000"/>
                <a:t>until  (                )</a:t>
              </a:r>
            </a:p>
            <a:p>
              <a:pPr>
                <a:lnSpc>
                  <a:spcPct val="120000"/>
                </a:lnSpc>
                <a:buClrTx/>
                <a:buSzTx/>
                <a:buFontTx/>
                <a:buAutoNum type="arabicPeriod"/>
              </a:pPr>
              <a:r>
                <a:rPr lang="en-US" altLang="en-US" sz="2000"/>
                <a:t>return</a:t>
              </a:r>
              <a:endParaRPr lang="en-US" altLang="en-US" sz="2000" i="1">
                <a:latin typeface="Times New Roman" pitchFamily="18" charset="0"/>
              </a:endParaRPr>
            </a:p>
          </p:txBody>
        </p:sp>
        <p:pic>
          <p:nvPicPr>
            <p:cNvPr id="24583" name="Picture 11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" y="2067"/>
              <a:ext cx="3349" cy="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84" name="Picture 1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2626"/>
              <a:ext cx="90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85" name="Picture 15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2942"/>
              <a:ext cx="107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257656" y="5343532"/>
            <a:ext cx="307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be very inefficient!!!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33424" y="1530512"/>
            <a:ext cx="8258176" cy="4344987"/>
            <a:chOff x="733425" y="1527560"/>
            <a:chExt cx="8410575" cy="4344987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733425" y="1527560"/>
              <a:ext cx="8410575" cy="4344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609600" indent="-609600"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990600" indent="-533400"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314450" indent="-4572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752600" indent="-381000" algn="l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209800" indent="-381000" algn="l" eaLnBrk="0" hangingPunct="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667000" indent="-381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3124200" indent="-381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581400" indent="-381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4038600" indent="-381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r>
                <a:rPr lang="en-US" altLang="en-US" sz="2000" dirty="0" smtClean="0">
                  <a:cs typeface="+mn-cs"/>
                </a:rPr>
                <a:t>Algorithm </a:t>
              </a:r>
              <a:r>
                <a:rPr lang="en-US" altLang="en-US" sz="2000" b="1" dirty="0" err="1" smtClean="0">
                  <a:cs typeface="+mn-cs"/>
                </a:rPr>
                <a:t>sample_motion_model</a:t>
              </a:r>
              <a:r>
                <a:rPr lang="en-US" altLang="en-US" sz="2000" dirty="0" smtClean="0">
                  <a:cs typeface="+mn-cs"/>
                </a:rPr>
                <a:t>(u, x):</a:t>
              </a:r>
              <a:r>
                <a:rPr lang="en-US" altLang="en-US" sz="2000" i="1" dirty="0" smtClean="0">
                  <a:cs typeface="+mn-cs"/>
                </a:rPr>
                <a:t>        </a:t>
              </a:r>
            </a:p>
            <a:p>
              <a:pPr eaLnBrk="1" hangingPunct="1">
                <a:lnSpc>
                  <a:spcPct val="120000"/>
                </a:lnSpc>
                <a:buClrTx/>
                <a:buSzTx/>
                <a:buFont typeface="+mj-lt"/>
                <a:buAutoNum type="arabicPeriod"/>
                <a:defRPr/>
              </a:pPr>
              <a:r>
                <a:rPr lang="en-US" altLang="en-US" sz="2000" i="1" dirty="0" smtClean="0">
                  <a:cs typeface="+mn-cs"/>
                </a:rPr>
                <a:t> </a:t>
              </a:r>
              <a:endParaRPr lang="en-US" altLang="en-US" sz="2000" dirty="0" smtClean="0">
                <a:latin typeface="Symbol" pitchFamily="18" charset="2"/>
                <a:cs typeface="+mn-cs"/>
              </a:endParaRPr>
            </a:p>
            <a:p>
              <a:pPr eaLnBrk="1" hangingPunct="1">
                <a:lnSpc>
                  <a:spcPct val="120000"/>
                </a:lnSpc>
                <a:buClrTx/>
                <a:buSzTx/>
                <a:buFontTx/>
                <a:buAutoNum type="arabicPeriod"/>
                <a:defRPr/>
              </a:pPr>
              <a:r>
                <a:rPr lang="en-US" altLang="en-US" sz="2000" dirty="0" smtClean="0">
                  <a:cs typeface="+mn-cs"/>
                </a:rPr>
                <a:t> </a:t>
              </a:r>
            </a:p>
            <a:p>
              <a:pPr marL="457200" indent="-457200" eaLnBrk="1" hangingPunct="1">
                <a:lnSpc>
                  <a:spcPct val="120000"/>
                </a:lnSpc>
                <a:buClrTx/>
                <a:buSzTx/>
                <a:buFont typeface="+mj-lt"/>
                <a:buAutoNum type="arabicPeriod"/>
                <a:defRPr/>
              </a:pPr>
              <a:r>
                <a:rPr lang="en-US" altLang="en-US" sz="2000" dirty="0" smtClean="0">
                  <a:cs typeface="+mn-cs"/>
                </a:rPr>
                <a:t> </a:t>
              </a:r>
            </a:p>
            <a:p>
              <a:pPr marL="457200" indent="-457200" eaLnBrk="1" hangingPunct="1">
                <a:lnSpc>
                  <a:spcPct val="120000"/>
                </a:lnSpc>
                <a:buClrTx/>
                <a:buSzTx/>
                <a:buFont typeface="+mj-lt"/>
                <a:buAutoNum type="arabicPeriod"/>
                <a:defRPr/>
              </a:pPr>
              <a:r>
                <a:rPr lang="en-US" altLang="en-US" sz="2000" dirty="0" smtClean="0">
                  <a:cs typeface="+mn-cs"/>
                </a:rPr>
                <a:t> </a:t>
              </a:r>
            </a:p>
            <a:p>
              <a:pPr eaLnBrk="1" hangingPunct="1">
                <a:lnSpc>
                  <a:spcPct val="120000"/>
                </a:lnSpc>
                <a:buClrTx/>
                <a:buSzTx/>
                <a:buFont typeface="+mj-lt"/>
                <a:buAutoNum type="arabicPeriod"/>
                <a:defRPr/>
              </a:pPr>
              <a:r>
                <a:rPr lang="en-US" altLang="en-US" sz="2000" dirty="0" smtClean="0">
                  <a:cs typeface="+mn-cs"/>
                </a:rPr>
                <a:t> </a:t>
              </a:r>
            </a:p>
            <a:p>
              <a:pPr marL="457200" indent="-457200" eaLnBrk="1" hangingPunct="1">
                <a:lnSpc>
                  <a:spcPct val="120000"/>
                </a:lnSpc>
                <a:buClrTx/>
                <a:buSzTx/>
                <a:buFont typeface="+mj-lt"/>
                <a:buAutoNum type="arabicPeriod"/>
                <a:defRPr/>
              </a:pPr>
              <a:r>
                <a:rPr lang="en-US" altLang="en-US" sz="2000" dirty="0" smtClean="0">
                  <a:cs typeface="+mn-cs"/>
                </a:rPr>
                <a:t> </a:t>
              </a:r>
            </a:p>
            <a:p>
              <a:pPr marL="457200" indent="-457200" eaLnBrk="1" hangingPunct="1">
                <a:lnSpc>
                  <a:spcPct val="120000"/>
                </a:lnSpc>
                <a:buClrTx/>
                <a:buSzTx/>
                <a:buFont typeface="+mj-lt"/>
                <a:buAutoNum type="arabicPeriod"/>
                <a:defRPr/>
              </a:pPr>
              <a:r>
                <a:rPr lang="en-US" altLang="en-US" sz="2000" dirty="0" smtClean="0">
                  <a:cs typeface="+mn-cs"/>
                </a:rPr>
                <a:t/>
              </a:r>
              <a:br>
                <a:rPr lang="en-US" altLang="en-US" sz="2000" dirty="0" smtClean="0">
                  <a:cs typeface="+mn-cs"/>
                </a:rPr>
              </a:br>
              <a:r>
                <a:rPr lang="en-US" altLang="en-US" sz="2000" dirty="0" smtClean="0">
                  <a:cs typeface="+mn-cs"/>
                </a:rPr>
                <a:t> </a:t>
              </a:r>
            </a:p>
            <a:p>
              <a:pPr eaLnBrk="1" hangingPunct="1">
                <a:lnSpc>
                  <a:spcPct val="120000"/>
                </a:lnSpc>
                <a:buClrTx/>
                <a:buSzTx/>
                <a:buFont typeface="+mj-lt"/>
                <a:buAutoNum type="arabicPeriod"/>
                <a:defRPr/>
              </a:pPr>
              <a:r>
                <a:rPr lang="en-US" altLang="en-US" sz="2000" dirty="0" smtClean="0">
                  <a:cs typeface="+mn-cs"/>
                </a:rPr>
                <a:t>Return  </a:t>
              </a:r>
            </a:p>
          </p:txBody>
        </p:sp>
        <p:graphicFrame>
          <p:nvGraphicFramePr>
            <p:cNvPr id="2662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9233952"/>
                </p:ext>
              </p:extLst>
            </p:nvPr>
          </p:nvGraphicFramePr>
          <p:xfrm>
            <a:off x="1341437" y="2405447"/>
            <a:ext cx="453548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0" name="Equation" r:id="rId3" imgW="2451100" imgH="254000" progId="Equation.3">
                    <p:embed/>
                  </p:oleObj>
                </mc:Choice>
                <mc:Fallback>
                  <p:oleObj name="Equation" r:id="rId3" imgW="2451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437" y="2405447"/>
                          <a:ext cx="4535488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1184491"/>
                </p:ext>
              </p:extLst>
            </p:nvPr>
          </p:nvGraphicFramePr>
          <p:xfrm>
            <a:off x="1328737" y="2811847"/>
            <a:ext cx="587533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" name="Equation" r:id="rId5" imgW="3175000" imgH="254000" progId="Equation.3">
                    <p:embed/>
                  </p:oleObj>
                </mc:Choice>
                <mc:Fallback>
                  <p:oleObj name="Equation" r:id="rId5" imgW="31750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737" y="2811847"/>
                          <a:ext cx="5875338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255341"/>
                </p:ext>
              </p:extLst>
            </p:nvPr>
          </p:nvGraphicFramePr>
          <p:xfrm>
            <a:off x="1341437" y="3256347"/>
            <a:ext cx="46291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" name="Equation" r:id="rId7" imgW="2501900" imgH="254000" progId="Equation.3">
                    <p:embed/>
                  </p:oleObj>
                </mc:Choice>
                <mc:Fallback>
                  <p:oleObj name="Equation" r:id="rId7" imgW="25019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437" y="3256347"/>
                          <a:ext cx="46291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25942"/>
                </p:ext>
              </p:extLst>
            </p:nvPr>
          </p:nvGraphicFramePr>
          <p:xfrm>
            <a:off x="1371600" y="3705832"/>
            <a:ext cx="29146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3" name="Equation" r:id="rId9" imgW="1574800" imgH="254000" progId="Equation.3">
                    <p:embed/>
                  </p:oleObj>
                </mc:Choice>
                <mc:Fallback>
                  <p:oleObj name="Equation" r:id="rId9" imgW="157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3705832"/>
                          <a:ext cx="29146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9744216"/>
                </p:ext>
              </p:extLst>
            </p:nvPr>
          </p:nvGraphicFramePr>
          <p:xfrm>
            <a:off x="1371600" y="4151163"/>
            <a:ext cx="289083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4" name="Equation" r:id="rId11" imgW="1562100" imgH="254000" progId="Equation.3">
                    <p:embed/>
                  </p:oleObj>
                </mc:Choice>
                <mc:Fallback>
                  <p:oleObj name="Equation" r:id="rId11" imgW="156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4151163"/>
                          <a:ext cx="2890838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02448"/>
                </p:ext>
              </p:extLst>
            </p:nvPr>
          </p:nvGraphicFramePr>
          <p:xfrm>
            <a:off x="1373187" y="4583497"/>
            <a:ext cx="21145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5" name="Equation" r:id="rId13" imgW="1143000" imgH="254000" progId="Equation.3">
                    <p:embed/>
                  </p:oleObj>
                </mc:Choice>
                <mc:Fallback>
                  <p:oleObj name="Equation" r:id="rId13" imgW="11430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187" y="4583497"/>
                          <a:ext cx="21145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2216977"/>
                </p:ext>
              </p:extLst>
            </p:nvPr>
          </p:nvGraphicFramePr>
          <p:xfrm>
            <a:off x="2336800" y="5334000"/>
            <a:ext cx="1150937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" name="Equation" r:id="rId15" imgW="622030" imgH="253890" progId="Equation.3">
                    <p:embed/>
                  </p:oleObj>
                </mc:Choice>
                <mc:Fallback>
                  <p:oleObj name="Equation" r:id="rId15" imgW="622030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800" y="5334000"/>
                          <a:ext cx="1150937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6184011"/>
                </p:ext>
              </p:extLst>
            </p:nvPr>
          </p:nvGraphicFramePr>
          <p:xfrm>
            <a:off x="1397000" y="1973647"/>
            <a:ext cx="37369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7" name="Equation" r:id="rId17" imgW="2019300" imgH="254000" progId="Equation.3">
                    <p:embed/>
                  </p:oleObj>
                </mc:Choice>
                <mc:Fallback>
                  <p:oleObj name="Equation" r:id="rId17" imgW="20193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000" y="1973647"/>
                          <a:ext cx="37369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3712" name="Group 16"/>
            <p:cNvGrpSpPr>
              <a:grpSpLocks/>
            </p:cNvGrpSpPr>
            <p:nvPr/>
          </p:nvGrpSpPr>
          <p:grpSpPr bwMode="auto">
            <a:xfrm>
              <a:off x="3487737" y="2761049"/>
              <a:ext cx="5154613" cy="2227264"/>
              <a:chOff x="2120" y="1544"/>
              <a:chExt cx="3247" cy="1403"/>
            </a:xfrm>
          </p:grpSpPr>
          <p:sp>
            <p:nvSpPr>
              <p:cNvPr id="26637" name="Rectangle 12"/>
              <p:cNvSpPr>
                <a:spLocks noChangeArrowheads="1"/>
              </p:cNvSpPr>
              <p:nvPr/>
            </p:nvSpPr>
            <p:spPr bwMode="auto">
              <a:xfrm>
                <a:off x="2621" y="2695"/>
                <a:ext cx="274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2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itchFamily="2" charset="2"/>
                  <a:buChar char="¡"/>
                  <a:defRPr sz="22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folHlink"/>
                  </a:buClr>
                  <a:buSzPct val="120000"/>
                  <a:buFontTx/>
                  <a:buNone/>
                </a:pPr>
                <a:r>
                  <a:rPr lang="en-US" altLang="en-US" sz="2000" b="1" dirty="0" err="1">
                    <a:solidFill>
                      <a:schemeClr val="accent6"/>
                    </a:solidFill>
                  </a:rPr>
                  <a:t>sample_normal_distribution</a:t>
                </a:r>
                <a:endParaRPr lang="de-DE" altLang="en-US" sz="2000" i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6638" name="Line 13"/>
              <p:cNvSpPr>
                <a:spLocks noChangeShapeType="1"/>
              </p:cNvSpPr>
              <p:nvPr/>
            </p:nvSpPr>
            <p:spPr bwMode="auto">
              <a:xfrm flipH="1" flipV="1">
                <a:off x="2216" y="2136"/>
                <a:ext cx="992" cy="5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39" name="Line 14"/>
              <p:cNvSpPr>
                <a:spLocks noChangeShapeType="1"/>
              </p:cNvSpPr>
              <p:nvPr/>
            </p:nvSpPr>
            <p:spPr bwMode="auto">
              <a:xfrm flipH="1" flipV="1">
                <a:off x="2120" y="1544"/>
                <a:ext cx="1552" cy="1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40" name="Line 15"/>
              <p:cNvSpPr>
                <a:spLocks noChangeShapeType="1"/>
              </p:cNvSpPr>
              <p:nvPr/>
            </p:nvSpPr>
            <p:spPr bwMode="auto">
              <a:xfrm flipH="1" flipV="1">
                <a:off x="2216" y="1832"/>
                <a:ext cx="1293" cy="84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533400"/>
            <a:ext cx="7312025" cy="771525"/>
          </a:xfrm>
        </p:spPr>
        <p:txBody>
          <a:bodyPr/>
          <a:lstStyle/>
          <a:p>
            <a:pPr algn="ctr"/>
            <a:r>
              <a:rPr lang="en-US" altLang="en-US" dirty="0" smtClean="0"/>
              <a:t>Sample </a:t>
            </a:r>
            <a:r>
              <a:rPr lang="en-US" altLang="en-US" sz="3200" dirty="0" err="1" smtClean="0"/>
              <a:t>Odometry</a:t>
            </a:r>
            <a:r>
              <a:rPr lang="en-US" altLang="en-US" dirty="0" smtClean="0"/>
              <a:t> Motion Model</a:t>
            </a:r>
          </a:p>
        </p:txBody>
      </p:sp>
    </p:spTree>
    <p:extLst>
      <p:ext uri="{BB962C8B-B14F-4D97-AF65-F5344CB8AC3E}">
        <p14:creationId xmlns:p14="http://schemas.microsoft.com/office/powerpoint/2010/main" val="9225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0025"/>
            <a:ext cx="8424863" cy="1190625"/>
          </a:xfrm>
        </p:spPr>
        <p:txBody>
          <a:bodyPr/>
          <a:lstStyle/>
          <a:p>
            <a:r>
              <a:rPr lang="en-US" altLang="en-US" smtClean="0"/>
              <a:t>Sampling from Our Motion Model</a:t>
            </a:r>
          </a:p>
        </p:txBody>
      </p:sp>
      <p:grpSp>
        <p:nvGrpSpPr>
          <p:cNvPr id="27651" name="Group 5"/>
          <p:cNvGrpSpPr>
            <a:grpSpLocks/>
          </p:cNvGrpSpPr>
          <p:nvPr/>
        </p:nvGrpSpPr>
        <p:grpSpPr bwMode="auto">
          <a:xfrm>
            <a:off x="1906588" y="1984375"/>
            <a:ext cx="5434012" cy="4324350"/>
            <a:chOff x="1201" y="994"/>
            <a:chExt cx="3423" cy="2724"/>
          </a:xfrm>
        </p:grpSpPr>
        <p:pic>
          <p:nvPicPr>
            <p:cNvPr id="27652" name="Picture 3" descr="mot1c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" y="994"/>
              <a:ext cx="3423" cy="272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653" name="Text Box 4"/>
            <p:cNvSpPr txBox="1">
              <a:spLocks noChangeArrowheads="1"/>
            </p:cNvSpPr>
            <p:nvPr/>
          </p:nvSpPr>
          <p:spPr bwMode="auto">
            <a:xfrm>
              <a:off x="1871" y="2698"/>
              <a:ext cx="67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r>
                <a:rPr lang="en-US" altLang="en-US" sz="280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676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613" y="241300"/>
            <a:ext cx="7313612" cy="720725"/>
          </a:xfrm>
        </p:spPr>
        <p:txBody>
          <a:bodyPr/>
          <a:lstStyle/>
          <a:p>
            <a:r>
              <a:rPr lang="en-US" altLang="en-US" smtClean="0"/>
              <a:t>Examples (Odometry-Based)</a:t>
            </a:r>
          </a:p>
        </p:txBody>
      </p:sp>
      <p:pic>
        <p:nvPicPr>
          <p:cNvPr id="28675" name="Picture 3" descr="obsmode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173163"/>
            <a:ext cx="22987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 descr="obsmodel2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4138613"/>
            <a:ext cx="2427287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 descr="obsmodel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1131888"/>
            <a:ext cx="2141537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 descr="obsmodel3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3949700"/>
            <a:ext cx="206533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7" descr="obsmodel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350963"/>
            <a:ext cx="25781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8" descr="obsmodel4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4279900"/>
            <a:ext cx="25781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519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8113" y="342900"/>
            <a:ext cx="7313612" cy="657225"/>
          </a:xfrm>
        </p:spPr>
        <p:txBody>
          <a:bodyPr/>
          <a:lstStyle/>
          <a:p>
            <a:r>
              <a:rPr lang="en-US" altLang="en-US" smtClean="0"/>
              <a:t>Velocity-Based Model</a:t>
            </a:r>
            <a:endParaRPr lang="de-DE" altLang="en-US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F0B3A9A8-ABBA-40DB-A52B-3510350EDB70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36</a:t>
            </a:fld>
            <a:endParaRPr lang="en-US" altLang="en-US" sz="140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44600"/>
            <a:ext cx="6475413" cy="47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0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Equation for the Velocity Model</a:t>
            </a:r>
            <a:endParaRPr lang="de-DE" altLang="en-US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2D9111AC-2E1D-4F5C-81A9-ECCA2625BC29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37</a:t>
            </a:fld>
            <a:endParaRPr lang="en-US" altLang="en-US" sz="1400"/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454275"/>
            <a:ext cx="6380163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987425" y="1641475"/>
            <a:ext cx="3054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120000"/>
              <a:buFontTx/>
              <a:buNone/>
            </a:pPr>
            <a:r>
              <a:rPr lang="en-US" altLang="en-US" sz="2800"/>
              <a:t>Center of circle:</a:t>
            </a:r>
            <a:endParaRPr lang="de-DE" altLang="en-US" sz="2800"/>
          </a:p>
        </p:txBody>
      </p:sp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4067175"/>
            <a:ext cx="4583113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1012825" y="3444875"/>
            <a:ext cx="936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120000"/>
              <a:buFontTx/>
              <a:buNone/>
            </a:pPr>
            <a:r>
              <a:rPr lang="en-US" altLang="en-US" sz="2800"/>
              <a:t>with</a:t>
            </a:r>
            <a:endParaRPr lang="de-DE" altLang="en-US" sz="2800"/>
          </a:p>
        </p:txBody>
      </p:sp>
    </p:spTree>
    <p:extLst>
      <p:ext uri="{BB962C8B-B14F-4D97-AF65-F5344CB8AC3E}">
        <p14:creationId xmlns:p14="http://schemas.microsoft.com/office/powerpoint/2010/main" val="24345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590550" y="-6350"/>
            <a:ext cx="8424863" cy="1190625"/>
          </a:xfrm>
        </p:spPr>
        <p:txBody>
          <a:bodyPr/>
          <a:lstStyle/>
          <a:p>
            <a:r>
              <a:rPr lang="en-US" altLang="en-US" smtClean="0"/>
              <a:t>Posterior Probability for Velocity Model</a:t>
            </a:r>
            <a:endParaRPr lang="de-DE" altLang="en-US" smtClean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D0B42773-06BD-4ED4-B489-69F04103EAA4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38</a:t>
            </a:fld>
            <a:endParaRPr lang="en-US" altLang="en-US" sz="1400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339850"/>
            <a:ext cx="7996237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1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1500"/>
            <a:ext cx="8424863" cy="641350"/>
          </a:xfrm>
        </p:spPr>
        <p:txBody>
          <a:bodyPr/>
          <a:lstStyle/>
          <a:p>
            <a:r>
              <a:rPr lang="en-US" altLang="en-US" smtClean="0"/>
              <a:t>Sampling from Velocity Model</a:t>
            </a:r>
            <a:endParaRPr lang="de-DE" altLang="en-US" smtClean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4001454C-D1EE-49B2-B2EE-6DEE4A07240A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39</a:t>
            </a:fld>
            <a:endParaRPr lang="en-US" altLang="en-US" sz="1400"/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538288"/>
            <a:ext cx="8466137" cy="41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7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535BBDD-C9BD-45E5-8992-AE92FDB1F63F}" type="slidenum">
              <a:rPr lang="en-US" altLang="en-US" sz="1400" b="0"/>
              <a:pPr eaLnBrk="1" hangingPunct="1"/>
              <a:t>4</a:t>
            </a:fld>
            <a:endParaRPr lang="en-US" altLang="en-US" sz="14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8170" y="783677"/>
            <a:ext cx="8424863" cy="579437"/>
          </a:xfrm>
        </p:spPr>
        <p:txBody>
          <a:bodyPr/>
          <a:lstStyle/>
          <a:p>
            <a:pPr algn="ctr" eaLnBrk="1" hangingPunct="1"/>
            <a:r>
              <a:rPr lang="en-US" altLang="en-US" sz="3200" dirty="0" smtClean="0"/>
              <a:t>Differential Drive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0974" y="1952149"/>
            <a:ext cx="5340351" cy="4654866"/>
            <a:chOff x="195262" y="1262063"/>
            <a:chExt cx="5340351" cy="4654866"/>
          </a:xfrm>
        </p:grpSpPr>
        <p:sp>
          <p:nvSpPr>
            <p:cNvPr id="6148" name="Line 43"/>
            <p:cNvSpPr>
              <a:spLocks noChangeShapeType="1"/>
            </p:cNvSpPr>
            <p:nvPr/>
          </p:nvSpPr>
          <p:spPr bwMode="auto">
            <a:xfrm>
              <a:off x="1214438" y="1858963"/>
              <a:ext cx="3043237" cy="36210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" name="Freeform 44"/>
            <p:cNvSpPr>
              <a:spLocks/>
            </p:cNvSpPr>
            <p:nvPr/>
          </p:nvSpPr>
          <p:spPr bwMode="auto">
            <a:xfrm>
              <a:off x="3451225" y="3479800"/>
              <a:ext cx="85725" cy="423863"/>
            </a:xfrm>
            <a:custGeom>
              <a:avLst/>
              <a:gdLst>
                <a:gd name="T0" fmla="*/ 83791 w 266"/>
                <a:gd name="T1" fmla="*/ 423863 h 1331"/>
                <a:gd name="T2" fmla="*/ 84436 w 266"/>
                <a:gd name="T3" fmla="*/ 409214 h 1331"/>
                <a:gd name="T4" fmla="*/ 85080 w 266"/>
                <a:gd name="T5" fmla="*/ 394884 h 1331"/>
                <a:gd name="T6" fmla="*/ 85725 w 266"/>
                <a:gd name="T7" fmla="*/ 380235 h 1331"/>
                <a:gd name="T8" fmla="*/ 85725 w 266"/>
                <a:gd name="T9" fmla="*/ 365586 h 1331"/>
                <a:gd name="T10" fmla="*/ 85725 w 266"/>
                <a:gd name="T11" fmla="*/ 350937 h 1331"/>
                <a:gd name="T12" fmla="*/ 85080 w 266"/>
                <a:gd name="T13" fmla="*/ 336288 h 1331"/>
                <a:gd name="T14" fmla="*/ 84436 w 266"/>
                <a:gd name="T15" fmla="*/ 321958 h 1331"/>
                <a:gd name="T16" fmla="*/ 83469 w 266"/>
                <a:gd name="T17" fmla="*/ 307309 h 1331"/>
                <a:gd name="T18" fmla="*/ 82180 w 266"/>
                <a:gd name="T19" fmla="*/ 292978 h 1331"/>
                <a:gd name="T20" fmla="*/ 80891 w 266"/>
                <a:gd name="T21" fmla="*/ 278329 h 1331"/>
                <a:gd name="T22" fmla="*/ 79280 w 266"/>
                <a:gd name="T23" fmla="*/ 263999 h 1331"/>
                <a:gd name="T24" fmla="*/ 77346 w 266"/>
                <a:gd name="T25" fmla="*/ 249668 h 1331"/>
                <a:gd name="T26" fmla="*/ 74768 w 266"/>
                <a:gd name="T27" fmla="*/ 235338 h 1331"/>
                <a:gd name="T28" fmla="*/ 72512 w 266"/>
                <a:gd name="T29" fmla="*/ 221007 h 1331"/>
                <a:gd name="T30" fmla="*/ 69934 w 266"/>
                <a:gd name="T31" fmla="*/ 206359 h 1331"/>
                <a:gd name="T32" fmla="*/ 66711 w 266"/>
                <a:gd name="T33" fmla="*/ 192347 h 1331"/>
                <a:gd name="T34" fmla="*/ 63810 w 266"/>
                <a:gd name="T35" fmla="*/ 178016 h 1331"/>
                <a:gd name="T36" fmla="*/ 60265 w 266"/>
                <a:gd name="T37" fmla="*/ 164004 h 1331"/>
                <a:gd name="T38" fmla="*/ 56398 w 266"/>
                <a:gd name="T39" fmla="*/ 149674 h 1331"/>
                <a:gd name="T40" fmla="*/ 52531 w 266"/>
                <a:gd name="T41" fmla="*/ 135980 h 1331"/>
                <a:gd name="T42" fmla="*/ 48341 w 266"/>
                <a:gd name="T43" fmla="*/ 121650 h 1331"/>
                <a:gd name="T44" fmla="*/ 44152 w 266"/>
                <a:gd name="T45" fmla="*/ 107956 h 1331"/>
                <a:gd name="T46" fmla="*/ 39640 w 266"/>
                <a:gd name="T47" fmla="*/ 93944 h 1331"/>
                <a:gd name="T48" fmla="*/ 34483 w 266"/>
                <a:gd name="T49" fmla="*/ 80569 h 1331"/>
                <a:gd name="T50" fmla="*/ 29005 w 266"/>
                <a:gd name="T51" fmla="*/ 66557 h 1331"/>
                <a:gd name="T52" fmla="*/ 23848 w 266"/>
                <a:gd name="T53" fmla="*/ 53182 h 1331"/>
                <a:gd name="T54" fmla="*/ 18047 w 266"/>
                <a:gd name="T55" fmla="*/ 40125 h 1331"/>
                <a:gd name="T56" fmla="*/ 12569 w 266"/>
                <a:gd name="T57" fmla="*/ 26432 h 1331"/>
                <a:gd name="T58" fmla="*/ 6445 w 266"/>
                <a:gd name="T59" fmla="*/ 13375 h 1331"/>
                <a:gd name="T60" fmla="*/ 0 w 266"/>
                <a:gd name="T61" fmla="*/ 0 h 133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66" h="1331">
                  <a:moveTo>
                    <a:pt x="260" y="1331"/>
                  </a:moveTo>
                  <a:lnTo>
                    <a:pt x="262" y="1285"/>
                  </a:lnTo>
                  <a:lnTo>
                    <a:pt x="264" y="1240"/>
                  </a:lnTo>
                  <a:lnTo>
                    <a:pt x="266" y="1194"/>
                  </a:lnTo>
                  <a:lnTo>
                    <a:pt x="266" y="1148"/>
                  </a:lnTo>
                  <a:lnTo>
                    <a:pt x="266" y="1102"/>
                  </a:lnTo>
                  <a:lnTo>
                    <a:pt x="264" y="1056"/>
                  </a:lnTo>
                  <a:lnTo>
                    <a:pt x="262" y="1011"/>
                  </a:lnTo>
                  <a:lnTo>
                    <a:pt x="259" y="965"/>
                  </a:lnTo>
                  <a:lnTo>
                    <a:pt x="255" y="920"/>
                  </a:lnTo>
                  <a:lnTo>
                    <a:pt x="251" y="874"/>
                  </a:lnTo>
                  <a:lnTo>
                    <a:pt x="246" y="829"/>
                  </a:lnTo>
                  <a:lnTo>
                    <a:pt x="240" y="784"/>
                  </a:lnTo>
                  <a:lnTo>
                    <a:pt x="232" y="739"/>
                  </a:lnTo>
                  <a:lnTo>
                    <a:pt x="225" y="694"/>
                  </a:lnTo>
                  <a:lnTo>
                    <a:pt x="217" y="648"/>
                  </a:lnTo>
                  <a:lnTo>
                    <a:pt x="207" y="604"/>
                  </a:lnTo>
                  <a:lnTo>
                    <a:pt x="198" y="559"/>
                  </a:lnTo>
                  <a:lnTo>
                    <a:pt x="187" y="515"/>
                  </a:lnTo>
                  <a:lnTo>
                    <a:pt x="175" y="470"/>
                  </a:lnTo>
                  <a:lnTo>
                    <a:pt x="163" y="427"/>
                  </a:lnTo>
                  <a:lnTo>
                    <a:pt x="150" y="382"/>
                  </a:lnTo>
                  <a:lnTo>
                    <a:pt x="137" y="339"/>
                  </a:lnTo>
                  <a:lnTo>
                    <a:pt x="123" y="295"/>
                  </a:lnTo>
                  <a:lnTo>
                    <a:pt x="107" y="253"/>
                  </a:lnTo>
                  <a:lnTo>
                    <a:pt x="90" y="209"/>
                  </a:lnTo>
                  <a:lnTo>
                    <a:pt x="74" y="167"/>
                  </a:lnTo>
                  <a:lnTo>
                    <a:pt x="56" y="126"/>
                  </a:lnTo>
                  <a:lnTo>
                    <a:pt x="39" y="83"/>
                  </a:lnTo>
                  <a:lnTo>
                    <a:pt x="20" y="4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Freeform 45"/>
            <p:cNvSpPr>
              <a:spLocks/>
            </p:cNvSpPr>
            <p:nvPr/>
          </p:nvSpPr>
          <p:spPr bwMode="auto">
            <a:xfrm>
              <a:off x="1512887" y="1767569"/>
              <a:ext cx="85725" cy="395288"/>
            </a:xfrm>
            <a:custGeom>
              <a:avLst/>
              <a:gdLst>
                <a:gd name="T0" fmla="*/ 0 w 273"/>
                <a:gd name="T1" fmla="*/ 395288 h 1244"/>
                <a:gd name="T2" fmla="*/ 4396 w 273"/>
                <a:gd name="T3" fmla="*/ 388933 h 1244"/>
                <a:gd name="T4" fmla="*/ 8792 w 273"/>
                <a:gd name="T5" fmla="*/ 382896 h 1244"/>
                <a:gd name="T6" fmla="*/ 13188 w 273"/>
                <a:gd name="T7" fmla="*/ 376540 h 1244"/>
                <a:gd name="T8" fmla="*/ 16957 w 273"/>
                <a:gd name="T9" fmla="*/ 369868 h 1244"/>
                <a:gd name="T10" fmla="*/ 21353 w 273"/>
                <a:gd name="T11" fmla="*/ 363512 h 1244"/>
                <a:gd name="T12" fmla="*/ 25121 w 273"/>
                <a:gd name="T13" fmla="*/ 356840 h 1244"/>
                <a:gd name="T14" fmla="*/ 28889 w 273"/>
                <a:gd name="T15" fmla="*/ 350167 h 1244"/>
                <a:gd name="T16" fmla="*/ 32657 w 273"/>
                <a:gd name="T17" fmla="*/ 343176 h 1244"/>
                <a:gd name="T18" fmla="*/ 36111 w 273"/>
                <a:gd name="T19" fmla="*/ 336821 h 1244"/>
                <a:gd name="T20" fmla="*/ 39879 w 273"/>
                <a:gd name="T21" fmla="*/ 329830 h 1244"/>
                <a:gd name="T22" fmla="*/ 43020 w 273"/>
                <a:gd name="T23" fmla="*/ 322840 h 1244"/>
                <a:gd name="T24" fmla="*/ 46160 w 273"/>
                <a:gd name="T25" fmla="*/ 315531 h 1244"/>
                <a:gd name="T26" fmla="*/ 49300 w 273"/>
                <a:gd name="T27" fmla="*/ 308858 h 1244"/>
                <a:gd name="T28" fmla="*/ 52126 w 273"/>
                <a:gd name="T29" fmla="*/ 301550 h 1244"/>
                <a:gd name="T30" fmla="*/ 54952 w 273"/>
                <a:gd name="T31" fmla="*/ 294559 h 1244"/>
                <a:gd name="T32" fmla="*/ 58092 w 273"/>
                <a:gd name="T33" fmla="*/ 287251 h 1244"/>
                <a:gd name="T34" fmla="*/ 60604 w 273"/>
                <a:gd name="T35" fmla="*/ 280260 h 1244"/>
                <a:gd name="T36" fmla="*/ 62802 w 273"/>
                <a:gd name="T37" fmla="*/ 272952 h 1244"/>
                <a:gd name="T38" fmla="*/ 65000 w 273"/>
                <a:gd name="T39" fmla="*/ 265644 h 1244"/>
                <a:gd name="T40" fmla="*/ 67512 w 273"/>
                <a:gd name="T41" fmla="*/ 258018 h 1244"/>
                <a:gd name="T42" fmla="*/ 69710 w 273"/>
                <a:gd name="T43" fmla="*/ 250709 h 1244"/>
                <a:gd name="T44" fmla="*/ 71595 w 273"/>
                <a:gd name="T45" fmla="*/ 243401 h 1244"/>
                <a:gd name="T46" fmla="*/ 73479 w 273"/>
                <a:gd name="T47" fmla="*/ 235775 h 1244"/>
                <a:gd name="T48" fmla="*/ 75363 w 273"/>
                <a:gd name="T49" fmla="*/ 228466 h 1244"/>
                <a:gd name="T50" fmla="*/ 76933 w 273"/>
                <a:gd name="T51" fmla="*/ 220840 h 1244"/>
                <a:gd name="T52" fmla="*/ 78189 w 273"/>
                <a:gd name="T53" fmla="*/ 213214 h 1244"/>
                <a:gd name="T54" fmla="*/ 79445 w 273"/>
                <a:gd name="T55" fmla="*/ 205906 h 1244"/>
                <a:gd name="T56" fmla="*/ 80701 w 273"/>
                <a:gd name="T57" fmla="*/ 197962 h 1244"/>
                <a:gd name="T58" fmla="*/ 81643 w 273"/>
                <a:gd name="T59" fmla="*/ 190336 h 1244"/>
                <a:gd name="T60" fmla="*/ 82585 w 273"/>
                <a:gd name="T61" fmla="*/ 182709 h 1244"/>
                <a:gd name="T62" fmla="*/ 83527 w 273"/>
                <a:gd name="T63" fmla="*/ 175083 h 1244"/>
                <a:gd name="T64" fmla="*/ 84469 w 273"/>
                <a:gd name="T65" fmla="*/ 167139 h 1244"/>
                <a:gd name="T66" fmla="*/ 85097 w 273"/>
                <a:gd name="T67" fmla="*/ 159831 h 1244"/>
                <a:gd name="T68" fmla="*/ 85411 w 273"/>
                <a:gd name="T69" fmla="*/ 152205 h 1244"/>
                <a:gd name="T70" fmla="*/ 85725 w 273"/>
                <a:gd name="T71" fmla="*/ 144261 h 1244"/>
                <a:gd name="T72" fmla="*/ 85725 w 273"/>
                <a:gd name="T73" fmla="*/ 136635 h 1244"/>
                <a:gd name="T74" fmla="*/ 85725 w 273"/>
                <a:gd name="T75" fmla="*/ 128691 h 1244"/>
                <a:gd name="T76" fmla="*/ 85725 w 273"/>
                <a:gd name="T77" fmla="*/ 121383 h 1244"/>
                <a:gd name="T78" fmla="*/ 85411 w 273"/>
                <a:gd name="T79" fmla="*/ 113757 h 1244"/>
                <a:gd name="T80" fmla="*/ 85097 w 273"/>
                <a:gd name="T81" fmla="*/ 105813 h 1244"/>
                <a:gd name="T82" fmla="*/ 84783 w 273"/>
                <a:gd name="T83" fmla="*/ 98186 h 1244"/>
                <a:gd name="T84" fmla="*/ 84155 w 273"/>
                <a:gd name="T85" fmla="*/ 90560 h 1244"/>
                <a:gd name="T86" fmla="*/ 82899 w 273"/>
                <a:gd name="T87" fmla="*/ 82616 h 1244"/>
                <a:gd name="T88" fmla="*/ 82271 w 273"/>
                <a:gd name="T89" fmla="*/ 75308 h 1244"/>
                <a:gd name="T90" fmla="*/ 81015 w 273"/>
                <a:gd name="T91" fmla="*/ 67682 h 1244"/>
                <a:gd name="T92" fmla="*/ 80073 w 273"/>
                <a:gd name="T93" fmla="*/ 60056 h 1244"/>
                <a:gd name="T94" fmla="*/ 78817 w 273"/>
                <a:gd name="T95" fmla="*/ 52430 h 1244"/>
                <a:gd name="T96" fmla="*/ 77561 w 273"/>
                <a:gd name="T97" fmla="*/ 44804 h 1244"/>
                <a:gd name="T98" fmla="*/ 75991 w 273"/>
                <a:gd name="T99" fmla="*/ 37495 h 1244"/>
                <a:gd name="T100" fmla="*/ 74107 w 273"/>
                <a:gd name="T101" fmla="*/ 29869 h 1244"/>
                <a:gd name="T102" fmla="*/ 72223 w 273"/>
                <a:gd name="T103" fmla="*/ 22243 h 1244"/>
                <a:gd name="T104" fmla="*/ 70338 w 273"/>
                <a:gd name="T105" fmla="*/ 14617 h 1244"/>
                <a:gd name="T106" fmla="*/ 68454 w 273"/>
                <a:gd name="T107" fmla="*/ 7308 h 1244"/>
                <a:gd name="T108" fmla="*/ 66256 w 273"/>
                <a:gd name="T109" fmla="*/ 0 h 124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3" h="1244">
                  <a:moveTo>
                    <a:pt x="0" y="1244"/>
                  </a:moveTo>
                  <a:lnTo>
                    <a:pt x="14" y="1224"/>
                  </a:lnTo>
                  <a:lnTo>
                    <a:pt x="28" y="1205"/>
                  </a:lnTo>
                  <a:lnTo>
                    <a:pt x="42" y="1185"/>
                  </a:lnTo>
                  <a:lnTo>
                    <a:pt x="54" y="1164"/>
                  </a:lnTo>
                  <a:lnTo>
                    <a:pt x="68" y="1144"/>
                  </a:lnTo>
                  <a:lnTo>
                    <a:pt x="80" y="1123"/>
                  </a:lnTo>
                  <a:lnTo>
                    <a:pt x="92" y="1102"/>
                  </a:lnTo>
                  <a:lnTo>
                    <a:pt x="104" y="1080"/>
                  </a:lnTo>
                  <a:lnTo>
                    <a:pt x="115" y="1060"/>
                  </a:lnTo>
                  <a:lnTo>
                    <a:pt x="127" y="1038"/>
                  </a:lnTo>
                  <a:lnTo>
                    <a:pt x="137" y="1016"/>
                  </a:lnTo>
                  <a:lnTo>
                    <a:pt x="147" y="993"/>
                  </a:lnTo>
                  <a:lnTo>
                    <a:pt x="157" y="972"/>
                  </a:lnTo>
                  <a:lnTo>
                    <a:pt x="166" y="949"/>
                  </a:lnTo>
                  <a:lnTo>
                    <a:pt x="175" y="927"/>
                  </a:lnTo>
                  <a:lnTo>
                    <a:pt x="185" y="904"/>
                  </a:lnTo>
                  <a:lnTo>
                    <a:pt x="193" y="882"/>
                  </a:lnTo>
                  <a:lnTo>
                    <a:pt x="200" y="859"/>
                  </a:lnTo>
                  <a:lnTo>
                    <a:pt x="207" y="836"/>
                  </a:lnTo>
                  <a:lnTo>
                    <a:pt x="215" y="812"/>
                  </a:lnTo>
                  <a:lnTo>
                    <a:pt x="222" y="789"/>
                  </a:lnTo>
                  <a:lnTo>
                    <a:pt x="228" y="766"/>
                  </a:lnTo>
                  <a:lnTo>
                    <a:pt x="234" y="742"/>
                  </a:lnTo>
                  <a:lnTo>
                    <a:pt x="240" y="719"/>
                  </a:lnTo>
                  <a:lnTo>
                    <a:pt x="245" y="695"/>
                  </a:lnTo>
                  <a:lnTo>
                    <a:pt x="249" y="671"/>
                  </a:lnTo>
                  <a:lnTo>
                    <a:pt x="253" y="648"/>
                  </a:lnTo>
                  <a:lnTo>
                    <a:pt x="257" y="623"/>
                  </a:lnTo>
                  <a:lnTo>
                    <a:pt x="260" y="599"/>
                  </a:lnTo>
                  <a:lnTo>
                    <a:pt x="263" y="575"/>
                  </a:lnTo>
                  <a:lnTo>
                    <a:pt x="266" y="551"/>
                  </a:lnTo>
                  <a:lnTo>
                    <a:pt x="269" y="526"/>
                  </a:lnTo>
                  <a:lnTo>
                    <a:pt x="271" y="503"/>
                  </a:lnTo>
                  <a:lnTo>
                    <a:pt x="272" y="479"/>
                  </a:lnTo>
                  <a:lnTo>
                    <a:pt x="273" y="454"/>
                  </a:lnTo>
                  <a:lnTo>
                    <a:pt x="273" y="430"/>
                  </a:lnTo>
                  <a:lnTo>
                    <a:pt x="273" y="405"/>
                  </a:lnTo>
                  <a:lnTo>
                    <a:pt x="273" y="382"/>
                  </a:lnTo>
                  <a:lnTo>
                    <a:pt x="272" y="358"/>
                  </a:lnTo>
                  <a:lnTo>
                    <a:pt x="271" y="333"/>
                  </a:lnTo>
                  <a:lnTo>
                    <a:pt x="270" y="309"/>
                  </a:lnTo>
                  <a:lnTo>
                    <a:pt x="268" y="285"/>
                  </a:lnTo>
                  <a:lnTo>
                    <a:pt x="264" y="260"/>
                  </a:lnTo>
                  <a:lnTo>
                    <a:pt x="262" y="237"/>
                  </a:lnTo>
                  <a:lnTo>
                    <a:pt x="258" y="213"/>
                  </a:lnTo>
                  <a:lnTo>
                    <a:pt x="255" y="189"/>
                  </a:lnTo>
                  <a:lnTo>
                    <a:pt x="251" y="165"/>
                  </a:lnTo>
                  <a:lnTo>
                    <a:pt x="247" y="141"/>
                  </a:lnTo>
                  <a:lnTo>
                    <a:pt x="242" y="118"/>
                  </a:lnTo>
                  <a:lnTo>
                    <a:pt x="236" y="94"/>
                  </a:lnTo>
                  <a:lnTo>
                    <a:pt x="230" y="70"/>
                  </a:lnTo>
                  <a:lnTo>
                    <a:pt x="224" y="46"/>
                  </a:lnTo>
                  <a:lnTo>
                    <a:pt x="218" y="23"/>
                  </a:lnTo>
                  <a:lnTo>
                    <a:pt x="21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Freeform 46"/>
            <p:cNvSpPr>
              <a:spLocks/>
            </p:cNvSpPr>
            <p:nvPr/>
          </p:nvSpPr>
          <p:spPr bwMode="auto">
            <a:xfrm>
              <a:off x="1492249" y="1682749"/>
              <a:ext cx="182880" cy="182880"/>
            </a:xfrm>
            <a:custGeom>
              <a:avLst/>
              <a:gdLst>
                <a:gd name="T0" fmla="*/ 9351 w 128"/>
                <a:gd name="T1" fmla="*/ 68263 h 216"/>
                <a:gd name="T2" fmla="*/ 0 w 128"/>
                <a:gd name="T3" fmla="*/ 0 h 216"/>
                <a:gd name="T4" fmla="*/ 41275 w 128"/>
                <a:gd name="T5" fmla="*/ 55622 h 216"/>
                <a:gd name="T6" fmla="*/ 20315 w 128"/>
                <a:gd name="T7" fmla="*/ 49617 h 216"/>
                <a:gd name="T8" fmla="*/ 9351 w 128"/>
                <a:gd name="T9" fmla="*/ 68263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216">
                  <a:moveTo>
                    <a:pt x="29" y="216"/>
                  </a:moveTo>
                  <a:lnTo>
                    <a:pt x="0" y="0"/>
                  </a:lnTo>
                  <a:lnTo>
                    <a:pt x="128" y="176"/>
                  </a:lnTo>
                  <a:lnTo>
                    <a:pt x="63" y="157"/>
                  </a:lnTo>
                  <a:lnTo>
                    <a:pt x="29" y="216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Oval 47"/>
            <p:cNvSpPr>
              <a:spLocks noChangeArrowheads="1"/>
            </p:cNvSpPr>
            <p:nvPr/>
          </p:nvSpPr>
          <p:spPr bwMode="auto">
            <a:xfrm>
              <a:off x="1173163" y="1816100"/>
              <a:ext cx="84137" cy="84138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3" name="Freeform 48"/>
            <p:cNvSpPr>
              <a:spLocks/>
            </p:cNvSpPr>
            <p:nvPr/>
          </p:nvSpPr>
          <p:spPr bwMode="auto">
            <a:xfrm>
              <a:off x="1398588" y="2339975"/>
              <a:ext cx="1573212" cy="1347788"/>
            </a:xfrm>
            <a:custGeom>
              <a:avLst/>
              <a:gdLst>
                <a:gd name="T0" fmla="*/ 1567812 w 4953"/>
                <a:gd name="T1" fmla="*/ 47330 h 4243"/>
                <a:gd name="T2" fmla="*/ 1573212 w 4953"/>
                <a:gd name="T3" fmla="*/ 76554 h 4243"/>
                <a:gd name="T4" fmla="*/ 1570036 w 4953"/>
                <a:gd name="T5" fmla="*/ 112766 h 4243"/>
                <a:gd name="T6" fmla="*/ 1558283 w 4953"/>
                <a:gd name="T7" fmla="*/ 154695 h 4243"/>
                <a:gd name="T8" fmla="*/ 1538273 w 4953"/>
                <a:gd name="T9" fmla="*/ 202978 h 4243"/>
                <a:gd name="T10" fmla="*/ 1509369 w 4953"/>
                <a:gd name="T11" fmla="*/ 255708 h 4243"/>
                <a:gd name="T12" fmla="*/ 1472842 w 4953"/>
                <a:gd name="T13" fmla="*/ 313203 h 4243"/>
                <a:gd name="T14" fmla="*/ 1429009 w 4953"/>
                <a:gd name="T15" fmla="*/ 375144 h 4243"/>
                <a:gd name="T16" fmla="*/ 1377553 w 4953"/>
                <a:gd name="T17" fmla="*/ 439945 h 4243"/>
                <a:gd name="T18" fmla="*/ 1320062 w 4953"/>
                <a:gd name="T19" fmla="*/ 507604 h 4243"/>
                <a:gd name="T20" fmla="*/ 1256537 w 4953"/>
                <a:gd name="T21" fmla="*/ 577170 h 4243"/>
                <a:gd name="T22" fmla="*/ 1187611 w 4953"/>
                <a:gd name="T23" fmla="*/ 647370 h 4243"/>
                <a:gd name="T24" fmla="*/ 1114557 w 4953"/>
                <a:gd name="T25" fmla="*/ 718206 h 4243"/>
                <a:gd name="T26" fmla="*/ 1038009 w 4953"/>
                <a:gd name="T27" fmla="*/ 788089 h 4243"/>
                <a:gd name="T28" fmla="*/ 958284 w 4953"/>
                <a:gd name="T29" fmla="*/ 857337 h 4243"/>
                <a:gd name="T30" fmla="*/ 876971 w 4953"/>
                <a:gd name="T31" fmla="*/ 924361 h 4243"/>
                <a:gd name="T32" fmla="*/ 794706 w 4953"/>
                <a:gd name="T33" fmla="*/ 988526 h 4243"/>
                <a:gd name="T34" fmla="*/ 712122 w 4953"/>
                <a:gd name="T35" fmla="*/ 1048880 h 4243"/>
                <a:gd name="T36" fmla="*/ 630492 w 4953"/>
                <a:gd name="T37" fmla="*/ 1106057 h 4243"/>
                <a:gd name="T38" fmla="*/ 550450 w 4953"/>
                <a:gd name="T39" fmla="*/ 1157516 h 4243"/>
                <a:gd name="T40" fmla="*/ 472948 w 4953"/>
                <a:gd name="T41" fmla="*/ 1204210 h 4243"/>
                <a:gd name="T42" fmla="*/ 399259 w 4953"/>
                <a:gd name="T43" fmla="*/ 1244869 h 4243"/>
                <a:gd name="T44" fmla="*/ 329698 w 4953"/>
                <a:gd name="T45" fmla="*/ 1279176 h 4243"/>
                <a:gd name="T46" fmla="*/ 265219 w 4953"/>
                <a:gd name="T47" fmla="*/ 1306811 h 4243"/>
                <a:gd name="T48" fmla="*/ 206141 w 4953"/>
                <a:gd name="T49" fmla="*/ 1327458 h 4243"/>
                <a:gd name="T50" fmla="*/ 153732 w 4953"/>
                <a:gd name="T51" fmla="*/ 1341117 h 4243"/>
                <a:gd name="T52" fmla="*/ 108311 w 4953"/>
                <a:gd name="T53" fmla="*/ 1347470 h 4243"/>
                <a:gd name="T54" fmla="*/ 70196 w 4953"/>
                <a:gd name="T55" fmla="*/ 1345882 h 4243"/>
                <a:gd name="T56" fmla="*/ 40339 w 4953"/>
                <a:gd name="T57" fmla="*/ 1337306 h 4243"/>
                <a:gd name="T58" fmla="*/ 18105 w 4953"/>
                <a:gd name="T59" fmla="*/ 1321423 h 4243"/>
                <a:gd name="T60" fmla="*/ 5082 w 4953"/>
                <a:gd name="T61" fmla="*/ 1298235 h 4243"/>
                <a:gd name="T62" fmla="*/ 0 w 4953"/>
                <a:gd name="T63" fmla="*/ 1268376 h 4243"/>
                <a:gd name="T64" fmla="*/ 4129 w 4953"/>
                <a:gd name="T65" fmla="*/ 1231846 h 4243"/>
                <a:gd name="T66" fmla="*/ 16517 w 4953"/>
                <a:gd name="T67" fmla="*/ 1189281 h 4243"/>
                <a:gd name="T68" fmla="*/ 37480 w 4953"/>
                <a:gd name="T69" fmla="*/ 1140680 h 4243"/>
                <a:gd name="T70" fmla="*/ 67020 w 4953"/>
                <a:gd name="T71" fmla="*/ 1087315 h 4243"/>
                <a:gd name="T72" fmla="*/ 104182 w 4953"/>
                <a:gd name="T73" fmla="*/ 1029185 h 4243"/>
                <a:gd name="T74" fmla="*/ 148650 w 4953"/>
                <a:gd name="T75" fmla="*/ 967244 h 4243"/>
                <a:gd name="T76" fmla="*/ 200423 w 4953"/>
                <a:gd name="T77" fmla="*/ 902125 h 4243"/>
                <a:gd name="T78" fmla="*/ 258549 w 4953"/>
                <a:gd name="T79" fmla="*/ 834148 h 4243"/>
                <a:gd name="T80" fmla="*/ 322710 w 4953"/>
                <a:gd name="T81" fmla="*/ 764901 h 4243"/>
                <a:gd name="T82" fmla="*/ 391635 w 4953"/>
                <a:gd name="T83" fmla="*/ 694065 h 4243"/>
                <a:gd name="T84" fmla="*/ 465325 w 4953"/>
                <a:gd name="T85" fmla="*/ 623547 h 4243"/>
                <a:gd name="T86" fmla="*/ 542191 w 4953"/>
                <a:gd name="T87" fmla="*/ 553346 h 4243"/>
                <a:gd name="T88" fmla="*/ 621916 w 4953"/>
                <a:gd name="T89" fmla="*/ 484734 h 4243"/>
                <a:gd name="T90" fmla="*/ 703546 w 4953"/>
                <a:gd name="T91" fmla="*/ 418027 h 4243"/>
                <a:gd name="T92" fmla="*/ 785812 w 4953"/>
                <a:gd name="T93" fmla="*/ 354180 h 4243"/>
                <a:gd name="T94" fmla="*/ 868395 w 4953"/>
                <a:gd name="T95" fmla="*/ 293508 h 4243"/>
                <a:gd name="T96" fmla="*/ 950026 w 4953"/>
                <a:gd name="T97" fmla="*/ 237284 h 4243"/>
                <a:gd name="T98" fmla="*/ 1029750 w 4953"/>
                <a:gd name="T99" fmla="*/ 186143 h 4243"/>
                <a:gd name="T100" fmla="*/ 1106616 w 4953"/>
                <a:gd name="T101" fmla="*/ 140084 h 4243"/>
                <a:gd name="T102" fmla="*/ 1180306 w 4953"/>
                <a:gd name="T103" fmla="*/ 99742 h 4243"/>
                <a:gd name="T104" fmla="*/ 1249549 w 4953"/>
                <a:gd name="T105" fmla="*/ 66071 h 4243"/>
                <a:gd name="T106" fmla="*/ 1313710 w 4953"/>
                <a:gd name="T107" fmla="*/ 38753 h 4243"/>
                <a:gd name="T108" fmla="*/ 1371836 w 4953"/>
                <a:gd name="T109" fmla="*/ 18741 h 4243"/>
                <a:gd name="T110" fmla="*/ 1423927 w 4953"/>
                <a:gd name="T111" fmla="*/ 5718 h 4243"/>
                <a:gd name="T112" fmla="*/ 1468712 w 4953"/>
                <a:gd name="T113" fmla="*/ 318 h 4243"/>
                <a:gd name="T114" fmla="*/ 1505875 w 4953"/>
                <a:gd name="T115" fmla="*/ 2224 h 4243"/>
                <a:gd name="T116" fmla="*/ 1535414 w 4953"/>
                <a:gd name="T117" fmla="*/ 11435 h 4243"/>
                <a:gd name="T118" fmla="*/ 1556695 w 4953"/>
                <a:gd name="T119" fmla="*/ 27953 h 424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953" h="4243">
                  <a:moveTo>
                    <a:pt x="4901" y="88"/>
                  </a:moveTo>
                  <a:lnTo>
                    <a:pt x="4909" y="99"/>
                  </a:lnTo>
                  <a:lnTo>
                    <a:pt x="4917" y="111"/>
                  </a:lnTo>
                  <a:lnTo>
                    <a:pt x="4924" y="123"/>
                  </a:lnTo>
                  <a:lnTo>
                    <a:pt x="4931" y="135"/>
                  </a:lnTo>
                  <a:lnTo>
                    <a:pt x="4936" y="149"/>
                  </a:lnTo>
                  <a:lnTo>
                    <a:pt x="4941" y="162"/>
                  </a:lnTo>
                  <a:lnTo>
                    <a:pt x="4944" y="177"/>
                  </a:lnTo>
                  <a:lnTo>
                    <a:pt x="4948" y="192"/>
                  </a:lnTo>
                  <a:lnTo>
                    <a:pt x="4950" y="208"/>
                  </a:lnTo>
                  <a:lnTo>
                    <a:pt x="4952" y="224"/>
                  </a:lnTo>
                  <a:lnTo>
                    <a:pt x="4953" y="241"/>
                  </a:lnTo>
                  <a:lnTo>
                    <a:pt x="4953" y="259"/>
                  </a:lnTo>
                  <a:lnTo>
                    <a:pt x="4952" y="277"/>
                  </a:lnTo>
                  <a:lnTo>
                    <a:pt x="4951" y="296"/>
                  </a:lnTo>
                  <a:lnTo>
                    <a:pt x="4949" y="314"/>
                  </a:lnTo>
                  <a:lnTo>
                    <a:pt x="4946" y="334"/>
                  </a:lnTo>
                  <a:lnTo>
                    <a:pt x="4943" y="355"/>
                  </a:lnTo>
                  <a:lnTo>
                    <a:pt x="4939" y="376"/>
                  </a:lnTo>
                  <a:lnTo>
                    <a:pt x="4934" y="396"/>
                  </a:lnTo>
                  <a:lnTo>
                    <a:pt x="4927" y="419"/>
                  </a:lnTo>
                  <a:lnTo>
                    <a:pt x="4921" y="441"/>
                  </a:lnTo>
                  <a:lnTo>
                    <a:pt x="4914" y="464"/>
                  </a:lnTo>
                  <a:lnTo>
                    <a:pt x="4906" y="487"/>
                  </a:lnTo>
                  <a:lnTo>
                    <a:pt x="4897" y="511"/>
                  </a:lnTo>
                  <a:lnTo>
                    <a:pt x="4888" y="536"/>
                  </a:lnTo>
                  <a:lnTo>
                    <a:pt x="4878" y="561"/>
                  </a:lnTo>
                  <a:lnTo>
                    <a:pt x="4866" y="586"/>
                  </a:lnTo>
                  <a:lnTo>
                    <a:pt x="4855" y="612"/>
                  </a:lnTo>
                  <a:lnTo>
                    <a:pt x="4843" y="639"/>
                  </a:lnTo>
                  <a:lnTo>
                    <a:pt x="4829" y="664"/>
                  </a:lnTo>
                  <a:lnTo>
                    <a:pt x="4815" y="692"/>
                  </a:lnTo>
                  <a:lnTo>
                    <a:pt x="4800" y="719"/>
                  </a:lnTo>
                  <a:lnTo>
                    <a:pt x="4784" y="748"/>
                  </a:lnTo>
                  <a:lnTo>
                    <a:pt x="4769" y="776"/>
                  </a:lnTo>
                  <a:lnTo>
                    <a:pt x="4752" y="805"/>
                  </a:lnTo>
                  <a:lnTo>
                    <a:pt x="4735" y="834"/>
                  </a:lnTo>
                  <a:lnTo>
                    <a:pt x="4716" y="864"/>
                  </a:lnTo>
                  <a:lnTo>
                    <a:pt x="4697" y="894"/>
                  </a:lnTo>
                  <a:lnTo>
                    <a:pt x="4678" y="925"/>
                  </a:lnTo>
                  <a:lnTo>
                    <a:pt x="4658" y="955"/>
                  </a:lnTo>
                  <a:lnTo>
                    <a:pt x="4637" y="986"/>
                  </a:lnTo>
                  <a:lnTo>
                    <a:pt x="4616" y="1019"/>
                  </a:lnTo>
                  <a:lnTo>
                    <a:pt x="4594" y="1051"/>
                  </a:lnTo>
                  <a:lnTo>
                    <a:pt x="4571" y="1083"/>
                  </a:lnTo>
                  <a:lnTo>
                    <a:pt x="4547" y="1115"/>
                  </a:lnTo>
                  <a:lnTo>
                    <a:pt x="4523" y="1148"/>
                  </a:lnTo>
                  <a:lnTo>
                    <a:pt x="4499" y="1181"/>
                  </a:lnTo>
                  <a:lnTo>
                    <a:pt x="4473" y="1214"/>
                  </a:lnTo>
                  <a:lnTo>
                    <a:pt x="4447" y="1248"/>
                  </a:lnTo>
                  <a:lnTo>
                    <a:pt x="4421" y="1283"/>
                  </a:lnTo>
                  <a:lnTo>
                    <a:pt x="4393" y="1317"/>
                  </a:lnTo>
                  <a:lnTo>
                    <a:pt x="4366" y="1351"/>
                  </a:lnTo>
                  <a:lnTo>
                    <a:pt x="4337" y="1385"/>
                  </a:lnTo>
                  <a:lnTo>
                    <a:pt x="4308" y="1420"/>
                  </a:lnTo>
                  <a:lnTo>
                    <a:pt x="4279" y="1455"/>
                  </a:lnTo>
                  <a:lnTo>
                    <a:pt x="4249" y="1491"/>
                  </a:lnTo>
                  <a:lnTo>
                    <a:pt x="4219" y="1527"/>
                  </a:lnTo>
                  <a:lnTo>
                    <a:pt x="4188" y="1562"/>
                  </a:lnTo>
                  <a:lnTo>
                    <a:pt x="4156" y="1598"/>
                  </a:lnTo>
                  <a:lnTo>
                    <a:pt x="4123" y="1635"/>
                  </a:lnTo>
                  <a:lnTo>
                    <a:pt x="4091" y="1671"/>
                  </a:lnTo>
                  <a:lnTo>
                    <a:pt x="4058" y="1707"/>
                  </a:lnTo>
                  <a:lnTo>
                    <a:pt x="4024" y="1743"/>
                  </a:lnTo>
                  <a:lnTo>
                    <a:pt x="3990" y="1779"/>
                  </a:lnTo>
                  <a:lnTo>
                    <a:pt x="3956" y="1817"/>
                  </a:lnTo>
                  <a:lnTo>
                    <a:pt x="3920" y="1853"/>
                  </a:lnTo>
                  <a:lnTo>
                    <a:pt x="3885" y="1890"/>
                  </a:lnTo>
                  <a:lnTo>
                    <a:pt x="3849" y="1928"/>
                  </a:lnTo>
                  <a:lnTo>
                    <a:pt x="3813" y="1964"/>
                  </a:lnTo>
                  <a:lnTo>
                    <a:pt x="3776" y="2001"/>
                  </a:lnTo>
                  <a:lnTo>
                    <a:pt x="3739" y="2038"/>
                  </a:lnTo>
                  <a:lnTo>
                    <a:pt x="3702" y="2076"/>
                  </a:lnTo>
                  <a:lnTo>
                    <a:pt x="3664" y="2113"/>
                  </a:lnTo>
                  <a:lnTo>
                    <a:pt x="3626" y="2149"/>
                  </a:lnTo>
                  <a:lnTo>
                    <a:pt x="3587" y="2186"/>
                  </a:lnTo>
                  <a:lnTo>
                    <a:pt x="3548" y="2224"/>
                  </a:lnTo>
                  <a:lnTo>
                    <a:pt x="3509" y="2261"/>
                  </a:lnTo>
                  <a:lnTo>
                    <a:pt x="3470" y="2298"/>
                  </a:lnTo>
                  <a:lnTo>
                    <a:pt x="3429" y="2334"/>
                  </a:lnTo>
                  <a:lnTo>
                    <a:pt x="3390" y="2372"/>
                  </a:lnTo>
                  <a:lnTo>
                    <a:pt x="3349" y="2409"/>
                  </a:lnTo>
                  <a:lnTo>
                    <a:pt x="3308" y="2445"/>
                  </a:lnTo>
                  <a:lnTo>
                    <a:pt x="3268" y="2481"/>
                  </a:lnTo>
                  <a:lnTo>
                    <a:pt x="3226" y="2519"/>
                  </a:lnTo>
                  <a:lnTo>
                    <a:pt x="3185" y="2555"/>
                  </a:lnTo>
                  <a:lnTo>
                    <a:pt x="3143" y="2591"/>
                  </a:lnTo>
                  <a:lnTo>
                    <a:pt x="3102" y="2627"/>
                  </a:lnTo>
                  <a:lnTo>
                    <a:pt x="3059" y="2664"/>
                  </a:lnTo>
                  <a:lnTo>
                    <a:pt x="3017" y="2699"/>
                  </a:lnTo>
                  <a:lnTo>
                    <a:pt x="2974" y="2735"/>
                  </a:lnTo>
                  <a:lnTo>
                    <a:pt x="2932" y="2770"/>
                  </a:lnTo>
                  <a:lnTo>
                    <a:pt x="2889" y="2806"/>
                  </a:lnTo>
                  <a:lnTo>
                    <a:pt x="2847" y="2841"/>
                  </a:lnTo>
                  <a:lnTo>
                    <a:pt x="2803" y="2875"/>
                  </a:lnTo>
                  <a:lnTo>
                    <a:pt x="2761" y="2910"/>
                  </a:lnTo>
                  <a:lnTo>
                    <a:pt x="2717" y="2944"/>
                  </a:lnTo>
                  <a:lnTo>
                    <a:pt x="2675" y="2978"/>
                  </a:lnTo>
                  <a:lnTo>
                    <a:pt x="2631" y="3012"/>
                  </a:lnTo>
                  <a:lnTo>
                    <a:pt x="2588" y="3046"/>
                  </a:lnTo>
                  <a:lnTo>
                    <a:pt x="2544" y="3079"/>
                  </a:lnTo>
                  <a:lnTo>
                    <a:pt x="2502" y="3112"/>
                  </a:lnTo>
                  <a:lnTo>
                    <a:pt x="2458" y="3144"/>
                  </a:lnTo>
                  <a:lnTo>
                    <a:pt x="2415" y="3177"/>
                  </a:lnTo>
                  <a:lnTo>
                    <a:pt x="2371" y="3209"/>
                  </a:lnTo>
                  <a:lnTo>
                    <a:pt x="2328" y="3240"/>
                  </a:lnTo>
                  <a:lnTo>
                    <a:pt x="2285" y="3272"/>
                  </a:lnTo>
                  <a:lnTo>
                    <a:pt x="2242" y="3302"/>
                  </a:lnTo>
                  <a:lnTo>
                    <a:pt x="2198" y="3334"/>
                  </a:lnTo>
                  <a:lnTo>
                    <a:pt x="2156" y="3364"/>
                  </a:lnTo>
                  <a:lnTo>
                    <a:pt x="2112" y="3394"/>
                  </a:lnTo>
                  <a:lnTo>
                    <a:pt x="2070" y="3424"/>
                  </a:lnTo>
                  <a:lnTo>
                    <a:pt x="2027" y="3453"/>
                  </a:lnTo>
                  <a:lnTo>
                    <a:pt x="1985" y="3482"/>
                  </a:lnTo>
                  <a:lnTo>
                    <a:pt x="1942" y="3510"/>
                  </a:lnTo>
                  <a:lnTo>
                    <a:pt x="1900" y="3537"/>
                  </a:lnTo>
                  <a:lnTo>
                    <a:pt x="1858" y="3564"/>
                  </a:lnTo>
                  <a:lnTo>
                    <a:pt x="1816" y="3591"/>
                  </a:lnTo>
                  <a:lnTo>
                    <a:pt x="1774" y="3618"/>
                  </a:lnTo>
                  <a:lnTo>
                    <a:pt x="1733" y="3644"/>
                  </a:lnTo>
                  <a:lnTo>
                    <a:pt x="1691" y="3670"/>
                  </a:lnTo>
                  <a:lnTo>
                    <a:pt x="1651" y="3695"/>
                  </a:lnTo>
                  <a:lnTo>
                    <a:pt x="1610" y="3720"/>
                  </a:lnTo>
                  <a:lnTo>
                    <a:pt x="1569" y="3744"/>
                  </a:lnTo>
                  <a:lnTo>
                    <a:pt x="1529" y="3767"/>
                  </a:lnTo>
                  <a:lnTo>
                    <a:pt x="1489" y="3791"/>
                  </a:lnTo>
                  <a:lnTo>
                    <a:pt x="1450" y="3813"/>
                  </a:lnTo>
                  <a:lnTo>
                    <a:pt x="1411" y="3836"/>
                  </a:lnTo>
                  <a:lnTo>
                    <a:pt x="1371" y="3857"/>
                  </a:lnTo>
                  <a:lnTo>
                    <a:pt x="1333" y="3878"/>
                  </a:lnTo>
                  <a:lnTo>
                    <a:pt x="1295" y="3899"/>
                  </a:lnTo>
                  <a:lnTo>
                    <a:pt x="1257" y="3919"/>
                  </a:lnTo>
                  <a:lnTo>
                    <a:pt x="1219" y="3938"/>
                  </a:lnTo>
                  <a:lnTo>
                    <a:pt x="1182" y="3957"/>
                  </a:lnTo>
                  <a:lnTo>
                    <a:pt x="1145" y="3975"/>
                  </a:lnTo>
                  <a:lnTo>
                    <a:pt x="1109" y="3993"/>
                  </a:lnTo>
                  <a:lnTo>
                    <a:pt x="1073" y="4011"/>
                  </a:lnTo>
                  <a:lnTo>
                    <a:pt x="1038" y="4027"/>
                  </a:lnTo>
                  <a:lnTo>
                    <a:pt x="1002" y="4043"/>
                  </a:lnTo>
                  <a:lnTo>
                    <a:pt x="968" y="4058"/>
                  </a:lnTo>
                  <a:lnTo>
                    <a:pt x="934" y="4073"/>
                  </a:lnTo>
                  <a:lnTo>
                    <a:pt x="900" y="4087"/>
                  </a:lnTo>
                  <a:lnTo>
                    <a:pt x="867" y="4101"/>
                  </a:lnTo>
                  <a:lnTo>
                    <a:pt x="835" y="4114"/>
                  </a:lnTo>
                  <a:lnTo>
                    <a:pt x="802" y="4127"/>
                  </a:lnTo>
                  <a:lnTo>
                    <a:pt x="770" y="4138"/>
                  </a:lnTo>
                  <a:lnTo>
                    <a:pt x="739" y="4149"/>
                  </a:lnTo>
                  <a:lnTo>
                    <a:pt x="709" y="4160"/>
                  </a:lnTo>
                  <a:lnTo>
                    <a:pt x="679" y="4170"/>
                  </a:lnTo>
                  <a:lnTo>
                    <a:pt x="649" y="4179"/>
                  </a:lnTo>
                  <a:lnTo>
                    <a:pt x="620" y="4188"/>
                  </a:lnTo>
                  <a:lnTo>
                    <a:pt x="592" y="4196"/>
                  </a:lnTo>
                  <a:lnTo>
                    <a:pt x="564" y="4203"/>
                  </a:lnTo>
                  <a:lnTo>
                    <a:pt x="537" y="4210"/>
                  </a:lnTo>
                  <a:lnTo>
                    <a:pt x="510" y="4217"/>
                  </a:lnTo>
                  <a:lnTo>
                    <a:pt x="484" y="4222"/>
                  </a:lnTo>
                  <a:lnTo>
                    <a:pt x="458" y="4227"/>
                  </a:lnTo>
                  <a:lnTo>
                    <a:pt x="433" y="4231"/>
                  </a:lnTo>
                  <a:lnTo>
                    <a:pt x="410" y="4234"/>
                  </a:lnTo>
                  <a:lnTo>
                    <a:pt x="386" y="4237"/>
                  </a:lnTo>
                  <a:lnTo>
                    <a:pt x="363" y="4239"/>
                  </a:lnTo>
                  <a:lnTo>
                    <a:pt x="341" y="4242"/>
                  </a:lnTo>
                  <a:lnTo>
                    <a:pt x="320" y="4243"/>
                  </a:lnTo>
                  <a:lnTo>
                    <a:pt x="299" y="4243"/>
                  </a:lnTo>
                  <a:lnTo>
                    <a:pt x="278" y="4243"/>
                  </a:lnTo>
                  <a:lnTo>
                    <a:pt x="258" y="4242"/>
                  </a:lnTo>
                  <a:lnTo>
                    <a:pt x="240" y="4239"/>
                  </a:lnTo>
                  <a:lnTo>
                    <a:pt x="221" y="4237"/>
                  </a:lnTo>
                  <a:lnTo>
                    <a:pt x="203" y="4234"/>
                  </a:lnTo>
                  <a:lnTo>
                    <a:pt x="187" y="4231"/>
                  </a:lnTo>
                  <a:lnTo>
                    <a:pt x="171" y="4227"/>
                  </a:lnTo>
                  <a:lnTo>
                    <a:pt x="156" y="4222"/>
                  </a:lnTo>
                  <a:lnTo>
                    <a:pt x="140" y="4216"/>
                  </a:lnTo>
                  <a:lnTo>
                    <a:pt x="127" y="4210"/>
                  </a:lnTo>
                  <a:lnTo>
                    <a:pt x="113" y="4203"/>
                  </a:lnTo>
                  <a:lnTo>
                    <a:pt x="101" y="4196"/>
                  </a:lnTo>
                  <a:lnTo>
                    <a:pt x="88" y="4188"/>
                  </a:lnTo>
                  <a:lnTo>
                    <a:pt x="78" y="4179"/>
                  </a:lnTo>
                  <a:lnTo>
                    <a:pt x="68" y="4170"/>
                  </a:lnTo>
                  <a:lnTo>
                    <a:pt x="57" y="4160"/>
                  </a:lnTo>
                  <a:lnTo>
                    <a:pt x="49" y="4149"/>
                  </a:lnTo>
                  <a:lnTo>
                    <a:pt x="41" y="4138"/>
                  </a:lnTo>
                  <a:lnTo>
                    <a:pt x="34" y="4127"/>
                  </a:lnTo>
                  <a:lnTo>
                    <a:pt x="26" y="4114"/>
                  </a:lnTo>
                  <a:lnTo>
                    <a:pt x="21" y="4101"/>
                  </a:lnTo>
                  <a:lnTo>
                    <a:pt x="16" y="4087"/>
                  </a:lnTo>
                  <a:lnTo>
                    <a:pt x="12" y="4073"/>
                  </a:lnTo>
                  <a:lnTo>
                    <a:pt x="8" y="4058"/>
                  </a:lnTo>
                  <a:lnTo>
                    <a:pt x="5" y="4043"/>
                  </a:lnTo>
                  <a:lnTo>
                    <a:pt x="2" y="4026"/>
                  </a:lnTo>
                  <a:lnTo>
                    <a:pt x="1" y="4010"/>
                  </a:lnTo>
                  <a:lnTo>
                    <a:pt x="0" y="3993"/>
                  </a:lnTo>
                  <a:lnTo>
                    <a:pt x="0" y="3974"/>
                  </a:lnTo>
                  <a:lnTo>
                    <a:pt x="1" y="3957"/>
                  </a:lnTo>
                  <a:lnTo>
                    <a:pt x="3" y="3937"/>
                  </a:lnTo>
                  <a:lnTo>
                    <a:pt x="6" y="3919"/>
                  </a:lnTo>
                  <a:lnTo>
                    <a:pt x="9" y="3898"/>
                  </a:lnTo>
                  <a:lnTo>
                    <a:pt x="13" y="3878"/>
                  </a:lnTo>
                  <a:lnTo>
                    <a:pt x="18" y="3856"/>
                  </a:lnTo>
                  <a:lnTo>
                    <a:pt x="23" y="3835"/>
                  </a:lnTo>
                  <a:lnTo>
                    <a:pt x="29" y="3813"/>
                  </a:lnTo>
                  <a:lnTo>
                    <a:pt x="36" y="3790"/>
                  </a:lnTo>
                  <a:lnTo>
                    <a:pt x="44" y="3767"/>
                  </a:lnTo>
                  <a:lnTo>
                    <a:pt x="52" y="3744"/>
                  </a:lnTo>
                  <a:lnTo>
                    <a:pt x="62" y="3719"/>
                  </a:lnTo>
                  <a:lnTo>
                    <a:pt x="71" y="3695"/>
                  </a:lnTo>
                  <a:lnTo>
                    <a:pt x="82" y="3669"/>
                  </a:lnTo>
                  <a:lnTo>
                    <a:pt x="94" y="3644"/>
                  </a:lnTo>
                  <a:lnTo>
                    <a:pt x="105" y="3617"/>
                  </a:lnTo>
                  <a:lnTo>
                    <a:pt x="118" y="3591"/>
                  </a:lnTo>
                  <a:lnTo>
                    <a:pt x="132" y="3564"/>
                  </a:lnTo>
                  <a:lnTo>
                    <a:pt x="146" y="3536"/>
                  </a:lnTo>
                  <a:lnTo>
                    <a:pt x="161" y="3509"/>
                  </a:lnTo>
                  <a:lnTo>
                    <a:pt x="177" y="3481"/>
                  </a:lnTo>
                  <a:lnTo>
                    <a:pt x="193" y="3452"/>
                  </a:lnTo>
                  <a:lnTo>
                    <a:pt x="211" y="3423"/>
                  </a:lnTo>
                  <a:lnTo>
                    <a:pt x="228" y="3394"/>
                  </a:lnTo>
                  <a:lnTo>
                    <a:pt x="247" y="3364"/>
                  </a:lnTo>
                  <a:lnTo>
                    <a:pt x="266" y="3333"/>
                  </a:lnTo>
                  <a:lnTo>
                    <a:pt x="285" y="3302"/>
                  </a:lnTo>
                  <a:lnTo>
                    <a:pt x="306" y="3271"/>
                  </a:lnTo>
                  <a:lnTo>
                    <a:pt x="328" y="3240"/>
                  </a:lnTo>
                  <a:lnTo>
                    <a:pt x="350" y="3208"/>
                  </a:lnTo>
                  <a:lnTo>
                    <a:pt x="371" y="3176"/>
                  </a:lnTo>
                  <a:lnTo>
                    <a:pt x="395" y="3144"/>
                  </a:lnTo>
                  <a:lnTo>
                    <a:pt x="419" y="3111"/>
                  </a:lnTo>
                  <a:lnTo>
                    <a:pt x="443" y="3078"/>
                  </a:lnTo>
                  <a:lnTo>
                    <a:pt x="468" y="3045"/>
                  </a:lnTo>
                  <a:lnTo>
                    <a:pt x="494" y="3012"/>
                  </a:lnTo>
                  <a:lnTo>
                    <a:pt x="520" y="2977"/>
                  </a:lnTo>
                  <a:lnTo>
                    <a:pt x="546" y="2943"/>
                  </a:lnTo>
                  <a:lnTo>
                    <a:pt x="574" y="2909"/>
                  </a:lnTo>
                  <a:lnTo>
                    <a:pt x="602" y="2875"/>
                  </a:lnTo>
                  <a:lnTo>
                    <a:pt x="631" y="2840"/>
                  </a:lnTo>
                  <a:lnTo>
                    <a:pt x="660" y="2804"/>
                  </a:lnTo>
                  <a:lnTo>
                    <a:pt x="689" y="2769"/>
                  </a:lnTo>
                  <a:lnTo>
                    <a:pt x="721" y="2734"/>
                  </a:lnTo>
                  <a:lnTo>
                    <a:pt x="751" y="2698"/>
                  </a:lnTo>
                  <a:lnTo>
                    <a:pt x="783" y="2663"/>
                  </a:lnTo>
                  <a:lnTo>
                    <a:pt x="814" y="2626"/>
                  </a:lnTo>
                  <a:lnTo>
                    <a:pt x="847" y="2590"/>
                  </a:lnTo>
                  <a:lnTo>
                    <a:pt x="879" y="2554"/>
                  </a:lnTo>
                  <a:lnTo>
                    <a:pt x="912" y="2518"/>
                  </a:lnTo>
                  <a:lnTo>
                    <a:pt x="946" y="2481"/>
                  </a:lnTo>
                  <a:lnTo>
                    <a:pt x="981" y="2444"/>
                  </a:lnTo>
                  <a:lnTo>
                    <a:pt x="1016" y="2408"/>
                  </a:lnTo>
                  <a:lnTo>
                    <a:pt x="1051" y="2371"/>
                  </a:lnTo>
                  <a:lnTo>
                    <a:pt x="1086" y="2334"/>
                  </a:lnTo>
                  <a:lnTo>
                    <a:pt x="1123" y="2297"/>
                  </a:lnTo>
                  <a:lnTo>
                    <a:pt x="1159" y="2260"/>
                  </a:lnTo>
                  <a:lnTo>
                    <a:pt x="1196" y="2223"/>
                  </a:lnTo>
                  <a:lnTo>
                    <a:pt x="1233" y="2185"/>
                  </a:lnTo>
                  <a:lnTo>
                    <a:pt x="1271" y="2149"/>
                  </a:lnTo>
                  <a:lnTo>
                    <a:pt x="1309" y="2112"/>
                  </a:lnTo>
                  <a:lnTo>
                    <a:pt x="1347" y="2075"/>
                  </a:lnTo>
                  <a:lnTo>
                    <a:pt x="1386" y="2037"/>
                  </a:lnTo>
                  <a:lnTo>
                    <a:pt x="1425" y="2000"/>
                  </a:lnTo>
                  <a:lnTo>
                    <a:pt x="1465" y="1963"/>
                  </a:lnTo>
                  <a:lnTo>
                    <a:pt x="1504" y="1927"/>
                  </a:lnTo>
                  <a:lnTo>
                    <a:pt x="1544" y="1889"/>
                  </a:lnTo>
                  <a:lnTo>
                    <a:pt x="1585" y="1852"/>
                  </a:lnTo>
                  <a:lnTo>
                    <a:pt x="1625" y="1816"/>
                  </a:lnTo>
                  <a:lnTo>
                    <a:pt x="1666" y="1778"/>
                  </a:lnTo>
                  <a:lnTo>
                    <a:pt x="1707" y="1742"/>
                  </a:lnTo>
                  <a:lnTo>
                    <a:pt x="1748" y="1706"/>
                  </a:lnTo>
                  <a:lnTo>
                    <a:pt x="1790" y="1670"/>
                  </a:lnTo>
                  <a:lnTo>
                    <a:pt x="1831" y="1634"/>
                  </a:lnTo>
                  <a:lnTo>
                    <a:pt x="1874" y="1597"/>
                  </a:lnTo>
                  <a:lnTo>
                    <a:pt x="1915" y="1561"/>
                  </a:lnTo>
                  <a:lnTo>
                    <a:pt x="1958" y="1526"/>
                  </a:lnTo>
                  <a:lnTo>
                    <a:pt x="2000" y="1491"/>
                  </a:lnTo>
                  <a:lnTo>
                    <a:pt x="2043" y="1454"/>
                  </a:lnTo>
                  <a:lnTo>
                    <a:pt x="2086" y="1419"/>
                  </a:lnTo>
                  <a:lnTo>
                    <a:pt x="2129" y="1385"/>
                  </a:lnTo>
                  <a:lnTo>
                    <a:pt x="2171" y="1350"/>
                  </a:lnTo>
                  <a:lnTo>
                    <a:pt x="2215" y="1316"/>
                  </a:lnTo>
                  <a:lnTo>
                    <a:pt x="2258" y="1281"/>
                  </a:lnTo>
                  <a:lnTo>
                    <a:pt x="2301" y="1247"/>
                  </a:lnTo>
                  <a:lnTo>
                    <a:pt x="2344" y="1213"/>
                  </a:lnTo>
                  <a:lnTo>
                    <a:pt x="2388" y="1180"/>
                  </a:lnTo>
                  <a:lnTo>
                    <a:pt x="2431" y="1147"/>
                  </a:lnTo>
                  <a:lnTo>
                    <a:pt x="2474" y="1115"/>
                  </a:lnTo>
                  <a:lnTo>
                    <a:pt x="2517" y="1082"/>
                  </a:lnTo>
                  <a:lnTo>
                    <a:pt x="2561" y="1050"/>
                  </a:lnTo>
                  <a:lnTo>
                    <a:pt x="2604" y="1017"/>
                  </a:lnTo>
                  <a:lnTo>
                    <a:pt x="2648" y="986"/>
                  </a:lnTo>
                  <a:lnTo>
                    <a:pt x="2690" y="955"/>
                  </a:lnTo>
                  <a:lnTo>
                    <a:pt x="2734" y="924"/>
                  </a:lnTo>
                  <a:lnTo>
                    <a:pt x="2776" y="893"/>
                  </a:lnTo>
                  <a:lnTo>
                    <a:pt x="2820" y="863"/>
                  </a:lnTo>
                  <a:lnTo>
                    <a:pt x="2862" y="834"/>
                  </a:lnTo>
                  <a:lnTo>
                    <a:pt x="2906" y="804"/>
                  </a:lnTo>
                  <a:lnTo>
                    <a:pt x="2948" y="775"/>
                  </a:lnTo>
                  <a:lnTo>
                    <a:pt x="2991" y="747"/>
                  </a:lnTo>
                  <a:lnTo>
                    <a:pt x="3033" y="719"/>
                  </a:lnTo>
                  <a:lnTo>
                    <a:pt x="3075" y="691"/>
                  </a:lnTo>
                  <a:lnTo>
                    <a:pt x="3117" y="664"/>
                  </a:lnTo>
                  <a:lnTo>
                    <a:pt x="3159" y="638"/>
                  </a:lnTo>
                  <a:lnTo>
                    <a:pt x="3200" y="612"/>
                  </a:lnTo>
                  <a:lnTo>
                    <a:pt x="3242" y="586"/>
                  </a:lnTo>
                  <a:lnTo>
                    <a:pt x="3283" y="560"/>
                  </a:lnTo>
                  <a:lnTo>
                    <a:pt x="3323" y="535"/>
                  </a:lnTo>
                  <a:lnTo>
                    <a:pt x="3364" y="511"/>
                  </a:lnTo>
                  <a:lnTo>
                    <a:pt x="3404" y="486"/>
                  </a:lnTo>
                  <a:lnTo>
                    <a:pt x="3445" y="464"/>
                  </a:lnTo>
                  <a:lnTo>
                    <a:pt x="3484" y="441"/>
                  </a:lnTo>
                  <a:lnTo>
                    <a:pt x="3523" y="418"/>
                  </a:lnTo>
                  <a:lnTo>
                    <a:pt x="3563" y="396"/>
                  </a:lnTo>
                  <a:lnTo>
                    <a:pt x="3601" y="375"/>
                  </a:lnTo>
                  <a:lnTo>
                    <a:pt x="3641" y="354"/>
                  </a:lnTo>
                  <a:lnTo>
                    <a:pt x="3678" y="334"/>
                  </a:lnTo>
                  <a:lnTo>
                    <a:pt x="3716" y="314"/>
                  </a:lnTo>
                  <a:lnTo>
                    <a:pt x="3753" y="295"/>
                  </a:lnTo>
                  <a:lnTo>
                    <a:pt x="3790" y="276"/>
                  </a:lnTo>
                  <a:lnTo>
                    <a:pt x="3827" y="259"/>
                  </a:lnTo>
                  <a:lnTo>
                    <a:pt x="3863" y="241"/>
                  </a:lnTo>
                  <a:lnTo>
                    <a:pt x="3899" y="224"/>
                  </a:lnTo>
                  <a:lnTo>
                    <a:pt x="3934" y="208"/>
                  </a:lnTo>
                  <a:lnTo>
                    <a:pt x="3969" y="192"/>
                  </a:lnTo>
                  <a:lnTo>
                    <a:pt x="4003" y="177"/>
                  </a:lnTo>
                  <a:lnTo>
                    <a:pt x="4036" y="162"/>
                  </a:lnTo>
                  <a:lnTo>
                    <a:pt x="4071" y="148"/>
                  </a:lnTo>
                  <a:lnTo>
                    <a:pt x="4104" y="135"/>
                  </a:lnTo>
                  <a:lnTo>
                    <a:pt x="4136" y="122"/>
                  </a:lnTo>
                  <a:lnTo>
                    <a:pt x="4168" y="111"/>
                  </a:lnTo>
                  <a:lnTo>
                    <a:pt x="4199" y="99"/>
                  </a:lnTo>
                  <a:lnTo>
                    <a:pt x="4230" y="88"/>
                  </a:lnTo>
                  <a:lnTo>
                    <a:pt x="4260" y="77"/>
                  </a:lnTo>
                  <a:lnTo>
                    <a:pt x="4290" y="68"/>
                  </a:lnTo>
                  <a:lnTo>
                    <a:pt x="4319" y="59"/>
                  </a:lnTo>
                  <a:lnTo>
                    <a:pt x="4348" y="50"/>
                  </a:lnTo>
                  <a:lnTo>
                    <a:pt x="4376" y="43"/>
                  </a:lnTo>
                  <a:lnTo>
                    <a:pt x="4403" y="36"/>
                  </a:lnTo>
                  <a:lnTo>
                    <a:pt x="4430" y="29"/>
                  </a:lnTo>
                  <a:lnTo>
                    <a:pt x="4457" y="24"/>
                  </a:lnTo>
                  <a:lnTo>
                    <a:pt x="4483" y="18"/>
                  </a:lnTo>
                  <a:lnTo>
                    <a:pt x="4508" y="13"/>
                  </a:lnTo>
                  <a:lnTo>
                    <a:pt x="4532" y="10"/>
                  </a:lnTo>
                  <a:lnTo>
                    <a:pt x="4557" y="7"/>
                  </a:lnTo>
                  <a:lnTo>
                    <a:pt x="4579" y="4"/>
                  </a:lnTo>
                  <a:lnTo>
                    <a:pt x="4602" y="2"/>
                  </a:lnTo>
                  <a:lnTo>
                    <a:pt x="4624" y="1"/>
                  </a:lnTo>
                  <a:lnTo>
                    <a:pt x="4645" y="0"/>
                  </a:lnTo>
                  <a:lnTo>
                    <a:pt x="4665" y="0"/>
                  </a:lnTo>
                  <a:lnTo>
                    <a:pt x="4686" y="1"/>
                  </a:lnTo>
                  <a:lnTo>
                    <a:pt x="4705" y="2"/>
                  </a:lnTo>
                  <a:lnTo>
                    <a:pt x="4723" y="4"/>
                  </a:lnTo>
                  <a:lnTo>
                    <a:pt x="4741" y="7"/>
                  </a:lnTo>
                  <a:lnTo>
                    <a:pt x="4759" y="10"/>
                  </a:lnTo>
                  <a:lnTo>
                    <a:pt x="4775" y="14"/>
                  </a:lnTo>
                  <a:lnTo>
                    <a:pt x="4791" y="18"/>
                  </a:lnTo>
                  <a:lnTo>
                    <a:pt x="4806" y="24"/>
                  </a:lnTo>
                  <a:lnTo>
                    <a:pt x="4821" y="30"/>
                  </a:lnTo>
                  <a:lnTo>
                    <a:pt x="4834" y="36"/>
                  </a:lnTo>
                  <a:lnTo>
                    <a:pt x="4847" y="43"/>
                  </a:lnTo>
                  <a:lnTo>
                    <a:pt x="4859" y="50"/>
                  </a:lnTo>
                  <a:lnTo>
                    <a:pt x="4870" y="59"/>
                  </a:lnTo>
                  <a:lnTo>
                    <a:pt x="4881" y="68"/>
                  </a:lnTo>
                  <a:lnTo>
                    <a:pt x="4891" y="77"/>
                  </a:lnTo>
                  <a:lnTo>
                    <a:pt x="4901" y="88"/>
                  </a:lnTo>
                  <a:close/>
                </a:path>
              </a:pathLst>
            </a:custGeom>
            <a:solidFill>
              <a:srgbClr val="B2B2B2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Freeform 49"/>
            <p:cNvSpPr>
              <a:spLocks/>
            </p:cNvSpPr>
            <p:nvPr/>
          </p:nvSpPr>
          <p:spPr bwMode="auto">
            <a:xfrm>
              <a:off x="2905125" y="4133850"/>
              <a:ext cx="1573213" cy="1346200"/>
            </a:xfrm>
            <a:custGeom>
              <a:avLst/>
              <a:gdLst>
                <a:gd name="T0" fmla="*/ 1567496 w 4953"/>
                <a:gd name="T1" fmla="*/ 47274 h 4243"/>
                <a:gd name="T2" fmla="*/ 1572895 w 4953"/>
                <a:gd name="T3" fmla="*/ 76781 h 4243"/>
                <a:gd name="T4" fmla="*/ 1570037 w 4953"/>
                <a:gd name="T5" fmla="*/ 112633 h 4243"/>
                <a:gd name="T6" fmla="*/ 1557967 w 4953"/>
                <a:gd name="T7" fmla="*/ 154830 h 4243"/>
                <a:gd name="T8" fmla="*/ 1537639 w 4953"/>
                <a:gd name="T9" fmla="*/ 202422 h 4243"/>
                <a:gd name="T10" fmla="*/ 1509370 w 4953"/>
                <a:gd name="T11" fmla="*/ 255724 h 4243"/>
                <a:gd name="T12" fmla="*/ 1472842 w 4953"/>
                <a:gd name="T13" fmla="*/ 313151 h 4243"/>
                <a:gd name="T14" fmla="*/ 1428692 w 4953"/>
                <a:gd name="T15" fmla="*/ 375020 h 4243"/>
                <a:gd name="T16" fmla="*/ 1377554 w 4953"/>
                <a:gd name="T17" fmla="*/ 439744 h 4243"/>
                <a:gd name="T18" fmla="*/ 1319746 w 4953"/>
                <a:gd name="T19" fmla="*/ 507006 h 4243"/>
                <a:gd name="T20" fmla="*/ 1256220 w 4953"/>
                <a:gd name="T21" fmla="*/ 576172 h 4243"/>
                <a:gd name="T22" fmla="*/ 1187612 w 4953"/>
                <a:gd name="T23" fmla="*/ 646925 h 4243"/>
                <a:gd name="T24" fmla="*/ 1114558 w 4953"/>
                <a:gd name="T25" fmla="*/ 717677 h 4243"/>
                <a:gd name="T26" fmla="*/ 1037692 w 4953"/>
                <a:gd name="T27" fmla="*/ 787478 h 4243"/>
                <a:gd name="T28" fmla="*/ 957967 w 4953"/>
                <a:gd name="T29" fmla="*/ 856644 h 4243"/>
                <a:gd name="T30" fmla="*/ 876972 w 4953"/>
                <a:gd name="T31" fmla="*/ 923272 h 4243"/>
                <a:gd name="T32" fmla="*/ 794071 w 4953"/>
                <a:gd name="T33" fmla="*/ 987679 h 4243"/>
                <a:gd name="T34" fmla="*/ 711805 w 4953"/>
                <a:gd name="T35" fmla="*/ 1047961 h 4243"/>
                <a:gd name="T36" fmla="*/ 630175 w 4953"/>
                <a:gd name="T37" fmla="*/ 1104436 h 4243"/>
                <a:gd name="T38" fmla="*/ 550450 w 4953"/>
                <a:gd name="T39" fmla="*/ 1156469 h 4243"/>
                <a:gd name="T40" fmla="*/ 472949 w 4953"/>
                <a:gd name="T41" fmla="*/ 1202791 h 4243"/>
                <a:gd name="T42" fmla="*/ 398941 w 4953"/>
                <a:gd name="T43" fmla="*/ 1243403 h 4243"/>
                <a:gd name="T44" fmla="*/ 329381 w 4953"/>
                <a:gd name="T45" fmla="*/ 1277668 h 4243"/>
                <a:gd name="T46" fmla="*/ 264902 w 4953"/>
                <a:gd name="T47" fmla="*/ 1305271 h 4243"/>
                <a:gd name="T48" fmla="*/ 206141 w 4953"/>
                <a:gd name="T49" fmla="*/ 1325894 h 4243"/>
                <a:gd name="T50" fmla="*/ 153732 w 4953"/>
                <a:gd name="T51" fmla="*/ 1339854 h 4243"/>
                <a:gd name="T52" fmla="*/ 107994 w 4953"/>
                <a:gd name="T53" fmla="*/ 1345565 h 4243"/>
                <a:gd name="T54" fmla="*/ 70196 w 4953"/>
                <a:gd name="T55" fmla="*/ 1344614 h 4243"/>
                <a:gd name="T56" fmla="*/ 40021 w 4953"/>
                <a:gd name="T57" fmla="*/ 1335730 h 4243"/>
                <a:gd name="T58" fmla="*/ 18105 w 4953"/>
                <a:gd name="T59" fmla="*/ 1319866 h 4243"/>
                <a:gd name="T60" fmla="*/ 5082 w 4953"/>
                <a:gd name="T61" fmla="*/ 1296705 h 4243"/>
                <a:gd name="T62" fmla="*/ 0 w 4953"/>
                <a:gd name="T63" fmla="*/ 1266881 h 4243"/>
                <a:gd name="T64" fmla="*/ 4129 w 4953"/>
                <a:gd name="T65" fmla="*/ 1230394 h 4243"/>
                <a:gd name="T66" fmla="*/ 16517 w 4953"/>
                <a:gd name="T67" fmla="*/ 1187562 h 4243"/>
                <a:gd name="T68" fmla="*/ 37480 w 4953"/>
                <a:gd name="T69" fmla="*/ 1139336 h 4243"/>
                <a:gd name="T70" fmla="*/ 66384 w 4953"/>
                <a:gd name="T71" fmla="*/ 1086034 h 4243"/>
                <a:gd name="T72" fmla="*/ 103547 w 4953"/>
                <a:gd name="T73" fmla="*/ 1027973 h 4243"/>
                <a:gd name="T74" fmla="*/ 148332 w 4953"/>
                <a:gd name="T75" fmla="*/ 966104 h 4243"/>
                <a:gd name="T76" fmla="*/ 200106 w 4953"/>
                <a:gd name="T77" fmla="*/ 901062 h 4243"/>
                <a:gd name="T78" fmla="*/ 258232 w 4953"/>
                <a:gd name="T79" fmla="*/ 833483 h 4243"/>
                <a:gd name="T80" fmla="*/ 322710 w 4953"/>
                <a:gd name="T81" fmla="*/ 763999 h 4243"/>
                <a:gd name="T82" fmla="*/ 391636 w 4953"/>
                <a:gd name="T83" fmla="*/ 693564 h 4243"/>
                <a:gd name="T84" fmla="*/ 465008 w 4953"/>
                <a:gd name="T85" fmla="*/ 623129 h 4243"/>
                <a:gd name="T86" fmla="*/ 542192 w 4953"/>
                <a:gd name="T87" fmla="*/ 553011 h 4243"/>
                <a:gd name="T88" fmla="*/ 621599 w 4953"/>
                <a:gd name="T89" fmla="*/ 484162 h 4243"/>
                <a:gd name="T90" fmla="*/ 703229 w 4953"/>
                <a:gd name="T91" fmla="*/ 417535 h 4243"/>
                <a:gd name="T92" fmla="*/ 785495 w 4953"/>
                <a:gd name="T93" fmla="*/ 353762 h 4243"/>
                <a:gd name="T94" fmla="*/ 868396 w 4953"/>
                <a:gd name="T95" fmla="*/ 293480 h 4243"/>
                <a:gd name="T96" fmla="*/ 950026 w 4953"/>
                <a:gd name="T97" fmla="*/ 237322 h 4243"/>
                <a:gd name="T98" fmla="*/ 1029433 w 4953"/>
                <a:gd name="T99" fmla="*/ 185606 h 4243"/>
                <a:gd name="T100" fmla="*/ 1106617 w 4953"/>
                <a:gd name="T101" fmla="*/ 139919 h 4243"/>
                <a:gd name="T102" fmla="*/ 1180307 w 4953"/>
                <a:gd name="T103" fmla="*/ 99625 h 4243"/>
                <a:gd name="T104" fmla="*/ 1249232 w 4953"/>
                <a:gd name="T105" fmla="*/ 65993 h 4243"/>
                <a:gd name="T106" fmla="*/ 1313711 w 4953"/>
                <a:gd name="T107" fmla="*/ 39025 h 4243"/>
                <a:gd name="T108" fmla="*/ 1371837 w 4953"/>
                <a:gd name="T109" fmla="*/ 19037 h 4243"/>
                <a:gd name="T110" fmla="*/ 1423610 w 4953"/>
                <a:gd name="T111" fmla="*/ 5711 h 4243"/>
                <a:gd name="T112" fmla="*/ 1468713 w 4953"/>
                <a:gd name="T113" fmla="*/ 635 h 4243"/>
                <a:gd name="T114" fmla="*/ 1505876 w 4953"/>
                <a:gd name="T115" fmla="*/ 2221 h 4243"/>
                <a:gd name="T116" fmla="*/ 1535098 w 4953"/>
                <a:gd name="T117" fmla="*/ 11422 h 4243"/>
                <a:gd name="T118" fmla="*/ 1556379 w 4953"/>
                <a:gd name="T119" fmla="*/ 27920 h 424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953" h="4243">
                  <a:moveTo>
                    <a:pt x="4900" y="88"/>
                  </a:moveTo>
                  <a:lnTo>
                    <a:pt x="4909" y="99"/>
                  </a:lnTo>
                  <a:lnTo>
                    <a:pt x="4917" y="111"/>
                  </a:lnTo>
                  <a:lnTo>
                    <a:pt x="4923" y="123"/>
                  </a:lnTo>
                  <a:lnTo>
                    <a:pt x="4929" y="136"/>
                  </a:lnTo>
                  <a:lnTo>
                    <a:pt x="4935" y="149"/>
                  </a:lnTo>
                  <a:lnTo>
                    <a:pt x="4940" y="163"/>
                  </a:lnTo>
                  <a:lnTo>
                    <a:pt x="4944" y="178"/>
                  </a:lnTo>
                  <a:lnTo>
                    <a:pt x="4947" y="193"/>
                  </a:lnTo>
                  <a:lnTo>
                    <a:pt x="4950" y="209"/>
                  </a:lnTo>
                  <a:lnTo>
                    <a:pt x="4951" y="225"/>
                  </a:lnTo>
                  <a:lnTo>
                    <a:pt x="4952" y="242"/>
                  </a:lnTo>
                  <a:lnTo>
                    <a:pt x="4953" y="259"/>
                  </a:lnTo>
                  <a:lnTo>
                    <a:pt x="4952" y="277"/>
                  </a:lnTo>
                  <a:lnTo>
                    <a:pt x="4951" y="296"/>
                  </a:lnTo>
                  <a:lnTo>
                    <a:pt x="4949" y="315"/>
                  </a:lnTo>
                  <a:lnTo>
                    <a:pt x="4946" y="335"/>
                  </a:lnTo>
                  <a:lnTo>
                    <a:pt x="4943" y="355"/>
                  </a:lnTo>
                  <a:lnTo>
                    <a:pt x="4939" y="375"/>
                  </a:lnTo>
                  <a:lnTo>
                    <a:pt x="4933" y="397"/>
                  </a:lnTo>
                  <a:lnTo>
                    <a:pt x="4927" y="419"/>
                  </a:lnTo>
                  <a:lnTo>
                    <a:pt x="4921" y="442"/>
                  </a:lnTo>
                  <a:lnTo>
                    <a:pt x="4914" y="464"/>
                  </a:lnTo>
                  <a:lnTo>
                    <a:pt x="4905" y="488"/>
                  </a:lnTo>
                  <a:lnTo>
                    <a:pt x="4897" y="512"/>
                  </a:lnTo>
                  <a:lnTo>
                    <a:pt x="4887" y="536"/>
                  </a:lnTo>
                  <a:lnTo>
                    <a:pt x="4876" y="561"/>
                  </a:lnTo>
                  <a:lnTo>
                    <a:pt x="4866" y="586"/>
                  </a:lnTo>
                  <a:lnTo>
                    <a:pt x="4854" y="612"/>
                  </a:lnTo>
                  <a:lnTo>
                    <a:pt x="4841" y="638"/>
                  </a:lnTo>
                  <a:lnTo>
                    <a:pt x="4829" y="665"/>
                  </a:lnTo>
                  <a:lnTo>
                    <a:pt x="4814" y="692"/>
                  </a:lnTo>
                  <a:lnTo>
                    <a:pt x="4800" y="720"/>
                  </a:lnTo>
                  <a:lnTo>
                    <a:pt x="4784" y="748"/>
                  </a:lnTo>
                  <a:lnTo>
                    <a:pt x="4769" y="777"/>
                  </a:lnTo>
                  <a:lnTo>
                    <a:pt x="4752" y="806"/>
                  </a:lnTo>
                  <a:lnTo>
                    <a:pt x="4734" y="835"/>
                  </a:lnTo>
                  <a:lnTo>
                    <a:pt x="4716" y="865"/>
                  </a:lnTo>
                  <a:lnTo>
                    <a:pt x="4697" y="895"/>
                  </a:lnTo>
                  <a:lnTo>
                    <a:pt x="4677" y="925"/>
                  </a:lnTo>
                  <a:lnTo>
                    <a:pt x="4658" y="956"/>
                  </a:lnTo>
                  <a:lnTo>
                    <a:pt x="4637" y="987"/>
                  </a:lnTo>
                  <a:lnTo>
                    <a:pt x="4615" y="1019"/>
                  </a:lnTo>
                  <a:lnTo>
                    <a:pt x="4593" y="1050"/>
                  </a:lnTo>
                  <a:lnTo>
                    <a:pt x="4570" y="1082"/>
                  </a:lnTo>
                  <a:lnTo>
                    <a:pt x="4547" y="1116"/>
                  </a:lnTo>
                  <a:lnTo>
                    <a:pt x="4522" y="1149"/>
                  </a:lnTo>
                  <a:lnTo>
                    <a:pt x="4498" y="1182"/>
                  </a:lnTo>
                  <a:lnTo>
                    <a:pt x="4472" y="1215"/>
                  </a:lnTo>
                  <a:lnTo>
                    <a:pt x="4446" y="1248"/>
                  </a:lnTo>
                  <a:lnTo>
                    <a:pt x="4419" y="1282"/>
                  </a:lnTo>
                  <a:lnTo>
                    <a:pt x="4393" y="1316"/>
                  </a:lnTo>
                  <a:lnTo>
                    <a:pt x="4366" y="1352"/>
                  </a:lnTo>
                  <a:lnTo>
                    <a:pt x="4337" y="1386"/>
                  </a:lnTo>
                  <a:lnTo>
                    <a:pt x="4308" y="1421"/>
                  </a:lnTo>
                  <a:lnTo>
                    <a:pt x="4279" y="1456"/>
                  </a:lnTo>
                  <a:lnTo>
                    <a:pt x="4248" y="1491"/>
                  </a:lnTo>
                  <a:lnTo>
                    <a:pt x="4217" y="1527"/>
                  </a:lnTo>
                  <a:lnTo>
                    <a:pt x="4186" y="1563"/>
                  </a:lnTo>
                  <a:lnTo>
                    <a:pt x="4155" y="1598"/>
                  </a:lnTo>
                  <a:lnTo>
                    <a:pt x="4123" y="1634"/>
                  </a:lnTo>
                  <a:lnTo>
                    <a:pt x="4090" y="1671"/>
                  </a:lnTo>
                  <a:lnTo>
                    <a:pt x="4058" y="1707"/>
                  </a:lnTo>
                  <a:lnTo>
                    <a:pt x="4024" y="1744"/>
                  </a:lnTo>
                  <a:lnTo>
                    <a:pt x="3989" y="1780"/>
                  </a:lnTo>
                  <a:lnTo>
                    <a:pt x="3955" y="1816"/>
                  </a:lnTo>
                  <a:lnTo>
                    <a:pt x="3920" y="1854"/>
                  </a:lnTo>
                  <a:lnTo>
                    <a:pt x="3885" y="1890"/>
                  </a:lnTo>
                  <a:lnTo>
                    <a:pt x="3849" y="1927"/>
                  </a:lnTo>
                  <a:lnTo>
                    <a:pt x="3812" y="1965"/>
                  </a:lnTo>
                  <a:lnTo>
                    <a:pt x="3776" y="2002"/>
                  </a:lnTo>
                  <a:lnTo>
                    <a:pt x="3739" y="2039"/>
                  </a:lnTo>
                  <a:lnTo>
                    <a:pt x="3701" y="2075"/>
                  </a:lnTo>
                  <a:lnTo>
                    <a:pt x="3663" y="2113"/>
                  </a:lnTo>
                  <a:lnTo>
                    <a:pt x="3625" y="2150"/>
                  </a:lnTo>
                  <a:lnTo>
                    <a:pt x="3586" y="2187"/>
                  </a:lnTo>
                  <a:lnTo>
                    <a:pt x="3548" y="2224"/>
                  </a:lnTo>
                  <a:lnTo>
                    <a:pt x="3509" y="2262"/>
                  </a:lnTo>
                  <a:lnTo>
                    <a:pt x="3469" y="2298"/>
                  </a:lnTo>
                  <a:lnTo>
                    <a:pt x="3429" y="2335"/>
                  </a:lnTo>
                  <a:lnTo>
                    <a:pt x="3388" y="2372"/>
                  </a:lnTo>
                  <a:lnTo>
                    <a:pt x="3348" y="2409"/>
                  </a:lnTo>
                  <a:lnTo>
                    <a:pt x="3308" y="2446"/>
                  </a:lnTo>
                  <a:lnTo>
                    <a:pt x="3267" y="2482"/>
                  </a:lnTo>
                  <a:lnTo>
                    <a:pt x="3226" y="2518"/>
                  </a:lnTo>
                  <a:lnTo>
                    <a:pt x="3184" y="2556"/>
                  </a:lnTo>
                  <a:lnTo>
                    <a:pt x="3143" y="2592"/>
                  </a:lnTo>
                  <a:lnTo>
                    <a:pt x="3100" y="2627"/>
                  </a:lnTo>
                  <a:lnTo>
                    <a:pt x="3059" y="2663"/>
                  </a:lnTo>
                  <a:lnTo>
                    <a:pt x="3016" y="2700"/>
                  </a:lnTo>
                  <a:lnTo>
                    <a:pt x="2974" y="2735"/>
                  </a:lnTo>
                  <a:lnTo>
                    <a:pt x="2931" y="2770"/>
                  </a:lnTo>
                  <a:lnTo>
                    <a:pt x="2889" y="2805"/>
                  </a:lnTo>
                  <a:lnTo>
                    <a:pt x="2847" y="2840"/>
                  </a:lnTo>
                  <a:lnTo>
                    <a:pt x="2803" y="2876"/>
                  </a:lnTo>
                  <a:lnTo>
                    <a:pt x="2761" y="2910"/>
                  </a:lnTo>
                  <a:lnTo>
                    <a:pt x="2717" y="2945"/>
                  </a:lnTo>
                  <a:lnTo>
                    <a:pt x="2673" y="2978"/>
                  </a:lnTo>
                  <a:lnTo>
                    <a:pt x="2631" y="3012"/>
                  </a:lnTo>
                  <a:lnTo>
                    <a:pt x="2587" y="3046"/>
                  </a:lnTo>
                  <a:lnTo>
                    <a:pt x="2544" y="3080"/>
                  </a:lnTo>
                  <a:lnTo>
                    <a:pt x="2500" y="3113"/>
                  </a:lnTo>
                  <a:lnTo>
                    <a:pt x="2458" y="3145"/>
                  </a:lnTo>
                  <a:lnTo>
                    <a:pt x="2414" y="3177"/>
                  </a:lnTo>
                  <a:lnTo>
                    <a:pt x="2371" y="3209"/>
                  </a:lnTo>
                  <a:lnTo>
                    <a:pt x="2327" y="3241"/>
                  </a:lnTo>
                  <a:lnTo>
                    <a:pt x="2284" y="3272"/>
                  </a:lnTo>
                  <a:lnTo>
                    <a:pt x="2241" y="3303"/>
                  </a:lnTo>
                  <a:lnTo>
                    <a:pt x="2198" y="3334"/>
                  </a:lnTo>
                  <a:lnTo>
                    <a:pt x="2155" y="3364"/>
                  </a:lnTo>
                  <a:lnTo>
                    <a:pt x="2112" y="3394"/>
                  </a:lnTo>
                  <a:lnTo>
                    <a:pt x="2069" y="3423"/>
                  </a:lnTo>
                  <a:lnTo>
                    <a:pt x="2027" y="3452"/>
                  </a:lnTo>
                  <a:lnTo>
                    <a:pt x="1984" y="3481"/>
                  </a:lnTo>
                  <a:lnTo>
                    <a:pt x="1942" y="3510"/>
                  </a:lnTo>
                  <a:lnTo>
                    <a:pt x="1899" y="3537"/>
                  </a:lnTo>
                  <a:lnTo>
                    <a:pt x="1857" y="3565"/>
                  </a:lnTo>
                  <a:lnTo>
                    <a:pt x="1816" y="3592"/>
                  </a:lnTo>
                  <a:lnTo>
                    <a:pt x="1774" y="3619"/>
                  </a:lnTo>
                  <a:lnTo>
                    <a:pt x="1733" y="3645"/>
                  </a:lnTo>
                  <a:lnTo>
                    <a:pt x="1691" y="3671"/>
                  </a:lnTo>
                  <a:lnTo>
                    <a:pt x="1650" y="3696"/>
                  </a:lnTo>
                  <a:lnTo>
                    <a:pt x="1609" y="3720"/>
                  </a:lnTo>
                  <a:lnTo>
                    <a:pt x="1569" y="3744"/>
                  </a:lnTo>
                  <a:lnTo>
                    <a:pt x="1528" y="3768"/>
                  </a:lnTo>
                  <a:lnTo>
                    <a:pt x="1489" y="3791"/>
                  </a:lnTo>
                  <a:lnTo>
                    <a:pt x="1450" y="3814"/>
                  </a:lnTo>
                  <a:lnTo>
                    <a:pt x="1410" y="3835"/>
                  </a:lnTo>
                  <a:lnTo>
                    <a:pt x="1371" y="3857"/>
                  </a:lnTo>
                  <a:lnTo>
                    <a:pt x="1333" y="3879"/>
                  </a:lnTo>
                  <a:lnTo>
                    <a:pt x="1294" y="3899"/>
                  </a:lnTo>
                  <a:lnTo>
                    <a:pt x="1256" y="3919"/>
                  </a:lnTo>
                  <a:lnTo>
                    <a:pt x="1219" y="3939"/>
                  </a:lnTo>
                  <a:lnTo>
                    <a:pt x="1181" y="3958"/>
                  </a:lnTo>
                  <a:lnTo>
                    <a:pt x="1145" y="3975"/>
                  </a:lnTo>
                  <a:lnTo>
                    <a:pt x="1109" y="3994"/>
                  </a:lnTo>
                  <a:lnTo>
                    <a:pt x="1073" y="4010"/>
                  </a:lnTo>
                  <a:lnTo>
                    <a:pt x="1037" y="4027"/>
                  </a:lnTo>
                  <a:lnTo>
                    <a:pt x="1002" y="4044"/>
                  </a:lnTo>
                  <a:lnTo>
                    <a:pt x="968" y="4059"/>
                  </a:lnTo>
                  <a:lnTo>
                    <a:pt x="934" y="4074"/>
                  </a:lnTo>
                  <a:lnTo>
                    <a:pt x="900" y="4088"/>
                  </a:lnTo>
                  <a:lnTo>
                    <a:pt x="866" y="4101"/>
                  </a:lnTo>
                  <a:lnTo>
                    <a:pt x="834" y="4114"/>
                  </a:lnTo>
                  <a:lnTo>
                    <a:pt x="802" y="4126"/>
                  </a:lnTo>
                  <a:lnTo>
                    <a:pt x="770" y="4139"/>
                  </a:lnTo>
                  <a:lnTo>
                    <a:pt x="739" y="4150"/>
                  </a:lnTo>
                  <a:lnTo>
                    <a:pt x="708" y="4160"/>
                  </a:lnTo>
                  <a:lnTo>
                    <a:pt x="678" y="4170"/>
                  </a:lnTo>
                  <a:lnTo>
                    <a:pt x="649" y="4179"/>
                  </a:lnTo>
                  <a:lnTo>
                    <a:pt x="620" y="4188"/>
                  </a:lnTo>
                  <a:lnTo>
                    <a:pt x="592" y="4197"/>
                  </a:lnTo>
                  <a:lnTo>
                    <a:pt x="564" y="4204"/>
                  </a:lnTo>
                  <a:lnTo>
                    <a:pt x="536" y="4210"/>
                  </a:lnTo>
                  <a:lnTo>
                    <a:pt x="510" y="4216"/>
                  </a:lnTo>
                  <a:lnTo>
                    <a:pt x="484" y="4223"/>
                  </a:lnTo>
                  <a:lnTo>
                    <a:pt x="458" y="4227"/>
                  </a:lnTo>
                  <a:lnTo>
                    <a:pt x="433" y="4231"/>
                  </a:lnTo>
                  <a:lnTo>
                    <a:pt x="409" y="4235"/>
                  </a:lnTo>
                  <a:lnTo>
                    <a:pt x="386" y="4238"/>
                  </a:lnTo>
                  <a:lnTo>
                    <a:pt x="363" y="4240"/>
                  </a:lnTo>
                  <a:lnTo>
                    <a:pt x="340" y="4241"/>
                  </a:lnTo>
                  <a:lnTo>
                    <a:pt x="319" y="4242"/>
                  </a:lnTo>
                  <a:lnTo>
                    <a:pt x="297" y="4243"/>
                  </a:lnTo>
                  <a:lnTo>
                    <a:pt x="278" y="4242"/>
                  </a:lnTo>
                  <a:lnTo>
                    <a:pt x="258" y="4241"/>
                  </a:lnTo>
                  <a:lnTo>
                    <a:pt x="239" y="4240"/>
                  </a:lnTo>
                  <a:lnTo>
                    <a:pt x="221" y="4238"/>
                  </a:lnTo>
                  <a:lnTo>
                    <a:pt x="203" y="4235"/>
                  </a:lnTo>
                  <a:lnTo>
                    <a:pt x="187" y="4231"/>
                  </a:lnTo>
                  <a:lnTo>
                    <a:pt x="170" y="4227"/>
                  </a:lnTo>
                  <a:lnTo>
                    <a:pt x="154" y="4222"/>
                  </a:lnTo>
                  <a:lnTo>
                    <a:pt x="140" y="4216"/>
                  </a:lnTo>
                  <a:lnTo>
                    <a:pt x="126" y="4210"/>
                  </a:lnTo>
                  <a:lnTo>
                    <a:pt x="113" y="4204"/>
                  </a:lnTo>
                  <a:lnTo>
                    <a:pt x="101" y="4196"/>
                  </a:lnTo>
                  <a:lnTo>
                    <a:pt x="88" y="4188"/>
                  </a:lnTo>
                  <a:lnTo>
                    <a:pt x="78" y="4179"/>
                  </a:lnTo>
                  <a:lnTo>
                    <a:pt x="67" y="4170"/>
                  </a:lnTo>
                  <a:lnTo>
                    <a:pt x="57" y="4160"/>
                  </a:lnTo>
                  <a:lnTo>
                    <a:pt x="49" y="4149"/>
                  </a:lnTo>
                  <a:lnTo>
                    <a:pt x="40" y="4139"/>
                  </a:lnTo>
                  <a:lnTo>
                    <a:pt x="33" y="4126"/>
                  </a:lnTo>
                  <a:lnTo>
                    <a:pt x="26" y="4114"/>
                  </a:lnTo>
                  <a:lnTo>
                    <a:pt x="21" y="4101"/>
                  </a:lnTo>
                  <a:lnTo>
                    <a:pt x="16" y="4087"/>
                  </a:lnTo>
                  <a:lnTo>
                    <a:pt x="10" y="4074"/>
                  </a:lnTo>
                  <a:lnTo>
                    <a:pt x="7" y="4058"/>
                  </a:lnTo>
                  <a:lnTo>
                    <a:pt x="4" y="4042"/>
                  </a:lnTo>
                  <a:lnTo>
                    <a:pt x="2" y="4027"/>
                  </a:lnTo>
                  <a:lnTo>
                    <a:pt x="1" y="4010"/>
                  </a:lnTo>
                  <a:lnTo>
                    <a:pt x="0" y="3993"/>
                  </a:lnTo>
                  <a:lnTo>
                    <a:pt x="0" y="3975"/>
                  </a:lnTo>
                  <a:lnTo>
                    <a:pt x="1" y="3957"/>
                  </a:lnTo>
                  <a:lnTo>
                    <a:pt x="3" y="3938"/>
                  </a:lnTo>
                  <a:lnTo>
                    <a:pt x="5" y="3918"/>
                  </a:lnTo>
                  <a:lnTo>
                    <a:pt x="8" y="3899"/>
                  </a:lnTo>
                  <a:lnTo>
                    <a:pt x="13" y="3878"/>
                  </a:lnTo>
                  <a:lnTo>
                    <a:pt x="17" y="3857"/>
                  </a:lnTo>
                  <a:lnTo>
                    <a:pt x="23" y="3835"/>
                  </a:lnTo>
                  <a:lnTo>
                    <a:pt x="29" y="3814"/>
                  </a:lnTo>
                  <a:lnTo>
                    <a:pt x="35" y="3791"/>
                  </a:lnTo>
                  <a:lnTo>
                    <a:pt x="44" y="3767"/>
                  </a:lnTo>
                  <a:lnTo>
                    <a:pt x="52" y="3743"/>
                  </a:lnTo>
                  <a:lnTo>
                    <a:pt x="61" y="3719"/>
                  </a:lnTo>
                  <a:lnTo>
                    <a:pt x="71" y="3695"/>
                  </a:lnTo>
                  <a:lnTo>
                    <a:pt x="82" y="3670"/>
                  </a:lnTo>
                  <a:lnTo>
                    <a:pt x="92" y="3644"/>
                  </a:lnTo>
                  <a:lnTo>
                    <a:pt x="105" y="3618"/>
                  </a:lnTo>
                  <a:lnTo>
                    <a:pt x="118" y="3591"/>
                  </a:lnTo>
                  <a:lnTo>
                    <a:pt x="132" y="3564"/>
                  </a:lnTo>
                  <a:lnTo>
                    <a:pt x="145" y="3537"/>
                  </a:lnTo>
                  <a:lnTo>
                    <a:pt x="161" y="3509"/>
                  </a:lnTo>
                  <a:lnTo>
                    <a:pt x="176" y="3481"/>
                  </a:lnTo>
                  <a:lnTo>
                    <a:pt x="193" y="3452"/>
                  </a:lnTo>
                  <a:lnTo>
                    <a:pt x="209" y="3423"/>
                  </a:lnTo>
                  <a:lnTo>
                    <a:pt x="228" y="3393"/>
                  </a:lnTo>
                  <a:lnTo>
                    <a:pt x="246" y="3363"/>
                  </a:lnTo>
                  <a:lnTo>
                    <a:pt x="265" y="3333"/>
                  </a:lnTo>
                  <a:lnTo>
                    <a:pt x="285" y="3302"/>
                  </a:lnTo>
                  <a:lnTo>
                    <a:pt x="306" y="3271"/>
                  </a:lnTo>
                  <a:lnTo>
                    <a:pt x="326" y="3240"/>
                  </a:lnTo>
                  <a:lnTo>
                    <a:pt x="348" y="3209"/>
                  </a:lnTo>
                  <a:lnTo>
                    <a:pt x="371" y="3177"/>
                  </a:lnTo>
                  <a:lnTo>
                    <a:pt x="395" y="3144"/>
                  </a:lnTo>
                  <a:lnTo>
                    <a:pt x="418" y="3112"/>
                  </a:lnTo>
                  <a:lnTo>
                    <a:pt x="443" y="3079"/>
                  </a:lnTo>
                  <a:lnTo>
                    <a:pt x="467" y="3045"/>
                  </a:lnTo>
                  <a:lnTo>
                    <a:pt x="493" y="3011"/>
                  </a:lnTo>
                  <a:lnTo>
                    <a:pt x="519" y="2978"/>
                  </a:lnTo>
                  <a:lnTo>
                    <a:pt x="546" y="2944"/>
                  </a:lnTo>
                  <a:lnTo>
                    <a:pt x="574" y="2910"/>
                  </a:lnTo>
                  <a:lnTo>
                    <a:pt x="602" y="2875"/>
                  </a:lnTo>
                  <a:lnTo>
                    <a:pt x="630" y="2840"/>
                  </a:lnTo>
                  <a:lnTo>
                    <a:pt x="660" y="2805"/>
                  </a:lnTo>
                  <a:lnTo>
                    <a:pt x="689" y="2770"/>
                  </a:lnTo>
                  <a:lnTo>
                    <a:pt x="719" y="2734"/>
                  </a:lnTo>
                  <a:lnTo>
                    <a:pt x="750" y="2699"/>
                  </a:lnTo>
                  <a:lnTo>
                    <a:pt x="781" y="2662"/>
                  </a:lnTo>
                  <a:lnTo>
                    <a:pt x="813" y="2627"/>
                  </a:lnTo>
                  <a:lnTo>
                    <a:pt x="846" y="2591"/>
                  </a:lnTo>
                  <a:lnTo>
                    <a:pt x="879" y="2555"/>
                  </a:lnTo>
                  <a:lnTo>
                    <a:pt x="912" y="2518"/>
                  </a:lnTo>
                  <a:lnTo>
                    <a:pt x="946" y="2481"/>
                  </a:lnTo>
                  <a:lnTo>
                    <a:pt x="980" y="2445"/>
                  </a:lnTo>
                  <a:lnTo>
                    <a:pt x="1016" y="2408"/>
                  </a:lnTo>
                  <a:lnTo>
                    <a:pt x="1051" y="2371"/>
                  </a:lnTo>
                  <a:lnTo>
                    <a:pt x="1086" y="2334"/>
                  </a:lnTo>
                  <a:lnTo>
                    <a:pt x="1122" y="2297"/>
                  </a:lnTo>
                  <a:lnTo>
                    <a:pt x="1159" y="2261"/>
                  </a:lnTo>
                  <a:lnTo>
                    <a:pt x="1196" y="2223"/>
                  </a:lnTo>
                  <a:lnTo>
                    <a:pt x="1233" y="2186"/>
                  </a:lnTo>
                  <a:lnTo>
                    <a:pt x="1270" y="2149"/>
                  </a:lnTo>
                  <a:lnTo>
                    <a:pt x="1309" y="2112"/>
                  </a:lnTo>
                  <a:lnTo>
                    <a:pt x="1347" y="2075"/>
                  </a:lnTo>
                  <a:lnTo>
                    <a:pt x="1385" y="2038"/>
                  </a:lnTo>
                  <a:lnTo>
                    <a:pt x="1425" y="2001"/>
                  </a:lnTo>
                  <a:lnTo>
                    <a:pt x="1464" y="1964"/>
                  </a:lnTo>
                  <a:lnTo>
                    <a:pt x="1504" y="1926"/>
                  </a:lnTo>
                  <a:lnTo>
                    <a:pt x="1544" y="1890"/>
                  </a:lnTo>
                  <a:lnTo>
                    <a:pt x="1584" y="1853"/>
                  </a:lnTo>
                  <a:lnTo>
                    <a:pt x="1625" y="1816"/>
                  </a:lnTo>
                  <a:lnTo>
                    <a:pt x="1665" y="1779"/>
                  </a:lnTo>
                  <a:lnTo>
                    <a:pt x="1707" y="1743"/>
                  </a:lnTo>
                  <a:lnTo>
                    <a:pt x="1748" y="1707"/>
                  </a:lnTo>
                  <a:lnTo>
                    <a:pt x="1790" y="1669"/>
                  </a:lnTo>
                  <a:lnTo>
                    <a:pt x="1831" y="1633"/>
                  </a:lnTo>
                  <a:lnTo>
                    <a:pt x="1874" y="1598"/>
                  </a:lnTo>
                  <a:lnTo>
                    <a:pt x="1915" y="1562"/>
                  </a:lnTo>
                  <a:lnTo>
                    <a:pt x="1957" y="1526"/>
                  </a:lnTo>
                  <a:lnTo>
                    <a:pt x="2000" y="1490"/>
                  </a:lnTo>
                  <a:lnTo>
                    <a:pt x="2042" y="1455"/>
                  </a:lnTo>
                  <a:lnTo>
                    <a:pt x="2085" y="1420"/>
                  </a:lnTo>
                  <a:lnTo>
                    <a:pt x="2128" y="1385"/>
                  </a:lnTo>
                  <a:lnTo>
                    <a:pt x="2171" y="1351"/>
                  </a:lnTo>
                  <a:lnTo>
                    <a:pt x="2214" y="1316"/>
                  </a:lnTo>
                  <a:lnTo>
                    <a:pt x="2257" y="1281"/>
                  </a:lnTo>
                  <a:lnTo>
                    <a:pt x="2300" y="1248"/>
                  </a:lnTo>
                  <a:lnTo>
                    <a:pt x="2344" y="1214"/>
                  </a:lnTo>
                  <a:lnTo>
                    <a:pt x="2387" y="1181"/>
                  </a:lnTo>
                  <a:lnTo>
                    <a:pt x="2430" y="1148"/>
                  </a:lnTo>
                  <a:lnTo>
                    <a:pt x="2473" y="1115"/>
                  </a:lnTo>
                  <a:lnTo>
                    <a:pt x="2517" y="1082"/>
                  </a:lnTo>
                  <a:lnTo>
                    <a:pt x="2561" y="1050"/>
                  </a:lnTo>
                  <a:lnTo>
                    <a:pt x="2604" y="1018"/>
                  </a:lnTo>
                  <a:lnTo>
                    <a:pt x="2647" y="986"/>
                  </a:lnTo>
                  <a:lnTo>
                    <a:pt x="2690" y="955"/>
                  </a:lnTo>
                  <a:lnTo>
                    <a:pt x="2734" y="925"/>
                  </a:lnTo>
                  <a:lnTo>
                    <a:pt x="2776" y="894"/>
                  </a:lnTo>
                  <a:lnTo>
                    <a:pt x="2820" y="864"/>
                  </a:lnTo>
                  <a:lnTo>
                    <a:pt x="2862" y="834"/>
                  </a:lnTo>
                  <a:lnTo>
                    <a:pt x="2905" y="805"/>
                  </a:lnTo>
                  <a:lnTo>
                    <a:pt x="2948" y="776"/>
                  </a:lnTo>
                  <a:lnTo>
                    <a:pt x="2991" y="748"/>
                  </a:lnTo>
                  <a:lnTo>
                    <a:pt x="3032" y="719"/>
                  </a:lnTo>
                  <a:lnTo>
                    <a:pt x="3074" y="692"/>
                  </a:lnTo>
                  <a:lnTo>
                    <a:pt x="3117" y="664"/>
                  </a:lnTo>
                  <a:lnTo>
                    <a:pt x="3158" y="638"/>
                  </a:lnTo>
                  <a:lnTo>
                    <a:pt x="3200" y="611"/>
                  </a:lnTo>
                  <a:lnTo>
                    <a:pt x="3241" y="585"/>
                  </a:lnTo>
                  <a:lnTo>
                    <a:pt x="3282" y="561"/>
                  </a:lnTo>
                  <a:lnTo>
                    <a:pt x="3323" y="536"/>
                  </a:lnTo>
                  <a:lnTo>
                    <a:pt x="3364" y="511"/>
                  </a:lnTo>
                  <a:lnTo>
                    <a:pt x="3404" y="487"/>
                  </a:lnTo>
                  <a:lnTo>
                    <a:pt x="3444" y="463"/>
                  </a:lnTo>
                  <a:lnTo>
                    <a:pt x="3484" y="441"/>
                  </a:lnTo>
                  <a:lnTo>
                    <a:pt x="3523" y="419"/>
                  </a:lnTo>
                  <a:lnTo>
                    <a:pt x="3563" y="397"/>
                  </a:lnTo>
                  <a:lnTo>
                    <a:pt x="3601" y="375"/>
                  </a:lnTo>
                  <a:lnTo>
                    <a:pt x="3639" y="355"/>
                  </a:lnTo>
                  <a:lnTo>
                    <a:pt x="3678" y="334"/>
                  </a:lnTo>
                  <a:lnTo>
                    <a:pt x="3716" y="314"/>
                  </a:lnTo>
                  <a:lnTo>
                    <a:pt x="3753" y="296"/>
                  </a:lnTo>
                  <a:lnTo>
                    <a:pt x="3789" y="277"/>
                  </a:lnTo>
                  <a:lnTo>
                    <a:pt x="3826" y="258"/>
                  </a:lnTo>
                  <a:lnTo>
                    <a:pt x="3862" y="241"/>
                  </a:lnTo>
                  <a:lnTo>
                    <a:pt x="3898" y="224"/>
                  </a:lnTo>
                  <a:lnTo>
                    <a:pt x="3933" y="208"/>
                  </a:lnTo>
                  <a:lnTo>
                    <a:pt x="3968" y="192"/>
                  </a:lnTo>
                  <a:lnTo>
                    <a:pt x="4003" y="178"/>
                  </a:lnTo>
                  <a:lnTo>
                    <a:pt x="4036" y="163"/>
                  </a:lnTo>
                  <a:lnTo>
                    <a:pt x="4070" y="149"/>
                  </a:lnTo>
                  <a:lnTo>
                    <a:pt x="4102" y="135"/>
                  </a:lnTo>
                  <a:lnTo>
                    <a:pt x="4136" y="123"/>
                  </a:lnTo>
                  <a:lnTo>
                    <a:pt x="4167" y="110"/>
                  </a:lnTo>
                  <a:lnTo>
                    <a:pt x="4199" y="99"/>
                  </a:lnTo>
                  <a:lnTo>
                    <a:pt x="4230" y="88"/>
                  </a:lnTo>
                  <a:lnTo>
                    <a:pt x="4260" y="78"/>
                  </a:lnTo>
                  <a:lnTo>
                    <a:pt x="4290" y="68"/>
                  </a:lnTo>
                  <a:lnTo>
                    <a:pt x="4319" y="60"/>
                  </a:lnTo>
                  <a:lnTo>
                    <a:pt x="4347" y="51"/>
                  </a:lnTo>
                  <a:lnTo>
                    <a:pt x="4376" y="43"/>
                  </a:lnTo>
                  <a:lnTo>
                    <a:pt x="4403" y="36"/>
                  </a:lnTo>
                  <a:lnTo>
                    <a:pt x="4430" y="29"/>
                  </a:lnTo>
                  <a:lnTo>
                    <a:pt x="4457" y="23"/>
                  </a:lnTo>
                  <a:lnTo>
                    <a:pt x="4482" y="18"/>
                  </a:lnTo>
                  <a:lnTo>
                    <a:pt x="4508" y="14"/>
                  </a:lnTo>
                  <a:lnTo>
                    <a:pt x="4531" y="10"/>
                  </a:lnTo>
                  <a:lnTo>
                    <a:pt x="4555" y="7"/>
                  </a:lnTo>
                  <a:lnTo>
                    <a:pt x="4579" y="5"/>
                  </a:lnTo>
                  <a:lnTo>
                    <a:pt x="4602" y="3"/>
                  </a:lnTo>
                  <a:lnTo>
                    <a:pt x="4624" y="2"/>
                  </a:lnTo>
                  <a:lnTo>
                    <a:pt x="4644" y="0"/>
                  </a:lnTo>
                  <a:lnTo>
                    <a:pt x="4665" y="0"/>
                  </a:lnTo>
                  <a:lnTo>
                    <a:pt x="4685" y="2"/>
                  </a:lnTo>
                  <a:lnTo>
                    <a:pt x="4704" y="3"/>
                  </a:lnTo>
                  <a:lnTo>
                    <a:pt x="4723" y="5"/>
                  </a:lnTo>
                  <a:lnTo>
                    <a:pt x="4741" y="7"/>
                  </a:lnTo>
                  <a:lnTo>
                    <a:pt x="4758" y="10"/>
                  </a:lnTo>
                  <a:lnTo>
                    <a:pt x="4775" y="14"/>
                  </a:lnTo>
                  <a:lnTo>
                    <a:pt x="4790" y="19"/>
                  </a:lnTo>
                  <a:lnTo>
                    <a:pt x="4805" y="24"/>
                  </a:lnTo>
                  <a:lnTo>
                    <a:pt x="4819" y="29"/>
                  </a:lnTo>
                  <a:lnTo>
                    <a:pt x="4833" y="36"/>
                  </a:lnTo>
                  <a:lnTo>
                    <a:pt x="4846" y="43"/>
                  </a:lnTo>
                  <a:lnTo>
                    <a:pt x="4859" y="51"/>
                  </a:lnTo>
                  <a:lnTo>
                    <a:pt x="4870" y="60"/>
                  </a:lnTo>
                  <a:lnTo>
                    <a:pt x="4881" y="69"/>
                  </a:lnTo>
                  <a:lnTo>
                    <a:pt x="4891" y="78"/>
                  </a:lnTo>
                  <a:lnTo>
                    <a:pt x="4900" y="88"/>
                  </a:lnTo>
                  <a:close/>
                </a:path>
              </a:pathLst>
            </a:custGeom>
            <a:solidFill>
              <a:srgbClr val="B2B2B2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50"/>
            <p:cNvSpPr>
              <a:spLocks noChangeShapeType="1"/>
            </p:cNvSpPr>
            <p:nvPr/>
          </p:nvSpPr>
          <p:spPr bwMode="auto">
            <a:xfrm flipV="1">
              <a:off x="3502025" y="4581525"/>
              <a:ext cx="1241425" cy="1041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51"/>
            <p:cNvSpPr>
              <a:spLocks/>
            </p:cNvSpPr>
            <p:nvPr/>
          </p:nvSpPr>
          <p:spPr bwMode="auto">
            <a:xfrm>
              <a:off x="4652010" y="4500245"/>
              <a:ext cx="182880" cy="182880"/>
            </a:xfrm>
            <a:custGeom>
              <a:avLst/>
              <a:gdLst>
                <a:gd name="T0" fmla="*/ 0 w 195"/>
                <a:gd name="T1" fmla="*/ 30307 h 176"/>
                <a:gd name="T2" fmla="*/ 61912 w 195"/>
                <a:gd name="T3" fmla="*/ 0 h 176"/>
                <a:gd name="T4" fmla="*/ 21272 w 195"/>
                <a:gd name="T5" fmla="*/ 55563 h 176"/>
                <a:gd name="T6" fmla="*/ 20955 w 195"/>
                <a:gd name="T7" fmla="*/ 34411 h 176"/>
                <a:gd name="T8" fmla="*/ 0 w 195"/>
                <a:gd name="T9" fmla="*/ 30307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" h="176">
                  <a:moveTo>
                    <a:pt x="0" y="96"/>
                  </a:moveTo>
                  <a:lnTo>
                    <a:pt x="195" y="0"/>
                  </a:lnTo>
                  <a:lnTo>
                    <a:pt x="67" y="176"/>
                  </a:lnTo>
                  <a:lnTo>
                    <a:pt x="66" y="109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52"/>
            <p:cNvSpPr>
              <a:spLocks noChangeShapeType="1"/>
            </p:cNvSpPr>
            <p:nvPr/>
          </p:nvSpPr>
          <p:spPr bwMode="auto">
            <a:xfrm flipV="1">
              <a:off x="1349375" y="2017713"/>
              <a:ext cx="1243013" cy="1041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53"/>
            <p:cNvSpPr>
              <a:spLocks/>
            </p:cNvSpPr>
            <p:nvPr/>
          </p:nvSpPr>
          <p:spPr bwMode="auto">
            <a:xfrm>
              <a:off x="2500948" y="1926273"/>
              <a:ext cx="182880" cy="182880"/>
            </a:xfrm>
            <a:custGeom>
              <a:avLst/>
              <a:gdLst>
                <a:gd name="T0" fmla="*/ 0 w 196"/>
                <a:gd name="T1" fmla="*/ 29991 h 176"/>
                <a:gd name="T2" fmla="*/ 61912 w 196"/>
                <a:gd name="T3" fmla="*/ 0 h 176"/>
                <a:gd name="T4" fmla="*/ 21480 w 196"/>
                <a:gd name="T5" fmla="*/ 55562 h 176"/>
                <a:gd name="T6" fmla="*/ 21480 w 196"/>
                <a:gd name="T7" fmla="*/ 34095 h 176"/>
                <a:gd name="T8" fmla="*/ 0 w 196"/>
                <a:gd name="T9" fmla="*/ 29991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76">
                  <a:moveTo>
                    <a:pt x="0" y="95"/>
                  </a:moveTo>
                  <a:lnTo>
                    <a:pt x="196" y="0"/>
                  </a:lnTo>
                  <a:lnTo>
                    <a:pt x="68" y="176"/>
                  </a:lnTo>
                  <a:lnTo>
                    <a:pt x="68" y="10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54"/>
            <p:cNvSpPr>
              <a:spLocks noChangeShapeType="1"/>
            </p:cNvSpPr>
            <p:nvPr/>
          </p:nvSpPr>
          <p:spPr bwMode="auto">
            <a:xfrm flipV="1">
              <a:off x="2938463" y="3902075"/>
              <a:ext cx="2549525" cy="952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55"/>
            <p:cNvSpPr>
              <a:spLocks/>
            </p:cNvSpPr>
            <p:nvPr/>
          </p:nvSpPr>
          <p:spPr bwMode="auto">
            <a:xfrm>
              <a:off x="5454650" y="3884613"/>
              <a:ext cx="66675" cy="33337"/>
            </a:xfrm>
            <a:custGeom>
              <a:avLst/>
              <a:gdLst>
                <a:gd name="T0" fmla="*/ 0 w 211"/>
                <a:gd name="T1" fmla="*/ 0 h 105"/>
                <a:gd name="T2" fmla="*/ 66675 w 211"/>
                <a:gd name="T3" fmla="*/ 16827 h 105"/>
                <a:gd name="T4" fmla="*/ 0 w 211"/>
                <a:gd name="T5" fmla="*/ 33337 h 105"/>
                <a:gd name="T6" fmla="*/ 0 w 211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105">
                  <a:moveTo>
                    <a:pt x="0" y="0"/>
                  </a:moveTo>
                  <a:lnTo>
                    <a:pt x="211" y="53"/>
                  </a:lnTo>
                  <a:lnTo>
                    <a:pt x="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56"/>
            <p:cNvSpPr>
              <a:spLocks noChangeShapeType="1"/>
            </p:cNvSpPr>
            <p:nvPr/>
          </p:nvSpPr>
          <p:spPr bwMode="auto">
            <a:xfrm flipH="1" flipV="1">
              <a:off x="2930525" y="1362075"/>
              <a:ext cx="7938" cy="254952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Freeform 57"/>
            <p:cNvSpPr>
              <a:spLocks/>
            </p:cNvSpPr>
            <p:nvPr/>
          </p:nvSpPr>
          <p:spPr bwMode="auto">
            <a:xfrm>
              <a:off x="2913063" y="1328738"/>
              <a:ext cx="33337" cy="66675"/>
            </a:xfrm>
            <a:custGeom>
              <a:avLst/>
              <a:gdLst>
                <a:gd name="T0" fmla="*/ 0 w 106"/>
                <a:gd name="T1" fmla="*/ 66675 h 211"/>
                <a:gd name="T2" fmla="*/ 16669 w 106"/>
                <a:gd name="T3" fmla="*/ 0 h 211"/>
                <a:gd name="T4" fmla="*/ 33337 w 106"/>
                <a:gd name="T5" fmla="*/ 66675 h 211"/>
                <a:gd name="T6" fmla="*/ 0 w 106"/>
                <a:gd name="T7" fmla="*/ 66675 h 2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1">
                  <a:moveTo>
                    <a:pt x="0" y="211"/>
                  </a:moveTo>
                  <a:lnTo>
                    <a:pt x="53" y="0"/>
                  </a:lnTo>
                  <a:lnTo>
                    <a:pt x="106" y="211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58"/>
            <p:cNvSpPr>
              <a:spLocks noChangeShapeType="1"/>
            </p:cNvSpPr>
            <p:nvPr/>
          </p:nvSpPr>
          <p:spPr bwMode="auto">
            <a:xfrm flipV="1">
              <a:off x="2938463" y="2654300"/>
              <a:ext cx="1498600" cy="12573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Freeform 59"/>
            <p:cNvSpPr>
              <a:spLocks/>
            </p:cNvSpPr>
            <p:nvPr/>
          </p:nvSpPr>
          <p:spPr bwMode="auto">
            <a:xfrm>
              <a:off x="4365625" y="2538413"/>
              <a:ext cx="182880" cy="182880"/>
            </a:xfrm>
            <a:custGeom>
              <a:avLst/>
              <a:gdLst>
                <a:gd name="T0" fmla="*/ 0 w 195"/>
                <a:gd name="T1" fmla="*/ 29676 h 176"/>
                <a:gd name="T2" fmla="*/ 61913 w 195"/>
                <a:gd name="T3" fmla="*/ 0 h 176"/>
                <a:gd name="T4" fmla="*/ 20955 w 195"/>
                <a:gd name="T5" fmla="*/ 55563 h 176"/>
                <a:gd name="T6" fmla="*/ 20320 w 195"/>
                <a:gd name="T7" fmla="*/ 34411 h 176"/>
                <a:gd name="T8" fmla="*/ 0 w 195"/>
                <a:gd name="T9" fmla="*/ 296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" h="176">
                  <a:moveTo>
                    <a:pt x="0" y="94"/>
                  </a:moveTo>
                  <a:lnTo>
                    <a:pt x="195" y="0"/>
                  </a:lnTo>
                  <a:lnTo>
                    <a:pt x="66" y="176"/>
                  </a:lnTo>
                  <a:lnTo>
                    <a:pt x="64" y="10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60"/>
            <p:cNvSpPr>
              <a:spLocks noChangeShapeType="1"/>
            </p:cNvSpPr>
            <p:nvPr/>
          </p:nvSpPr>
          <p:spPr bwMode="auto">
            <a:xfrm>
              <a:off x="1724025" y="5068888"/>
              <a:ext cx="615950" cy="73342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Freeform 61"/>
            <p:cNvSpPr>
              <a:spLocks/>
            </p:cNvSpPr>
            <p:nvPr/>
          </p:nvSpPr>
          <p:spPr bwMode="auto">
            <a:xfrm>
              <a:off x="1688147" y="5010785"/>
              <a:ext cx="182880" cy="182880"/>
            </a:xfrm>
            <a:custGeom>
              <a:avLst/>
              <a:gdLst>
                <a:gd name="T0" fmla="*/ 59982 w 352"/>
                <a:gd name="T1" fmla="*/ 123825 h 390"/>
                <a:gd name="T2" fmla="*/ 0 w 352"/>
                <a:gd name="T3" fmla="*/ 0 h 390"/>
                <a:gd name="T4" fmla="*/ 111125 w 352"/>
                <a:gd name="T5" fmla="*/ 80963 h 390"/>
                <a:gd name="T6" fmla="*/ 68506 w 352"/>
                <a:gd name="T7" fmla="*/ 82233 h 390"/>
                <a:gd name="T8" fmla="*/ 59982 w 352"/>
                <a:gd name="T9" fmla="*/ 123825 h 3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2" h="390">
                  <a:moveTo>
                    <a:pt x="190" y="390"/>
                  </a:moveTo>
                  <a:lnTo>
                    <a:pt x="0" y="0"/>
                  </a:lnTo>
                  <a:lnTo>
                    <a:pt x="352" y="255"/>
                  </a:lnTo>
                  <a:lnTo>
                    <a:pt x="217" y="259"/>
                  </a:lnTo>
                  <a:lnTo>
                    <a:pt x="190" y="39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62"/>
            <p:cNvSpPr>
              <a:spLocks/>
            </p:cNvSpPr>
            <p:nvPr/>
          </p:nvSpPr>
          <p:spPr bwMode="auto">
            <a:xfrm>
              <a:off x="2276474" y="5734049"/>
              <a:ext cx="182880" cy="182880"/>
            </a:xfrm>
            <a:custGeom>
              <a:avLst/>
              <a:gdLst>
                <a:gd name="T0" fmla="*/ 50972 w 351"/>
                <a:gd name="T1" fmla="*/ 0 h 390"/>
                <a:gd name="T2" fmla="*/ 111125 w 351"/>
                <a:gd name="T3" fmla="*/ 123825 h 390"/>
                <a:gd name="T4" fmla="*/ 0 w 351"/>
                <a:gd name="T5" fmla="*/ 42545 h 390"/>
                <a:gd name="T6" fmla="*/ 43057 w 351"/>
                <a:gd name="T7" fmla="*/ 41593 h 390"/>
                <a:gd name="T8" fmla="*/ 50972 w 351"/>
                <a:gd name="T9" fmla="*/ 0 h 3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390">
                  <a:moveTo>
                    <a:pt x="161" y="0"/>
                  </a:moveTo>
                  <a:lnTo>
                    <a:pt x="351" y="390"/>
                  </a:lnTo>
                  <a:lnTo>
                    <a:pt x="0" y="134"/>
                  </a:lnTo>
                  <a:lnTo>
                    <a:pt x="136" y="13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63"/>
            <p:cNvSpPr>
              <a:spLocks noChangeShapeType="1"/>
            </p:cNvSpPr>
            <p:nvPr/>
          </p:nvSpPr>
          <p:spPr bwMode="auto">
            <a:xfrm>
              <a:off x="258763" y="2801938"/>
              <a:ext cx="1585912" cy="188753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Freeform 64"/>
            <p:cNvSpPr>
              <a:spLocks/>
            </p:cNvSpPr>
            <p:nvPr/>
          </p:nvSpPr>
          <p:spPr bwMode="auto">
            <a:xfrm>
              <a:off x="195262" y="2754041"/>
              <a:ext cx="182880" cy="182880"/>
            </a:xfrm>
            <a:custGeom>
              <a:avLst/>
              <a:gdLst>
                <a:gd name="T0" fmla="*/ 59837 w 351"/>
                <a:gd name="T1" fmla="*/ 123825 h 391"/>
                <a:gd name="T2" fmla="*/ 0 w 351"/>
                <a:gd name="T3" fmla="*/ 0 h 391"/>
                <a:gd name="T4" fmla="*/ 111125 w 351"/>
                <a:gd name="T5" fmla="*/ 80755 h 391"/>
                <a:gd name="T6" fmla="*/ 68068 w 351"/>
                <a:gd name="T7" fmla="*/ 81705 h 391"/>
                <a:gd name="T8" fmla="*/ 59837 w 351"/>
                <a:gd name="T9" fmla="*/ 123825 h 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391">
                  <a:moveTo>
                    <a:pt x="189" y="391"/>
                  </a:moveTo>
                  <a:lnTo>
                    <a:pt x="0" y="0"/>
                  </a:lnTo>
                  <a:lnTo>
                    <a:pt x="351" y="255"/>
                  </a:lnTo>
                  <a:lnTo>
                    <a:pt x="215" y="258"/>
                  </a:lnTo>
                  <a:lnTo>
                    <a:pt x="189" y="391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Freeform 65"/>
            <p:cNvSpPr>
              <a:spLocks/>
            </p:cNvSpPr>
            <p:nvPr/>
          </p:nvSpPr>
          <p:spPr bwMode="auto">
            <a:xfrm>
              <a:off x="1779587" y="4621212"/>
              <a:ext cx="182880" cy="182880"/>
            </a:xfrm>
            <a:custGeom>
              <a:avLst/>
              <a:gdLst>
                <a:gd name="T0" fmla="*/ 50998 w 353"/>
                <a:gd name="T1" fmla="*/ 0 h 390"/>
                <a:gd name="T2" fmla="*/ 111125 w 353"/>
                <a:gd name="T3" fmla="*/ 123825 h 390"/>
                <a:gd name="T4" fmla="*/ 0 w 353"/>
                <a:gd name="T5" fmla="*/ 43180 h 390"/>
                <a:gd name="T6" fmla="*/ 42813 w 353"/>
                <a:gd name="T7" fmla="*/ 42228 h 390"/>
                <a:gd name="T8" fmla="*/ 50998 w 353"/>
                <a:gd name="T9" fmla="*/ 0 h 3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390">
                  <a:moveTo>
                    <a:pt x="162" y="0"/>
                  </a:moveTo>
                  <a:lnTo>
                    <a:pt x="353" y="390"/>
                  </a:lnTo>
                  <a:lnTo>
                    <a:pt x="0" y="136"/>
                  </a:lnTo>
                  <a:lnTo>
                    <a:pt x="136" y="13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Rectangle 66"/>
            <p:cNvSpPr>
              <a:spLocks noChangeArrowheads="1"/>
            </p:cNvSpPr>
            <p:nvPr/>
          </p:nvSpPr>
          <p:spPr bwMode="auto">
            <a:xfrm>
              <a:off x="757238" y="3689350"/>
              <a:ext cx="21113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en-US" sz="4000"/>
            </a:p>
          </p:txBody>
        </p:sp>
        <p:sp>
          <p:nvSpPr>
            <p:cNvPr id="6172" name="Rectangle 67"/>
            <p:cNvSpPr>
              <a:spLocks noChangeArrowheads="1"/>
            </p:cNvSpPr>
            <p:nvPr/>
          </p:nvSpPr>
          <p:spPr bwMode="auto">
            <a:xfrm>
              <a:off x="458788" y="1862138"/>
              <a:ext cx="560387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</a:rPr>
                <a:t>ICC</a:t>
              </a:r>
              <a:endParaRPr lang="en-US" altLang="en-US" sz="2400"/>
            </a:p>
          </p:txBody>
        </p:sp>
        <p:sp>
          <p:nvSpPr>
            <p:cNvPr id="6173" name="Rectangle 68"/>
            <p:cNvSpPr>
              <a:spLocks noChangeArrowheads="1"/>
            </p:cNvSpPr>
            <p:nvPr/>
          </p:nvSpPr>
          <p:spPr bwMode="auto">
            <a:xfrm>
              <a:off x="1651227" y="1433513"/>
              <a:ext cx="244475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b="0" dirty="0">
                  <a:solidFill>
                    <a:srgbClr val="FF0000"/>
                  </a:solidFill>
                  <a:latin typeface="Symbol" pitchFamily="18" charset="2"/>
                </a:rPr>
                <a:t>w</a:t>
              </a:r>
              <a:endParaRPr lang="en-US" altLang="en-US" sz="4000" dirty="0"/>
            </a:p>
          </p:txBody>
        </p:sp>
        <p:sp>
          <p:nvSpPr>
            <p:cNvPr id="6174" name="Rectangle 69"/>
            <p:cNvSpPr>
              <a:spLocks noChangeArrowheads="1"/>
            </p:cNvSpPr>
            <p:nvPr/>
          </p:nvSpPr>
          <p:spPr bwMode="auto">
            <a:xfrm>
              <a:off x="2554288" y="3978275"/>
              <a:ext cx="5111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100" b="0">
                  <a:solidFill>
                    <a:srgbClr val="000000"/>
                  </a:solidFill>
                  <a:latin typeface="Times New Roman" pitchFamily="18" charset="0"/>
                </a:rPr>
                <a:t>(x,y)</a:t>
              </a:r>
              <a:endParaRPr lang="en-US" altLang="en-US" sz="3600"/>
            </a:p>
          </p:txBody>
        </p:sp>
        <p:sp>
          <p:nvSpPr>
            <p:cNvPr id="6175" name="Rectangle 70"/>
            <p:cNvSpPr>
              <a:spLocks noChangeArrowheads="1"/>
            </p:cNvSpPr>
            <p:nvPr/>
          </p:nvSpPr>
          <p:spPr bwMode="auto">
            <a:xfrm>
              <a:off x="3101975" y="1262063"/>
              <a:ext cx="1587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altLang="en-US" sz="4000"/>
            </a:p>
          </p:txBody>
        </p:sp>
        <p:sp>
          <p:nvSpPr>
            <p:cNvPr id="6176" name="Rectangle 71"/>
            <p:cNvSpPr>
              <a:spLocks noChangeArrowheads="1"/>
            </p:cNvSpPr>
            <p:nvPr/>
          </p:nvSpPr>
          <p:spPr bwMode="auto">
            <a:xfrm>
              <a:off x="1677988" y="5362575"/>
              <a:ext cx="3365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 i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r>
                <a:rPr lang="en-US" altLang="en-US" sz="2500" b="0">
                  <a:solidFill>
                    <a:srgbClr val="000000"/>
                  </a:solidFill>
                  <a:latin typeface="Times New Roman" pitchFamily="18" charset="0"/>
                </a:rPr>
                <a:t>/2</a:t>
              </a:r>
              <a:endParaRPr lang="en-US" altLang="en-US" sz="4000"/>
            </a:p>
          </p:txBody>
        </p:sp>
        <p:sp>
          <p:nvSpPr>
            <p:cNvPr id="6177" name="Rectangle 72"/>
            <p:cNvSpPr>
              <a:spLocks noChangeArrowheads="1"/>
            </p:cNvSpPr>
            <p:nvPr/>
          </p:nvSpPr>
          <p:spPr bwMode="auto">
            <a:xfrm>
              <a:off x="3352800" y="3600450"/>
              <a:ext cx="15875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400" b="0">
                  <a:solidFill>
                    <a:srgbClr val="000000"/>
                  </a:solidFill>
                  <a:latin typeface="Symbol" pitchFamily="18" charset="2"/>
                </a:rPr>
                <a:t>q</a:t>
              </a:r>
              <a:endParaRPr lang="en-US" altLang="en-US" sz="3600"/>
            </a:p>
          </p:txBody>
        </p:sp>
        <p:sp>
          <p:nvSpPr>
            <p:cNvPr id="6178" name="Rectangle 73"/>
            <p:cNvSpPr>
              <a:spLocks noChangeArrowheads="1"/>
            </p:cNvSpPr>
            <p:nvPr/>
          </p:nvSpPr>
          <p:spPr bwMode="auto">
            <a:xfrm>
              <a:off x="5376863" y="3940175"/>
              <a:ext cx="1587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en-US" sz="4000"/>
            </a:p>
          </p:txBody>
        </p:sp>
        <p:grpSp>
          <p:nvGrpSpPr>
            <p:cNvPr id="6179" name="Group 79"/>
            <p:cNvGrpSpPr>
              <a:grpSpLocks/>
            </p:cNvGrpSpPr>
            <p:nvPr/>
          </p:nvGrpSpPr>
          <p:grpSpPr bwMode="auto">
            <a:xfrm>
              <a:off x="1852613" y="2060575"/>
              <a:ext cx="234950" cy="401638"/>
              <a:chOff x="1167" y="1298"/>
              <a:chExt cx="148" cy="253"/>
            </a:xfrm>
          </p:grpSpPr>
          <p:sp>
            <p:nvSpPr>
              <p:cNvPr id="6185" name="Rectangle 74"/>
              <p:cNvSpPr>
                <a:spLocks noChangeArrowheads="1"/>
              </p:cNvSpPr>
              <p:nvPr/>
            </p:nvSpPr>
            <p:spPr bwMode="auto">
              <a:xfrm>
                <a:off x="1167" y="1298"/>
                <a:ext cx="10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l" eaLnBrk="1" hangingPunct="1">
                  <a:buFontTx/>
                  <a:buNone/>
                </a:pPr>
                <a:r>
                  <a:rPr lang="en-US" altLang="en-US" sz="2500" b="0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endParaRPr lang="en-US" altLang="en-US" sz="4000"/>
              </a:p>
            </p:txBody>
          </p:sp>
          <p:sp>
            <p:nvSpPr>
              <p:cNvPr id="6186" name="Rectangle 75"/>
              <p:cNvSpPr>
                <a:spLocks noChangeArrowheads="1"/>
              </p:cNvSpPr>
              <p:nvPr/>
            </p:nvSpPr>
            <p:spPr bwMode="auto">
              <a:xfrm>
                <a:off x="1273" y="1387"/>
                <a:ext cx="42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l" eaLnBrk="1" hangingPunct="1">
                  <a:buFontTx/>
                  <a:buNone/>
                </a:pPr>
                <a:r>
                  <a:rPr lang="en-US" altLang="en-US" sz="1900" b="0">
                    <a:solidFill>
                      <a:srgbClr val="FF0000"/>
                    </a:solidFill>
                    <a:latin typeface="Times New Roman" pitchFamily="18" charset="0"/>
                  </a:rPr>
                  <a:t>l</a:t>
                </a:r>
                <a:endParaRPr lang="en-US" altLang="en-US" sz="4000"/>
              </a:p>
            </p:txBody>
          </p:sp>
        </p:grpSp>
        <p:grpSp>
          <p:nvGrpSpPr>
            <p:cNvPr id="6180" name="Group 78"/>
            <p:cNvGrpSpPr>
              <a:grpSpLocks/>
            </p:cNvGrpSpPr>
            <p:nvPr/>
          </p:nvGrpSpPr>
          <p:grpSpPr bwMode="auto">
            <a:xfrm>
              <a:off x="4424363" y="4916488"/>
              <a:ext cx="211137" cy="401637"/>
              <a:chOff x="2827" y="2985"/>
              <a:chExt cx="133" cy="253"/>
            </a:xfrm>
          </p:grpSpPr>
          <p:sp>
            <p:nvSpPr>
              <p:cNvPr id="6183" name="Rectangle 76"/>
              <p:cNvSpPr>
                <a:spLocks noChangeArrowheads="1"/>
              </p:cNvSpPr>
              <p:nvPr/>
            </p:nvSpPr>
            <p:spPr bwMode="auto">
              <a:xfrm>
                <a:off x="2827" y="2985"/>
                <a:ext cx="10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l" eaLnBrk="1" hangingPunct="1">
                  <a:buFontTx/>
                  <a:buNone/>
                </a:pPr>
                <a:r>
                  <a:rPr lang="en-US" altLang="en-US" sz="2500" b="0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endParaRPr lang="en-US" altLang="en-US" sz="4000"/>
              </a:p>
            </p:txBody>
          </p:sp>
          <p:sp>
            <p:nvSpPr>
              <p:cNvPr id="6184" name="Rectangle 77"/>
              <p:cNvSpPr>
                <a:spLocks noChangeArrowheads="1"/>
              </p:cNvSpPr>
              <p:nvPr/>
            </p:nvSpPr>
            <p:spPr bwMode="auto">
              <a:xfrm>
                <a:off x="2909" y="3074"/>
                <a:ext cx="51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Char char="•"/>
                  <a:defRPr sz="28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l" eaLnBrk="1" hangingPunct="1">
                  <a:buFontTx/>
                  <a:buNone/>
                </a:pPr>
                <a:r>
                  <a:rPr lang="en-US" altLang="en-US" sz="1900" b="0">
                    <a:solidFill>
                      <a:srgbClr val="FF0000"/>
                    </a:solidFill>
                    <a:latin typeface="Times New Roman" pitchFamily="18" charset="0"/>
                  </a:rPr>
                  <a:t>r</a:t>
                </a:r>
                <a:endParaRPr lang="en-US" altLang="en-US" sz="40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10478" y="1489812"/>
                <a:ext cx="36242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2000" dirty="0" smtClean="0"/>
                  <a:t>Sometimes we want to control with the robots forward velocity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and the angular rate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𝝎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478" y="1489812"/>
                <a:ext cx="3624262" cy="1200329"/>
              </a:xfrm>
              <a:prstGeom prst="rect">
                <a:avLst/>
              </a:prstGeom>
              <a:blipFill rotWithShape="1">
                <a:blip r:embed="rId2"/>
                <a:stretch>
                  <a:fillRect t="-5076" r="-1852" b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93505" y="3228499"/>
                <a:ext cx="30582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2000" dirty="0" smtClean="0"/>
                  <a:t>But wheel controllers must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505" y="3228499"/>
                <a:ext cx="3058207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2191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1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8113" y="330200"/>
            <a:ext cx="7313612" cy="771525"/>
          </a:xfrm>
        </p:spPr>
        <p:txBody>
          <a:bodyPr/>
          <a:lstStyle/>
          <a:p>
            <a:r>
              <a:rPr lang="en-US" altLang="en-US" smtClean="0"/>
              <a:t>Examples (velocity based)</a:t>
            </a:r>
          </a:p>
        </p:txBody>
      </p:sp>
      <p:pic>
        <p:nvPicPr>
          <p:cNvPr id="33795" name="Picture 3" descr="velmode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212850"/>
            <a:ext cx="2568575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 descr="velmodel1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4010025"/>
            <a:ext cx="256857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 descr="velmodel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1212850"/>
            <a:ext cx="25685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 descr="velmodel2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4010025"/>
            <a:ext cx="25685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 descr="velmodel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1212850"/>
            <a:ext cx="2568575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8" descr="velmodel3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010025"/>
            <a:ext cx="2568575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777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838" y="342900"/>
            <a:ext cx="7313612" cy="784225"/>
          </a:xfrm>
        </p:spPr>
        <p:txBody>
          <a:bodyPr/>
          <a:lstStyle/>
          <a:p>
            <a:r>
              <a:rPr lang="en-US" altLang="en-US" smtClean="0"/>
              <a:t>Map-Consistent Motion Model</a:t>
            </a:r>
          </a:p>
        </p:txBody>
      </p:sp>
      <p:grpSp>
        <p:nvGrpSpPr>
          <p:cNvPr id="1052689" name="Group 17"/>
          <p:cNvGrpSpPr>
            <a:grpSpLocks/>
          </p:cNvGrpSpPr>
          <p:nvPr/>
        </p:nvGrpSpPr>
        <p:grpSpPr bwMode="auto">
          <a:xfrm>
            <a:off x="352425" y="1258888"/>
            <a:ext cx="3941763" cy="4200525"/>
            <a:chOff x="222" y="793"/>
            <a:chExt cx="2483" cy="2646"/>
          </a:xfrm>
        </p:grpSpPr>
        <p:graphicFrame>
          <p:nvGraphicFramePr>
            <p:cNvPr id="34828" name="Object 5"/>
            <p:cNvGraphicFramePr>
              <a:graphicFrameLocks noChangeAspect="1"/>
            </p:cNvGraphicFramePr>
            <p:nvPr/>
          </p:nvGraphicFramePr>
          <p:xfrm>
            <a:off x="965" y="3132"/>
            <a:ext cx="101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name="Equation" r:id="rId3" imgW="672808" imgH="203112" progId="Equation.3">
                    <p:embed/>
                  </p:oleObj>
                </mc:Choice>
                <mc:Fallback>
                  <p:oleObj name="Equation" r:id="rId3" imgW="67280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" y="3132"/>
                          <a:ext cx="1017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482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" y="793"/>
              <a:ext cx="2483" cy="2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52692" name="Group 20"/>
          <p:cNvGrpSpPr>
            <a:grpSpLocks/>
          </p:cNvGrpSpPr>
          <p:nvPr/>
        </p:nvGrpSpPr>
        <p:grpSpPr bwMode="auto">
          <a:xfrm>
            <a:off x="4011613" y="1284288"/>
            <a:ext cx="4695825" cy="4183062"/>
            <a:chOff x="2527" y="809"/>
            <a:chExt cx="2958" cy="2635"/>
          </a:xfrm>
        </p:grpSpPr>
        <p:pic>
          <p:nvPicPr>
            <p:cNvPr id="3482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809"/>
              <a:ext cx="2607" cy="2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4825" name="Group 16"/>
            <p:cNvGrpSpPr>
              <a:grpSpLocks/>
            </p:cNvGrpSpPr>
            <p:nvPr/>
          </p:nvGrpSpPr>
          <p:grpSpPr bwMode="auto">
            <a:xfrm>
              <a:off x="2527" y="3130"/>
              <a:ext cx="2140" cy="314"/>
              <a:chOff x="2527" y="3130"/>
              <a:chExt cx="2140" cy="314"/>
            </a:xfrm>
          </p:grpSpPr>
          <p:graphicFrame>
            <p:nvGraphicFramePr>
              <p:cNvPr id="34826" name="Object 11"/>
              <p:cNvGraphicFramePr>
                <a:graphicFrameLocks noChangeAspect="1"/>
              </p:cNvGraphicFramePr>
              <p:nvPr/>
            </p:nvGraphicFramePr>
            <p:xfrm>
              <a:off x="3434" y="3130"/>
              <a:ext cx="1233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9" name="Equation" r:id="rId7" imgW="837836" imgH="203112" progId="Equation.3">
                      <p:embed/>
                    </p:oleObj>
                  </mc:Choice>
                  <mc:Fallback>
                    <p:oleObj name="Equation" r:id="rId7" imgW="837836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4" y="3130"/>
                            <a:ext cx="1233" cy="2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27" name="Text Box 15"/>
              <p:cNvSpPr txBox="1">
                <a:spLocks noChangeArrowheads="1"/>
              </p:cNvSpPr>
              <p:nvPr/>
            </p:nvSpPr>
            <p:spPr bwMode="auto">
              <a:xfrm>
                <a:off x="2527" y="3144"/>
                <a:ext cx="23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2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itchFamily="2" charset="2"/>
                  <a:buChar char="¡"/>
                  <a:defRPr sz="22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folHlink"/>
                  </a:buClr>
                  <a:buSzPct val="120000"/>
                  <a:buFontTx/>
                  <a:buNone/>
                </a:pPr>
                <a:r>
                  <a:rPr lang="de-DE" altLang="en-US" sz="2800">
                    <a:sym typeface="Symbol" pitchFamily="18" charset="2"/>
                  </a:rPr>
                  <a:t></a:t>
                </a:r>
              </a:p>
            </p:txBody>
          </p:sp>
        </p:grpSp>
      </p:grpSp>
      <p:grpSp>
        <p:nvGrpSpPr>
          <p:cNvPr id="1052691" name="Group 19"/>
          <p:cNvGrpSpPr>
            <a:grpSpLocks/>
          </p:cNvGrpSpPr>
          <p:nvPr/>
        </p:nvGrpSpPr>
        <p:grpSpPr bwMode="auto">
          <a:xfrm>
            <a:off x="530225" y="5834063"/>
            <a:ext cx="8367713" cy="485775"/>
            <a:chOff x="334" y="3675"/>
            <a:chExt cx="5271" cy="306"/>
          </a:xfrm>
        </p:grpSpPr>
        <p:graphicFrame>
          <p:nvGraphicFramePr>
            <p:cNvPr id="34822" name="Object 8"/>
            <p:cNvGraphicFramePr>
              <a:graphicFrameLocks noChangeAspect="1"/>
            </p:cNvGraphicFramePr>
            <p:nvPr/>
          </p:nvGraphicFramePr>
          <p:xfrm>
            <a:off x="2223" y="3675"/>
            <a:ext cx="338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" name="Equation" r:id="rId9" imgW="2247900" imgH="203200" progId="Equation.3">
                    <p:embed/>
                  </p:oleObj>
                </mc:Choice>
                <mc:Fallback>
                  <p:oleObj name="Equation" r:id="rId9" imgW="22479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" y="3675"/>
                          <a:ext cx="338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3" name="Text Box 18"/>
            <p:cNvSpPr txBox="1">
              <a:spLocks noChangeArrowheads="1"/>
            </p:cNvSpPr>
            <p:nvPr/>
          </p:nvSpPr>
          <p:spPr bwMode="auto">
            <a:xfrm>
              <a:off x="334" y="3676"/>
              <a:ext cx="185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¡"/>
                <a:defRPr sz="2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Char char="¡"/>
                <a:defRPr sz="22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itchFamily="2" charset="2"/>
                <a:buChar char="¡"/>
                <a:defRPr sz="19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120000"/>
                <a:buFontTx/>
                <a:buNone/>
              </a:pPr>
              <a:r>
                <a:rPr lang="en-US" altLang="en-US" sz="2800"/>
                <a:t>Approximation:</a:t>
              </a:r>
              <a:endParaRPr lang="de-DE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80429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  <a:endParaRPr lang="de-DE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676400"/>
            <a:ext cx="7313612" cy="495458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400" dirty="0" smtClean="0"/>
              <a:t>We discussed motion models for </a:t>
            </a:r>
            <a:r>
              <a:rPr lang="en-US" altLang="en-US" sz="2400" dirty="0" err="1" smtClean="0"/>
              <a:t>odometry</a:t>
            </a:r>
            <a:r>
              <a:rPr lang="en-US" altLang="en-US" sz="2400" dirty="0" smtClean="0"/>
              <a:t>-based and velocity-based systems</a:t>
            </a:r>
            <a:endParaRPr lang="de-DE" altLang="en-US" sz="2400" dirty="0" smtClean="0"/>
          </a:p>
          <a:p>
            <a:pPr>
              <a:spcBef>
                <a:spcPct val="30000"/>
              </a:spcBef>
            </a:pPr>
            <a:r>
              <a:rPr lang="en-US" altLang="en-US" sz="2400" dirty="0" smtClean="0"/>
              <a:t>We discussed ways to calculate the posterior probability </a:t>
            </a:r>
            <a:r>
              <a:rPr lang="en-US" altLang="en-US" sz="2400" i="1" dirty="0" smtClean="0">
                <a:latin typeface="Times New Roman" pitchFamily="18" charset="0"/>
              </a:rPr>
              <a:t>p(x| x’, u)</a:t>
            </a:r>
            <a:r>
              <a:rPr lang="en-US" altLang="en-US" sz="2400" dirty="0" smtClean="0"/>
              <a:t>.</a:t>
            </a:r>
          </a:p>
          <a:p>
            <a:pPr>
              <a:spcBef>
                <a:spcPct val="30000"/>
              </a:spcBef>
            </a:pPr>
            <a:r>
              <a:rPr lang="en-US" altLang="en-US" sz="2400" dirty="0" smtClean="0"/>
              <a:t>We also described how to sample from </a:t>
            </a:r>
            <a:r>
              <a:rPr lang="en-US" altLang="en-US" sz="2400" i="1" dirty="0" smtClean="0">
                <a:latin typeface="Times New Roman" pitchFamily="18" charset="0"/>
              </a:rPr>
              <a:t>p(x| x’, u)</a:t>
            </a:r>
            <a:r>
              <a:rPr lang="en-US" altLang="en-US" sz="2400" dirty="0" smtClean="0"/>
              <a:t>.</a:t>
            </a:r>
          </a:p>
          <a:p>
            <a:pPr>
              <a:spcBef>
                <a:spcPct val="30000"/>
              </a:spcBef>
            </a:pPr>
            <a:r>
              <a:rPr lang="en-US" altLang="en-US" sz="2400" dirty="0" smtClean="0"/>
              <a:t>Typically the calculations are done in fixed time intervals </a:t>
            </a:r>
            <a:r>
              <a:rPr lang="en-US" altLang="en-US" sz="2400" dirty="0" smtClean="0">
                <a:sym typeface="Symbol" pitchFamily="18" charset="2"/>
              </a:rPr>
              <a:t></a:t>
            </a:r>
            <a:r>
              <a:rPr lang="en-US" altLang="en-US" sz="2400" i="1" dirty="0" smtClean="0">
                <a:latin typeface="Times New Roman" pitchFamily="18" charset="0"/>
              </a:rPr>
              <a:t>t</a:t>
            </a:r>
            <a:r>
              <a:rPr lang="en-US" altLang="en-US" sz="2400" dirty="0" smtClean="0"/>
              <a:t>.</a:t>
            </a:r>
          </a:p>
          <a:p>
            <a:pPr>
              <a:spcBef>
                <a:spcPct val="30000"/>
              </a:spcBef>
            </a:pPr>
            <a:r>
              <a:rPr lang="en-US" altLang="en-US" sz="2400" dirty="0" smtClean="0"/>
              <a:t>In practice, the parameters of the models have to be learned.</a:t>
            </a:r>
          </a:p>
          <a:p>
            <a:pPr>
              <a:spcBef>
                <a:spcPct val="30000"/>
              </a:spcBef>
            </a:pPr>
            <a:r>
              <a:rPr lang="en-US" altLang="en-US" sz="2400" dirty="0" smtClean="0"/>
              <a:t>We also discussed an extended motion model that takes the map into account. 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>
                <a:schemeClr val="folHlink"/>
              </a:buClr>
              <a:buSzPct val="120000"/>
              <a:buFontTx/>
              <a:buNone/>
            </a:pPr>
            <a:fld id="{727CAD57-B5F5-4230-9B53-AC29EC3B5053}" type="slidenum">
              <a:rPr lang="en-US" altLang="en-US" sz="1400"/>
              <a:pPr algn="r">
                <a:spcBef>
                  <a:spcPct val="0"/>
                </a:spcBef>
                <a:buClr>
                  <a:schemeClr val="folHlink"/>
                </a:buClr>
                <a:buSzPct val="120000"/>
                <a:buFontTx/>
                <a:buNone/>
              </a:pPr>
              <a:t>42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786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Ackermann Steering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3521" y="2129621"/>
            <a:ext cx="3108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Your car has Ackermann steering so that the tires don’t skid on turns.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47506" y="5306606"/>
            <a:ext cx="42809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/>
              <a:t>You also have a “differential” so that the outer tire can go faster then the inner tire because it must trace a larger circle.</a:t>
            </a:r>
            <a:endParaRPr lang="en-US" sz="1800" dirty="0"/>
          </a:p>
        </p:txBody>
      </p:sp>
      <p:pic>
        <p:nvPicPr>
          <p:cNvPr id="6" name="Picture 2" descr="https://upload.wikimedia.org/wikipedia/commons/thumb/a/a0/Ackermann_turning.svg/1280px-Ackermann_turnin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11" y="1844414"/>
            <a:ext cx="4937706" cy="346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5628486" y="5074903"/>
            <a:ext cx="1368836" cy="901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58994" y="4549648"/>
            <a:ext cx="7986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/>
              <a:t>ICC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3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3281"/>
            <a:ext cx="8424863" cy="1200329"/>
          </a:xfrm>
        </p:spPr>
        <p:txBody>
          <a:bodyPr/>
          <a:lstStyle/>
          <a:p>
            <a:r>
              <a:rPr lang="en-US" dirty="0" smtClean="0"/>
              <a:t>Simple Approximation for Designing Ackermann Steering</a:t>
            </a:r>
            <a:endParaRPr lang="en-US" dirty="0"/>
          </a:p>
        </p:txBody>
      </p:sp>
      <p:pic>
        <p:nvPicPr>
          <p:cNvPr id="3074" name="Picture 2" descr="https://upload.wikimedia.org/wikipedia/commons/thumb/4/43/Ackermann_simple_design.svg/170px-Ackermann_simple_desig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68" y="1783098"/>
            <a:ext cx="2716518" cy="3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78998" y="2104229"/>
            <a:ext cx="4083288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400" b="0" dirty="0" smtClean="0"/>
              <a:t>Invented by the German carriage builder </a:t>
            </a:r>
            <a:r>
              <a:rPr lang="en-US" sz="2400" b="0" dirty="0" smtClean="0">
                <a:hlinkClick r:id="rId3" tooltip="Georg Lankensperger"/>
              </a:rPr>
              <a:t>Georg </a:t>
            </a:r>
            <a:r>
              <a:rPr lang="en-US" sz="2400" b="0" dirty="0" err="1" smtClean="0">
                <a:hlinkClick r:id="rId3" tooltip="Georg Lankensperger"/>
              </a:rPr>
              <a:t>Lankensperger</a:t>
            </a:r>
            <a:r>
              <a:rPr lang="en-US" sz="2400" b="0" dirty="0" smtClean="0"/>
              <a:t> in Munich in 1817, then patented by his agent in England, </a:t>
            </a:r>
            <a:r>
              <a:rPr lang="en-US" sz="2400" b="0" dirty="0" smtClean="0">
                <a:hlinkClick r:id="rId4" tooltip="Rudolph Ackermann"/>
              </a:rPr>
              <a:t>Rudolph Ackermann</a:t>
            </a:r>
            <a:r>
              <a:rPr lang="en-US" sz="2400" b="0" dirty="0" smtClean="0"/>
              <a:t> (1764–1834) in 1818 for horse-drawn carriages.</a:t>
            </a:r>
            <a:endParaRPr lang="en-US" sz="24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5335905" y="5623536"/>
            <a:ext cx="3383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/>
              <a:t>Simple approximation for designing Ackermann linkage.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19964" y="5714975"/>
            <a:ext cx="279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Source: Wikipedia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78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DE058BC1-A5A5-45D4-ADC9-195C8338FBF4}" type="slidenum">
              <a:rPr lang="en-US" altLang="en-US" sz="1400" b="0"/>
              <a:pPr eaLnBrk="1" hangingPunct="1"/>
              <a:t>7</a:t>
            </a:fld>
            <a:endParaRPr lang="en-US" altLang="en-US" sz="1400" b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Synchonous Drive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7175" y="1666875"/>
            <a:ext cx="4441825" cy="4043363"/>
            <a:chOff x="257175" y="1666875"/>
            <a:chExt cx="4441825" cy="4043363"/>
          </a:xfrm>
        </p:grpSpPr>
        <p:sp>
          <p:nvSpPr>
            <p:cNvPr id="10246" name="Freeform 4"/>
            <p:cNvSpPr>
              <a:spLocks/>
            </p:cNvSpPr>
            <p:nvPr/>
          </p:nvSpPr>
          <p:spPr bwMode="auto">
            <a:xfrm>
              <a:off x="2224626" y="3896573"/>
              <a:ext cx="107262" cy="340525"/>
            </a:xfrm>
            <a:custGeom>
              <a:avLst/>
              <a:gdLst>
                <a:gd name="T0" fmla="*/ 71 w 439"/>
                <a:gd name="T1" fmla="*/ 230 h 1379"/>
                <a:gd name="T2" fmla="*/ 71 w 439"/>
                <a:gd name="T3" fmla="*/ 225 h 1379"/>
                <a:gd name="T4" fmla="*/ 72 w 439"/>
                <a:gd name="T5" fmla="*/ 220 h 1379"/>
                <a:gd name="T6" fmla="*/ 72 w 439"/>
                <a:gd name="T7" fmla="*/ 215 h 1379"/>
                <a:gd name="T8" fmla="*/ 73 w 439"/>
                <a:gd name="T9" fmla="*/ 210 h 1379"/>
                <a:gd name="T10" fmla="*/ 73 w 439"/>
                <a:gd name="T11" fmla="*/ 205 h 1379"/>
                <a:gd name="T12" fmla="*/ 73 w 439"/>
                <a:gd name="T13" fmla="*/ 200 h 1379"/>
                <a:gd name="T14" fmla="*/ 73 w 439"/>
                <a:gd name="T15" fmla="*/ 194 h 1379"/>
                <a:gd name="T16" fmla="*/ 73 w 439"/>
                <a:gd name="T17" fmla="*/ 189 h 1379"/>
                <a:gd name="T18" fmla="*/ 73 w 439"/>
                <a:gd name="T19" fmla="*/ 184 h 1379"/>
                <a:gd name="T20" fmla="*/ 73 w 439"/>
                <a:gd name="T21" fmla="*/ 179 h 1379"/>
                <a:gd name="T22" fmla="*/ 73 w 439"/>
                <a:gd name="T23" fmla="*/ 174 h 1379"/>
                <a:gd name="T24" fmla="*/ 72 w 439"/>
                <a:gd name="T25" fmla="*/ 169 h 1379"/>
                <a:gd name="T26" fmla="*/ 72 w 439"/>
                <a:gd name="T27" fmla="*/ 164 h 1379"/>
                <a:gd name="T28" fmla="*/ 71 w 439"/>
                <a:gd name="T29" fmla="*/ 159 h 1379"/>
                <a:gd name="T30" fmla="*/ 71 w 439"/>
                <a:gd name="T31" fmla="*/ 154 h 1379"/>
                <a:gd name="T32" fmla="*/ 70 w 439"/>
                <a:gd name="T33" fmla="*/ 149 h 1379"/>
                <a:gd name="T34" fmla="*/ 69 w 439"/>
                <a:gd name="T35" fmla="*/ 144 h 1379"/>
                <a:gd name="T36" fmla="*/ 68 w 439"/>
                <a:gd name="T37" fmla="*/ 139 h 1379"/>
                <a:gd name="T38" fmla="*/ 67 w 439"/>
                <a:gd name="T39" fmla="*/ 134 h 1379"/>
                <a:gd name="T40" fmla="*/ 66 w 439"/>
                <a:gd name="T41" fmla="*/ 129 h 1379"/>
                <a:gd name="T42" fmla="*/ 65 w 439"/>
                <a:gd name="T43" fmla="*/ 124 h 1379"/>
                <a:gd name="T44" fmla="*/ 64 w 439"/>
                <a:gd name="T45" fmla="*/ 120 h 1379"/>
                <a:gd name="T46" fmla="*/ 62 w 439"/>
                <a:gd name="T47" fmla="*/ 115 h 1379"/>
                <a:gd name="T48" fmla="*/ 61 w 439"/>
                <a:gd name="T49" fmla="*/ 110 h 1379"/>
                <a:gd name="T50" fmla="*/ 59 w 439"/>
                <a:gd name="T51" fmla="*/ 105 h 1379"/>
                <a:gd name="T52" fmla="*/ 58 w 439"/>
                <a:gd name="T53" fmla="*/ 100 h 1379"/>
                <a:gd name="T54" fmla="*/ 56 w 439"/>
                <a:gd name="T55" fmla="*/ 95 h 1379"/>
                <a:gd name="T56" fmla="*/ 54 w 439"/>
                <a:gd name="T57" fmla="*/ 91 h 1379"/>
                <a:gd name="T58" fmla="*/ 53 w 439"/>
                <a:gd name="T59" fmla="*/ 86 h 1379"/>
                <a:gd name="T60" fmla="*/ 51 w 439"/>
                <a:gd name="T61" fmla="*/ 81 h 1379"/>
                <a:gd name="T62" fmla="*/ 49 w 439"/>
                <a:gd name="T63" fmla="*/ 76 h 1379"/>
                <a:gd name="T64" fmla="*/ 47 w 439"/>
                <a:gd name="T65" fmla="*/ 72 h 1379"/>
                <a:gd name="T66" fmla="*/ 45 w 439"/>
                <a:gd name="T67" fmla="*/ 67 h 1379"/>
                <a:gd name="T68" fmla="*/ 42 w 439"/>
                <a:gd name="T69" fmla="*/ 63 h 1379"/>
                <a:gd name="T70" fmla="*/ 40 w 439"/>
                <a:gd name="T71" fmla="*/ 58 h 1379"/>
                <a:gd name="T72" fmla="*/ 38 w 439"/>
                <a:gd name="T73" fmla="*/ 54 h 1379"/>
                <a:gd name="T74" fmla="*/ 35 w 439"/>
                <a:gd name="T75" fmla="*/ 49 h 1379"/>
                <a:gd name="T76" fmla="*/ 33 w 439"/>
                <a:gd name="T77" fmla="*/ 45 h 1379"/>
                <a:gd name="T78" fmla="*/ 30 w 439"/>
                <a:gd name="T79" fmla="*/ 41 h 1379"/>
                <a:gd name="T80" fmla="*/ 27 w 439"/>
                <a:gd name="T81" fmla="*/ 36 h 1379"/>
                <a:gd name="T82" fmla="*/ 25 w 439"/>
                <a:gd name="T83" fmla="*/ 32 h 1379"/>
                <a:gd name="T84" fmla="*/ 22 w 439"/>
                <a:gd name="T85" fmla="*/ 28 h 1379"/>
                <a:gd name="T86" fmla="*/ 19 w 439"/>
                <a:gd name="T87" fmla="*/ 24 h 1379"/>
                <a:gd name="T88" fmla="*/ 16 w 439"/>
                <a:gd name="T89" fmla="*/ 20 h 1379"/>
                <a:gd name="T90" fmla="*/ 13 w 439"/>
                <a:gd name="T91" fmla="*/ 16 h 1379"/>
                <a:gd name="T92" fmla="*/ 10 w 439"/>
                <a:gd name="T93" fmla="*/ 12 h 1379"/>
                <a:gd name="T94" fmla="*/ 7 w 439"/>
                <a:gd name="T95" fmla="*/ 8 h 1379"/>
                <a:gd name="T96" fmla="*/ 3 w 439"/>
                <a:gd name="T97" fmla="*/ 4 h 1379"/>
                <a:gd name="T98" fmla="*/ 0 w 439"/>
                <a:gd name="T99" fmla="*/ 0 h 137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39" h="1379">
                  <a:moveTo>
                    <a:pt x="426" y="1379"/>
                  </a:moveTo>
                  <a:lnTo>
                    <a:pt x="429" y="1348"/>
                  </a:lnTo>
                  <a:lnTo>
                    <a:pt x="433" y="1318"/>
                  </a:lnTo>
                  <a:lnTo>
                    <a:pt x="435" y="1288"/>
                  </a:lnTo>
                  <a:lnTo>
                    <a:pt x="437" y="1258"/>
                  </a:lnTo>
                  <a:lnTo>
                    <a:pt x="438" y="1228"/>
                  </a:lnTo>
                  <a:lnTo>
                    <a:pt x="439" y="1197"/>
                  </a:lnTo>
                  <a:lnTo>
                    <a:pt x="439" y="1166"/>
                  </a:lnTo>
                  <a:lnTo>
                    <a:pt x="439" y="1136"/>
                  </a:lnTo>
                  <a:lnTo>
                    <a:pt x="438" y="1106"/>
                  </a:lnTo>
                  <a:lnTo>
                    <a:pt x="437" y="1075"/>
                  </a:lnTo>
                  <a:lnTo>
                    <a:pt x="436" y="1045"/>
                  </a:lnTo>
                  <a:lnTo>
                    <a:pt x="434" y="1015"/>
                  </a:lnTo>
                  <a:lnTo>
                    <a:pt x="431" y="985"/>
                  </a:lnTo>
                  <a:lnTo>
                    <a:pt x="427" y="955"/>
                  </a:lnTo>
                  <a:lnTo>
                    <a:pt x="424" y="925"/>
                  </a:lnTo>
                  <a:lnTo>
                    <a:pt x="419" y="895"/>
                  </a:lnTo>
                  <a:lnTo>
                    <a:pt x="415" y="865"/>
                  </a:lnTo>
                  <a:lnTo>
                    <a:pt x="409" y="835"/>
                  </a:lnTo>
                  <a:lnTo>
                    <a:pt x="404" y="805"/>
                  </a:lnTo>
                  <a:lnTo>
                    <a:pt x="397" y="775"/>
                  </a:lnTo>
                  <a:lnTo>
                    <a:pt x="390" y="746"/>
                  </a:lnTo>
                  <a:lnTo>
                    <a:pt x="383" y="717"/>
                  </a:lnTo>
                  <a:lnTo>
                    <a:pt x="375" y="687"/>
                  </a:lnTo>
                  <a:lnTo>
                    <a:pt x="366" y="658"/>
                  </a:lnTo>
                  <a:lnTo>
                    <a:pt x="357" y="629"/>
                  </a:lnTo>
                  <a:lnTo>
                    <a:pt x="348" y="600"/>
                  </a:lnTo>
                  <a:lnTo>
                    <a:pt x="338" y="571"/>
                  </a:lnTo>
                  <a:lnTo>
                    <a:pt x="327" y="543"/>
                  </a:lnTo>
                  <a:lnTo>
                    <a:pt x="316" y="514"/>
                  </a:lnTo>
                  <a:lnTo>
                    <a:pt x="305" y="486"/>
                  </a:lnTo>
                  <a:lnTo>
                    <a:pt x="292" y="458"/>
                  </a:lnTo>
                  <a:lnTo>
                    <a:pt x="280" y="431"/>
                  </a:lnTo>
                  <a:lnTo>
                    <a:pt x="268" y="403"/>
                  </a:lnTo>
                  <a:lnTo>
                    <a:pt x="255" y="376"/>
                  </a:lnTo>
                  <a:lnTo>
                    <a:pt x="240" y="349"/>
                  </a:lnTo>
                  <a:lnTo>
                    <a:pt x="226" y="323"/>
                  </a:lnTo>
                  <a:lnTo>
                    <a:pt x="211" y="296"/>
                  </a:lnTo>
                  <a:lnTo>
                    <a:pt x="196" y="269"/>
                  </a:lnTo>
                  <a:lnTo>
                    <a:pt x="180" y="244"/>
                  </a:lnTo>
                  <a:lnTo>
                    <a:pt x="164" y="218"/>
                  </a:lnTo>
                  <a:lnTo>
                    <a:pt x="148" y="192"/>
                  </a:lnTo>
                  <a:lnTo>
                    <a:pt x="131" y="167"/>
                  </a:lnTo>
                  <a:lnTo>
                    <a:pt x="113" y="142"/>
                  </a:lnTo>
                  <a:lnTo>
                    <a:pt x="95" y="118"/>
                  </a:lnTo>
                  <a:lnTo>
                    <a:pt x="78" y="93"/>
                  </a:lnTo>
                  <a:lnTo>
                    <a:pt x="59" y="70"/>
                  </a:lnTo>
                  <a:lnTo>
                    <a:pt x="40" y="45"/>
                  </a:lnTo>
                  <a:lnTo>
                    <a:pt x="20" y="23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" name="Oval 5"/>
            <p:cNvSpPr>
              <a:spLocks noChangeArrowheads="1"/>
            </p:cNvSpPr>
            <p:nvPr/>
          </p:nvSpPr>
          <p:spPr bwMode="auto">
            <a:xfrm>
              <a:off x="257175" y="2285742"/>
              <a:ext cx="3400061" cy="3424496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48" name="Freeform 6"/>
            <p:cNvSpPr>
              <a:spLocks/>
            </p:cNvSpPr>
            <p:nvPr/>
          </p:nvSpPr>
          <p:spPr bwMode="auto">
            <a:xfrm>
              <a:off x="3128272" y="3749999"/>
              <a:ext cx="521617" cy="604062"/>
            </a:xfrm>
            <a:custGeom>
              <a:avLst/>
              <a:gdLst>
                <a:gd name="T0" fmla="*/ 228 w 2131"/>
                <a:gd name="T1" fmla="*/ 276 h 2448"/>
                <a:gd name="T2" fmla="*/ 210 w 2131"/>
                <a:gd name="T3" fmla="*/ 296 h 2448"/>
                <a:gd name="T4" fmla="*/ 192 w 2131"/>
                <a:gd name="T5" fmla="*/ 314 h 2448"/>
                <a:gd name="T6" fmla="*/ 173 w 2131"/>
                <a:gd name="T7" fmla="*/ 332 h 2448"/>
                <a:gd name="T8" fmla="*/ 154 w 2131"/>
                <a:gd name="T9" fmla="*/ 347 h 2448"/>
                <a:gd name="T10" fmla="*/ 136 w 2131"/>
                <a:gd name="T11" fmla="*/ 362 h 2448"/>
                <a:gd name="T12" fmla="*/ 118 w 2131"/>
                <a:gd name="T13" fmla="*/ 375 h 2448"/>
                <a:gd name="T14" fmla="*/ 101 w 2131"/>
                <a:gd name="T15" fmla="*/ 385 h 2448"/>
                <a:gd name="T16" fmla="*/ 84 w 2131"/>
                <a:gd name="T17" fmla="*/ 394 h 2448"/>
                <a:gd name="T18" fmla="*/ 69 w 2131"/>
                <a:gd name="T19" fmla="*/ 401 h 2448"/>
                <a:gd name="T20" fmla="*/ 55 w 2131"/>
                <a:gd name="T21" fmla="*/ 405 h 2448"/>
                <a:gd name="T22" fmla="*/ 42 w 2131"/>
                <a:gd name="T23" fmla="*/ 408 h 2448"/>
                <a:gd name="T24" fmla="*/ 31 w 2131"/>
                <a:gd name="T25" fmla="*/ 408 h 2448"/>
                <a:gd name="T26" fmla="*/ 21 w 2131"/>
                <a:gd name="T27" fmla="*/ 406 h 2448"/>
                <a:gd name="T28" fmla="*/ 13 w 2131"/>
                <a:gd name="T29" fmla="*/ 401 h 2448"/>
                <a:gd name="T30" fmla="*/ 7 w 2131"/>
                <a:gd name="T31" fmla="*/ 395 h 2448"/>
                <a:gd name="T32" fmla="*/ 3 w 2131"/>
                <a:gd name="T33" fmla="*/ 386 h 2448"/>
                <a:gd name="T34" fmla="*/ 0 w 2131"/>
                <a:gd name="T35" fmla="*/ 375 h 2448"/>
                <a:gd name="T36" fmla="*/ 0 w 2131"/>
                <a:gd name="T37" fmla="*/ 363 h 2448"/>
                <a:gd name="T38" fmla="*/ 2 w 2131"/>
                <a:gd name="T39" fmla="*/ 349 h 2448"/>
                <a:gd name="T40" fmla="*/ 5 w 2131"/>
                <a:gd name="T41" fmla="*/ 333 h 2448"/>
                <a:gd name="T42" fmla="*/ 10 w 2131"/>
                <a:gd name="T43" fmla="*/ 315 h 2448"/>
                <a:gd name="T44" fmla="*/ 18 w 2131"/>
                <a:gd name="T45" fmla="*/ 297 h 2448"/>
                <a:gd name="T46" fmla="*/ 27 w 2131"/>
                <a:gd name="T47" fmla="*/ 277 h 2448"/>
                <a:gd name="T48" fmla="*/ 37 w 2131"/>
                <a:gd name="T49" fmla="*/ 257 h 2448"/>
                <a:gd name="T50" fmla="*/ 49 w 2131"/>
                <a:gd name="T51" fmla="*/ 236 h 2448"/>
                <a:gd name="T52" fmla="*/ 63 w 2131"/>
                <a:gd name="T53" fmla="*/ 215 h 2448"/>
                <a:gd name="T54" fmla="*/ 78 w 2131"/>
                <a:gd name="T55" fmla="*/ 193 h 2448"/>
                <a:gd name="T56" fmla="*/ 94 w 2131"/>
                <a:gd name="T57" fmla="*/ 172 h 2448"/>
                <a:gd name="T58" fmla="*/ 111 w 2131"/>
                <a:gd name="T59" fmla="*/ 151 h 2448"/>
                <a:gd name="T60" fmla="*/ 128 w 2131"/>
                <a:gd name="T61" fmla="*/ 131 h 2448"/>
                <a:gd name="T62" fmla="*/ 146 w 2131"/>
                <a:gd name="T63" fmla="*/ 111 h 2448"/>
                <a:gd name="T64" fmla="*/ 165 w 2131"/>
                <a:gd name="T65" fmla="*/ 93 h 2448"/>
                <a:gd name="T66" fmla="*/ 184 w 2131"/>
                <a:gd name="T67" fmla="*/ 75 h 2448"/>
                <a:gd name="T68" fmla="*/ 202 w 2131"/>
                <a:gd name="T69" fmla="*/ 60 h 2448"/>
                <a:gd name="T70" fmla="*/ 220 w 2131"/>
                <a:gd name="T71" fmla="*/ 45 h 2448"/>
                <a:gd name="T72" fmla="*/ 238 w 2131"/>
                <a:gd name="T73" fmla="*/ 33 h 2448"/>
                <a:gd name="T74" fmla="*/ 256 w 2131"/>
                <a:gd name="T75" fmla="*/ 22 h 2448"/>
                <a:gd name="T76" fmla="*/ 272 w 2131"/>
                <a:gd name="T77" fmla="*/ 13 h 2448"/>
                <a:gd name="T78" fmla="*/ 287 w 2131"/>
                <a:gd name="T79" fmla="*/ 7 h 2448"/>
                <a:gd name="T80" fmla="*/ 301 w 2131"/>
                <a:gd name="T81" fmla="*/ 3 h 2448"/>
                <a:gd name="T82" fmla="*/ 314 w 2131"/>
                <a:gd name="T83" fmla="*/ 0 h 2448"/>
                <a:gd name="T84" fmla="*/ 325 w 2131"/>
                <a:gd name="T85" fmla="*/ 0 h 2448"/>
                <a:gd name="T86" fmla="*/ 334 w 2131"/>
                <a:gd name="T87" fmla="*/ 3 h 2448"/>
                <a:gd name="T88" fmla="*/ 342 w 2131"/>
                <a:gd name="T89" fmla="*/ 7 h 2448"/>
                <a:gd name="T90" fmla="*/ 348 w 2131"/>
                <a:gd name="T91" fmla="*/ 14 h 2448"/>
                <a:gd name="T92" fmla="*/ 352 w 2131"/>
                <a:gd name="T93" fmla="*/ 23 h 2448"/>
                <a:gd name="T94" fmla="*/ 355 w 2131"/>
                <a:gd name="T95" fmla="*/ 34 h 2448"/>
                <a:gd name="T96" fmla="*/ 355 w 2131"/>
                <a:gd name="T97" fmla="*/ 47 h 2448"/>
                <a:gd name="T98" fmla="*/ 353 w 2131"/>
                <a:gd name="T99" fmla="*/ 61 h 2448"/>
                <a:gd name="T100" fmla="*/ 350 w 2131"/>
                <a:gd name="T101" fmla="*/ 77 h 2448"/>
                <a:gd name="T102" fmla="*/ 344 w 2131"/>
                <a:gd name="T103" fmla="*/ 94 h 2448"/>
                <a:gd name="T104" fmla="*/ 337 w 2131"/>
                <a:gd name="T105" fmla="*/ 113 h 2448"/>
                <a:gd name="T106" fmla="*/ 328 w 2131"/>
                <a:gd name="T107" fmla="*/ 133 h 2448"/>
                <a:gd name="T108" fmla="*/ 317 w 2131"/>
                <a:gd name="T109" fmla="*/ 153 h 2448"/>
                <a:gd name="T110" fmla="*/ 304 w 2131"/>
                <a:gd name="T111" fmla="*/ 174 h 2448"/>
                <a:gd name="T112" fmla="*/ 291 w 2131"/>
                <a:gd name="T113" fmla="*/ 195 h 2448"/>
                <a:gd name="T114" fmla="*/ 276 w 2131"/>
                <a:gd name="T115" fmla="*/ 217 h 2448"/>
                <a:gd name="T116" fmla="*/ 260 w 2131"/>
                <a:gd name="T117" fmla="*/ 238 h 2448"/>
                <a:gd name="T118" fmla="*/ 243 w 2131"/>
                <a:gd name="T119" fmla="*/ 259 h 244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31" h="2448">
                  <a:moveTo>
                    <a:pt x="1457" y="1553"/>
                  </a:moveTo>
                  <a:lnTo>
                    <a:pt x="1440" y="1573"/>
                  </a:lnTo>
                  <a:lnTo>
                    <a:pt x="1423" y="1593"/>
                  </a:lnTo>
                  <a:lnTo>
                    <a:pt x="1405" y="1615"/>
                  </a:lnTo>
                  <a:lnTo>
                    <a:pt x="1387" y="1635"/>
                  </a:lnTo>
                  <a:lnTo>
                    <a:pt x="1369" y="1655"/>
                  </a:lnTo>
                  <a:lnTo>
                    <a:pt x="1351" y="1675"/>
                  </a:lnTo>
                  <a:lnTo>
                    <a:pt x="1334" y="1695"/>
                  </a:lnTo>
                  <a:lnTo>
                    <a:pt x="1316" y="1714"/>
                  </a:lnTo>
                  <a:lnTo>
                    <a:pt x="1297" y="1734"/>
                  </a:lnTo>
                  <a:lnTo>
                    <a:pt x="1279" y="1753"/>
                  </a:lnTo>
                  <a:lnTo>
                    <a:pt x="1260" y="1773"/>
                  </a:lnTo>
                  <a:lnTo>
                    <a:pt x="1242" y="1792"/>
                  </a:lnTo>
                  <a:lnTo>
                    <a:pt x="1223" y="1810"/>
                  </a:lnTo>
                  <a:lnTo>
                    <a:pt x="1205" y="1829"/>
                  </a:lnTo>
                  <a:lnTo>
                    <a:pt x="1187" y="1847"/>
                  </a:lnTo>
                  <a:lnTo>
                    <a:pt x="1169" y="1866"/>
                  </a:lnTo>
                  <a:lnTo>
                    <a:pt x="1150" y="1884"/>
                  </a:lnTo>
                  <a:lnTo>
                    <a:pt x="1131" y="1902"/>
                  </a:lnTo>
                  <a:lnTo>
                    <a:pt x="1112" y="1920"/>
                  </a:lnTo>
                  <a:lnTo>
                    <a:pt x="1094" y="1937"/>
                  </a:lnTo>
                  <a:lnTo>
                    <a:pt x="1075" y="1954"/>
                  </a:lnTo>
                  <a:lnTo>
                    <a:pt x="1056" y="1972"/>
                  </a:lnTo>
                  <a:lnTo>
                    <a:pt x="1038" y="1989"/>
                  </a:lnTo>
                  <a:lnTo>
                    <a:pt x="1020" y="2005"/>
                  </a:lnTo>
                  <a:lnTo>
                    <a:pt x="1001" y="2021"/>
                  </a:lnTo>
                  <a:lnTo>
                    <a:pt x="982" y="2038"/>
                  </a:lnTo>
                  <a:lnTo>
                    <a:pt x="964" y="2053"/>
                  </a:lnTo>
                  <a:lnTo>
                    <a:pt x="945" y="2069"/>
                  </a:lnTo>
                  <a:lnTo>
                    <a:pt x="926" y="2084"/>
                  </a:lnTo>
                  <a:lnTo>
                    <a:pt x="908" y="2100"/>
                  </a:lnTo>
                  <a:lnTo>
                    <a:pt x="889" y="2114"/>
                  </a:lnTo>
                  <a:lnTo>
                    <a:pt x="871" y="2129"/>
                  </a:lnTo>
                  <a:lnTo>
                    <a:pt x="853" y="2143"/>
                  </a:lnTo>
                  <a:lnTo>
                    <a:pt x="835" y="2157"/>
                  </a:lnTo>
                  <a:lnTo>
                    <a:pt x="817" y="2171"/>
                  </a:lnTo>
                  <a:lnTo>
                    <a:pt x="798" y="2185"/>
                  </a:lnTo>
                  <a:lnTo>
                    <a:pt x="780" y="2197"/>
                  </a:lnTo>
                  <a:lnTo>
                    <a:pt x="762" y="2210"/>
                  </a:lnTo>
                  <a:lnTo>
                    <a:pt x="745" y="2222"/>
                  </a:lnTo>
                  <a:lnTo>
                    <a:pt x="727" y="2235"/>
                  </a:lnTo>
                  <a:lnTo>
                    <a:pt x="709" y="2247"/>
                  </a:lnTo>
                  <a:lnTo>
                    <a:pt x="692" y="2258"/>
                  </a:lnTo>
                  <a:lnTo>
                    <a:pt x="674" y="2270"/>
                  </a:lnTo>
                  <a:lnTo>
                    <a:pt x="657" y="2280"/>
                  </a:lnTo>
                  <a:lnTo>
                    <a:pt x="640" y="2291"/>
                  </a:lnTo>
                  <a:lnTo>
                    <a:pt x="623" y="2301"/>
                  </a:lnTo>
                  <a:lnTo>
                    <a:pt x="606" y="2311"/>
                  </a:lnTo>
                  <a:lnTo>
                    <a:pt x="590" y="2321"/>
                  </a:lnTo>
                  <a:lnTo>
                    <a:pt x="573" y="2330"/>
                  </a:lnTo>
                  <a:lnTo>
                    <a:pt x="556" y="2339"/>
                  </a:lnTo>
                  <a:lnTo>
                    <a:pt x="540" y="2348"/>
                  </a:lnTo>
                  <a:lnTo>
                    <a:pt x="524" y="2357"/>
                  </a:lnTo>
                  <a:lnTo>
                    <a:pt x="507" y="2365"/>
                  </a:lnTo>
                  <a:lnTo>
                    <a:pt x="492" y="2372"/>
                  </a:lnTo>
                  <a:lnTo>
                    <a:pt x="476" y="2379"/>
                  </a:lnTo>
                  <a:lnTo>
                    <a:pt x="461" y="2386"/>
                  </a:lnTo>
                  <a:lnTo>
                    <a:pt x="446" y="2393"/>
                  </a:lnTo>
                  <a:lnTo>
                    <a:pt x="431" y="2399"/>
                  </a:lnTo>
                  <a:lnTo>
                    <a:pt x="416" y="2405"/>
                  </a:lnTo>
                  <a:lnTo>
                    <a:pt x="402" y="2411"/>
                  </a:lnTo>
                  <a:lnTo>
                    <a:pt x="387" y="2415"/>
                  </a:lnTo>
                  <a:lnTo>
                    <a:pt x="373" y="2421"/>
                  </a:lnTo>
                  <a:lnTo>
                    <a:pt x="358" y="2424"/>
                  </a:lnTo>
                  <a:lnTo>
                    <a:pt x="345" y="2428"/>
                  </a:lnTo>
                  <a:lnTo>
                    <a:pt x="330" y="2432"/>
                  </a:lnTo>
                  <a:lnTo>
                    <a:pt x="317" y="2435"/>
                  </a:lnTo>
                  <a:lnTo>
                    <a:pt x="305" y="2438"/>
                  </a:lnTo>
                  <a:lnTo>
                    <a:pt x="291" y="2441"/>
                  </a:lnTo>
                  <a:lnTo>
                    <a:pt x="279" y="2443"/>
                  </a:lnTo>
                  <a:lnTo>
                    <a:pt x="266" y="2445"/>
                  </a:lnTo>
                  <a:lnTo>
                    <a:pt x="254" y="2446"/>
                  </a:lnTo>
                  <a:lnTo>
                    <a:pt x="242" y="2447"/>
                  </a:lnTo>
                  <a:lnTo>
                    <a:pt x="230" y="2447"/>
                  </a:lnTo>
                  <a:lnTo>
                    <a:pt x="219" y="2448"/>
                  </a:lnTo>
                  <a:lnTo>
                    <a:pt x="208" y="2448"/>
                  </a:lnTo>
                  <a:lnTo>
                    <a:pt x="197" y="2447"/>
                  </a:lnTo>
                  <a:lnTo>
                    <a:pt x="186" y="2446"/>
                  </a:lnTo>
                  <a:lnTo>
                    <a:pt x="176" y="2445"/>
                  </a:lnTo>
                  <a:lnTo>
                    <a:pt x="166" y="2444"/>
                  </a:lnTo>
                  <a:lnTo>
                    <a:pt x="156" y="2442"/>
                  </a:lnTo>
                  <a:lnTo>
                    <a:pt x="147" y="2439"/>
                  </a:lnTo>
                  <a:lnTo>
                    <a:pt x="137" y="2436"/>
                  </a:lnTo>
                  <a:lnTo>
                    <a:pt x="128" y="2434"/>
                  </a:lnTo>
                  <a:lnTo>
                    <a:pt x="119" y="2431"/>
                  </a:lnTo>
                  <a:lnTo>
                    <a:pt x="111" y="2426"/>
                  </a:lnTo>
                  <a:lnTo>
                    <a:pt x="103" y="2422"/>
                  </a:lnTo>
                  <a:lnTo>
                    <a:pt x="94" y="2417"/>
                  </a:lnTo>
                  <a:lnTo>
                    <a:pt x="88" y="2413"/>
                  </a:lnTo>
                  <a:lnTo>
                    <a:pt x="80" y="2407"/>
                  </a:lnTo>
                  <a:lnTo>
                    <a:pt x="73" y="2402"/>
                  </a:lnTo>
                  <a:lnTo>
                    <a:pt x="66" y="2396"/>
                  </a:lnTo>
                  <a:lnTo>
                    <a:pt x="60" y="2389"/>
                  </a:lnTo>
                  <a:lnTo>
                    <a:pt x="54" y="2383"/>
                  </a:lnTo>
                  <a:lnTo>
                    <a:pt x="49" y="2375"/>
                  </a:lnTo>
                  <a:lnTo>
                    <a:pt x="43" y="2368"/>
                  </a:lnTo>
                  <a:lnTo>
                    <a:pt x="37" y="2360"/>
                  </a:lnTo>
                  <a:lnTo>
                    <a:pt x="33" y="2352"/>
                  </a:lnTo>
                  <a:lnTo>
                    <a:pt x="29" y="2344"/>
                  </a:lnTo>
                  <a:lnTo>
                    <a:pt x="24" y="2335"/>
                  </a:lnTo>
                  <a:lnTo>
                    <a:pt x="21" y="2326"/>
                  </a:lnTo>
                  <a:lnTo>
                    <a:pt x="17" y="2316"/>
                  </a:lnTo>
                  <a:lnTo>
                    <a:pt x="14" y="2306"/>
                  </a:lnTo>
                  <a:lnTo>
                    <a:pt x="11" y="2296"/>
                  </a:lnTo>
                  <a:lnTo>
                    <a:pt x="9" y="2286"/>
                  </a:lnTo>
                  <a:lnTo>
                    <a:pt x="6" y="2275"/>
                  </a:lnTo>
                  <a:lnTo>
                    <a:pt x="5" y="2264"/>
                  </a:lnTo>
                  <a:lnTo>
                    <a:pt x="3" y="2252"/>
                  </a:lnTo>
                  <a:lnTo>
                    <a:pt x="2" y="2240"/>
                  </a:lnTo>
                  <a:lnTo>
                    <a:pt x="1" y="2228"/>
                  </a:lnTo>
                  <a:lnTo>
                    <a:pt x="1" y="2216"/>
                  </a:lnTo>
                  <a:lnTo>
                    <a:pt x="0" y="2203"/>
                  </a:lnTo>
                  <a:lnTo>
                    <a:pt x="1" y="2190"/>
                  </a:lnTo>
                  <a:lnTo>
                    <a:pt x="1" y="2177"/>
                  </a:lnTo>
                  <a:lnTo>
                    <a:pt x="2" y="2163"/>
                  </a:lnTo>
                  <a:lnTo>
                    <a:pt x="3" y="2149"/>
                  </a:lnTo>
                  <a:lnTo>
                    <a:pt x="4" y="2136"/>
                  </a:lnTo>
                  <a:lnTo>
                    <a:pt x="5" y="2121"/>
                  </a:lnTo>
                  <a:lnTo>
                    <a:pt x="7" y="2105"/>
                  </a:lnTo>
                  <a:lnTo>
                    <a:pt x="10" y="2091"/>
                  </a:lnTo>
                  <a:lnTo>
                    <a:pt x="13" y="2075"/>
                  </a:lnTo>
                  <a:lnTo>
                    <a:pt x="15" y="2060"/>
                  </a:lnTo>
                  <a:lnTo>
                    <a:pt x="19" y="2044"/>
                  </a:lnTo>
                  <a:lnTo>
                    <a:pt x="23" y="2029"/>
                  </a:lnTo>
                  <a:lnTo>
                    <a:pt x="26" y="2012"/>
                  </a:lnTo>
                  <a:lnTo>
                    <a:pt x="31" y="1995"/>
                  </a:lnTo>
                  <a:lnTo>
                    <a:pt x="35" y="1979"/>
                  </a:lnTo>
                  <a:lnTo>
                    <a:pt x="41" y="1962"/>
                  </a:lnTo>
                  <a:lnTo>
                    <a:pt x="45" y="1945"/>
                  </a:lnTo>
                  <a:lnTo>
                    <a:pt x="51" y="1927"/>
                  </a:lnTo>
                  <a:lnTo>
                    <a:pt x="56" y="1910"/>
                  </a:lnTo>
                  <a:lnTo>
                    <a:pt x="63" y="1892"/>
                  </a:lnTo>
                  <a:lnTo>
                    <a:pt x="70" y="1874"/>
                  </a:lnTo>
                  <a:lnTo>
                    <a:pt x="76" y="1856"/>
                  </a:lnTo>
                  <a:lnTo>
                    <a:pt x="83" y="1837"/>
                  </a:lnTo>
                  <a:lnTo>
                    <a:pt x="91" y="1818"/>
                  </a:lnTo>
                  <a:lnTo>
                    <a:pt x="99" y="1799"/>
                  </a:lnTo>
                  <a:lnTo>
                    <a:pt x="107" y="1780"/>
                  </a:lnTo>
                  <a:lnTo>
                    <a:pt x="114" y="1761"/>
                  </a:lnTo>
                  <a:lnTo>
                    <a:pt x="123" y="1743"/>
                  </a:lnTo>
                  <a:lnTo>
                    <a:pt x="132" y="1723"/>
                  </a:lnTo>
                  <a:lnTo>
                    <a:pt x="141" y="1704"/>
                  </a:lnTo>
                  <a:lnTo>
                    <a:pt x="151" y="1684"/>
                  </a:lnTo>
                  <a:lnTo>
                    <a:pt x="160" y="1664"/>
                  </a:lnTo>
                  <a:lnTo>
                    <a:pt x="170" y="1643"/>
                  </a:lnTo>
                  <a:lnTo>
                    <a:pt x="180" y="1623"/>
                  </a:lnTo>
                  <a:lnTo>
                    <a:pt x="191" y="1603"/>
                  </a:lnTo>
                  <a:lnTo>
                    <a:pt x="202" y="1582"/>
                  </a:lnTo>
                  <a:lnTo>
                    <a:pt x="212" y="1562"/>
                  </a:lnTo>
                  <a:lnTo>
                    <a:pt x="225" y="1541"/>
                  </a:lnTo>
                  <a:lnTo>
                    <a:pt x="236" y="1521"/>
                  </a:lnTo>
                  <a:lnTo>
                    <a:pt x="248" y="1500"/>
                  </a:lnTo>
                  <a:lnTo>
                    <a:pt x="259" y="1479"/>
                  </a:lnTo>
                  <a:lnTo>
                    <a:pt x="272" y="1458"/>
                  </a:lnTo>
                  <a:lnTo>
                    <a:pt x="285" y="1436"/>
                  </a:lnTo>
                  <a:lnTo>
                    <a:pt x="297" y="1415"/>
                  </a:lnTo>
                  <a:lnTo>
                    <a:pt x="310" y="1394"/>
                  </a:lnTo>
                  <a:lnTo>
                    <a:pt x="324" y="1373"/>
                  </a:lnTo>
                  <a:lnTo>
                    <a:pt x="337" y="1352"/>
                  </a:lnTo>
                  <a:lnTo>
                    <a:pt x="350" y="1331"/>
                  </a:lnTo>
                  <a:lnTo>
                    <a:pt x="365" y="1309"/>
                  </a:lnTo>
                  <a:lnTo>
                    <a:pt x="379" y="1288"/>
                  </a:lnTo>
                  <a:lnTo>
                    <a:pt x="393" y="1266"/>
                  </a:lnTo>
                  <a:lnTo>
                    <a:pt x="408" y="1245"/>
                  </a:lnTo>
                  <a:lnTo>
                    <a:pt x="423" y="1224"/>
                  </a:lnTo>
                  <a:lnTo>
                    <a:pt x="437" y="1203"/>
                  </a:lnTo>
                  <a:lnTo>
                    <a:pt x="453" y="1180"/>
                  </a:lnTo>
                  <a:lnTo>
                    <a:pt x="468" y="1159"/>
                  </a:lnTo>
                  <a:lnTo>
                    <a:pt x="484" y="1138"/>
                  </a:lnTo>
                  <a:lnTo>
                    <a:pt x="500" y="1117"/>
                  </a:lnTo>
                  <a:lnTo>
                    <a:pt x="515" y="1096"/>
                  </a:lnTo>
                  <a:lnTo>
                    <a:pt x="531" y="1075"/>
                  </a:lnTo>
                  <a:lnTo>
                    <a:pt x="547" y="1053"/>
                  </a:lnTo>
                  <a:lnTo>
                    <a:pt x="564" y="1032"/>
                  </a:lnTo>
                  <a:lnTo>
                    <a:pt x="580" y="1011"/>
                  </a:lnTo>
                  <a:lnTo>
                    <a:pt x="596" y="990"/>
                  </a:lnTo>
                  <a:lnTo>
                    <a:pt x="614" y="969"/>
                  </a:lnTo>
                  <a:lnTo>
                    <a:pt x="631" y="948"/>
                  </a:lnTo>
                  <a:lnTo>
                    <a:pt x="648" y="927"/>
                  </a:lnTo>
                  <a:lnTo>
                    <a:pt x="665" y="906"/>
                  </a:lnTo>
                  <a:lnTo>
                    <a:pt x="682" y="885"/>
                  </a:lnTo>
                  <a:lnTo>
                    <a:pt x="700" y="865"/>
                  </a:lnTo>
                  <a:lnTo>
                    <a:pt x="718" y="844"/>
                  </a:lnTo>
                  <a:lnTo>
                    <a:pt x="736" y="824"/>
                  </a:lnTo>
                  <a:lnTo>
                    <a:pt x="752" y="804"/>
                  </a:lnTo>
                  <a:lnTo>
                    <a:pt x="771" y="784"/>
                  </a:lnTo>
                  <a:lnTo>
                    <a:pt x="789" y="764"/>
                  </a:lnTo>
                  <a:lnTo>
                    <a:pt x="807" y="744"/>
                  </a:lnTo>
                  <a:lnTo>
                    <a:pt x="825" y="725"/>
                  </a:lnTo>
                  <a:lnTo>
                    <a:pt x="843" y="705"/>
                  </a:lnTo>
                  <a:lnTo>
                    <a:pt x="861" y="686"/>
                  </a:lnTo>
                  <a:lnTo>
                    <a:pt x="879" y="667"/>
                  </a:lnTo>
                  <a:lnTo>
                    <a:pt x="898" y="648"/>
                  </a:lnTo>
                  <a:lnTo>
                    <a:pt x="916" y="629"/>
                  </a:lnTo>
                  <a:lnTo>
                    <a:pt x="935" y="610"/>
                  </a:lnTo>
                  <a:lnTo>
                    <a:pt x="954" y="591"/>
                  </a:lnTo>
                  <a:lnTo>
                    <a:pt x="972" y="574"/>
                  </a:lnTo>
                  <a:lnTo>
                    <a:pt x="991" y="556"/>
                  </a:lnTo>
                  <a:lnTo>
                    <a:pt x="1010" y="538"/>
                  </a:lnTo>
                  <a:lnTo>
                    <a:pt x="1027" y="520"/>
                  </a:lnTo>
                  <a:lnTo>
                    <a:pt x="1046" y="502"/>
                  </a:lnTo>
                  <a:lnTo>
                    <a:pt x="1065" y="486"/>
                  </a:lnTo>
                  <a:lnTo>
                    <a:pt x="1084" y="469"/>
                  </a:lnTo>
                  <a:lnTo>
                    <a:pt x="1102" y="452"/>
                  </a:lnTo>
                  <a:lnTo>
                    <a:pt x="1121" y="436"/>
                  </a:lnTo>
                  <a:lnTo>
                    <a:pt x="1140" y="419"/>
                  </a:lnTo>
                  <a:lnTo>
                    <a:pt x="1159" y="403"/>
                  </a:lnTo>
                  <a:lnTo>
                    <a:pt x="1177" y="388"/>
                  </a:lnTo>
                  <a:lnTo>
                    <a:pt x="1195" y="372"/>
                  </a:lnTo>
                  <a:lnTo>
                    <a:pt x="1213" y="357"/>
                  </a:lnTo>
                  <a:lnTo>
                    <a:pt x="1232" y="342"/>
                  </a:lnTo>
                  <a:lnTo>
                    <a:pt x="1251" y="328"/>
                  </a:lnTo>
                  <a:lnTo>
                    <a:pt x="1269" y="313"/>
                  </a:lnTo>
                  <a:lnTo>
                    <a:pt x="1287" y="299"/>
                  </a:lnTo>
                  <a:lnTo>
                    <a:pt x="1306" y="284"/>
                  </a:lnTo>
                  <a:lnTo>
                    <a:pt x="1323" y="271"/>
                  </a:lnTo>
                  <a:lnTo>
                    <a:pt x="1341" y="257"/>
                  </a:lnTo>
                  <a:lnTo>
                    <a:pt x="1359" y="245"/>
                  </a:lnTo>
                  <a:lnTo>
                    <a:pt x="1377" y="232"/>
                  </a:lnTo>
                  <a:lnTo>
                    <a:pt x="1395" y="220"/>
                  </a:lnTo>
                  <a:lnTo>
                    <a:pt x="1413" y="207"/>
                  </a:lnTo>
                  <a:lnTo>
                    <a:pt x="1430" y="196"/>
                  </a:lnTo>
                  <a:lnTo>
                    <a:pt x="1448" y="184"/>
                  </a:lnTo>
                  <a:lnTo>
                    <a:pt x="1465" y="173"/>
                  </a:lnTo>
                  <a:lnTo>
                    <a:pt x="1483" y="163"/>
                  </a:lnTo>
                  <a:lnTo>
                    <a:pt x="1499" y="152"/>
                  </a:lnTo>
                  <a:lnTo>
                    <a:pt x="1516" y="142"/>
                  </a:lnTo>
                  <a:lnTo>
                    <a:pt x="1534" y="132"/>
                  </a:lnTo>
                  <a:lnTo>
                    <a:pt x="1551" y="123"/>
                  </a:lnTo>
                  <a:lnTo>
                    <a:pt x="1566" y="114"/>
                  </a:lnTo>
                  <a:lnTo>
                    <a:pt x="1583" y="105"/>
                  </a:lnTo>
                  <a:lnTo>
                    <a:pt x="1600" y="96"/>
                  </a:lnTo>
                  <a:lnTo>
                    <a:pt x="1615" y="88"/>
                  </a:lnTo>
                  <a:lnTo>
                    <a:pt x="1631" y="80"/>
                  </a:lnTo>
                  <a:lnTo>
                    <a:pt x="1646" y="73"/>
                  </a:lnTo>
                  <a:lnTo>
                    <a:pt x="1662" y="66"/>
                  </a:lnTo>
                  <a:lnTo>
                    <a:pt x="1678" y="59"/>
                  </a:lnTo>
                  <a:lnTo>
                    <a:pt x="1693" y="53"/>
                  </a:lnTo>
                  <a:lnTo>
                    <a:pt x="1708" y="47"/>
                  </a:lnTo>
                  <a:lnTo>
                    <a:pt x="1722" y="41"/>
                  </a:lnTo>
                  <a:lnTo>
                    <a:pt x="1738" y="36"/>
                  </a:lnTo>
                  <a:lnTo>
                    <a:pt x="1751" y="30"/>
                  </a:lnTo>
                  <a:lnTo>
                    <a:pt x="1766" y="26"/>
                  </a:lnTo>
                  <a:lnTo>
                    <a:pt x="1780" y="23"/>
                  </a:lnTo>
                  <a:lnTo>
                    <a:pt x="1793" y="18"/>
                  </a:lnTo>
                  <a:lnTo>
                    <a:pt x="1807" y="15"/>
                  </a:lnTo>
                  <a:lnTo>
                    <a:pt x="1820" y="11"/>
                  </a:lnTo>
                  <a:lnTo>
                    <a:pt x="1833" y="9"/>
                  </a:lnTo>
                  <a:lnTo>
                    <a:pt x="1846" y="7"/>
                  </a:lnTo>
                  <a:lnTo>
                    <a:pt x="1859" y="5"/>
                  </a:lnTo>
                  <a:lnTo>
                    <a:pt x="1871" y="4"/>
                  </a:lnTo>
                  <a:lnTo>
                    <a:pt x="1884" y="2"/>
                  </a:lnTo>
                  <a:lnTo>
                    <a:pt x="1895" y="1"/>
                  </a:lnTo>
                  <a:lnTo>
                    <a:pt x="1907" y="0"/>
                  </a:lnTo>
                  <a:lnTo>
                    <a:pt x="1918" y="0"/>
                  </a:lnTo>
                  <a:lnTo>
                    <a:pt x="1929" y="1"/>
                  </a:lnTo>
                  <a:lnTo>
                    <a:pt x="1939" y="1"/>
                  </a:lnTo>
                  <a:lnTo>
                    <a:pt x="1950" y="2"/>
                  </a:lnTo>
                  <a:lnTo>
                    <a:pt x="1960" y="4"/>
                  </a:lnTo>
                  <a:lnTo>
                    <a:pt x="1970" y="6"/>
                  </a:lnTo>
                  <a:lnTo>
                    <a:pt x="1980" y="8"/>
                  </a:lnTo>
                  <a:lnTo>
                    <a:pt x="1989" y="10"/>
                  </a:lnTo>
                  <a:lnTo>
                    <a:pt x="1998" y="14"/>
                  </a:lnTo>
                  <a:lnTo>
                    <a:pt x="2007" y="17"/>
                  </a:lnTo>
                  <a:lnTo>
                    <a:pt x="2016" y="20"/>
                  </a:lnTo>
                  <a:lnTo>
                    <a:pt x="2024" y="25"/>
                  </a:lnTo>
                  <a:lnTo>
                    <a:pt x="2033" y="29"/>
                  </a:lnTo>
                  <a:lnTo>
                    <a:pt x="2041" y="34"/>
                  </a:lnTo>
                  <a:lnTo>
                    <a:pt x="2047" y="38"/>
                  </a:lnTo>
                  <a:lnTo>
                    <a:pt x="2055" y="44"/>
                  </a:lnTo>
                  <a:lnTo>
                    <a:pt x="2062" y="50"/>
                  </a:lnTo>
                  <a:lnTo>
                    <a:pt x="2067" y="56"/>
                  </a:lnTo>
                  <a:lnTo>
                    <a:pt x="2074" y="63"/>
                  </a:lnTo>
                  <a:lnTo>
                    <a:pt x="2080" y="69"/>
                  </a:lnTo>
                  <a:lnTo>
                    <a:pt x="2085" y="77"/>
                  </a:lnTo>
                  <a:lnTo>
                    <a:pt x="2091" y="85"/>
                  </a:lnTo>
                  <a:lnTo>
                    <a:pt x="2095" y="93"/>
                  </a:lnTo>
                  <a:lnTo>
                    <a:pt x="2100" y="100"/>
                  </a:lnTo>
                  <a:lnTo>
                    <a:pt x="2104" y="109"/>
                  </a:lnTo>
                  <a:lnTo>
                    <a:pt x="2108" y="118"/>
                  </a:lnTo>
                  <a:lnTo>
                    <a:pt x="2112" y="128"/>
                  </a:lnTo>
                  <a:lnTo>
                    <a:pt x="2115" y="137"/>
                  </a:lnTo>
                  <a:lnTo>
                    <a:pt x="2118" y="147"/>
                  </a:lnTo>
                  <a:lnTo>
                    <a:pt x="2121" y="157"/>
                  </a:lnTo>
                  <a:lnTo>
                    <a:pt x="2123" y="168"/>
                  </a:lnTo>
                  <a:lnTo>
                    <a:pt x="2125" y="180"/>
                  </a:lnTo>
                  <a:lnTo>
                    <a:pt x="2127" y="191"/>
                  </a:lnTo>
                  <a:lnTo>
                    <a:pt x="2128" y="203"/>
                  </a:lnTo>
                  <a:lnTo>
                    <a:pt x="2130" y="214"/>
                  </a:lnTo>
                  <a:lnTo>
                    <a:pt x="2131" y="226"/>
                  </a:lnTo>
                  <a:lnTo>
                    <a:pt x="2131" y="240"/>
                  </a:lnTo>
                  <a:lnTo>
                    <a:pt x="2131" y="252"/>
                  </a:lnTo>
                  <a:lnTo>
                    <a:pt x="2131" y="265"/>
                  </a:lnTo>
                  <a:lnTo>
                    <a:pt x="2130" y="279"/>
                  </a:lnTo>
                  <a:lnTo>
                    <a:pt x="2130" y="292"/>
                  </a:lnTo>
                  <a:lnTo>
                    <a:pt x="2128" y="306"/>
                  </a:lnTo>
                  <a:lnTo>
                    <a:pt x="2126" y="321"/>
                  </a:lnTo>
                  <a:lnTo>
                    <a:pt x="2124" y="335"/>
                  </a:lnTo>
                  <a:lnTo>
                    <a:pt x="2122" y="350"/>
                  </a:lnTo>
                  <a:lnTo>
                    <a:pt x="2120" y="365"/>
                  </a:lnTo>
                  <a:lnTo>
                    <a:pt x="2117" y="381"/>
                  </a:lnTo>
                  <a:lnTo>
                    <a:pt x="2114" y="397"/>
                  </a:lnTo>
                  <a:lnTo>
                    <a:pt x="2111" y="412"/>
                  </a:lnTo>
                  <a:lnTo>
                    <a:pt x="2106" y="428"/>
                  </a:lnTo>
                  <a:lnTo>
                    <a:pt x="2103" y="444"/>
                  </a:lnTo>
                  <a:lnTo>
                    <a:pt x="2098" y="461"/>
                  </a:lnTo>
                  <a:lnTo>
                    <a:pt x="2093" y="478"/>
                  </a:lnTo>
                  <a:lnTo>
                    <a:pt x="2088" y="496"/>
                  </a:lnTo>
                  <a:lnTo>
                    <a:pt x="2083" y="512"/>
                  </a:lnTo>
                  <a:lnTo>
                    <a:pt x="2077" y="530"/>
                  </a:lnTo>
                  <a:lnTo>
                    <a:pt x="2071" y="548"/>
                  </a:lnTo>
                  <a:lnTo>
                    <a:pt x="2065" y="566"/>
                  </a:lnTo>
                  <a:lnTo>
                    <a:pt x="2058" y="584"/>
                  </a:lnTo>
                  <a:lnTo>
                    <a:pt x="2052" y="603"/>
                  </a:lnTo>
                  <a:lnTo>
                    <a:pt x="2044" y="620"/>
                  </a:lnTo>
                  <a:lnTo>
                    <a:pt x="2036" y="639"/>
                  </a:lnTo>
                  <a:lnTo>
                    <a:pt x="2028" y="658"/>
                  </a:lnTo>
                  <a:lnTo>
                    <a:pt x="2020" y="677"/>
                  </a:lnTo>
                  <a:lnTo>
                    <a:pt x="2013" y="696"/>
                  </a:lnTo>
                  <a:lnTo>
                    <a:pt x="2004" y="716"/>
                  </a:lnTo>
                  <a:lnTo>
                    <a:pt x="1995" y="735"/>
                  </a:lnTo>
                  <a:lnTo>
                    <a:pt x="1985" y="755"/>
                  </a:lnTo>
                  <a:lnTo>
                    <a:pt x="1976" y="775"/>
                  </a:lnTo>
                  <a:lnTo>
                    <a:pt x="1966" y="795"/>
                  </a:lnTo>
                  <a:lnTo>
                    <a:pt x="1956" y="815"/>
                  </a:lnTo>
                  <a:lnTo>
                    <a:pt x="1945" y="835"/>
                  </a:lnTo>
                  <a:lnTo>
                    <a:pt x="1935" y="856"/>
                  </a:lnTo>
                  <a:lnTo>
                    <a:pt x="1924" y="876"/>
                  </a:lnTo>
                  <a:lnTo>
                    <a:pt x="1912" y="896"/>
                  </a:lnTo>
                  <a:lnTo>
                    <a:pt x="1901" y="918"/>
                  </a:lnTo>
                  <a:lnTo>
                    <a:pt x="1889" y="939"/>
                  </a:lnTo>
                  <a:lnTo>
                    <a:pt x="1878" y="959"/>
                  </a:lnTo>
                  <a:lnTo>
                    <a:pt x="1866" y="980"/>
                  </a:lnTo>
                  <a:lnTo>
                    <a:pt x="1852" y="1001"/>
                  </a:lnTo>
                  <a:lnTo>
                    <a:pt x="1840" y="1022"/>
                  </a:lnTo>
                  <a:lnTo>
                    <a:pt x="1827" y="1043"/>
                  </a:lnTo>
                  <a:lnTo>
                    <a:pt x="1815" y="1065"/>
                  </a:lnTo>
                  <a:lnTo>
                    <a:pt x="1801" y="1086"/>
                  </a:lnTo>
                  <a:lnTo>
                    <a:pt x="1787" y="1107"/>
                  </a:lnTo>
                  <a:lnTo>
                    <a:pt x="1773" y="1128"/>
                  </a:lnTo>
                  <a:lnTo>
                    <a:pt x="1759" y="1150"/>
                  </a:lnTo>
                  <a:lnTo>
                    <a:pt x="1745" y="1171"/>
                  </a:lnTo>
                  <a:lnTo>
                    <a:pt x="1731" y="1193"/>
                  </a:lnTo>
                  <a:lnTo>
                    <a:pt x="1715" y="1214"/>
                  </a:lnTo>
                  <a:lnTo>
                    <a:pt x="1701" y="1236"/>
                  </a:lnTo>
                  <a:lnTo>
                    <a:pt x="1686" y="1257"/>
                  </a:lnTo>
                  <a:lnTo>
                    <a:pt x="1671" y="1278"/>
                  </a:lnTo>
                  <a:lnTo>
                    <a:pt x="1655" y="1299"/>
                  </a:lnTo>
                  <a:lnTo>
                    <a:pt x="1640" y="1321"/>
                  </a:lnTo>
                  <a:lnTo>
                    <a:pt x="1624" y="1343"/>
                  </a:lnTo>
                  <a:lnTo>
                    <a:pt x="1607" y="1364"/>
                  </a:lnTo>
                  <a:lnTo>
                    <a:pt x="1592" y="1385"/>
                  </a:lnTo>
                  <a:lnTo>
                    <a:pt x="1575" y="1406"/>
                  </a:lnTo>
                  <a:lnTo>
                    <a:pt x="1560" y="1427"/>
                  </a:lnTo>
                  <a:lnTo>
                    <a:pt x="1543" y="1449"/>
                  </a:lnTo>
                  <a:lnTo>
                    <a:pt x="1526" y="1470"/>
                  </a:lnTo>
                  <a:lnTo>
                    <a:pt x="1508" y="1491"/>
                  </a:lnTo>
                  <a:lnTo>
                    <a:pt x="1492" y="1511"/>
                  </a:lnTo>
                  <a:lnTo>
                    <a:pt x="1475" y="1532"/>
                  </a:lnTo>
                  <a:lnTo>
                    <a:pt x="1457" y="1552"/>
                  </a:lnTo>
                  <a:lnTo>
                    <a:pt x="1457" y="1553"/>
                  </a:lnTo>
                  <a:close/>
                </a:path>
              </a:pathLst>
            </a:custGeom>
            <a:solidFill>
              <a:srgbClr val="B2B2B2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Freeform 7"/>
            <p:cNvSpPr>
              <a:spLocks/>
            </p:cNvSpPr>
            <p:nvPr/>
          </p:nvSpPr>
          <p:spPr bwMode="auto">
            <a:xfrm>
              <a:off x="847851" y="4715313"/>
              <a:ext cx="521617" cy="604062"/>
            </a:xfrm>
            <a:custGeom>
              <a:avLst/>
              <a:gdLst>
                <a:gd name="T0" fmla="*/ 228 w 2131"/>
                <a:gd name="T1" fmla="*/ 276 h 2447"/>
                <a:gd name="T2" fmla="*/ 210 w 2131"/>
                <a:gd name="T3" fmla="*/ 295 h 2447"/>
                <a:gd name="T4" fmla="*/ 192 w 2131"/>
                <a:gd name="T5" fmla="*/ 314 h 2447"/>
                <a:gd name="T6" fmla="*/ 173 w 2131"/>
                <a:gd name="T7" fmla="*/ 331 h 2447"/>
                <a:gd name="T8" fmla="*/ 154 w 2131"/>
                <a:gd name="T9" fmla="*/ 347 h 2447"/>
                <a:gd name="T10" fmla="*/ 136 w 2131"/>
                <a:gd name="T11" fmla="*/ 362 h 2447"/>
                <a:gd name="T12" fmla="*/ 118 w 2131"/>
                <a:gd name="T13" fmla="*/ 374 h 2447"/>
                <a:gd name="T14" fmla="*/ 101 w 2131"/>
                <a:gd name="T15" fmla="*/ 385 h 2447"/>
                <a:gd name="T16" fmla="*/ 85 w 2131"/>
                <a:gd name="T17" fmla="*/ 394 h 2447"/>
                <a:gd name="T18" fmla="*/ 69 w 2131"/>
                <a:gd name="T19" fmla="*/ 401 h 2447"/>
                <a:gd name="T20" fmla="*/ 55 w 2131"/>
                <a:gd name="T21" fmla="*/ 405 h 2447"/>
                <a:gd name="T22" fmla="*/ 42 w 2131"/>
                <a:gd name="T23" fmla="*/ 408 h 2447"/>
                <a:gd name="T24" fmla="*/ 31 w 2131"/>
                <a:gd name="T25" fmla="*/ 408 h 2447"/>
                <a:gd name="T26" fmla="*/ 21 w 2131"/>
                <a:gd name="T27" fmla="*/ 406 h 2447"/>
                <a:gd name="T28" fmla="*/ 13 w 2131"/>
                <a:gd name="T29" fmla="*/ 401 h 2447"/>
                <a:gd name="T30" fmla="*/ 7 w 2131"/>
                <a:gd name="T31" fmla="*/ 395 h 2447"/>
                <a:gd name="T32" fmla="*/ 3 w 2131"/>
                <a:gd name="T33" fmla="*/ 386 h 2447"/>
                <a:gd name="T34" fmla="*/ 0 w 2131"/>
                <a:gd name="T35" fmla="*/ 375 h 2447"/>
                <a:gd name="T36" fmla="*/ 0 w 2131"/>
                <a:gd name="T37" fmla="*/ 363 h 2447"/>
                <a:gd name="T38" fmla="*/ 2 w 2131"/>
                <a:gd name="T39" fmla="*/ 348 h 2447"/>
                <a:gd name="T40" fmla="*/ 5 w 2131"/>
                <a:gd name="T41" fmla="*/ 333 h 2447"/>
                <a:gd name="T42" fmla="*/ 10 w 2131"/>
                <a:gd name="T43" fmla="*/ 315 h 2447"/>
                <a:gd name="T44" fmla="*/ 18 w 2131"/>
                <a:gd name="T45" fmla="*/ 297 h 2447"/>
                <a:gd name="T46" fmla="*/ 27 w 2131"/>
                <a:gd name="T47" fmla="*/ 277 h 2447"/>
                <a:gd name="T48" fmla="*/ 37 w 2131"/>
                <a:gd name="T49" fmla="*/ 257 h 2447"/>
                <a:gd name="T50" fmla="*/ 49 w 2131"/>
                <a:gd name="T51" fmla="*/ 236 h 2447"/>
                <a:gd name="T52" fmla="*/ 63 w 2131"/>
                <a:gd name="T53" fmla="*/ 215 h 2447"/>
                <a:gd name="T54" fmla="*/ 78 w 2131"/>
                <a:gd name="T55" fmla="*/ 193 h 2447"/>
                <a:gd name="T56" fmla="*/ 94 w 2131"/>
                <a:gd name="T57" fmla="*/ 172 h 2447"/>
                <a:gd name="T58" fmla="*/ 111 w 2131"/>
                <a:gd name="T59" fmla="*/ 151 h 2447"/>
                <a:gd name="T60" fmla="*/ 128 w 2131"/>
                <a:gd name="T61" fmla="*/ 131 h 2447"/>
                <a:gd name="T62" fmla="*/ 147 w 2131"/>
                <a:gd name="T63" fmla="*/ 111 h 2447"/>
                <a:gd name="T64" fmla="*/ 165 w 2131"/>
                <a:gd name="T65" fmla="*/ 93 h 2447"/>
                <a:gd name="T66" fmla="*/ 184 w 2131"/>
                <a:gd name="T67" fmla="*/ 75 h 2447"/>
                <a:gd name="T68" fmla="*/ 202 w 2131"/>
                <a:gd name="T69" fmla="*/ 60 h 2447"/>
                <a:gd name="T70" fmla="*/ 221 w 2131"/>
                <a:gd name="T71" fmla="*/ 45 h 2447"/>
                <a:gd name="T72" fmla="*/ 238 w 2131"/>
                <a:gd name="T73" fmla="*/ 33 h 2447"/>
                <a:gd name="T74" fmla="*/ 255 w 2131"/>
                <a:gd name="T75" fmla="*/ 22 h 2447"/>
                <a:gd name="T76" fmla="*/ 272 w 2131"/>
                <a:gd name="T77" fmla="*/ 13 h 2447"/>
                <a:gd name="T78" fmla="*/ 287 w 2131"/>
                <a:gd name="T79" fmla="*/ 7 h 2447"/>
                <a:gd name="T80" fmla="*/ 301 w 2131"/>
                <a:gd name="T81" fmla="*/ 3 h 2447"/>
                <a:gd name="T82" fmla="*/ 314 w 2131"/>
                <a:gd name="T83" fmla="*/ 0 h 2447"/>
                <a:gd name="T84" fmla="*/ 325 w 2131"/>
                <a:gd name="T85" fmla="*/ 1 h 2447"/>
                <a:gd name="T86" fmla="*/ 335 w 2131"/>
                <a:gd name="T87" fmla="*/ 3 h 2447"/>
                <a:gd name="T88" fmla="*/ 342 w 2131"/>
                <a:gd name="T89" fmla="*/ 7 h 2447"/>
                <a:gd name="T90" fmla="*/ 348 w 2131"/>
                <a:gd name="T91" fmla="*/ 14 h 2447"/>
                <a:gd name="T92" fmla="*/ 353 w 2131"/>
                <a:gd name="T93" fmla="*/ 23 h 2447"/>
                <a:gd name="T94" fmla="*/ 355 w 2131"/>
                <a:gd name="T95" fmla="*/ 34 h 2447"/>
                <a:gd name="T96" fmla="*/ 355 w 2131"/>
                <a:gd name="T97" fmla="*/ 46 h 2447"/>
                <a:gd name="T98" fmla="*/ 353 w 2131"/>
                <a:gd name="T99" fmla="*/ 61 h 2447"/>
                <a:gd name="T100" fmla="*/ 350 w 2131"/>
                <a:gd name="T101" fmla="*/ 77 h 2447"/>
                <a:gd name="T102" fmla="*/ 344 w 2131"/>
                <a:gd name="T103" fmla="*/ 94 h 2447"/>
                <a:gd name="T104" fmla="*/ 337 w 2131"/>
                <a:gd name="T105" fmla="*/ 113 h 2447"/>
                <a:gd name="T106" fmla="*/ 328 w 2131"/>
                <a:gd name="T107" fmla="*/ 132 h 2447"/>
                <a:gd name="T108" fmla="*/ 317 w 2131"/>
                <a:gd name="T109" fmla="*/ 153 h 2447"/>
                <a:gd name="T110" fmla="*/ 304 w 2131"/>
                <a:gd name="T111" fmla="*/ 174 h 2447"/>
                <a:gd name="T112" fmla="*/ 291 w 2131"/>
                <a:gd name="T113" fmla="*/ 195 h 2447"/>
                <a:gd name="T114" fmla="*/ 276 w 2131"/>
                <a:gd name="T115" fmla="*/ 217 h 2447"/>
                <a:gd name="T116" fmla="*/ 260 w 2131"/>
                <a:gd name="T117" fmla="*/ 238 h 2447"/>
                <a:gd name="T118" fmla="*/ 243 w 2131"/>
                <a:gd name="T119" fmla="*/ 259 h 244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31" h="2447">
                  <a:moveTo>
                    <a:pt x="1457" y="1552"/>
                  </a:moveTo>
                  <a:lnTo>
                    <a:pt x="1440" y="1572"/>
                  </a:lnTo>
                  <a:lnTo>
                    <a:pt x="1422" y="1594"/>
                  </a:lnTo>
                  <a:lnTo>
                    <a:pt x="1405" y="1614"/>
                  </a:lnTo>
                  <a:lnTo>
                    <a:pt x="1387" y="1634"/>
                  </a:lnTo>
                  <a:lnTo>
                    <a:pt x="1370" y="1654"/>
                  </a:lnTo>
                  <a:lnTo>
                    <a:pt x="1352" y="1674"/>
                  </a:lnTo>
                  <a:lnTo>
                    <a:pt x="1333" y="1694"/>
                  </a:lnTo>
                  <a:lnTo>
                    <a:pt x="1315" y="1714"/>
                  </a:lnTo>
                  <a:lnTo>
                    <a:pt x="1297" y="1733"/>
                  </a:lnTo>
                  <a:lnTo>
                    <a:pt x="1279" y="1753"/>
                  </a:lnTo>
                  <a:lnTo>
                    <a:pt x="1260" y="1772"/>
                  </a:lnTo>
                  <a:lnTo>
                    <a:pt x="1243" y="1791"/>
                  </a:lnTo>
                  <a:lnTo>
                    <a:pt x="1224" y="1810"/>
                  </a:lnTo>
                  <a:lnTo>
                    <a:pt x="1205" y="1828"/>
                  </a:lnTo>
                  <a:lnTo>
                    <a:pt x="1187" y="1847"/>
                  </a:lnTo>
                  <a:lnTo>
                    <a:pt x="1168" y="1865"/>
                  </a:lnTo>
                  <a:lnTo>
                    <a:pt x="1150" y="1883"/>
                  </a:lnTo>
                  <a:lnTo>
                    <a:pt x="1131" y="1902"/>
                  </a:lnTo>
                  <a:lnTo>
                    <a:pt x="1112" y="1919"/>
                  </a:lnTo>
                  <a:lnTo>
                    <a:pt x="1093" y="1936"/>
                  </a:lnTo>
                  <a:lnTo>
                    <a:pt x="1076" y="1954"/>
                  </a:lnTo>
                  <a:lnTo>
                    <a:pt x="1057" y="1971"/>
                  </a:lnTo>
                  <a:lnTo>
                    <a:pt x="1038" y="1988"/>
                  </a:lnTo>
                  <a:lnTo>
                    <a:pt x="1019" y="2004"/>
                  </a:lnTo>
                  <a:lnTo>
                    <a:pt x="1001" y="2021"/>
                  </a:lnTo>
                  <a:lnTo>
                    <a:pt x="982" y="2037"/>
                  </a:lnTo>
                  <a:lnTo>
                    <a:pt x="963" y="2053"/>
                  </a:lnTo>
                  <a:lnTo>
                    <a:pt x="945" y="2069"/>
                  </a:lnTo>
                  <a:lnTo>
                    <a:pt x="926" y="2083"/>
                  </a:lnTo>
                  <a:lnTo>
                    <a:pt x="907" y="2099"/>
                  </a:lnTo>
                  <a:lnTo>
                    <a:pt x="890" y="2113"/>
                  </a:lnTo>
                  <a:lnTo>
                    <a:pt x="871" y="2128"/>
                  </a:lnTo>
                  <a:lnTo>
                    <a:pt x="853" y="2142"/>
                  </a:lnTo>
                  <a:lnTo>
                    <a:pt x="835" y="2157"/>
                  </a:lnTo>
                  <a:lnTo>
                    <a:pt x="816" y="2170"/>
                  </a:lnTo>
                  <a:lnTo>
                    <a:pt x="798" y="2184"/>
                  </a:lnTo>
                  <a:lnTo>
                    <a:pt x="781" y="2197"/>
                  </a:lnTo>
                  <a:lnTo>
                    <a:pt x="763" y="2210"/>
                  </a:lnTo>
                  <a:lnTo>
                    <a:pt x="745" y="2223"/>
                  </a:lnTo>
                  <a:lnTo>
                    <a:pt x="727" y="2235"/>
                  </a:lnTo>
                  <a:lnTo>
                    <a:pt x="709" y="2246"/>
                  </a:lnTo>
                  <a:lnTo>
                    <a:pt x="691" y="2258"/>
                  </a:lnTo>
                  <a:lnTo>
                    <a:pt x="675" y="2269"/>
                  </a:lnTo>
                  <a:lnTo>
                    <a:pt x="657" y="2280"/>
                  </a:lnTo>
                  <a:lnTo>
                    <a:pt x="640" y="2290"/>
                  </a:lnTo>
                  <a:lnTo>
                    <a:pt x="622" y="2302"/>
                  </a:lnTo>
                  <a:lnTo>
                    <a:pt x="606" y="2312"/>
                  </a:lnTo>
                  <a:lnTo>
                    <a:pt x="589" y="2321"/>
                  </a:lnTo>
                  <a:lnTo>
                    <a:pt x="572" y="2331"/>
                  </a:lnTo>
                  <a:lnTo>
                    <a:pt x="556" y="2339"/>
                  </a:lnTo>
                  <a:lnTo>
                    <a:pt x="540" y="2348"/>
                  </a:lnTo>
                  <a:lnTo>
                    <a:pt x="523" y="2356"/>
                  </a:lnTo>
                  <a:lnTo>
                    <a:pt x="508" y="2364"/>
                  </a:lnTo>
                  <a:lnTo>
                    <a:pt x="492" y="2372"/>
                  </a:lnTo>
                  <a:lnTo>
                    <a:pt x="477" y="2378"/>
                  </a:lnTo>
                  <a:lnTo>
                    <a:pt x="461" y="2386"/>
                  </a:lnTo>
                  <a:lnTo>
                    <a:pt x="445" y="2393"/>
                  </a:lnTo>
                  <a:lnTo>
                    <a:pt x="431" y="2398"/>
                  </a:lnTo>
                  <a:lnTo>
                    <a:pt x="415" y="2404"/>
                  </a:lnTo>
                  <a:lnTo>
                    <a:pt x="401" y="2410"/>
                  </a:lnTo>
                  <a:lnTo>
                    <a:pt x="386" y="2415"/>
                  </a:lnTo>
                  <a:lnTo>
                    <a:pt x="372" y="2420"/>
                  </a:lnTo>
                  <a:lnTo>
                    <a:pt x="359" y="2424"/>
                  </a:lnTo>
                  <a:lnTo>
                    <a:pt x="344" y="2429"/>
                  </a:lnTo>
                  <a:lnTo>
                    <a:pt x="331" y="2432"/>
                  </a:lnTo>
                  <a:lnTo>
                    <a:pt x="317" y="2435"/>
                  </a:lnTo>
                  <a:lnTo>
                    <a:pt x="304" y="2437"/>
                  </a:lnTo>
                  <a:lnTo>
                    <a:pt x="292" y="2441"/>
                  </a:lnTo>
                  <a:lnTo>
                    <a:pt x="278" y="2442"/>
                  </a:lnTo>
                  <a:lnTo>
                    <a:pt x="266" y="2444"/>
                  </a:lnTo>
                  <a:lnTo>
                    <a:pt x="254" y="2445"/>
                  </a:lnTo>
                  <a:lnTo>
                    <a:pt x="242" y="2446"/>
                  </a:lnTo>
                  <a:lnTo>
                    <a:pt x="230" y="2447"/>
                  </a:lnTo>
                  <a:lnTo>
                    <a:pt x="219" y="2447"/>
                  </a:lnTo>
                  <a:lnTo>
                    <a:pt x="207" y="2447"/>
                  </a:lnTo>
                  <a:lnTo>
                    <a:pt x="197" y="2447"/>
                  </a:lnTo>
                  <a:lnTo>
                    <a:pt x="186" y="2446"/>
                  </a:lnTo>
                  <a:lnTo>
                    <a:pt x="176" y="2445"/>
                  </a:lnTo>
                  <a:lnTo>
                    <a:pt x="166" y="2443"/>
                  </a:lnTo>
                  <a:lnTo>
                    <a:pt x="156" y="2441"/>
                  </a:lnTo>
                  <a:lnTo>
                    <a:pt x="146" y="2439"/>
                  </a:lnTo>
                  <a:lnTo>
                    <a:pt x="137" y="2436"/>
                  </a:lnTo>
                  <a:lnTo>
                    <a:pt x="128" y="2433"/>
                  </a:lnTo>
                  <a:lnTo>
                    <a:pt x="119" y="2430"/>
                  </a:lnTo>
                  <a:lnTo>
                    <a:pt x="110" y="2426"/>
                  </a:lnTo>
                  <a:lnTo>
                    <a:pt x="102" y="2422"/>
                  </a:lnTo>
                  <a:lnTo>
                    <a:pt x="95" y="2417"/>
                  </a:lnTo>
                  <a:lnTo>
                    <a:pt x="87" y="2412"/>
                  </a:lnTo>
                  <a:lnTo>
                    <a:pt x="80" y="2407"/>
                  </a:lnTo>
                  <a:lnTo>
                    <a:pt x="74" y="2401"/>
                  </a:lnTo>
                  <a:lnTo>
                    <a:pt x="67" y="2395"/>
                  </a:lnTo>
                  <a:lnTo>
                    <a:pt x="60" y="2388"/>
                  </a:lnTo>
                  <a:lnTo>
                    <a:pt x="55" y="2382"/>
                  </a:lnTo>
                  <a:lnTo>
                    <a:pt x="48" y="2375"/>
                  </a:lnTo>
                  <a:lnTo>
                    <a:pt x="43" y="2367"/>
                  </a:lnTo>
                  <a:lnTo>
                    <a:pt x="38" y="2359"/>
                  </a:lnTo>
                  <a:lnTo>
                    <a:pt x="33" y="2352"/>
                  </a:lnTo>
                  <a:lnTo>
                    <a:pt x="29" y="2343"/>
                  </a:lnTo>
                  <a:lnTo>
                    <a:pt x="25" y="2334"/>
                  </a:lnTo>
                  <a:lnTo>
                    <a:pt x="21" y="2325"/>
                  </a:lnTo>
                  <a:lnTo>
                    <a:pt x="18" y="2316"/>
                  </a:lnTo>
                  <a:lnTo>
                    <a:pt x="14" y="2306"/>
                  </a:lnTo>
                  <a:lnTo>
                    <a:pt x="11" y="2296"/>
                  </a:lnTo>
                  <a:lnTo>
                    <a:pt x="9" y="2285"/>
                  </a:lnTo>
                  <a:lnTo>
                    <a:pt x="7" y="2274"/>
                  </a:lnTo>
                  <a:lnTo>
                    <a:pt x="4" y="2263"/>
                  </a:lnTo>
                  <a:lnTo>
                    <a:pt x="3" y="2252"/>
                  </a:lnTo>
                  <a:lnTo>
                    <a:pt x="2" y="2240"/>
                  </a:lnTo>
                  <a:lnTo>
                    <a:pt x="1" y="2228"/>
                  </a:lnTo>
                  <a:lnTo>
                    <a:pt x="0" y="2216"/>
                  </a:lnTo>
                  <a:lnTo>
                    <a:pt x="0" y="2203"/>
                  </a:lnTo>
                  <a:lnTo>
                    <a:pt x="0" y="2189"/>
                  </a:lnTo>
                  <a:lnTo>
                    <a:pt x="1" y="2177"/>
                  </a:lnTo>
                  <a:lnTo>
                    <a:pt x="1" y="2162"/>
                  </a:lnTo>
                  <a:lnTo>
                    <a:pt x="2" y="2149"/>
                  </a:lnTo>
                  <a:lnTo>
                    <a:pt x="3" y="2135"/>
                  </a:lnTo>
                  <a:lnTo>
                    <a:pt x="6" y="2120"/>
                  </a:lnTo>
                  <a:lnTo>
                    <a:pt x="8" y="2106"/>
                  </a:lnTo>
                  <a:lnTo>
                    <a:pt x="10" y="2090"/>
                  </a:lnTo>
                  <a:lnTo>
                    <a:pt x="12" y="2076"/>
                  </a:lnTo>
                  <a:lnTo>
                    <a:pt x="16" y="2060"/>
                  </a:lnTo>
                  <a:lnTo>
                    <a:pt x="19" y="2044"/>
                  </a:lnTo>
                  <a:lnTo>
                    <a:pt x="22" y="2028"/>
                  </a:lnTo>
                  <a:lnTo>
                    <a:pt x="27" y="2012"/>
                  </a:lnTo>
                  <a:lnTo>
                    <a:pt x="31" y="1995"/>
                  </a:lnTo>
                  <a:lnTo>
                    <a:pt x="36" y="1979"/>
                  </a:lnTo>
                  <a:lnTo>
                    <a:pt x="40" y="1962"/>
                  </a:lnTo>
                  <a:lnTo>
                    <a:pt x="46" y="1944"/>
                  </a:lnTo>
                  <a:lnTo>
                    <a:pt x="51" y="1926"/>
                  </a:lnTo>
                  <a:lnTo>
                    <a:pt x="57" y="1910"/>
                  </a:lnTo>
                  <a:lnTo>
                    <a:pt x="63" y="1892"/>
                  </a:lnTo>
                  <a:lnTo>
                    <a:pt x="69" y="1873"/>
                  </a:lnTo>
                  <a:lnTo>
                    <a:pt x="76" y="1855"/>
                  </a:lnTo>
                  <a:lnTo>
                    <a:pt x="84" y="1836"/>
                  </a:lnTo>
                  <a:lnTo>
                    <a:pt x="90" y="1818"/>
                  </a:lnTo>
                  <a:lnTo>
                    <a:pt x="98" y="1800"/>
                  </a:lnTo>
                  <a:lnTo>
                    <a:pt x="106" y="1781"/>
                  </a:lnTo>
                  <a:lnTo>
                    <a:pt x="115" y="1762"/>
                  </a:lnTo>
                  <a:lnTo>
                    <a:pt x="124" y="1742"/>
                  </a:lnTo>
                  <a:lnTo>
                    <a:pt x="133" y="1723"/>
                  </a:lnTo>
                  <a:lnTo>
                    <a:pt x="141" y="1703"/>
                  </a:lnTo>
                  <a:lnTo>
                    <a:pt x="150" y="1683"/>
                  </a:lnTo>
                  <a:lnTo>
                    <a:pt x="160" y="1663"/>
                  </a:lnTo>
                  <a:lnTo>
                    <a:pt x="170" y="1643"/>
                  </a:lnTo>
                  <a:lnTo>
                    <a:pt x="180" y="1623"/>
                  </a:lnTo>
                  <a:lnTo>
                    <a:pt x="190" y="1602"/>
                  </a:lnTo>
                  <a:lnTo>
                    <a:pt x="202" y="1582"/>
                  </a:lnTo>
                  <a:lnTo>
                    <a:pt x="213" y="1561"/>
                  </a:lnTo>
                  <a:lnTo>
                    <a:pt x="224" y="1541"/>
                  </a:lnTo>
                  <a:lnTo>
                    <a:pt x="236" y="1520"/>
                  </a:lnTo>
                  <a:lnTo>
                    <a:pt x="247" y="1499"/>
                  </a:lnTo>
                  <a:lnTo>
                    <a:pt x="259" y="1479"/>
                  </a:lnTo>
                  <a:lnTo>
                    <a:pt x="272" y="1458"/>
                  </a:lnTo>
                  <a:lnTo>
                    <a:pt x="284" y="1437"/>
                  </a:lnTo>
                  <a:lnTo>
                    <a:pt x="297" y="1415"/>
                  </a:lnTo>
                  <a:lnTo>
                    <a:pt x="311" y="1394"/>
                  </a:lnTo>
                  <a:lnTo>
                    <a:pt x="324" y="1373"/>
                  </a:lnTo>
                  <a:lnTo>
                    <a:pt x="337" y="1352"/>
                  </a:lnTo>
                  <a:lnTo>
                    <a:pt x="351" y="1330"/>
                  </a:lnTo>
                  <a:lnTo>
                    <a:pt x="364" y="1309"/>
                  </a:lnTo>
                  <a:lnTo>
                    <a:pt x="379" y="1287"/>
                  </a:lnTo>
                  <a:lnTo>
                    <a:pt x="393" y="1266"/>
                  </a:lnTo>
                  <a:lnTo>
                    <a:pt x="408" y="1245"/>
                  </a:lnTo>
                  <a:lnTo>
                    <a:pt x="422" y="1223"/>
                  </a:lnTo>
                  <a:lnTo>
                    <a:pt x="438" y="1202"/>
                  </a:lnTo>
                  <a:lnTo>
                    <a:pt x="452" y="1181"/>
                  </a:lnTo>
                  <a:lnTo>
                    <a:pt x="468" y="1159"/>
                  </a:lnTo>
                  <a:lnTo>
                    <a:pt x="483" y="1138"/>
                  </a:lnTo>
                  <a:lnTo>
                    <a:pt x="499" y="1116"/>
                  </a:lnTo>
                  <a:lnTo>
                    <a:pt x="516" y="1095"/>
                  </a:lnTo>
                  <a:lnTo>
                    <a:pt x="531" y="1074"/>
                  </a:lnTo>
                  <a:lnTo>
                    <a:pt x="548" y="1053"/>
                  </a:lnTo>
                  <a:lnTo>
                    <a:pt x="563" y="1031"/>
                  </a:lnTo>
                  <a:lnTo>
                    <a:pt x="580" y="1010"/>
                  </a:lnTo>
                  <a:lnTo>
                    <a:pt x="597" y="989"/>
                  </a:lnTo>
                  <a:lnTo>
                    <a:pt x="614" y="968"/>
                  </a:lnTo>
                  <a:lnTo>
                    <a:pt x="630" y="948"/>
                  </a:lnTo>
                  <a:lnTo>
                    <a:pt x="648" y="927"/>
                  </a:lnTo>
                  <a:lnTo>
                    <a:pt x="665" y="906"/>
                  </a:lnTo>
                  <a:lnTo>
                    <a:pt x="683" y="886"/>
                  </a:lnTo>
                  <a:lnTo>
                    <a:pt x="699" y="864"/>
                  </a:lnTo>
                  <a:lnTo>
                    <a:pt x="717" y="844"/>
                  </a:lnTo>
                  <a:lnTo>
                    <a:pt x="735" y="824"/>
                  </a:lnTo>
                  <a:lnTo>
                    <a:pt x="753" y="804"/>
                  </a:lnTo>
                  <a:lnTo>
                    <a:pt x="771" y="784"/>
                  </a:lnTo>
                  <a:lnTo>
                    <a:pt x="788" y="764"/>
                  </a:lnTo>
                  <a:lnTo>
                    <a:pt x="806" y="744"/>
                  </a:lnTo>
                  <a:lnTo>
                    <a:pt x="825" y="724"/>
                  </a:lnTo>
                  <a:lnTo>
                    <a:pt x="843" y="705"/>
                  </a:lnTo>
                  <a:lnTo>
                    <a:pt x="862" y="685"/>
                  </a:lnTo>
                  <a:lnTo>
                    <a:pt x="880" y="666"/>
                  </a:lnTo>
                  <a:lnTo>
                    <a:pt x="897" y="647"/>
                  </a:lnTo>
                  <a:lnTo>
                    <a:pt x="916" y="628"/>
                  </a:lnTo>
                  <a:lnTo>
                    <a:pt x="935" y="611"/>
                  </a:lnTo>
                  <a:lnTo>
                    <a:pt x="953" y="592"/>
                  </a:lnTo>
                  <a:lnTo>
                    <a:pt x="972" y="574"/>
                  </a:lnTo>
                  <a:lnTo>
                    <a:pt x="991" y="555"/>
                  </a:lnTo>
                  <a:lnTo>
                    <a:pt x="1009" y="537"/>
                  </a:lnTo>
                  <a:lnTo>
                    <a:pt x="1028" y="520"/>
                  </a:lnTo>
                  <a:lnTo>
                    <a:pt x="1047" y="503"/>
                  </a:lnTo>
                  <a:lnTo>
                    <a:pt x="1066" y="485"/>
                  </a:lnTo>
                  <a:lnTo>
                    <a:pt x="1083" y="468"/>
                  </a:lnTo>
                  <a:lnTo>
                    <a:pt x="1102" y="451"/>
                  </a:lnTo>
                  <a:lnTo>
                    <a:pt x="1121" y="435"/>
                  </a:lnTo>
                  <a:lnTo>
                    <a:pt x="1140" y="419"/>
                  </a:lnTo>
                  <a:lnTo>
                    <a:pt x="1158" y="402"/>
                  </a:lnTo>
                  <a:lnTo>
                    <a:pt x="1177" y="387"/>
                  </a:lnTo>
                  <a:lnTo>
                    <a:pt x="1196" y="371"/>
                  </a:lnTo>
                  <a:lnTo>
                    <a:pt x="1214" y="357"/>
                  </a:lnTo>
                  <a:lnTo>
                    <a:pt x="1233" y="341"/>
                  </a:lnTo>
                  <a:lnTo>
                    <a:pt x="1250" y="327"/>
                  </a:lnTo>
                  <a:lnTo>
                    <a:pt x="1269" y="312"/>
                  </a:lnTo>
                  <a:lnTo>
                    <a:pt x="1287" y="298"/>
                  </a:lnTo>
                  <a:lnTo>
                    <a:pt x="1305" y="284"/>
                  </a:lnTo>
                  <a:lnTo>
                    <a:pt x="1324" y="271"/>
                  </a:lnTo>
                  <a:lnTo>
                    <a:pt x="1342" y="258"/>
                  </a:lnTo>
                  <a:lnTo>
                    <a:pt x="1360" y="244"/>
                  </a:lnTo>
                  <a:lnTo>
                    <a:pt x="1377" y="232"/>
                  </a:lnTo>
                  <a:lnTo>
                    <a:pt x="1395" y="220"/>
                  </a:lnTo>
                  <a:lnTo>
                    <a:pt x="1413" y="208"/>
                  </a:lnTo>
                  <a:lnTo>
                    <a:pt x="1431" y="195"/>
                  </a:lnTo>
                  <a:lnTo>
                    <a:pt x="1447" y="184"/>
                  </a:lnTo>
                  <a:lnTo>
                    <a:pt x="1465" y="173"/>
                  </a:lnTo>
                  <a:lnTo>
                    <a:pt x="1482" y="162"/>
                  </a:lnTo>
                  <a:lnTo>
                    <a:pt x="1500" y="152"/>
                  </a:lnTo>
                  <a:lnTo>
                    <a:pt x="1516" y="142"/>
                  </a:lnTo>
                  <a:lnTo>
                    <a:pt x="1533" y="132"/>
                  </a:lnTo>
                  <a:lnTo>
                    <a:pt x="1550" y="122"/>
                  </a:lnTo>
                  <a:lnTo>
                    <a:pt x="1567" y="113"/>
                  </a:lnTo>
                  <a:lnTo>
                    <a:pt x="1583" y="104"/>
                  </a:lnTo>
                  <a:lnTo>
                    <a:pt x="1599" y="96"/>
                  </a:lnTo>
                  <a:lnTo>
                    <a:pt x="1616" y="87"/>
                  </a:lnTo>
                  <a:lnTo>
                    <a:pt x="1631" y="79"/>
                  </a:lnTo>
                  <a:lnTo>
                    <a:pt x="1647" y="73"/>
                  </a:lnTo>
                  <a:lnTo>
                    <a:pt x="1662" y="65"/>
                  </a:lnTo>
                  <a:lnTo>
                    <a:pt x="1678" y="58"/>
                  </a:lnTo>
                  <a:lnTo>
                    <a:pt x="1692" y="53"/>
                  </a:lnTo>
                  <a:lnTo>
                    <a:pt x="1708" y="46"/>
                  </a:lnTo>
                  <a:lnTo>
                    <a:pt x="1722" y="41"/>
                  </a:lnTo>
                  <a:lnTo>
                    <a:pt x="1737" y="35"/>
                  </a:lnTo>
                  <a:lnTo>
                    <a:pt x="1751" y="31"/>
                  </a:lnTo>
                  <a:lnTo>
                    <a:pt x="1766" y="26"/>
                  </a:lnTo>
                  <a:lnTo>
                    <a:pt x="1779" y="22"/>
                  </a:lnTo>
                  <a:lnTo>
                    <a:pt x="1794" y="18"/>
                  </a:lnTo>
                  <a:lnTo>
                    <a:pt x="1807" y="15"/>
                  </a:lnTo>
                  <a:lnTo>
                    <a:pt x="1820" y="12"/>
                  </a:lnTo>
                  <a:lnTo>
                    <a:pt x="1833" y="8"/>
                  </a:lnTo>
                  <a:lnTo>
                    <a:pt x="1846" y="6"/>
                  </a:lnTo>
                  <a:lnTo>
                    <a:pt x="1858" y="5"/>
                  </a:lnTo>
                  <a:lnTo>
                    <a:pt x="1871" y="3"/>
                  </a:lnTo>
                  <a:lnTo>
                    <a:pt x="1883" y="2"/>
                  </a:lnTo>
                  <a:lnTo>
                    <a:pt x="1895" y="0"/>
                  </a:lnTo>
                  <a:lnTo>
                    <a:pt x="1906" y="0"/>
                  </a:lnTo>
                  <a:lnTo>
                    <a:pt x="1917" y="0"/>
                  </a:lnTo>
                  <a:lnTo>
                    <a:pt x="1928" y="0"/>
                  </a:lnTo>
                  <a:lnTo>
                    <a:pt x="1940" y="2"/>
                  </a:lnTo>
                  <a:lnTo>
                    <a:pt x="1950" y="3"/>
                  </a:lnTo>
                  <a:lnTo>
                    <a:pt x="1961" y="4"/>
                  </a:lnTo>
                  <a:lnTo>
                    <a:pt x="1971" y="5"/>
                  </a:lnTo>
                  <a:lnTo>
                    <a:pt x="1980" y="7"/>
                  </a:lnTo>
                  <a:lnTo>
                    <a:pt x="1990" y="10"/>
                  </a:lnTo>
                  <a:lnTo>
                    <a:pt x="1999" y="13"/>
                  </a:lnTo>
                  <a:lnTo>
                    <a:pt x="2008" y="16"/>
                  </a:lnTo>
                  <a:lnTo>
                    <a:pt x="2016" y="20"/>
                  </a:lnTo>
                  <a:lnTo>
                    <a:pt x="2024" y="24"/>
                  </a:lnTo>
                  <a:lnTo>
                    <a:pt x="2032" y="28"/>
                  </a:lnTo>
                  <a:lnTo>
                    <a:pt x="2040" y="33"/>
                  </a:lnTo>
                  <a:lnTo>
                    <a:pt x="2048" y="38"/>
                  </a:lnTo>
                  <a:lnTo>
                    <a:pt x="2054" y="44"/>
                  </a:lnTo>
                  <a:lnTo>
                    <a:pt x="2061" y="49"/>
                  </a:lnTo>
                  <a:lnTo>
                    <a:pt x="2068" y="56"/>
                  </a:lnTo>
                  <a:lnTo>
                    <a:pt x="2074" y="63"/>
                  </a:lnTo>
                  <a:lnTo>
                    <a:pt x="2080" y="69"/>
                  </a:lnTo>
                  <a:lnTo>
                    <a:pt x="2085" y="76"/>
                  </a:lnTo>
                  <a:lnTo>
                    <a:pt x="2091" y="84"/>
                  </a:lnTo>
                  <a:lnTo>
                    <a:pt x="2095" y="92"/>
                  </a:lnTo>
                  <a:lnTo>
                    <a:pt x="2100" y="101"/>
                  </a:lnTo>
                  <a:lnTo>
                    <a:pt x="2104" y="110"/>
                  </a:lnTo>
                  <a:lnTo>
                    <a:pt x="2109" y="118"/>
                  </a:lnTo>
                  <a:lnTo>
                    <a:pt x="2112" y="127"/>
                  </a:lnTo>
                  <a:lnTo>
                    <a:pt x="2116" y="137"/>
                  </a:lnTo>
                  <a:lnTo>
                    <a:pt x="2118" y="147"/>
                  </a:lnTo>
                  <a:lnTo>
                    <a:pt x="2121" y="157"/>
                  </a:lnTo>
                  <a:lnTo>
                    <a:pt x="2123" y="169"/>
                  </a:lnTo>
                  <a:lnTo>
                    <a:pt x="2126" y="179"/>
                  </a:lnTo>
                  <a:lnTo>
                    <a:pt x="2127" y="191"/>
                  </a:lnTo>
                  <a:lnTo>
                    <a:pt x="2129" y="202"/>
                  </a:lnTo>
                  <a:lnTo>
                    <a:pt x="2130" y="214"/>
                  </a:lnTo>
                  <a:lnTo>
                    <a:pt x="2130" y="226"/>
                  </a:lnTo>
                  <a:lnTo>
                    <a:pt x="2131" y="239"/>
                  </a:lnTo>
                  <a:lnTo>
                    <a:pt x="2131" y="252"/>
                  </a:lnTo>
                  <a:lnTo>
                    <a:pt x="2131" y="264"/>
                  </a:lnTo>
                  <a:lnTo>
                    <a:pt x="2130" y="278"/>
                  </a:lnTo>
                  <a:lnTo>
                    <a:pt x="2129" y="292"/>
                  </a:lnTo>
                  <a:lnTo>
                    <a:pt x="2128" y="305"/>
                  </a:lnTo>
                  <a:lnTo>
                    <a:pt x="2127" y="320"/>
                  </a:lnTo>
                  <a:lnTo>
                    <a:pt x="2124" y="334"/>
                  </a:lnTo>
                  <a:lnTo>
                    <a:pt x="2122" y="350"/>
                  </a:lnTo>
                  <a:lnTo>
                    <a:pt x="2120" y="364"/>
                  </a:lnTo>
                  <a:lnTo>
                    <a:pt x="2117" y="380"/>
                  </a:lnTo>
                  <a:lnTo>
                    <a:pt x="2113" y="396"/>
                  </a:lnTo>
                  <a:lnTo>
                    <a:pt x="2110" y="411"/>
                  </a:lnTo>
                  <a:lnTo>
                    <a:pt x="2107" y="428"/>
                  </a:lnTo>
                  <a:lnTo>
                    <a:pt x="2102" y="445"/>
                  </a:lnTo>
                  <a:lnTo>
                    <a:pt x="2098" y="461"/>
                  </a:lnTo>
                  <a:lnTo>
                    <a:pt x="2093" y="478"/>
                  </a:lnTo>
                  <a:lnTo>
                    <a:pt x="2088" y="495"/>
                  </a:lnTo>
                  <a:lnTo>
                    <a:pt x="2083" y="513"/>
                  </a:lnTo>
                  <a:lnTo>
                    <a:pt x="2077" y="529"/>
                  </a:lnTo>
                  <a:lnTo>
                    <a:pt x="2071" y="547"/>
                  </a:lnTo>
                  <a:lnTo>
                    <a:pt x="2064" y="565"/>
                  </a:lnTo>
                  <a:lnTo>
                    <a:pt x="2058" y="584"/>
                  </a:lnTo>
                  <a:lnTo>
                    <a:pt x="2051" y="602"/>
                  </a:lnTo>
                  <a:lnTo>
                    <a:pt x="2044" y="621"/>
                  </a:lnTo>
                  <a:lnTo>
                    <a:pt x="2036" y="639"/>
                  </a:lnTo>
                  <a:lnTo>
                    <a:pt x="2029" y="658"/>
                  </a:lnTo>
                  <a:lnTo>
                    <a:pt x="2021" y="677"/>
                  </a:lnTo>
                  <a:lnTo>
                    <a:pt x="2012" y="696"/>
                  </a:lnTo>
                  <a:lnTo>
                    <a:pt x="2003" y="715"/>
                  </a:lnTo>
                  <a:lnTo>
                    <a:pt x="1994" y="735"/>
                  </a:lnTo>
                  <a:lnTo>
                    <a:pt x="1985" y="755"/>
                  </a:lnTo>
                  <a:lnTo>
                    <a:pt x="1975" y="775"/>
                  </a:lnTo>
                  <a:lnTo>
                    <a:pt x="1966" y="794"/>
                  </a:lnTo>
                  <a:lnTo>
                    <a:pt x="1955" y="815"/>
                  </a:lnTo>
                  <a:lnTo>
                    <a:pt x="1945" y="835"/>
                  </a:lnTo>
                  <a:lnTo>
                    <a:pt x="1935" y="855"/>
                  </a:lnTo>
                  <a:lnTo>
                    <a:pt x="1924" y="875"/>
                  </a:lnTo>
                  <a:lnTo>
                    <a:pt x="1913" y="897"/>
                  </a:lnTo>
                  <a:lnTo>
                    <a:pt x="1901" y="917"/>
                  </a:lnTo>
                  <a:lnTo>
                    <a:pt x="1889" y="938"/>
                  </a:lnTo>
                  <a:lnTo>
                    <a:pt x="1877" y="959"/>
                  </a:lnTo>
                  <a:lnTo>
                    <a:pt x="1865" y="980"/>
                  </a:lnTo>
                  <a:lnTo>
                    <a:pt x="1853" y="1001"/>
                  </a:lnTo>
                  <a:lnTo>
                    <a:pt x="1841" y="1022"/>
                  </a:lnTo>
                  <a:lnTo>
                    <a:pt x="1827" y="1044"/>
                  </a:lnTo>
                  <a:lnTo>
                    <a:pt x="1814" y="1065"/>
                  </a:lnTo>
                  <a:lnTo>
                    <a:pt x="1800" y="1086"/>
                  </a:lnTo>
                  <a:lnTo>
                    <a:pt x="1787" y="1107"/>
                  </a:lnTo>
                  <a:lnTo>
                    <a:pt x="1774" y="1128"/>
                  </a:lnTo>
                  <a:lnTo>
                    <a:pt x="1759" y="1149"/>
                  </a:lnTo>
                  <a:lnTo>
                    <a:pt x="1745" y="1171"/>
                  </a:lnTo>
                  <a:lnTo>
                    <a:pt x="1730" y="1193"/>
                  </a:lnTo>
                  <a:lnTo>
                    <a:pt x="1716" y="1214"/>
                  </a:lnTo>
                  <a:lnTo>
                    <a:pt x="1701" y="1235"/>
                  </a:lnTo>
                  <a:lnTo>
                    <a:pt x="1686" y="1256"/>
                  </a:lnTo>
                  <a:lnTo>
                    <a:pt x="1670" y="1278"/>
                  </a:lnTo>
                  <a:lnTo>
                    <a:pt x="1656" y="1300"/>
                  </a:lnTo>
                  <a:lnTo>
                    <a:pt x="1640" y="1321"/>
                  </a:lnTo>
                  <a:lnTo>
                    <a:pt x="1623" y="1342"/>
                  </a:lnTo>
                  <a:lnTo>
                    <a:pt x="1608" y="1363"/>
                  </a:lnTo>
                  <a:lnTo>
                    <a:pt x="1592" y="1384"/>
                  </a:lnTo>
                  <a:lnTo>
                    <a:pt x="1576" y="1405"/>
                  </a:lnTo>
                  <a:lnTo>
                    <a:pt x="1559" y="1427"/>
                  </a:lnTo>
                  <a:lnTo>
                    <a:pt x="1542" y="1448"/>
                  </a:lnTo>
                  <a:lnTo>
                    <a:pt x="1525" y="1469"/>
                  </a:lnTo>
                  <a:lnTo>
                    <a:pt x="1509" y="1490"/>
                  </a:lnTo>
                  <a:lnTo>
                    <a:pt x="1492" y="1511"/>
                  </a:lnTo>
                  <a:lnTo>
                    <a:pt x="1474" y="1531"/>
                  </a:lnTo>
                  <a:lnTo>
                    <a:pt x="1457" y="1552"/>
                  </a:lnTo>
                  <a:close/>
                </a:path>
              </a:pathLst>
            </a:custGeom>
            <a:solidFill>
              <a:srgbClr val="B2B2B2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Freeform 8"/>
            <p:cNvSpPr>
              <a:spLocks/>
            </p:cNvSpPr>
            <p:nvPr/>
          </p:nvSpPr>
          <p:spPr bwMode="auto">
            <a:xfrm>
              <a:off x="1395916" y="2284261"/>
              <a:ext cx="521617" cy="604062"/>
            </a:xfrm>
            <a:custGeom>
              <a:avLst/>
              <a:gdLst>
                <a:gd name="T0" fmla="*/ 228 w 2131"/>
                <a:gd name="T1" fmla="*/ 276 h 2452"/>
                <a:gd name="T2" fmla="*/ 210 w 2131"/>
                <a:gd name="T3" fmla="*/ 295 h 2452"/>
                <a:gd name="T4" fmla="*/ 191 w 2131"/>
                <a:gd name="T5" fmla="*/ 314 h 2452"/>
                <a:gd name="T6" fmla="*/ 173 w 2131"/>
                <a:gd name="T7" fmla="*/ 332 h 2452"/>
                <a:gd name="T8" fmla="*/ 154 w 2131"/>
                <a:gd name="T9" fmla="*/ 347 h 2452"/>
                <a:gd name="T10" fmla="*/ 136 w 2131"/>
                <a:gd name="T11" fmla="*/ 362 h 2452"/>
                <a:gd name="T12" fmla="*/ 118 w 2131"/>
                <a:gd name="T13" fmla="*/ 375 h 2452"/>
                <a:gd name="T14" fmla="*/ 101 w 2131"/>
                <a:gd name="T15" fmla="*/ 385 h 2452"/>
                <a:gd name="T16" fmla="*/ 84 w 2131"/>
                <a:gd name="T17" fmla="*/ 394 h 2452"/>
                <a:gd name="T18" fmla="*/ 69 w 2131"/>
                <a:gd name="T19" fmla="*/ 401 h 2452"/>
                <a:gd name="T20" fmla="*/ 55 w 2131"/>
                <a:gd name="T21" fmla="*/ 405 h 2452"/>
                <a:gd name="T22" fmla="*/ 42 w 2131"/>
                <a:gd name="T23" fmla="*/ 408 h 2452"/>
                <a:gd name="T24" fmla="*/ 31 w 2131"/>
                <a:gd name="T25" fmla="*/ 408 h 2452"/>
                <a:gd name="T26" fmla="*/ 21 w 2131"/>
                <a:gd name="T27" fmla="*/ 406 h 2452"/>
                <a:gd name="T28" fmla="*/ 13 w 2131"/>
                <a:gd name="T29" fmla="*/ 401 h 2452"/>
                <a:gd name="T30" fmla="*/ 7 w 2131"/>
                <a:gd name="T31" fmla="*/ 395 h 2452"/>
                <a:gd name="T32" fmla="*/ 3 w 2131"/>
                <a:gd name="T33" fmla="*/ 386 h 2452"/>
                <a:gd name="T34" fmla="*/ 0 w 2131"/>
                <a:gd name="T35" fmla="*/ 375 h 2452"/>
                <a:gd name="T36" fmla="*/ 0 w 2131"/>
                <a:gd name="T37" fmla="*/ 363 h 2452"/>
                <a:gd name="T38" fmla="*/ 2 w 2131"/>
                <a:gd name="T39" fmla="*/ 348 h 2452"/>
                <a:gd name="T40" fmla="*/ 5 w 2131"/>
                <a:gd name="T41" fmla="*/ 332 h 2452"/>
                <a:gd name="T42" fmla="*/ 10 w 2131"/>
                <a:gd name="T43" fmla="*/ 315 h 2452"/>
                <a:gd name="T44" fmla="*/ 17 w 2131"/>
                <a:gd name="T45" fmla="*/ 297 h 2452"/>
                <a:gd name="T46" fmla="*/ 27 w 2131"/>
                <a:gd name="T47" fmla="*/ 277 h 2452"/>
                <a:gd name="T48" fmla="*/ 37 w 2131"/>
                <a:gd name="T49" fmla="*/ 257 h 2452"/>
                <a:gd name="T50" fmla="*/ 49 w 2131"/>
                <a:gd name="T51" fmla="*/ 236 h 2452"/>
                <a:gd name="T52" fmla="*/ 63 w 2131"/>
                <a:gd name="T53" fmla="*/ 214 h 2452"/>
                <a:gd name="T54" fmla="*/ 78 w 2131"/>
                <a:gd name="T55" fmla="*/ 193 h 2452"/>
                <a:gd name="T56" fmla="*/ 94 w 2131"/>
                <a:gd name="T57" fmla="*/ 172 h 2452"/>
                <a:gd name="T58" fmla="*/ 111 w 2131"/>
                <a:gd name="T59" fmla="*/ 151 h 2452"/>
                <a:gd name="T60" fmla="*/ 128 w 2131"/>
                <a:gd name="T61" fmla="*/ 130 h 2452"/>
                <a:gd name="T62" fmla="*/ 146 w 2131"/>
                <a:gd name="T63" fmla="*/ 111 h 2452"/>
                <a:gd name="T64" fmla="*/ 165 w 2131"/>
                <a:gd name="T65" fmla="*/ 92 h 2452"/>
                <a:gd name="T66" fmla="*/ 184 w 2131"/>
                <a:gd name="T67" fmla="*/ 75 h 2452"/>
                <a:gd name="T68" fmla="*/ 202 w 2131"/>
                <a:gd name="T69" fmla="*/ 59 h 2452"/>
                <a:gd name="T70" fmla="*/ 221 w 2131"/>
                <a:gd name="T71" fmla="*/ 45 h 2452"/>
                <a:gd name="T72" fmla="*/ 238 w 2131"/>
                <a:gd name="T73" fmla="*/ 33 h 2452"/>
                <a:gd name="T74" fmla="*/ 255 w 2131"/>
                <a:gd name="T75" fmla="*/ 22 h 2452"/>
                <a:gd name="T76" fmla="*/ 272 w 2131"/>
                <a:gd name="T77" fmla="*/ 13 h 2452"/>
                <a:gd name="T78" fmla="*/ 287 w 2131"/>
                <a:gd name="T79" fmla="*/ 7 h 2452"/>
                <a:gd name="T80" fmla="*/ 301 w 2131"/>
                <a:gd name="T81" fmla="*/ 2 h 2452"/>
                <a:gd name="T82" fmla="*/ 314 w 2131"/>
                <a:gd name="T83" fmla="*/ 0 h 2452"/>
                <a:gd name="T84" fmla="*/ 325 w 2131"/>
                <a:gd name="T85" fmla="*/ 0 h 2452"/>
                <a:gd name="T86" fmla="*/ 334 w 2131"/>
                <a:gd name="T87" fmla="*/ 3 h 2452"/>
                <a:gd name="T88" fmla="*/ 342 w 2131"/>
                <a:gd name="T89" fmla="*/ 7 h 2452"/>
                <a:gd name="T90" fmla="*/ 348 w 2131"/>
                <a:gd name="T91" fmla="*/ 14 h 2452"/>
                <a:gd name="T92" fmla="*/ 352 w 2131"/>
                <a:gd name="T93" fmla="*/ 23 h 2452"/>
                <a:gd name="T94" fmla="*/ 355 w 2131"/>
                <a:gd name="T95" fmla="*/ 34 h 2452"/>
                <a:gd name="T96" fmla="*/ 355 w 2131"/>
                <a:gd name="T97" fmla="*/ 46 h 2452"/>
                <a:gd name="T98" fmla="*/ 353 w 2131"/>
                <a:gd name="T99" fmla="*/ 61 h 2452"/>
                <a:gd name="T100" fmla="*/ 349 w 2131"/>
                <a:gd name="T101" fmla="*/ 77 h 2452"/>
                <a:gd name="T102" fmla="*/ 344 w 2131"/>
                <a:gd name="T103" fmla="*/ 95 h 2452"/>
                <a:gd name="T104" fmla="*/ 337 w 2131"/>
                <a:gd name="T105" fmla="*/ 113 h 2452"/>
                <a:gd name="T106" fmla="*/ 327 w 2131"/>
                <a:gd name="T107" fmla="*/ 133 h 2452"/>
                <a:gd name="T108" fmla="*/ 317 w 2131"/>
                <a:gd name="T109" fmla="*/ 153 h 2452"/>
                <a:gd name="T110" fmla="*/ 304 w 2131"/>
                <a:gd name="T111" fmla="*/ 174 h 2452"/>
                <a:gd name="T112" fmla="*/ 291 w 2131"/>
                <a:gd name="T113" fmla="*/ 195 h 2452"/>
                <a:gd name="T114" fmla="*/ 276 w 2131"/>
                <a:gd name="T115" fmla="*/ 217 h 2452"/>
                <a:gd name="T116" fmla="*/ 260 w 2131"/>
                <a:gd name="T117" fmla="*/ 238 h 2452"/>
                <a:gd name="T118" fmla="*/ 243 w 2131"/>
                <a:gd name="T119" fmla="*/ 259 h 245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31" h="2452">
                  <a:moveTo>
                    <a:pt x="1457" y="1556"/>
                  </a:moveTo>
                  <a:lnTo>
                    <a:pt x="1439" y="1577"/>
                  </a:lnTo>
                  <a:lnTo>
                    <a:pt x="1421" y="1597"/>
                  </a:lnTo>
                  <a:lnTo>
                    <a:pt x="1405" y="1617"/>
                  </a:lnTo>
                  <a:lnTo>
                    <a:pt x="1387" y="1639"/>
                  </a:lnTo>
                  <a:lnTo>
                    <a:pt x="1369" y="1659"/>
                  </a:lnTo>
                  <a:lnTo>
                    <a:pt x="1351" y="1679"/>
                  </a:lnTo>
                  <a:lnTo>
                    <a:pt x="1332" y="1698"/>
                  </a:lnTo>
                  <a:lnTo>
                    <a:pt x="1315" y="1718"/>
                  </a:lnTo>
                  <a:lnTo>
                    <a:pt x="1297" y="1738"/>
                  </a:lnTo>
                  <a:lnTo>
                    <a:pt x="1278" y="1757"/>
                  </a:lnTo>
                  <a:lnTo>
                    <a:pt x="1260" y="1775"/>
                  </a:lnTo>
                  <a:lnTo>
                    <a:pt x="1242" y="1796"/>
                  </a:lnTo>
                  <a:lnTo>
                    <a:pt x="1223" y="1814"/>
                  </a:lnTo>
                  <a:lnTo>
                    <a:pt x="1204" y="1832"/>
                  </a:lnTo>
                  <a:lnTo>
                    <a:pt x="1187" y="1851"/>
                  </a:lnTo>
                  <a:lnTo>
                    <a:pt x="1168" y="1870"/>
                  </a:lnTo>
                  <a:lnTo>
                    <a:pt x="1149" y="1888"/>
                  </a:lnTo>
                  <a:lnTo>
                    <a:pt x="1131" y="1906"/>
                  </a:lnTo>
                  <a:lnTo>
                    <a:pt x="1112" y="1924"/>
                  </a:lnTo>
                  <a:lnTo>
                    <a:pt x="1093" y="1941"/>
                  </a:lnTo>
                  <a:lnTo>
                    <a:pt x="1075" y="1958"/>
                  </a:lnTo>
                  <a:lnTo>
                    <a:pt x="1056" y="1976"/>
                  </a:lnTo>
                  <a:lnTo>
                    <a:pt x="1037" y="1993"/>
                  </a:lnTo>
                  <a:lnTo>
                    <a:pt x="1018" y="2009"/>
                  </a:lnTo>
                  <a:lnTo>
                    <a:pt x="1001" y="2025"/>
                  </a:lnTo>
                  <a:lnTo>
                    <a:pt x="982" y="2042"/>
                  </a:lnTo>
                  <a:lnTo>
                    <a:pt x="963" y="2057"/>
                  </a:lnTo>
                  <a:lnTo>
                    <a:pt x="945" y="2073"/>
                  </a:lnTo>
                  <a:lnTo>
                    <a:pt x="926" y="2088"/>
                  </a:lnTo>
                  <a:lnTo>
                    <a:pt x="907" y="2104"/>
                  </a:lnTo>
                  <a:lnTo>
                    <a:pt x="889" y="2118"/>
                  </a:lnTo>
                  <a:lnTo>
                    <a:pt x="870" y="2133"/>
                  </a:lnTo>
                  <a:lnTo>
                    <a:pt x="853" y="2147"/>
                  </a:lnTo>
                  <a:lnTo>
                    <a:pt x="835" y="2161"/>
                  </a:lnTo>
                  <a:lnTo>
                    <a:pt x="816" y="2175"/>
                  </a:lnTo>
                  <a:lnTo>
                    <a:pt x="798" y="2189"/>
                  </a:lnTo>
                  <a:lnTo>
                    <a:pt x="780" y="2202"/>
                  </a:lnTo>
                  <a:lnTo>
                    <a:pt x="762" y="2214"/>
                  </a:lnTo>
                  <a:lnTo>
                    <a:pt x="745" y="2226"/>
                  </a:lnTo>
                  <a:lnTo>
                    <a:pt x="727" y="2239"/>
                  </a:lnTo>
                  <a:lnTo>
                    <a:pt x="709" y="2251"/>
                  </a:lnTo>
                  <a:lnTo>
                    <a:pt x="691" y="2263"/>
                  </a:lnTo>
                  <a:lnTo>
                    <a:pt x="674" y="2274"/>
                  </a:lnTo>
                  <a:lnTo>
                    <a:pt x="657" y="2285"/>
                  </a:lnTo>
                  <a:lnTo>
                    <a:pt x="640" y="2295"/>
                  </a:lnTo>
                  <a:lnTo>
                    <a:pt x="622" y="2305"/>
                  </a:lnTo>
                  <a:lnTo>
                    <a:pt x="605" y="2315"/>
                  </a:lnTo>
                  <a:lnTo>
                    <a:pt x="589" y="2325"/>
                  </a:lnTo>
                  <a:lnTo>
                    <a:pt x="572" y="2334"/>
                  </a:lnTo>
                  <a:lnTo>
                    <a:pt x="555" y="2344"/>
                  </a:lnTo>
                  <a:lnTo>
                    <a:pt x="540" y="2352"/>
                  </a:lnTo>
                  <a:lnTo>
                    <a:pt x="523" y="2361"/>
                  </a:lnTo>
                  <a:lnTo>
                    <a:pt x="507" y="2369"/>
                  </a:lnTo>
                  <a:lnTo>
                    <a:pt x="492" y="2377"/>
                  </a:lnTo>
                  <a:lnTo>
                    <a:pt x="476" y="2383"/>
                  </a:lnTo>
                  <a:lnTo>
                    <a:pt x="461" y="2390"/>
                  </a:lnTo>
                  <a:lnTo>
                    <a:pt x="445" y="2397"/>
                  </a:lnTo>
                  <a:lnTo>
                    <a:pt x="431" y="2403"/>
                  </a:lnTo>
                  <a:lnTo>
                    <a:pt x="415" y="2409"/>
                  </a:lnTo>
                  <a:lnTo>
                    <a:pt x="400" y="2415"/>
                  </a:lnTo>
                  <a:lnTo>
                    <a:pt x="386" y="2419"/>
                  </a:lnTo>
                  <a:lnTo>
                    <a:pt x="372" y="2425"/>
                  </a:lnTo>
                  <a:lnTo>
                    <a:pt x="358" y="2429"/>
                  </a:lnTo>
                  <a:lnTo>
                    <a:pt x="344" y="2432"/>
                  </a:lnTo>
                  <a:lnTo>
                    <a:pt x="330" y="2436"/>
                  </a:lnTo>
                  <a:lnTo>
                    <a:pt x="317" y="2439"/>
                  </a:lnTo>
                  <a:lnTo>
                    <a:pt x="304" y="2442"/>
                  </a:lnTo>
                  <a:lnTo>
                    <a:pt x="291" y="2445"/>
                  </a:lnTo>
                  <a:lnTo>
                    <a:pt x="278" y="2447"/>
                  </a:lnTo>
                  <a:lnTo>
                    <a:pt x="266" y="2449"/>
                  </a:lnTo>
                  <a:lnTo>
                    <a:pt x="254" y="2450"/>
                  </a:lnTo>
                  <a:lnTo>
                    <a:pt x="241" y="2451"/>
                  </a:lnTo>
                  <a:lnTo>
                    <a:pt x="230" y="2451"/>
                  </a:lnTo>
                  <a:lnTo>
                    <a:pt x="218" y="2452"/>
                  </a:lnTo>
                  <a:lnTo>
                    <a:pt x="207" y="2451"/>
                  </a:lnTo>
                  <a:lnTo>
                    <a:pt x="197" y="2451"/>
                  </a:lnTo>
                  <a:lnTo>
                    <a:pt x="186" y="2450"/>
                  </a:lnTo>
                  <a:lnTo>
                    <a:pt x="176" y="2449"/>
                  </a:lnTo>
                  <a:lnTo>
                    <a:pt x="166" y="2448"/>
                  </a:lnTo>
                  <a:lnTo>
                    <a:pt x="156" y="2446"/>
                  </a:lnTo>
                  <a:lnTo>
                    <a:pt x="146" y="2443"/>
                  </a:lnTo>
                  <a:lnTo>
                    <a:pt x="137" y="2440"/>
                  </a:lnTo>
                  <a:lnTo>
                    <a:pt x="128" y="2437"/>
                  </a:lnTo>
                  <a:lnTo>
                    <a:pt x="119" y="2433"/>
                  </a:lnTo>
                  <a:lnTo>
                    <a:pt x="110" y="2430"/>
                  </a:lnTo>
                  <a:lnTo>
                    <a:pt x="102" y="2426"/>
                  </a:lnTo>
                  <a:lnTo>
                    <a:pt x="94" y="2421"/>
                  </a:lnTo>
                  <a:lnTo>
                    <a:pt x="86" y="2416"/>
                  </a:lnTo>
                  <a:lnTo>
                    <a:pt x="80" y="2411"/>
                  </a:lnTo>
                  <a:lnTo>
                    <a:pt x="73" y="2406"/>
                  </a:lnTo>
                  <a:lnTo>
                    <a:pt x="66" y="2399"/>
                  </a:lnTo>
                  <a:lnTo>
                    <a:pt x="60" y="2392"/>
                  </a:lnTo>
                  <a:lnTo>
                    <a:pt x="54" y="2386"/>
                  </a:lnTo>
                  <a:lnTo>
                    <a:pt x="48" y="2379"/>
                  </a:lnTo>
                  <a:lnTo>
                    <a:pt x="43" y="2371"/>
                  </a:lnTo>
                  <a:lnTo>
                    <a:pt x="38" y="2363"/>
                  </a:lnTo>
                  <a:lnTo>
                    <a:pt x="33" y="2356"/>
                  </a:lnTo>
                  <a:lnTo>
                    <a:pt x="29" y="2347"/>
                  </a:lnTo>
                  <a:lnTo>
                    <a:pt x="24" y="2338"/>
                  </a:lnTo>
                  <a:lnTo>
                    <a:pt x="21" y="2329"/>
                  </a:lnTo>
                  <a:lnTo>
                    <a:pt x="16" y="2319"/>
                  </a:lnTo>
                  <a:lnTo>
                    <a:pt x="14" y="2309"/>
                  </a:lnTo>
                  <a:lnTo>
                    <a:pt x="11" y="2299"/>
                  </a:lnTo>
                  <a:lnTo>
                    <a:pt x="9" y="2289"/>
                  </a:lnTo>
                  <a:lnTo>
                    <a:pt x="6" y="2278"/>
                  </a:lnTo>
                  <a:lnTo>
                    <a:pt x="4" y="2266"/>
                  </a:lnTo>
                  <a:lnTo>
                    <a:pt x="3" y="2255"/>
                  </a:lnTo>
                  <a:lnTo>
                    <a:pt x="2" y="2243"/>
                  </a:lnTo>
                  <a:lnTo>
                    <a:pt x="1" y="2231"/>
                  </a:lnTo>
                  <a:lnTo>
                    <a:pt x="0" y="2219"/>
                  </a:lnTo>
                  <a:lnTo>
                    <a:pt x="0" y="2206"/>
                  </a:lnTo>
                  <a:lnTo>
                    <a:pt x="0" y="2193"/>
                  </a:lnTo>
                  <a:lnTo>
                    <a:pt x="0" y="2180"/>
                  </a:lnTo>
                  <a:lnTo>
                    <a:pt x="1" y="2166"/>
                  </a:lnTo>
                  <a:lnTo>
                    <a:pt x="2" y="2152"/>
                  </a:lnTo>
                  <a:lnTo>
                    <a:pt x="3" y="2137"/>
                  </a:lnTo>
                  <a:lnTo>
                    <a:pt x="5" y="2123"/>
                  </a:lnTo>
                  <a:lnTo>
                    <a:pt x="7" y="2108"/>
                  </a:lnTo>
                  <a:lnTo>
                    <a:pt x="10" y="2094"/>
                  </a:lnTo>
                  <a:lnTo>
                    <a:pt x="12" y="2078"/>
                  </a:lnTo>
                  <a:lnTo>
                    <a:pt x="15" y="2063"/>
                  </a:lnTo>
                  <a:lnTo>
                    <a:pt x="19" y="2047"/>
                  </a:lnTo>
                  <a:lnTo>
                    <a:pt x="22" y="2030"/>
                  </a:lnTo>
                  <a:lnTo>
                    <a:pt x="26" y="2015"/>
                  </a:lnTo>
                  <a:lnTo>
                    <a:pt x="31" y="1998"/>
                  </a:lnTo>
                  <a:lnTo>
                    <a:pt x="35" y="1981"/>
                  </a:lnTo>
                  <a:lnTo>
                    <a:pt x="40" y="1964"/>
                  </a:lnTo>
                  <a:lnTo>
                    <a:pt x="45" y="1947"/>
                  </a:lnTo>
                  <a:lnTo>
                    <a:pt x="51" y="1929"/>
                  </a:lnTo>
                  <a:lnTo>
                    <a:pt x="56" y="1911"/>
                  </a:lnTo>
                  <a:lnTo>
                    <a:pt x="63" y="1893"/>
                  </a:lnTo>
                  <a:lnTo>
                    <a:pt x="69" y="1876"/>
                  </a:lnTo>
                  <a:lnTo>
                    <a:pt x="75" y="1858"/>
                  </a:lnTo>
                  <a:lnTo>
                    <a:pt x="83" y="1839"/>
                  </a:lnTo>
                  <a:lnTo>
                    <a:pt x="90" y="1820"/>
                  </a:lnTo>
                  <a:lnTo>
                    <a:pt x="98" y="1801"/>
                  </a:lnTo>
                  <a:lnTo>
                    <a:pt x="105" y="1782"/>
                  </a:lnTo>
                  <a:lnTo>
                    <a:pt x="114" y="1763"/>
                  </a:lnTo>
                  <a:lnTo>
                    <a:pt x="123" y="1744"/>
                  </a:lnTo>
                  <a:lnTo>
                    <a:pt x="131" y="1724"/>
                  </a:lnTo>
                  <a:lnTo>
                    <a:pt x="141" y="1704"/>
                  </a:lnTo>
                  <a:lnTo>
                    <a:pt x="150" y="1685"/>
                  </a:lnTo>
                  <a:lnTo>
                    <a:pt x="160" y="1665"/>
                  </a:lnTo>
                  <a:lnTo>
                    <a:pt x="170" y="1645"/>
                  </a:lnTo>
                  <a:lnTo>
                    <a:pt x="180" y="1624"/>
                  </a:lnTo>
                  <a:lnTo>
                    <a:pt x="190" y="1604"/>
                  </a:lnTo>
                  <a:lnTo>
                    <a:pt x="201" y="1584"/>
                  </a:lnTo>
                  <a:lnTo>
                    <a:pt x="212" y="1563"/>
                  </a:lnTo>
                  <a:lnTo>
                    <a:pt x="223" y="1543"/>
                  </a:lnTo>
                  <a:lnTo>
                    <a:pt x="236" y="1522"/>
                  </a:lnTo>
                  <a:lnTo>
                    <a:pt x="247" y="1501"/>
                  </a:lnTo>
                  <a:lnTo>
                    <a:pt x="259" y="1479"/>
                  </a:lnTo>
                  <a:lnTo>
                    <a:pt x="271" y="1459"/>
                  </a:lnTo>
                  <a:lnTo>
                    <a:pt x="284" y="1438"/>
                  </a:lnTo>
                  <a:lnTo>
                    <a:pt x="297" y="1417"/>
                  </a:lnTo>
                  <a:lnTo>
                    <a:pt x="310" y="1396"/>
                  </a:lnTo>
                  <a:lnTo>
                    <a:pt x="323" y="1374"/>
                  </a:lnTo>
                  <a:lnTo>
                    <a:pt x="337" y="1352"/>
                  </a:lnTo>
                  <a:lnTo>
                    <a:pt x="350" y="1331"/>
                  </a:lnTo>
                  <a:lnTo>
                    <a:pt x="364" y="1310"/>
                  </a:lnTo>
                  <a:lnTo>
                    <a:pt x="378" y="1289"/>
                  </a:lnTo>
                  <a:lnTo>
                    <a:pt x="393" y="1267"/>
                  </a:lnTo>
                  <a:lnTo>
                    <a:pt x="407" y="1246"/>
                  </a:lnTo>
                  <a:lnTo>
                    <a:pt x="422" y="1224"/>
                  </a:lnTo>
                  <a:lnTo>
                    <a:pt x="437" y="1203"/>
                  </a:lnTo>
                  <a:lnTo>
                    <a:pt x="452" y="1181"/>
                  </a:lnTo>
                  <a:lnTo>
                    <a:pt x="467" y="1160"/>
                  </a:lnTo>
                  <a:lnTo>
                    <a:pt x="483" y="1139"/>
                  </a:lnTo>
                  <a:lnTo>
                    <a:pt x="498" y="1118"/>
                  </a:lnTo>
                  <a:lnTo>
                    <a:pt x="515" y="1096"/>
                  </a:lnTo>
                  <a:lnTo>
                    <a:pt x="531" y="1074"/>
                  </a:lnTo>
                  <a:lnTo>
                    <a:pt x="547" y="1053"/>
                  </a:lnTo>
                  <a:lnTo>
                    <a:pt x="563" y="1032"/>
                  </a:lnTo>
                  <a:lnTo>
                    <a:pt x="580" y="1011"/>
                  </a:lnTo>
                  <a:lnTo>
                    <a:pt x="596" y="990"/>
                  </a:lnTo>
                  <a:lnTo>
                    <a:pt x="613" y="968"/>
                  </a:lnTo>
                  <a:lnTo>
                    <a:pt x="630" y="948"/>
                  </a:lnTo>
                  <a:lnTo>
                    <a:pt x="648" y="927"/>
                  </a:lnTo>
                  <a:lnTo>
                    <a:pt x="664" y="906"/>
                  </a:lnTo>
                  <a:lnTo>
                    <a:pt x="682" y="886"/>
                  </a:lnTo>
                  <a:lnTo>
                    <a:pt x="699" y="865"/>
                  </a:lnTo>
                  <a:lnTo>
                    <a:pt x="717" y="845"/>
                  </a:lnTo>
                  <a:lnTo>
                    <a:pt x="735" y="825"/>
                  </a:lnTo>
                  <a:lnTo>
                    <a:pt x="752" y="804"/>
                  </a:lnTo>
                  <a:lnTo>
                    <a:pt x="770" y="784"/>
                  </a:lnTo>
                  <a:lnTo>
                    <a:pt x="788" y="764"/>
                  </a:lnTo>
                  <a:lnTo>
                    <a:pt x="806" y="745"/>
                  </a:lnTo>
                  <a:lnTo>
                    <a:pt x="825" y="725"/>
                  </a:lnTo>
                  <a:lnTo>
                    <a:pt x="843" y="706"/>
                  </a:lnTo>
                  <a:lnTo>
                    <a:pt x="860" y="686"/>
                  </a:lnTo>
                  <a:lnTo>
                    <a:pt x="879" y="667"/>
                  </a:lnTo>
                  <a:lnTo>
                    <a:pt x="897" y="648"/>
                  </a:lnTo>
                  <a:lnTo>
                    <a:pt x="916" y="629"/>
                  </a:lnTo>
                  <a:lnTo>
                    <a:pt x="935" y="610"/>
                  </a:lnTo>
                  <a:lnTo>
                    <a:pt x="953" y="592"/>
                  </a:lnTo>
                  <a:lnTo>
                    <a:pt x="972" y="573"/>
                  </a:lnTo>
                  <a:lnTo>
                    <a:pt x="991" y="555"/>
                  </a:lnTo>
                  <a:lnTo>
                    <a:pt x="1008" y="538"/>
                  </a:lnTo>
                  <a:lnTo>
                    <a:pt x="1027" y="520"/>
                  </a:lnTo>
                  <a:lnTo>
                    <a:pt x="1046" y="502"/>
                  </a:lnTo>
                  <a:lnTo>
                    <a:pt x="1065" y="485"/>
                  </a:lnTo>
                  <a:lnTo>
                    <a:pt x="1083" y="468"/>
                  </a:lnTo>
                  <a:lnTo>
                    <a:pt x="1102" y="452"/>
                  </a:lnTo>
                  <a:lnTo>
                    <a:pt x="1121" y="435"/>
                  </a:lnTo>
                  <a:lnTo>
                    <a:pt x="1139" y="418"/>
                  </a:lnTo>
                  <a:lnTo>
                    <a:pt x="1158" y="403"/>
                  </a:lnTo>
                  <a:lnTo>
                    <a:pt x="1177" y="387"/>
                  </a:lnTo>
                  <a:lnTo>
                    <a:pt x="1194" y="372"/>
                  </a:lnTo>
                  <a:lnTo>
                    <a:pt x="1213" y="356"/>
                  </a:lnTo>
                  <a:lnTo>
                    <a:pt x="1232" y="342"/>
                  </a:lnTo>
                  <a:lnTo>
                    <a:pt x="1250" y="326"/>
                  </a:lnTo>
                  <a:lnTo>
                    <a:pt x="1269" y="312"/>
                  </a:lnTo>
                  <a:lnTo>
                    <a:pt x="1287" y="298"/>
                  </a:lnTo>
                  <a:lnTo>
                    <a:pt x="1305" y="284"/>
                  </a:lnTo>
                  <a:lnTo>
                    <a:pt x="1324" y="270"/>
                  </a:lnTo>
                  <a:lnTo>
                    <a:pt x="1341" y="257"/>
                  </a:lnTo>
                  <a:lnTo>
                    <a:pt x="1359" y="245"/>
                  </a:lnTo>
                  <a:lnTo>
                    <a:pt x="1377" y="231"/>
                  </a:lnTo>
                  <a:lnTo>
                    <a:pt x="1395" y="219"/>
                  </a:lnTo>
                  <a:lnTo>
                    <a:pt x="1413" y="207"/>
                  </a:lnTo>
                  <a:lnTo>
                    <a:pt x="1430" y="196"/>
                  </a:lnTo>
                  <a:lnTo>
                    <a:pt x="1447" y="183"/>
                  </a:lnTo>
                  <a:lnTo>
                    <a:pt x="1465" y="172"/>
                  </a:lnTo>
                  <a:lnTo>
                    <a:pt x="1482" y="162"/>
                  </a:lnTo>
                  <a:lnTo>
                    <a:pt x="1499" y="151"/>
                  </a:lnTo>
                  <a:lnTo>
                    <a:pt x="1516" y="141"/>
                  </a:lnTo>
                  <a:lnTo>
                    <a:pt x="1533" y="131"/>
                  </a:lnTo>
                  <a:lnTo>
                    <a:pt x="1550" y="122"/>
                  </a:lnTo>
                  <a:lnTo>
                    <a:pt x="1566" y="112"/>
                  </a:lnTo>
                  <a:lnTo>
                    <a:pt x="1583" y="104"/>
                  </a:lnTo>
                  <a:lnTo>
                    <a:pt x="1599" y="96"/>
                  </a:lnTo>
                  <a:lnTo>
                    <a:pt x="1615" y="88"/>
                  </a:lnTo>
                  <a:lnTo>
                    <a:pt x="1631" y="80"/>
                  </a:lnTo>
                  <a:lnTo>
                    <a:pt x="1646" y="72"/>
                  </a:lnTo>
                  <a:lnTo>
                    <a:pt x="1662" y="65"/>
                  </a:lnTo>
                  <a:lnTo>
                    <a:pt x="1678" y="59"/>
                  </a:lnTo>
                  <a:lnTo>
                    <a:pt x="1692" y="52"/>
                  </a:lnTo>
                  <a:lnTo>
                    <a:pt x="1708" y="47"/>
                  </a:lnTo>
                  <a:lnTo>
                    <a:pt x="1722" y="41"/>
                  </a:lnTo>
                  <a:lnTo>
                    <a:pt x="1737" y="35"/>
                  </a:lnTo>
                  <a:lnTo>
                    <a:pt x="1751" y="30"/>
                  </a:lnTo>
                  <a:lnTo>
                    <a:pt x="1766" y="25"/>
                  </a:lnTo>
                  <a:lnTo>
                    <a:pt x="1779" y="22"/>
                  </a:lnTo>
                  <a:lnTo>
                    <a:pt x="1793" y="18"/>
                  </a:lnTo>
                  <a:lnTo>
                    <a:pt x="1807" y="14"/>
                  </a:lnTo>
                  <a:lnTo>
                    <a:pt x="1820" y="11"/>
                  </a:lnTo>
                  <a:lnTo>
                    <a:pt x="1832" y="9"/>
                  </a:lnTo>
                  <a:lnTo>
                    <a:pt x="1846" y="6"/>
                  </a:lnTo>
                  <a:lnTo>
                    <a:pt x="1858" y="4"/>
                  </a:lnTo>
                  <a:lnTo>
                    <a:pt x="1870" y="3"/>
                  </a:lnTo>
                  <a:lnTo>
                    <a:pt x="1882" y="2"/>
                  </a:lnTo>
                  <a:lnTo>
                    <a:pt x="1895" y="1"/>
                  </a:lnTo>
                  <a:lnTo>
                    <a:pt x="1906" y="1"/>
                  </a:lnTo>
                  <a:lnTo>
                    <a:pt x="1917" y="0"/>
                  </a:lnTo>
                  <a:lnTo>
                    <a:pt x="1928" y="1"/>
                  </a:lnTo>
                  <a:lnTo>
                    <a:pt x="1939" y="1"/>
                  </a:lnTo>
                  <a:lnTo>
                    <a:pt x="1949" y="2"/>
                  </a:lnTo>
                  <a:lnTo>
                    <a:pt x="1960" y="4"/>
                  </a:lnTo>
                  <a:lnTo>
                    <a:pt x="1970" y="5"/>
                  </a:lnTo>
                  <a:lnTo>
                    <a:pt x="1979" y="8"/>
                  </a:lnTo>
                  <a:lnTo>
                    <a:pt x="1989" y="11"/>
                  </a:lnTo>
                  <a:lnTo>
                    <a:pt x="1998" y="13"/>
                  </a:lnTo>
                  <a:lnTo>
                    <a:pt x="2007" y="16"/>
                  </a:lnTo>
                  <a:lnTo>
                    <a:pt x="2016" y="20"/>
                  </a:lnTo>
                  <a:lnTo>
                    <a:pt x="2024" y="24"/>
                  </a:lnTo>
                  <a:lnTo>
                    <a:pt x="2032" y="29"/>
                  </a:lnTo>
                  <a:lnTo>
                    <a:pt x="2039" y="33"/>
                  </a:lnTo>
                  <a:lnTo>
                    <a:pt x="2047" y="39"/>
                  </a:lnTo>
                  <a:lnTo>
                    <a:pt x="2054" y="44"/>
                  </a:lnTo>
                  <a:lnTo>
                    <a:pt x="2061" y="50"/>
                  </a:lnTo>
                  <a:lnTo>
                    <a:pt x="2067" y="57"/>
                  </a:lnTo>
                  <a:lnTo>
                    <a:pt x="2074" y="63"/>
                  </a:lnTo>
                  <a:lnTo>
                    <a:pt x="2080" y="70"/>
                  </a:lnTo>
                  <a:lnTo>
                    <a:pt x="2085" y="77"/>
                  </a:lnTo>
                  <a:lnTo>
                    <a:pt x="2090" y="84"/>
                  </a:lnTo>
                  <a:lnTo>
                    <a:pt x="2095" y="92"/>
                  </a:lnTo>
                  <a:lnTo>
                    <a:pt x="2100" y="101"/>
                  </a:lnTo>
                  <a:lnTo>
                    <a:pt x="2104" y="110"/>
                  </a:lnTo>
                  <a:lnTo>
                    <a:pt x="2107" y="119"/>
                  </a:lnTo>
                  <a:lnTo>
                    <a:pt x="2112" y="128"/>
                  </a:lnTo>
                  <a:lnTo>
                    <a:pt x="2115" y="138"/>
                  </a:lnTo>
                  <a:lnTo>
                    <a:pt x="2117" y="148"/>
                  </a:lnTo>
                  <a:lnTo>
                    <a:pt x="2121" y="158"/>
                  </a:lnTo>
                  <a:lnTo>
                    <a:pt x="2123" y="169"/>
                  </a:lnTo>
                  <a:lnTo>
                    <a:pt x="2125" y="180"/>
                  </a:lnTo>
                  <a:lnTo>
                    <a:pt x="2126" y="191"/>
                  </a:lnTo>
                  <a:lnTo>
                    <a:pt x="2129" y="204"/>
                  </a:lnTo>
                  <a:lnTo>
                    <a:pt x="2130" y="215"/>
                  </a:lnTo>
                  <a:lnTo>
                    <a:pt x="2130" y="227"/>
                  </a:lnTo>
                  <a:lnTo>
                    <a:pt x="2131" y="240"/>
                  </a:lnTo>
                  <a:lnTo>
                    <a:pt x="2131" y="253"/>
                  </a:lnTo>
                  <a:lnTo>
                    <a:pt x="2130" y="266"/>
                  </a:lnTo>
                  <a:lnTo>
                    <a:pt x="2130" y="279"/>
                  </a:lnTo>
                  <a:lnTo>
                    <a:pt x="2129" y="294"/>
                  </a:lnTo>
                  <a:lnTo>
                    <a:pt x="2127" y="307"/>
                  </a:lnTo>
                  <a:lnTo>
                    <a:pt x="2126" y="322"/>
                  </a:lnTo>
                  <a:lnTo>
                    <a:pt x="2124" y="336"/>
                  </a:lnTo>
                  <a:lnTo>
                    <a:pt x="2122" y="352"/>
                  </a:lnTo>
                  <a:lnTo>
                    <a:pt x="2120" y="366"/>
                  </a:lnTo>
                  <a:lnTo>
                    <a:pt x="2116" y="382"/>
                  </a:lnTo>
                  <a:lnTo>
                    <a:pt x="2113" y="397"/>
                  </a:lnTo>
                  <a:lnTo>
                    <a:pt x="2110" y="413"/>
                  </a:lnTo>
                  <a:lnTo>
                    <a:pt x="2106" y="430"/>
                  </a:lnTo>
                  <a:lnTo>
                    <a:pt x="2102" y="446"/>
                  </a:lnTo>
                  <a:lnTo>
                    <a:pt x="2097" y="463"/>
                  </a:lnTo>
                  <a:lnTo>
                    <a:pt x="2093" y="480"/>
                  </a:lnTo>
                  <a:lnTo>
                    <a:pt x="2087" y="496"/>
                  </a:lnTo>
                  <a:lnTo>
                    <a:pt x="2083" y="514"/>
                  </a:lnTo>
                  <a:lnTo>
                    <a:pt x="2076" y="532"/>
                  </a:lnTo>
                  <a:lnTo>
                    <a:pt x="2071" y="550"/>
                  </a:lnTo>
                  <a:lnTo>
                    <a:pt x="2064" y="568"/>
                  </a:lnTo>
                  <a:lnTo>
                    <a:pt x="2057" y="585"/>
                  </a:lnTo>
                  <a:lnTo>
                    <a:pt x="2051" y="604"/>
                  </a:lnTo>
                  <a:lnTo>
                    <a:pt x="2044" y="622"/>
                  </a:lnTo>
                  <a:lnTo>
                    <a:pt x="2036" y="641"/>
                  </a:lnTo>
                  <a:lnTo>
                    <a:pt x="2028" y="660"/>
                  </a:lnTo>
                  <a:lnTo>
                    <a:pt x="2021" y="679"/>
                  </a:lnTo>
                  <a:lnTo>
                    <a:pt x="2012" y="699"/>
                  </a:lnTo>
                  <a:lnTo>
                    <a:pt x="2003" y="718"/>
                  </a:lnTo>
                  <a:lnTo>
                    <a:pt x="1994" y="738"/>
                  </a:lnTo>
                  <a:lnTo>
                    <a:pt x="1985" y="757"/>
                  </a:lnTo>
                  <a:lnTo>
                    <a:pt x="1975" y="777"/>
                  </a:lnTo>
                  <a:lnTo>
                    <a:pt x="1965" y="797"/>
                  </a:lnTo>
                  <a:lnTo>
                    <a:pt x="1955" y="817"/>
                  </a:lnTo>
                  <a:lnTo>
                    <a:pt x="1945" y="838"/>
                  </a:lnTo>
                  <a:lnTo>
                    <a:pt x="1935" y="858"/>
                  </a:lnTo>
                  <a:lnTo>
                    <a:pt x="1924" y="878"/>
                  </a:lnTo>
                  <a:lnTo>
                    <a:pt x="1913" y="899"/>
                  </a:lnTo>
                  <a:lnTo>
                    <a:pt x="1900" y="920"/>
                  </a:lnTo>
                  <a:lnTo>
                    <a:pt x="1889" y="941"/>
                  </a:lnTo>
                  <a:lnTo>
                    <a:pt x="1877" y="962"/>
                  </a:lnTo>
                  <a:lnTo>
                    <a:pt x="1865" y="983"/>
                  </a:lnTo>
                  <a:lnTo>
                    <a:pt x="1852" y="1004"/>
                  </a:lnTo>
                  <a:lnTo>
                    <a:pt x="1840" y="1025"/>
                  </a:lnTo>
                  <a:lnTo>
                    <a:pt x="1827" y="1046"/>
                  </a:lnTo>
                  <a:lnTo>
                    <a:pt x="1813" y="1067"/>
                  </a:lnTo>
                  <a:lnTo>
                    <a:pt x="1800" y="1089"/>
                  </a:lnTo>
                  <a:lnTo>
                    <a:pt x="1787" y="1110"/>
                  </a:lnTo>
                  <a:lnTo>
                    <a:pt x="1773" y="1131"/>
                  </a:lnTo>
                  <a:lnTo>
                    <a:pt x="1759" y="1153"/>
                  </a:lnTo>
                  <a:lnTo>
                    <a:pt x="1744" y="1174"/>
                  </a:lnTo>
                  <a:lnTo>
                    <a:pt x="1730" y="1195"/>
                  </a:lnTo>
                  <a:lnTo>
                    <a:pt x="1715" y="1217"/>
                  </a:lnTo>
                  <a:lnTo>
                    <a:pt x="1701" y="1239"/>
                  </a:lnTo>
                  <a:lnTo>
                    <a:pt x="1685" y="1260"/>
                  </a:lnTo>
                  <a:lnTo>
                    <a:pt x="1670" y="1281"/>
                  </a:lnTo>
                  <a:lnTo>
                    <a:pt x="1655" y="1302"/>
                  </a:lnTo>
                  <a:lnTo>
                    <a:pt x="1640" y="1325"/>
                  </a:lnTo>
                  <a:lnTo>
                    <a:pt x="1623" y="1346"/>
                  </a:lnTo>
                  <a:lnTo>
                    <a:pt x="1607" y="1367"/>
                  </a:lnTo>
                  <a:lnTo>
                    <a:pt x="1592" y="1388"/>
                  </a:lnTo>
                  <a:lnTo>
                    <a:pt x="1575" y="1409"/>
                  </a:lnTo>
                  <a:lnTo>
                    <a:pt x="1558" y="1430"/>
                  </a:lnTo>
                  <a:lnTo>
                    <a:pt x="1542" y="1452"/>
                  </a:lnTo>
                  <a:lnTo>
                    <a:pt x="1525" y="1473"/>
                  </a:lnTo>
                  <a:lnTo>
                    <a:pt x="1508" y="1494"/>
                  </a:lnTo>
                  <a:lnTo>
                    <a:pt x="1492" y="1515"/>
                  </a:lnTo>
                  <a:lnTo>
                    <a:pt x="1474" y="1535"/>
                  </a:lnTo>
                  <a:lnTo>
                    <a:pt x="1457" y="1556"/>
                  </a:lnTo>
                  <a:close/>
                </a:path>
              </a:pathLst>
            </a:custGeom>
            <a:solidFill>
              <a:srgbClr val="B2B2B2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 flipV="1">
              <a:off x="1882269" y="4235617"/>
              <a:ext cx="2750611" cy="740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Freeform 10"/>
            <p:cNvSpPr>
              <a:spLocks/>
            </p:cNvSpPr>
            <p:nvPr/>
          </p:nvSpPr>
          <p:spPr bwMode="auto">
            <a:xfrm>
              <a:off x="4594677" y="4216370"/>
              <a:ext cx="74937" cy="38494"/>
            </a:xfrm>
            <a:custGeom>
              <a:avLst/>
              <a:gdLst>
                <a:gd name="T0" fmla="*/ 0 w 309"/>
                <a:gd name="T1" fmla="*/ 0 h 155"/>
                <a:gd name="T2" fmla="*/ 51 w 309"/>
                <a:gd name="T3" fmla="*/ 13 h 155"/>
                <a:gd name="T4" fmla="*/ 0 w 309"/>
                <a:gd name="T5" fmla="*/ 26 h 155"/>
                <a:gd name="T6" fmla="*/ 0 w 309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9" h="155">
                  <a:moveTo>
                    <a:pt x="0" y="0"/>
                  </a:moveTo>
                  <a:lnTo>
                    <a:pt x="309" y="77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1"/>
            <p:cNvSpPr>
              <a:spLocks noChangeShapeType="1"/>
            </p:cNvSpPr>
            <p:nvPr/>
          </p:nvSpPr>
          <p:spPr bwMode="auto">
            <a:xfrm flipV="1">
              <a:off x="1882269" y="2470810"/>
              <a:ext cx="1572197" cy="177221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Freeform 12"/>
            <p:cNvSpPr>
              <a:spLocks/>
            </p:cNvSpPr>
            <p:nvPr/>
          </p:nvSpPr>
          <p:spPr bwMode="auto">
            <a:xfrm>
              <a:off x="3363026" y="2403412"/>
              <a:ext cx="182880" cy="182880"/>
            </a:xfrm>
            <a:custGeom>
              <a:avLst/>
              <a:gdLst>
                <a:gd name="T0" fmla="*/ 0 w 175"/>
                <a:gd name="T1" fmla="*/ 20 h 187"/>
                <a:gd name="T2" fmla="*/ 30 w 175"/>
                <a:gd name="T3" fmla="*/ 0 h 187"/>
                <a:gd name="T4" fmla="*/ 13 w 175"/>
                <a:gd name="T5" fmla="*/ 31 h 187"/>
                <a:gd name="T6" fmla="*/ 11 w 175"/>
                <a:gd name="T7" fmla="*/ 20 h 187"/>
                <a:gd name="T8" fmla="*/ 0 w 175"/>
                <a:gd name="T9" fmla="*/ 2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" h="187">
                  <a:moveTo>
                    <a:pt x="0" y="118"/>
                  </a:moveTo>
                  <a:lnTo>
                    <a:pt x="175" y="0"/>
                  </a:lnTo>
                  <a:lnTo>
                    <a:pt x="76" y="187"/>
                  </a:lnTo>
                  <a:lnTo>
                    <a:pt x="66" y="123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3"/>
            <p:cNvSpPr>
              <a:spLocks noChangeShapeType="1"/>
            </p:cNvSpPr>
            <p:nvPr/>
          </p:nvSpPr>
          <p:spPr bwMode="auto">
            <a:xfrm flipH="1" flipV="1">
              <a:off x="1874922" y="1724616"/>
              <a:ext cx="7347" cy="251840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Freeform 14"/>
            <p:cNvSpPr>
              <a:spLocks/>
            </p:cNvSpPr>
            <p:nvPr/>
          </p:nvSpPr>
          <p:spPr bwMode="auto">
            <a:xfrm>
              <a:off x="1855821" y="1699447"/>
              <a:ext cx="38203" cy="75508"/>
            </a:xfrm>
            <a:custGeom>
              <a:avLst/>
              <a:gdLst>
                <a:gd name="T0" fmla="*/ 0 w 155"/>
                <a:gd name="T1" fmla="*/ 51 h 308"/>
                <a:gd name="T2" fmla="*/ 13 w 155"/>
                <a:gd name="T3" fmla="*/ 0 h 308"/>
                <a:gd name="T4" fmla="*/ 26 w 155"/>
                <a:gd name="T5" fmla="*/ 51 h 308"/>
                <a:gd name="T6" fmla="*/ 0 w 155"/>
                <a:gd name="T7" fmla="*/ 51 h 3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5" h="308">
                  <a:moveTo>
                    <a:pt x="0" y="308"/>
                  </a:moveTo>
                  <a:lnTo>
                    <a:pt x="78" y="0"/>
                  </a:lnTo>
                  <a:lnTo>
                    <a:pt x="155" y="308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15"/>
            <p:cNvSpPr>
              <a:spLocks noChangeShapeType="1"/>
            </p:cNvSpPr>
            <p:nvPr/>
          </p:nvSpPr>
          <p:spPr bwMode="auto">
            <a:xfrm flipV="1">
              <a:off x="3655766" y="3516073"/>
              <a:ext cx="177791" cy="216159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Freeform 16"/>
            <p:cNvSpPr>
              <a:spLocks/>
            </p:cNvSpPr>
            <p:nvPr/>
          </p:nvSpPr>
          <p:spPr bwMode="auto">
            <a:xfrm>
              <a:off x="3787545" y="3356915"/>
              <a:ext cx="182880" cy="182880"/>
            </a:xfrm>
            <a:custGeom>
              <a:avLst/>
              <a:gdLst>
                <a:gd name="T0" fmla="*/ 0 w 172"/>
                <a:gd name="T1" fmla="*/ 21 h 191"/>
                <a:gd name="T2" fmla="*/ 28 w 172"/>
                <a:gd name="T3" fmla="*/ 0 h 191"/>
                <a:gd name="T4" fmla="*/ 13 w 172"/>
                <a:gd name="T5" fmla="*/ 32 h 191"/>
                <a:gd name="T6" fmla="*/ 11 w 172"/>
                <a:gd name="T7" fmla="*/ 21 h 191"/>
                <a:gd name="T8" fmla="*/ 0 w 172"/>
                <a:gd name="T9" fmla="*/ 21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" h="191">
                  <a:moveTo>
                    <a:pt x="0" y="126"/>
                  </a:moveTo>
                  <a:lnTo>
                    <a:pt x="172" y="0"/>
                  </a:lnTo>
                  <a:lnTo>
                    <a:pt x="82" y="191"/>
                  </a:lnTo>
                  <a:lnTo>
                    <a:pt x="67" y="127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Rectangle 17"/>
            <p:cNvSpPr>
              <a:spLocks noChangeArrowheads="1"/>
            </p:cNvSpPr>
            <p:nvPr/>
          </p:nvSpPr>
          <p:spPr bwMode="auto">
            <a:xfrm>
              <a:off x="1711825" y="3949872"/>
              <a:ext cx="621532" cy="34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lvl="1" algn="l" eaLnBrk="1" hangingPunct="1">
                <a:buFontTx/>
                <a:buNone/>
              </a:pPr>
              <a:r>
                <a:rPr lang="en-US" altLang="en-US" sz="2500" b="0">
                  <a:solidFill>
                    <a:srgbClr val="000000"/>
                  </a:solidFill>
                  <a:latin typeface="Symbol" pitchFamily="18" charset="2"/>
                </a:rPr>
                <a:t>q</a:t>
              </a:r>
              <a:endParaRPr lang="en-US" altLang="en-US" sz="4400"/>
            </a:p>
          </p:txBody>
        </p:sp>
        <p:sp>
          <p:nvSpPr>
            <p:cNvPr id="10260" name="Rectangle 18"/>
            <p:cNvSpPr>
              <a:spLocks noChangeArrowheads="1"/>
            </p:cNvSpPr>
            <p:nvPr/>
          </p:nvSpPr>
          <p:spPr bwMode="auto">
            <a:xfrm>
              <a:off x="2005694" y="1666875"/>
              <a:ext cx="151342" cy="328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400" b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altLang="en-US" sz="4400"/>
            </a:p>
          </p:txBody>
        </p:sp>
        <p:sp>
          <p:nvSpPr>
            <p:cNvPr id="10261" name="Rectangle 19"/>
            <p:cNvSpPr>
              <a:spLocks noChangeArrowheads="1"/>
            </p:cNvSpPr>
            <p:nvPr/>
          </p:nvSpPr>
          <p:spPr bwMode="auto">
            <a:xfrm>
              <a:off x="4516801" y="4294839"/>
              <a:ext cx="182199" cy="328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400" b="0"/>
                <a:t>x</a:t>
              </a:r>
            </a:p>
          </p:txBody>
        </p:sp>
        <p:sp>
          <p:nvSpPr>
            <p:cNvPr id="10262" name="Rectangle 20"/>
            <p:cNvSpPr>
              <a:spLocks noChangeArrowheads="1"/>
            </p:cNvSpPr>
            <p:nvPr/>
          </p:nvSpPr>
          <p:spPr bwMode="auto">
            <a:xfrm>
              <a:off x="3874698" y="3667089"/>
              <a:ext cx="459904" cy="343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>
                  <a:solidFill>
                    <a:srgbClr val="FF0000"/>
                  </a:solidFill>
                  <a:latin typeface="Times New Roman" pitchFamily="18" charset="0"/>
                </a:rPr>
                <a:t>v(t)</a:t>
              </a:r>
              <a:endParaRPr lang="en-US" altLang="en-US" sz="3600"/>
            </a:p>
          </p:txBody>
        </p:sp>
        <p:sp>
          <p:nvSpPr>
            <p:cNvPr id="10263" name="Rectangle 21"/>
            <p:cNvSpPr>
              <a:spLocks noChangeArrowheads="1"/>
            </p:cNvSpPr>
            <p:nvPr/>
          </p:nvSpPr>
          <p:spPr bwMode="auto">
            <a:xfrm>
              <a:off x="1348897" y="4912225"/>
              <a:ext cx="509862" cy="34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>
                  <a:solidFill>
                    <a:srgbClr val="FF0000"/>
                  </a:solidFill>
                  <a:latin typeface="Symbol" pitchFamily="18" charset="2"/>
                </a:rPr>
                <a:t>w( )</a:t>
              </a:r>
              <a:endParaRPr lang="en-US" altLang="en-US" sz="3600"/>
            </a:p>
          </p:txBody>
        </p:sp>
        <p:sp>
          <p:nvSpPr>
            <p:cNvPr id="10264" name="Rectangle 22"/>
            <p:cNvSpPr>
              <a:spLocks noChangeArrowheads="1"/>
            </p:cNvSpPr>
            <p:nvPr/>
          </p:nvSpPr>
          <p:spPr bwMode="auto">
            <a:xfrm>
              <a:off x="1650113" y="4927031"/>
              <a:ext cx="89630" cy="343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l" eaLnBrk="1" hangingPunct="1">
                <a:buFontTx/>
                <a:buNone/>
              </a:pPr>
              <a:r>
                <a:rPr lang="en-US" altLang="en-US" sz="2500" b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endParaRPr lang="en-US" altLang="en-US" sz="3600"/>
            </a:p>
          </p:txBody>
        </p:sp>
        <p:sp>
          <p:nvSpPr>
            <p:cNvPr id="10265" name="Freeform 23"/>
            <p:cNvSpPr>
              <a:spLocks/>
            </p:cNvSpPr>
            <p:nvPr/>
          </p:nvSpPr>
          <p:spPr bwMode="auto">
            <a:xfrm>
              <a:off x="884585" y="4805626"/>
              <a:ext cx="459904" cy="461929"/>
            </a:xfrm>
            <a:custGeom>
              <a:avLst/>
              <a:gdLst>
                <a:gd name="T0" fmla="*/ 1 w 1876"/>
                <a:gd name="T1" fmla="*/ 140 h 1875"/>
                <a:gd name="T2" fmla="*/ 0 w 1876"/>
                <a:gd name="T3" fmla="*/ 154 h 1875"/>
                <a:gd name="T4" fmla="*/ 0 w 1876"/>
                <a:gd name="T5" fmla="*/ 167 h 1875"/>
                <a:gd name="T6" fmla="*/ 2 w 1876"/>
                <a:gd name="T7" fmla="*/ 181 h 1875"/>
                <a:gd name="T8" fmla="*/ 5 w 1876"/>
                <a:gd name="T9" fmla="*/ 194 h 1875"/>
                <a:gd name="T10" fmla="*/ 9 w 1876"/>
                <a:gd name="T11" fmla="*/ 207 h 1875"/>
                <a:gd name="T12" fmla="*/ 14 w 1876"/>
                <a:gd name="T13" fmla="*/ 220 h 1875"/>
                <a:gd name="T14" fmla="*/ 20 w 1876"/>
                <a:gd name="T15" fmla="*/ 232 h 1875"/>
                <a:gd name="T16" fmla="*/ 27 w 1876"/>
                <a:gd name="T17" fmla="*/ 243 h 1875"/>
                <a:gd name="T18" fmla="*/ 35 w 1876"/>
                <a:gd name="T19" fmla="*/ 254 h 1875"/>
                <a:gd name="T20" fmla="*/ 44 w 1876"/>
                <a:gd name="T21" fmla="*/ 265 h 1875"/>
                <a:gd name="T22" fmla="*/ 54 w 1876"/>
                <a:gd name="T23" fmla="*/ 274 h 1875"/>
                <a:gd name="T24" fmla="*/ 65 w 1876"/>
                <a:gd name="T25" fmla="*/ 282 h 1875"/>
                <a:gd name="T26" fmla="*/ 76 w 1876"/>
                <a:gd name="T27" fmla="*/ 290 h 1875"/>
                <a:gd name="T28" fmla="*/ 88 w 1876"/>
                <a:gd name="T29" fmla="*/ 296 h 1875"/>
                <a:gd name="T30" fmla="*/ 100 w 1876"/>
                <a:gd name="T31" fmla="*/ 302 h 1875"/>
                <a:gd name="T32" fmla="*/ 113 w 1876"/>
                <a:gd name="T33" fmla="*/ 306 h 1875"/>
                <a:gd name="T34" fmla="*/ 127 w 1876"/>
                <a:gd name="T35" fmla="*/ 309 h 1875"/>
                <a:gd name="T36" fmla="*/ 140 w 1876"/>
                <a:gd name="T37" fmla="*/ 311 h 1875"/>
                <a:gd name="T38" fmla="*/ 154 w 1876"/>
                <a:gd name="T39" fmla="*/ 312 h 1875"/>
                <a:gd name="T40" fmla="*/ 168 w 1876"/>
                <a:gd name="T41" fmla="*/ 312 h 1875"/>
                <a:gd name="T42" fmla="*/ 181 w 1876"/>
                <a:gd name="T43" fmla="*/ 310 h 1875"/>
                <a:gd name="T44" fmla="*/ 194 w 1876"/>
                <a:gd name="T45" fmla="*/ 307 h 1875"/>
                <a:gd name="T46" fmla="*/ 208 w 1876"/>
                <a:gd name="T47" fmla="*/ 304 h 1875"/>
                <a:gd name="T48" fmla="*/ 220 w 1876"/>
                <a:gd name="T49" fmla="*/ 299 h 1875"/>
                <a:gd name="T50" fmla="*/ 232 w 1876"/>
                <a:gd name="T51" fmla="*/ 292 h 1875"/>
                <a:gd name="T52" fmla="*/ 244 w 1876"/>
                <a:gd name="T53" fmla="*/ 285 h 1875"/>
                <a:gd name="T54" fmla="*/ 255 w 1876"/>
                <a:gd name="T55" fmla="*/ 277 h 1875"/>
                <a:gd name="T56" fmla="*/ 265 w 1876"/>
                <a:gd name="T57" fmla="*/ 268 h 1875"/>
                <a:gd name="T58" fmla="*/ 275 w 1876"/>
                <a:gd name="T59" fmla="*/ 259 h 1875"/>
                <a:gd name="T60" fmla="*/ 283 w 1876"/>
                <a:gd name="T61" fmla="*/ 248 h 1875"/>
                <a:gd name="T62" fmla="*/ 290 w 1876"/>
                <a:gd name="T63" fmla="*/ 236 h 1875"/>
                <a:gd name="T64" fmla="*/ 297 w 1876"/>
                <a:gd name="T65" fmla="*/ 225 h 1875"/>
                <a:gd name="T66" fmla="*/ 302 w 1876"/>
                <a:gd name="T67" fmla="*/ 212 h 1875"/>
                <a:gd name="T68" fmla="*/ 307 w 1876"/>
                <a:gd name="T69" fmla="*/ 199 h 1875"/>
                <a:gd name="T70" fmla="*/ 310 w 1876"/>
                <a:gd name="T71" fmla="*/ 186 h 1875"/>
                <a:gd name="T72" fmla="*/ 312 w 1876"/>
                <a:gd name="T73" fmla="*/ 173 h 1875"/>
                <a:gd name="T74" fmla="*/ 313 w 1876"/>
                <a:gd name="T75" fmla="*/ 159 h 1875"/>
                <a:gd name="T76" fmla="*/ 313 w 1876"/>
                <a:gd name="T77" fmla="*/ 145 h 1875"/>
                <a:gd name="T78" fmla="*/ 311 w 1876"/>
                <a:gd name="T79" fmla="*/ 132 h 1875"/>
                <a:gd name="T80" fmla="*/ 308 w 1876"/>
                <a:gd name="T81" fmla="*/ 119 h 1875"/>
                <a:gd name="T82" fmla="*/ 304 w 1876"/>
                <a:gd name="T83" fmla="*/ 105 h 1875"/>
                <a:gd name="T84" fmla="*/ 300 w 1876"/>
                <a:gd name="T85" fmla="*/ 93 h 1875"/>
                <a:gd name="T86" fmla="*/ 293 w 1876"/>
                <a:gd name="T87" fmla="*/ 81 h 1875"/>
                <a:gd name="T88" fmla="*/ 286 w 1876"/>
                <a:gd name="T89" fmla="*/ 69 h 1875"/>
                <a:gd name="T90" fmla="*/ 278 w 1876"/>
                <a:gd name="T91" fmla="*/ 58 h 1875"/>
                <a:gd name="T92" fmla="*/ 269 w 1876"/>
                <a:gd name="T93" fmla="*/ 48 h 1875"/>
                <a:gd name="T94" fmla="*/ 260 w 1876"/>
                <a:gd name="T95" fmla="*/ 39 h 1875"/>
                <a:gd name="T96" fmla="*/ 249 w 1876"/>
                <a:gd name="T97" fmla="*/ 30 h 1875"/>
                <a:gd name="T98" fmla="*/ 238 w 1876"/>
                <a:gd name="T99" fmla="*/ 22 h 1875"/>
                <a:gd name="T100" fmla="*/ 226 w 1876"/>
                <a:gd name="T101" fmla="*/ 16 h 1875"/>
                <a:gd name="T102" fmla="*/ 213 w 1876"/>
                <a:gd name="T103" fmla="*/ 11 h 1875"/>
                <a:gd name="T104" fmla="*/ 200 w 1876"/>
                <a:gd name="T105" fmla="*/ 6 h 1875"/>
                <a:gd name="T106" fmla="*/ 187 w 1876"/>
                <a:gd name="T107" fmla="*/ 3 h 1875"/>
                <a:gd name="T108" fmla="*/ 174 w 1876"/>
                <a:gd name="T109" fmla="*/ 1 h 1875"/>
                <a:gd name="T110" fmla="*/ 160 w 1876"/>
                <a:gd name="T111" fmla="*/ 0 h 1875"/>
                <a:gd name="T112" fmla="*/ 146 w 1876"/>
                <a:gd name="T113" fmla="*/ 0 h 1875"/>
                <a:gd name="T114" fmla="*/ 133 w 1876"/>
                <a:gd name="T115" fmla="*/ 2 h 1875"/>
                <a:gd name="T116" fmla="*/ 119 w 1876"/>
                <a:gd name="T117" fmla="*/ 4 h 18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76" h="1875">
                  <a:moveTo>
                    <a:pt x="15" y="778"/>
                  </a:moveTo>
                  <a:lnTo>
                    <a:pt x="11" y="794"/>
                  </a:lnTo>
                  <a:lnTo>
                    <a:pt x="9" y="810"/>
                  </a:lnTo>
                  <a:lnTo>
                    <a:pt x="7" y="827"/>
                  </a:lnTo>
                  <a:lnTo>
                    <a:pt x="6" y="842"/>
                  </a:lnTo>
                  <a:lnTo>
                    <a:pt x="3" y="859"/>
                  </a:lnTo>
                  <a:lnTo>
                    <a:pt x="2" y="876"/>
                  </a:lnTo>
                  <a:lnTo>
                    <a:pt x="1" y="891"/>
                  </a:lnTo>
                  <a:lnTo>
                    <a:pt x="1" y="908"/>
                  </a:lnTo>
                  <a:lnTo>
                    <a:pt x="0" y="925"/>
                  </a:lnTo>
                  <a:lnTo>
                    <a:pt x="0" y="940"/>
                  </a:lnTo>
                  <a:lnTo>
                    <a:pt x="0" y="957"/>
                  </a:lnTo>
                  <a:lnTo>
                    <a:pt x="1" y="974"/>
                  </a:lnTo>
                  <a:lnTo>
                    <a:pt x="1" y="989"/>
                  </a:lnTo>
                  <a:lnTo>
                    <a:pt x="2" y="1006"/>
                  </a:lnTo>
                  <a:lnTo>
                    <a:pt x="5" y="1022"/>
                  </a:lnTo>
                  <a:lnTo>
                    <a:pt x="6" y="1038"/>
                  </a:lnTo>
                  <a:lnTo>
                    <a:pt x="8" y="1055"/>
                  </a:lnTo>
                  <a:lnTo>
                    <a:pt x="10" y="1070"/>
                  </a:lnTo>
                  <a:lnTo>
                    <a:pt x="12" y="1087"/>
                  </a:lnTo>
                  <a:lnTo>
                    <a:pt x="15" y="1103"/>
                  </a:lnTo>
                  <a:lnTo>
                    <a:pt x="18" y="1119"/>
                  </a:lnTo>
                  <a:lnTo>
                    <a:pt x="21" y="1135"/>
                  </a:lnTo>
                  <a:lnTo>
                    <a:pt x="25" y="1151"/>
                  </a:lnTo>
                  <a:lnTo>
                    <a:pt x="29" y="1167"/>
                  </a:lnTo>
                  <a:lnTo>
                    <a:pt x="32" y="1183"/>
                  </a:lnTo>
                  <a:lnTo>
                    <a:pt x="37" y="1198"/>
                  </a:lnTo>
                  <a:lnTo>
                    <a:pt x="42" y="1214"/>
                  </a:lnTo>
                  <a:lnTo>
                    <a:pt x="47" y="1230"/>
                  </a:lnTo>
                  <a:lnTo>
                    <a:pt x="52" y="1245"/>
                  </a:lnTo>
                  <a:lnTo>
                    <a:pt x="58" y="1261"/>
                  </a:lnTo>
                  <a:lnTo>
                    <a:pt x="64" y="1275"/>
                  </a:lnTo>
                  <a:lnTo>
                    <a:pt x="69" y="1291"/>
                  </a:lnTo>
                  <a:lnTo>
                    <a:pt x="76" y="1306"/>
                  </a:lnTo>
                  <a:lnTo>
                    <a:pt x="82" y="1321"/>
                  </a:lnTo>
                  <a:lnTo>
                    <a:pt x="89" y="1335"/>
                  </a:lnTo>
                  <a:lnTo>
                    <a:pt x="96" y="1351"/>
                  </a:lnTo>
                  <a:lnTo>
                    <a:pt x="104" y="1365"/>
                  </a:lnTo>
                  <a:lnTo>
                    <a:pt x="111" y="1380"/>
                  </a:lnTo>
                  <a:lnTo>
                    <a:pt x="119" y="1394"/>
                  </a:lnTo>
                  <a:lnTo>
                    <a:pt x="127" y="1408"/>
                  </a:lnTo>
                  <a:lnTo>
                    <a:pt x="135" y="1422"/>
                  </a:lnTo>
                  <a:lnTo>
                    <a:pt x="144" y="1437"/>
                  </a:lnTo>
                  <a:lnTo>
                    <a:pt x="153" y="1450"/>
                  </a:lnTo>
                  <a:lnTo>
                    <a:pt x="162" y="1463"/>
                  </a:lnTo>
                  <a:lnTo>
                    <a:pt x="170" y="1477"/>
                  </a:lnTo>
                  <a:lnTo>
                    <a:pt x="180" y="1490"/>
                  </a:lnTo>
                  <a:lnTo>
                    <a:pt x="191" y="1503"/>
                  </a:lnTo>
                  <a:lnTo>
                    <a:pt x="201" y="1517"/>
                  </a:lnTo>
                  <a:lnTo>
                    <a:pt x="211" y="1529"/>
                  </a:lnTo>
                  <a:lnTo>
                    <a:pt x="221" y="1541"/>
                  </a:lnTo>
                  <a:lnTo>
                    <a:pt x="232" y="1554"/>
                  </a:lnTo>
                  <a:lnTo>
                    <a:pt x="243" y="1566"/>
                  </a:lnTo>
                  <a:lnTo>
                    <a:pt x="254" y="1578"/>
                  </a:lnTo>
                  <a:lnTo>
                    <a:pt x="265" y="1590"/>
                  </a:lnTo>
                  <a:lnTo>
                    <a:pt x="276" y="1601"/>
                  </a:lnTo>
                  <a:lnTo>
                    <a:pt x="287" y="1614"/>
                  </a:lnTo>
                  <a:lnTo>
                    <a:pt x="300" y="1625"/>
                  </a:lnTo>
                  <a:lnTo>
                    <a:pt x="312" y="1636"/>
                  </a:lnTo>
                  <a:lnTo>
                    <a:pt x="324" y="1646"/>
                  </a:lnTo>
                  <a:lnTo>
                    <a:pt x="336" y="1657"/>
                  </a:lnTo>
                  <a:lnTo>
                    <a:pt x="349" y="1667"/>
                  </a:lnTo>
                  <a:lnTo>
                    <a:pt x="362" y="1677"/>
                  </a:lnTo>
                  <a:lnTo>
                    <a:pt x="375" y="1687"/>
                  </a:lnTo>
                  <a:lnTo>
                    <a:pt x="388" y="1697"/>
                  </a:lnTo>
                  <a:lnTo>
                    <a:pt x="401" y="1706"/>
                  </a:lnTo>
                  <a:lnTo>
                    <a:pt x="414" y="1716"/>
                  </a:lnTo>
                  <a:lnTo>
                    <a:pt x="429" y="1725"/>
                  </a:lnTo>
                  <a:lnTo>
                    <a:pt x="442" y="1734"/>
                  </a:lnTo>
                  <a:lnTo>
                    <a:pt x="457" y="1742"/>
                  </a:lnTo>
                  <a:lnTo>
                    <a:pt x="470" y="1751"/>
                  </a:lnTo>
                  <a:lnTo>
                    <a:pt x="484" y="1758"/>
                  </a:lnTo>
                  <a:lnTo>
                    <a:pt x="499" y="1766"/>
                  </a:lnTo>
                  <a:lnTo>
                    <a:pt x="513" y="1774"/>
                  </a:lnTo>
                  <a:lnTo>
                    <a:pt x="528" y="1781"/>
                  </a:lnTo>
                  <a:lnTo>
                    <a:pt x="542" y="1787"/>
                  </a:lnTo>
                  <a:lnTo>
                    <a:pt x="558" y="1795"/>
                  </a:lnTo>
                  <a:lnTo>
                    <a:pt x="572" y="1801"/>
                  </a:lnTo>
                  <a:lnTo>
                    <a:pt x="588" y="1807"/>
                  </a:lnTo>
                  <a:lnTo>
                    <a:pt x="602" y="1813"/>
                  </a:lnTo>
                  <a:lnTo>
                    <a:pt x="618" y="1818"/>
                  </a:lnTo>
                  <a:lnTo>
                    <a:pt x="634" y="1824"/>
                  </a:lnTo>
                  <a:lnTo>
                    <a:pt x="649" y="1830"/>
                  </a:lnTo>
                  <a:lnTo>
                    <a:pt x="665" y="1834"/>
                  </a:lnTo>
                  <a:lnTo>
                    <a:pt x="680" y="1840"/>
                  </a:lnTo>
                  <a:lnTo>
                    <a:pt x="696" y="1843"/>
                  </a:lnTo>
                  <a:lnTo>
                    <a:pt x="712" y="1847"/>
                  </a:lnTo>
                  <a:lnTo>
                    <a:pt x="728" y="1852"/>
                  </a:lnTo>
                  <a:lnTo>
                    <a:pt x="744" y="1855"/>
                  </a:lnTo>
                  <a:lnTo>
                    <a:pt x="759" y="1859"/>
                  </a:lnTo>
                  <a:lnTo>
                    <a:pt x="776" y="1861"/>
                  </a:lnTo>
                  <a:lnTo>
                    <a:pt x="792" y="1864"/>
                  </a:lnTo>
                  <a:lnTo>
                    <a:pt x="808" y="1866"/>
                  </a:lnTo>
                  <a:lnTo>
                    <a:pt x="824" y="1869"/>
                  </a:lnTo>
                  <a:lnTo>
                    <a:pt x="841" y="1870"/>
                  </a:lnTo>
                  <a:lnTo>
                    <a:pt x="857" y="1872"/>
                  </a:lnTo>
                  <a:lnTo>
                    <a:pt x="873" y="1873"/>
                  </a:lnTo>
                  <a:lnTo>
                    <a:pt x="890" y="1874"/>
                  </a:lnTo>
                  <a:lnTo>
                    <a:pt x="906" y="1874"/>
                  </a:lnTo>
                  <a:lnTo>
                    <a:pt x="922" y="1875"/>
                  </a:lnTo>
                  <a:lnTo>
                    <a:pt x="939" y="1875"/>
                  </a:lnTo>
                  <a:lnTo>
                    <a:pt x="955" y="1875"/>
                  </a:lnTo>
                  <a:lnTo>
                    <a:pt x="971" y="1874"/>
                  </a:lnTo>
                  <a:lnTo>
                    <a:pt x="988" y="1874"/>
                  </a:lnTo>
                  <a:lnTo>
                    <a:pt x="1004" y="1873"/>
                  </a:lnTo>
                  <a:lnTo>
                    <a:pt x="1020" y="1872"/>
                  </a:lnTo>
                  <a:lnTo>
                    <a:pt x="1037" y="1870"/>
                  </a:lnTo>
                  <a:lnTo>
                    <a:pt x="1052" y="1869"/>
                  </a:lnTo>
                  <a:lnTo>
                    <a:pt x="1069" y="1866"/>
                  </a:lnTo>
                  <a:lnTo>
                    <a:pt x="1085" y="1864"/>
                  </a:lnTo>
                  <a:lnTo>
                    <a:pt x="1101" y="1861"/>
                  </a:lnTo>
                  <a:lnTo>
                    <a:pt x="1117" y="1857"/>
                  </a:lnTo>
                  <a:lnTo>
                    <a:pt x="1134" y="1855"/>
                  </a:lnTo>
                  <a:lnTo>
                    <a:pt x="1149" y="1851"/>
                  </a:lnTo>
                  <a:lnTo>
                    <a:pt x="1165" y="1847"/>
                  </a:lnTo>
                  <a:lnTo>
                    <a:pt x="1181" y="1843"/>
                  </a:lnTo>
                  <a:lnTo>
                    <a:pt x="1197" y="1839"/>
                  </a:lnTo>
                  <a:lnTo>
                    <a:pt x="1213" y="1834"/>
                  </a:lnTo>
                  <a:lnTo>
                    <a:pt x="1228" y="1830"/>
                  </a:lnTo>
                  <a:lnTo>
                    <a:pt x="1244" y="1824"/>
                  </a:lnTo>
                  <a:lnTo>
                    <a:pt x="1258" y="1818"/>
                  </a:lnTo>
                  <a:lnTo>
                    <a:pt x="1274" y="1813"/>
                  </a:lnTo>
                  <a:lnTo>
                    <a:pt x="1289" y="1807"/>
                  </a:lnTo>
                  <a:lnTo>
                    <a:pt x="1304" y="1801"/>
                  </a:lnTo>
                  <a:lnTo>
                    <a:pt x="1320" y="1794"/>
                  </a:lnTo>
                  <a:lnTo>
                    <a:pt x="1334" y="1787"/>
                  </a:lnTo>
                  <a:lnTo>
                    <a:pt x="1348" y="1781"/>
                  </a:lnTo>
                  <a:lnTo>
                    <a:pt x="1364" y="1773"/>
                  </a:lnTo>
                  <a:lnTo>
                    <a:pt x="1379" y="1765"/>
                  </a:lnTo>
                  <a:lnTo>
                    <a:pt x="1393" y="1757"/>
                  </a:lnTo>
                  <a:lnTo>
                    <a:pt x="1406" y="1749"/>
                  </a:lnTo>
                  <a:lnTo>
                    <a:pt x="1421" y="1742"/>
                  </a:lnTo>
                  <a:lnTo>
                    <a:pt x="1434" y="1733"/>
                  </a:lnTo>
                  <a:lnTo>
                    <a:pt x="1449" y="1724"/>
                  </a:lnTo>
                  <a:lnTo>
                    <a:pt x="1462" y="1715"/>
                  </a:lnTo>
                  <a:lnTo>
                    <a:pt x="1475" y="1706"/>
                  </a:lnTo>
                  <a:lnTo>
                    <a:pt x="1489" y="1696"/>
                  </a:lnTo>
                  <a:lnTo>
                    <a:pt x="1502" y="1687"/>
                  </a:lnTo>
                  <a:lnTo>
                    <a:pt x="1515" y="1677"/>
                  </a:lnTo>
                  <a:lnTo>
                    <a:pt x="1528" y="1667"/>
                  </a:lnTo>
                  <a:lnTo>
                    <a:pt x="1540" y="1656"/>
                  </a:lnTo>
                  <a:lnTo>
                    <a:pt x="1553" y="1646"/>
                  </a:lnTo>
                  <a:lnTo>
                    <a:pt x="1566" y="1635"/>
                  </a:lnTo>
                  <a:lnTo>
                    <a:pt x="1577" y="1624"/>
                  </a:lnTo>
                  <a:lnTo>
                    <a:pt x="1589" y="1613"/>
                  </a:lnTo>
                  <a:lnTo>
                    <a:pt x="1601" y="1601"/>
                  </a:lnTo>
                  <a:lnTo>
                    <a:pt x="1612" y="1589"/>
                  </a:lnTo>
                  <a:lnTo>
                    <a:pt x="1623" y="1578"/>
                  </a:lnTo>
                  <a:lnTo>
                    <a:pt x="1635" y="1566"/>
                  </a:lnTo>
                  <a:lnTo>
                    <a:pt x="1646" y="1554"/>
                  </a:lnTo>
                  <a:lnTo>
                    <a:pt x="1656" y="1541"/>
                  </a:lnTo>
                  <a:lnTo>
                    <a:pt x="1667" y="1528"/>
                  </a:lnTo>
                  <a:lnTo>
                    <a:pt x="1677" y="1516"/>
                  </a:lnTo>
                  <a:lnTo>
                    <a:pt x="1687" y="1502"/>
                  </a:lnTo>
                  <a:lnTo>
                    <a:pt x="1696" y="1489"/>
                  </a:lnTo>
                  <a:lnTo>
                    <a:pt x="1706" y="1476"/>
                  </a:lnTo>
                  <a:lnTo>
                    <a:pt x="1715" y="1462"/>
                  </a:lnTo>
                  <a:lnTo>
                    <a:pt x="1724" y="1449"/>
                  </a:lnTo>
                  <a:lnTo>
                    <a:pt x="1733" y="1436"/>
                  </a:lnTo>
                  <a:lnTo>
                    <a:pt x="1741" y="1421"/>
                  </a:lnTo>
                  <a:lnTo>
                    <a:pt x="1749" y="1408"/>
                  </a:lnTo>
                  <a:lnTo>
                    <a:pt x="1758" y="1393"/>
                  </a:lnTo>
                  <a:lnTo>
                    <a:pt x="1766" y="1379"/>
                  </a:lnTo>
                  <a:lnTo>
                    <a:pt x="1773" y="1364"/>
                  </a:lnTo>
                  <a:lnTo>
                    <a:pt x="1780" y="1350"/>
                  </a:lnTo>
                  <a:lnTo>
                    <a:pt x="1787" y="1335"/>
                  </a:lnTo>
                  <a:lnTo>
                    <a:pt x="1794" y="1320"/>
                  </a:lnTo>
                  <a:lnTo>
                    <a:pt x="1801" y="1305"/>
                  </a:lnTo>
                  <a:lnTo>
                    <a:pt x="1807" y="1290"/>
                  </a:lnTo>
                  <a:lnTo>
                    <a:pt x="1813" y="1275"/>
                  </a:lnTo>
                  <a:lnTo>
                    <a:pt x="1818" y="1260"/>
                  </a:lnTo>
                  <a:lnTo>
                    <a:pt x="1824" y="1244"/>
                  </a:lnTo>
                  <a:lnTo>
                    <a:pt x="1829" y="1228"/>
                  </a:lnTo>
                  <a:lnTo>
                    <a:pt x="1834" y="1213"/>
                  </a:lnTo>
                  <a:lnTo>
                    <a:pt x="1839" y="1197"/>
                  </a:lnTo>
                  <a:lnTo>
                    <a:pt x="1844" y="1182"/>
                  </a:lnTo>
                  <a:lnTo>
                    <a:pt x="1847" y="1166"/>
                  </a:lnTo>
                  <a:lnTo>
                    <a:pt x="1852" y="1149"/>
                  </a:lnTo>
                  <a:lnTo>
                    <a:pt x="1855" y="1134"/>
                  </a:lnTo>
                  <a:lnTo>
                    <a:pt x="1858" y="1118"/>
                  </a:lnTo>
                  <a:lnTo>
                    <a:pt x="1862" y="1102"/>
                  </a:lnTo>
                  <a:lnTo>
                    <a:pt x="1864" y="1086"/>
                  </a:lnTo>
                  <a:lnTo>
                    <a:pt x="1866" y="1069"/>
                  </a:lnTo>
                  <a:lnTo>
                    <a:pt x="1868" y="1054"/>
                  </a:lnTo>
                  <a:lnTo>
                    <a:pt x="1871" y="1037"/>
                  </a:lnTo>
                  <a:lnTo>
                    <a:pt x="1872" y="1021"/>
                  </a:lnTo>
                  <a:lnTo>
                    <a:pt x="1873" y="1005"/>
                  </a:lnTo>
                  <a:lnTo>
                    <a:pt x="1874" y="988"/>
                  </a:lnTo>
                  <a:lnTo>
                    <a:pt x="1875" y="972"/>
                  </a:lnTo>
                  <a:lnTo>
                    <a:pt x="1875" y="956"/>
                  </a:lnTo>
                  <a:lnTo>
                    <a:pt x="1876" y="939"/>
                  </a:lnTo>
                  <a:lnTo>
                    <a:pt x="1876" y="923"/>
                  </a:lnTo>
                  <a:lnTo>
                    <a:pt x="1875" y="907"/>
                  </a:lnTo>
                  <a:lnTo>
                    <a:pt x="1875" y="890"/>
                  </a:lnTo>
                  <a:lnTo>
                    <a:pt x="1874" y="874"/>
                  </a:lnTo>
                  <a:lnTo>
                    <a:pt x="1873" y="858"/>
                  </a:lnTo>
                  <a:lnTo>
                    <a:pt x="1871" y="841"/>
                  </a:lnTo>
                  <a:lnTo>
                    <a:pt x="1870" y="825"/>
                  </a:lnTo>
                  <a:lnTo>
                    <a:pt x="1867" y="809"/>
                  </a:lnTo>
                  <a:lnTo>
                    <a:pt x="1865" y="793"/>
                  </a:lnTo>
                  <a:lnTo>
                    <a:pt x="1862" y="776"/>
                  </a:lnTo>
                  <a:lnTo>
                    <a:pt x="1860" y="761"/>
                  </a:lnTo>
                  <a:lnTo>
                    <a:pt x="1856" y="744"/>
                  </a:lnTo>
                  <a:lnTo>
                    <a:pt x="1852" y="729"/>
                  </a:lnTo>
                  <a:lnTo>
                    <a:pt x="1848" y="713"/>
                  </a:lnTo>
                  <a:lnTo>
                    <a:pt x="1844" y="697"/>
                  </a:lnTo>
                  <a:lnTo>
                    <a:pt x="1841" y="682"/>
                  </a:lnTo>
                  <a:lnTo>
                    <a:pt x="1835" y="665"/>
                  </a:lnTo>
                  <a:lnTo>
                    <a:pt x="1831" y="650"/>
                  </a:lnTo>
                  <a:lnTo>
                    <a:pt x="1825" y="634"/>
                  </a:lnTo>
                  <a:lnTo>
                    <a:pt x="1821" y="619"/>
                  </a:lnTo>
                  <a:lnTo>
                    <a:pt x="1814" y="604"/>
                  </a:lnTo>
                  <a:lnTo>
                    <a:pt x="1808" y="588"/>
                  </a:lnTo>
                  <a:lnTo>
                    <a:pt x="1803" y="574"/>
                  </a:lnTo>
                  <a:lnTo>
                    <a:pt x="1796" y="558"/>
                  </a:lnTo>
                  <a:lnTo>
                    <a:pt x="1789" y="544"/>
                  </a:lnTo>
                  <a:lnTo>
                    <a:pt x="1782" y="529"/>
                  </a:lnTo>
                  <a:lnTo>
                    <a:pt x="1775" y="514"/>
                  </a:lnTo>
                  <a:lnTo>
                    <a:pt x="1767" y="499"/>
                  </a:lnTo>
                  <a:lnTo>
                    <a:pt x="1759" y="485"/>
                  </a:lnTo>
                  <a:lnTo>
                    <a:pt x="1752" y="471"/>
                  </a:lnTo>
                  <a:lnTo>
                    <a:pt x="1744" y="457"/>
                  </a:lnTo>
                  <a:lnTo>
                    <a:pt x="1735" y="442"/>
                  </a:lnTo>
                  <a:lnTo>
                    <a:pt x="1726" y="429"/>
                  </a:lnTo>
                  <a:lnTo>
                    <a:pt x="1717" y="416"/>
                  </a:lnTo>
                  <a:lnTo>
                    <a:pt x="1708" y="402"/>
                  </a:lnTo>
                  <a:lnTo>
                    <a:pt x="1698" y="389"/>
                  </a:lnTo>
                  <a:lnTo>
                    <a:pt x="1689" y="376"/>
                  </a:lnTo>
                  <a:lnTo>
                    <a:pt x="1679" y="362"/>
                  </a:lnTo>
                  <a:lnTo>
                    <a:pt x="1669" y="350"/>
                  </a:lnTo>
                  <a:lnTo>
                    <a:pt x="1658" y="337"/>
                  </a:lnTo>
                  <a:lnTo>
                    <a:pt x="1648" y="324"/>
                  </a:lnTo>
                  <a:lnTo>
                    <a:pt x="1637" y="312"/>
                  </a:lnTo>
                  <a:lnTo>
                    <a:pt x="1626" y="300"/>
                  </a:lnTo>
                  <a:lnTo>
                    <a:pt x="1615" y="289"/>
                  </a:lnTo>
                  <a:lnTo>
                    <a:pt x="1603" y="277"/>
                  </a:lnTo>
                  <a:lnTo>
                    <a:pt x="1591" y="265"/>
                  </a:lnTo>
                  <a:lnTo>
                    <a:pt x="1580" y="254"/>
                  </a:lnTo>
                  <a:lnTo>
                    <a:pt x="1568" y="243"/>
                  </a:lnTo>
                  <a:lnTo>
                    <a:pt x="1556" y="232"/>
                  </a:lnTo>
                  <a:lnTo>
                    <a:pt x="1543" y="221"/>
                  </a:lnTo>
                  <a:lnTo>
                    <a:pt x="1531" y="211"/>
                  </a:lnTo>
                  <a:lnTo>
                    <a:pt x="1518" y="201"/>
                  </a:lnTo>
                  <a:lnTo>
                    <a:pt x="1505" y="191"/>
                  </a:lnTo>
                  <a:lnTo>
                    <a:pt x="1492" y="181"/>
                  </a:lnTo>
                  <a:lnTo>
                    <a:pt x="1479" y="171"/>
                  </a:lnTo>
                  <a:lnTo>
                    <a:pt x="1465" y="162"/>
                  </a:lnTo>
                  <a:lnTo>
                    <a:pt x="1452" y="153"/>
                  </a:lnTo>
                  <a:lnTo>
                    <a:pt x="1438" y="144"/>
                  </a:lnTo>
                  <a:lnTo>
                    <a:pt x="1424" y="135"/>
                  </a:lnTo>
                  <a:lnTo>
                    <a:pt x="1410" y="127"/>
                  </a:lnTo>
                  <a:lnTo>
                    <a:pt x="1395" y="120"/>
                  </a:lnTo>
                  <a:lnTo>
                    <a:pt x="1382" y="112"/>
                  </a:lnTo>
                  <a:lnTo>
                    <a:pt x="1367" y="104"/>
                  </a:lnTo>
                  <a:lnTo>
                    <a:pt x="1352" y="96"/>
                  </a:lnTo>
                  <a:lnTo>
                    <a:pt x="1337" y="90"/>
                  </a:lnTo>
                  <a:lnTo>
                    <a:pt x="1323" y="83"/>
                  </a:lnTo>
                  <a:lnTo>
                    <a:pt x="1307" y="76"/>
                  </a:lnTo>
                  <a:lnTo>
                    <a:pt x="1293" y="70"/>
                  </a:lnTo>
                  <a:lnTo>
                    <a:pt x="1277" y="64"/>
                  </a:lnTo>
                  <a:lnTo>
                    <a:pt x="1263" y="57"/>
                  </a:lnTo>
                  <a:lnTo>
                    <a:pt x="1247" y="52"/>
                  </a:lnTo>
                  <a:lnTo>
                    <a:pt x="1232" y="47"/>
                  </a:lnTo>
                  <a:lnTo>
                    <a:pt x="1216" y="42"/>
                  </a:lnTo>
                  <a:lnTo>
                    <a:pt x="1200" y="37"/>
                  </a:lnTo>
                  <a:lnTo>
                    <a:pt x="1185" y="33"/>
                  </a:lnTo>
                  <a:lnTo>
                    <a:pt x="1168" y="28"/>
                  </a:lnTo>
                  <a:lnTo>
                    <a:pt x="1152" y="25"/>
                  </a:lnTo>
                  <a:lnTo>
                    <a:pt x="1137" y="22"/>
                  </a:lnTo>
                  <a:lnTo>
                    <a:pt x="1121" y="18"/>
                  </a:lnTo>
                  <a:lnTo>
                    <a:pt x="1105" y="15"/>
                  </a:lnTo>
                  <a:lnTo>
                    <a:pt x="1089" y="12"/>
                  </a:lnTo>
                  <a:lnTo>
                    <a:pt x="1072" y="9"/>
                  </a:lnTo>
                  <a:lnTo>
                    <a:pt x="1057" y="7"/>
                  </a:lnTo>
                  <a:lnTo>
                    <a:pt x="1040" y="5"/>
                  </a:lnTo>
                  <a:lnTo>
                    <a:pt x="1023" y="4"/>
                  </a:lnTo>
                  <a:lnTo>
                    <a:pt x="1008" y="3"/>
                  </a:lnTo>
                  <a:lnTo>
                    <a:pt x="991" y="2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2" y="0"/>
                  </a:lnTo>
                  <a:lnTo>
                    <a:pt x="925" y="0"/>
                  </a:lnTo>
                  <a:lnTo>
                    <a:pt x="910" y="0"/>
                  </a:lnTo>
                  <a:lnTo>
                    <a:pt x="893" y="0"/>
                  </a:lnTo>
                  <a:lnTo>
                    <a:pt x="876" y="2"/>
                  </a:lnTo>
                  <a:lnTo>
                    <a:pt x="861" y="3"/>
                  </a:lnTo>
                  <a:lnTo>
                    <a:pt x="844" y="5"/>
                  </a:lnTo>
                  <a:lnTo>
                    <a:pt x="828" y="6"/>
                  </a:lnTo>
                  <a:lnTo>
                    <a:pt x="812" y="8"/>
                  </a:lnTo>
                  <a:lnTo>
                    <a:pt x="796" y="11"/>
                  </a:lnTo>
                  <a:lnTo>
                    <a:pt x="779" y="14"/>
                  </a:lnTo>
                  <a:lnTo>
                    <a:pt x="764" y="16"/>
                  </a:lnTo>
                  <a:lnTo>
                    <a:pt x="747" y="19"/>
                  </a:lnTo>
                  <a:lnTo>
                    <a:pt x="732" y="23"/>
                  </a:lnTo>
                  <a:lnTo>
                    <a:pt x="716" y="27"/>
                  </a:lnTo>
                </a:path>
              </a:pathLst>
            </a:custGeom>
            <a:noFill/>
            <a:ln w="206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Freeform 24"/>
            <p:cNvSpPr>
              <a:spLocks/>
            </p:cNvSpPr>
            <p:nvPr/>
          </p:nvSpPr>
          <p:spPr bwMode="auto">
            <a:xfrm>
              <a:off x="871361" y="4965525"/>
              <a:ext cx="26448" cy="51819"/>
            </a:xfrm>
            <a:custGeom>
              <a:avLst/>
              <a:gdLst>
                <a:gd name="T0" fmla="*/ 0 w 110"/>
                <a:gd name="T1" fmla="*/ 30 h 210"/>
                <a:gd name="T2" fmla="*/ 18 w 110"/>
                <a:gd name="T3" fmla="*/ 0 h 210"/>
                <a:gd name="T4" fmla="*/ 16 w 110"/>
                <a:gd name="T5" fmla="*/ 35 h 210"/>
                <a:gd name="T6" fmla="*/ 10 w 110"/>
                <a:gd name="T7" fmla="*/ 26 h 210"/>
                <a:gd name="T8" fmla="*/ 0 w 110"/>
                <a:gd name="T9" fmla="*/ 30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210">
                  <a:moveTo>
                    <a:pt x="0" y="181"/>
                  </a:moveTo>
                  <a:lnTo>
                    <a:pt x="110" y="0"/>
                  </a:lnTo>
                  <a:lnTo>
                    <a:pt x="97" y="210"/>
                  </a:lnTo>
                  <a:lnTo>
                    <a:pt x="62" y="157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Freeform 25"/>
            <p:cNvSpPr>
              <a:spLocks/>
            </p:cNvSpPr>
            <p:nvPr/>
          </p:nvSpPr>
          <p:spPr bwMode="auto">
            <a:xfrm>
              <a:off x="1028580" y="4793782"/>
              <a:ext cx="51427" cy="29611"/>
            </a:xfrm>
            <a:custGeom>
              <a:avLst/>
              <a:gdLst>
                <a:gd name="T0" fmla="*/ 35 w 211"/>
                <a:gd name="T1" fmla="*/ 16 h 122"/>
                <a:gd name="T2" fmla="*/ 0 w 211"/>
                <a:gd name="T3" fmla="*/ 20 h 122"/>
                <a:gd name="T4" fmla="*/ 29 w 211"/>
                <a:gd name="T5" fmla="*/ 0 h 122"/>
                <a:gd name="T6" fmla="*/ 26 w 211"/>
                <a:gd name="T7" fmla="*/ 10 h 122"/>
                <a:gd name="T8" fmla="*/ 35 w 211"/>
                <a:gd name="T9" fmla="*/ 16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1" h="122">
                  <a:moveTo>
                    <a:pt x="211" y="96"/>
                  </a:moveTo>
                  <a:lnTo>
                    <a:pt x="0" y="122"/>
                  </a:lnTo>
                  <a:lnTo>
                    <a:pt x="174" y="0"/>
                  </a:lnTo>
                  <a:lnTo>
                    <a:pt x="155" y="62"/>
                  </a:lnTo>
                  <a:lnTo>
                    <a:pt x="211" y="96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Freeform 26"/>
            <p:cNvSpPr>
              <a:spLocks/>
            </p:cNvSpPr>
            <p:nvPr/>
          </p:nvSpPr>
          <p:spPr bwMode="auto">
            <a:xfrm>
              <a:off x="1428242" y="2347925"/>
              <a:ext cx="459904" cy="463410"/>
            </a:xfrm>
            <a:custGeom>
              <a:avLst/>
              <a:gdLst>
                <a:gd name="T0" fmla="*/ 1 w 1875"/>
                <a:gd name="T1" fmla="*/ 141 h 1876"/>
                <a:gd name="T2" fmla="*/ 0 w 1875"/>
                <a:gd name="T3" fmla="*/ 154 h 1876"/>
                <a:gd name="T4" fmla="*/ 1 w 1875"/>
                <a:gd name="T5" fmla="*/ 168 h 1876"/>
                <a:gd name="T6" fmla="*/ 2 w 1875"/>
                <a:gd name="T7" fmla="*/ 182 h 1876"/>
                <a:gd name="T8" fmla="*/ 5 w 1875"/>
                <a:gd name="T9" fmla="*/ 195 h 1876"/>
                <a:gd name="T10" fmla="*/ 9 w 1875"/>
                <a:gd name="T11" fmla="*/ 208 h 1876"/>
                <a:gd name="T12" fmla="*/ 14 w 1875"/>
                <a:gd name="T13" fmla="*/ 221 h 1876"/>
                <a:gd name="T14" fmla="*/ 20 w 1875"/>
                <a:gd name="T15" fmla="*/ 233 h 1876"/>
                <a:gd name="T16" fmla="*/ 27 w 1875"/>
                <a:gd name="T17" fmla="*/ 244 h 1876"/>
                <a:gd name="T18" fmla="*/ 35 w 1875"/>
                <a:gd name="T19" fmla="*/ 255 h 1876"/>
                <a:gd name="T20" fmla="*/ 44 w 1875"/>
                <a:gd name="T21" fmla="*/ 265 h 1876"/>
                <a:gd name="T22" fmla="*/ 54 w 1875"/>
                <a:gd name="T23" fmla="*/ 275 h 1876"/>
                <a:gd name="T24" fmla="*/ 65 w 1875"/>
                <a:gd name="T25" fmla="*/ 283 h 1876"/>
                <a:gd name="T26" fmla="*/ 76 w 1875"/>
                <a:gd name="T27" fmla="*/ 291 h 1876"/>
                <a:gd name="T28" fmla="*/ 88 w 1875"/>
                <a:gd name="T29" fmla="*/ 297 h 1876"/>
                <a:gd name="T30" fmla="*/ 101 w 1875"/>
                <a:gd name="T31" fmla="*/ 303 h 1876"/>
                <a:gd name="T32" fmla="*/ 114 w 1875"/>
                <a:gd name="T33" fmla="*/ 307 h 1876"/>
                <a:gd name="T34" fmla="*/ 127 w 1875"/>
                <a:gd name="T35" fmla="*/ 310 h 1876"/>
                <a:gd name="T36" fmla="*/ 140 w 1875"/>
                <a:gd name="T37" fmla="*/ 312 h 1876"/>
                <a:gd name="T38" fmla="*/ 154 w 1875"/>
                <a:gd name="T39" fmla="*/ 313 h 1876"/>
                <a:gd name="T40" fmla="*/ 168 w 1875"/>
                <a:gd name="T41" fmla="*/ 313 h 1876"/>
                <a:gd name="T42" fmla="*/ 181 w 1875"/>
                <a:gd name="T43" fmla="*/ 311 h 1876"/>
                <a:gd name="T44" fmla="*/ 194 w 1875"/>
                <a:gd name="T45" fmla="*/ 308 h 1876"/>
                <a:gd name="T46" fmla="*/ 207 w 1875"/>
                <a:gd name="T47" fmla="*/ 304 h 1876"/>
                <a:gd name="T48" fmla="*/ 220 w 1875"/>
                <a:gd name="T49" fmla="*/ 299 h 1876"/>
                <a:gd name="T50" fmla="*/ 232 w 1875"/>
                <a:gd name="T51" fmla="*/ 293 h 1876"/>
                <a:gd name="T52" fmla="*/ 244 w 1875"/>
                <a:gd name="T53" fmla="*/ 286 h 1876"/>
                <a:gd name="T54" fmla="*/ 255 w 1875"/>
                <a:gd name="T55" fmla="*/ 278 h 1876"/>
                <a:gd name="T56" fmla="*/ 265 w 1875"/>
                <a:gd name="T57" fmla="*/ 269 h 1876"/>
                <a:gd name="T58" fmla="*/ 275 w 1875"/>
                <a:gd name="T59" fmla="*/ 259 h 1876"/>
                <a:gd name="T60" fmla="*/ 283 w 1875"/>
                <a:gd name="T61" fmla="*/ 249 h 1876"/>
                <a:gd name="T62" fmla="*/ 291 w 1875"/>
                <a:gd name="T63" fmla="*/ 237 h 1876"/>
                <a:gd name="T64" fmla="*/ 297 w 1875"/>
                <a:gd name="T65" fmla="*/ 225 h 1876"/>
                <a:gd name="T66" fmla="*/ 303 w 1875"/>
                <a:gd name="T67" fmla="*/ 213 h 1876"/>
                <a:gd name="T68" fmla="*/ 307 w 1875"/>
                <a:gd name="T69" fmla="*/ 200 h 1876"/>
                <a:gd name="T70" fmla="*/ 310 w 1875"/>
                <a:gd name="T71" fmla="*/ 187 h 1876"/>
                <a:gd name="T72" fmla="*/ 312 w 1875"/>
                <a:gd name="T73" fmla="*/ 173 h 1876"/>
                <a:gd name="T74" fmla="*/ 313 w 1875"/>
                <a:gd name="T75" fmla="*/ 160 h 1876"/>
                <a:gd name="T76" fmla="*/ 313 w 1875"/>
                <a:gd name="T77" fmla="*/ 146 h 1876"/>
                <a:gd name="T78" fmla="*/ 311 w 1875"/>
                <a:gd name="T79" fmla="*/ 132 h 1876"/>
                <a:gd name="T80" fmla="*/ 309 w 1875"/>
                <a:gd name="T81" fmla="*/ 119 h 1876"/>
                <a:gd name="T82" fmla="*/ 305 w 1875"/>
                <a:gd name="T83" fmla="*/ 106 h 1876"/>
                <a:gd name="T84" fmla="*/ 300 w 1875"/>
                <a:gd name="T85" fmla="*/ 93 h 1876"/>
                <a:gd name="T86" fmla="*/ 294 w 1875"/>
                <a:gd name="T87" fmla="*/ 81 h 1876"/>
                <a:gd name="T88" fmla="*/ 287 w 1875"/>
                <a:gd name="T89" fmla="*/ 70 h 1876"/>
                <a:gd name="T90" fmla="*/ 278 w 1875"/>
                <a:gd name="T91" fmla="*/ 58 h 1876"/>
                <a:gd name="T92" fmla="*/ 270 w 1875"/>
                <a:gd name="T93" fmla="*/ 48 h 1876"/>
                <a:gd name="T94" fmla="*/ 260 w 1875"/>
                <a:gd name="T95" fmla="*/ 39 h 1876"/>
                <a:gd name="T96" fmla="*/ 249 w 1875"/>
                <a:gd name="T97" fmla="*/ 30 h 1876"/>
                <a:gd name="T98" fmla="*/ 238 w 1875"/>
                <a:gd name="T99" fmla="*/ 23 h 1876"/>
                <a:gd name="T100" fmla="*/ 226 w 1875"/>
                <a:gd name="T101" fmla="*/ 16 h 1876"/>
                <a:gd name="T102" fmla="*/ 213 w 1875"/>
                <a:gd name="T103" fmla="*/ 11 h 1876"/>
                <a:gd name="T104" fmla="*/ 200 w 1875"/>
                <a:gd name="T105" fmla="*/ 6 h 1876"/>
                <a:gd name="T106" fmla="*/ 187 w 1875"/>
                <a:gd name="T107" fmla="*/ 3 h 1876"/>
                <a:gd name="T108" fmla="*/ 174 w 1875"/>
                <a:gd name="T109" fmla="*/ 1 h 1876"/>
                <a:gd name="T110" fmla="*/ 160 w 1875"/>
                <a:gd name="T111" fmla="*/ 0 h 1876"/>
                <a:gd name="T112" fmla="*/ 146 w 1875"/>
                <a:gd name="T113" fmla="*/ 1 h 1876"/>
                <a:gd name="T114" fmla="*/ 133 w 1875"/>
                <a:gd name="T115" fmla="*/ 2 h 1876"/>
                <a:gd name="T116" fmla="*/ 119 w 1875"/>
                <a:gd name="T117" fmla="*/ 5 h 18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75" h="1876">
                  <a:moveTo>
                    <a:pt x="14" y="779"/>
                  </a:moveTo>
                  <a:lnTo>
                    <a:pt x="12" y="794"/>
                  </a:lnTo>
                  <a:lnTo>
                    <a:pt x="9" y="811"/>
                  </a:lnTo>
                  <a:lnTo>
                    <a:pt x="7" y="828"/>
                  </a:lnTo>
                  <a:lnTo>
                    <a:pt x="5" y="843"/>
                  </a:lnTo>
                  <a:lnTo>
                    <a:pt x="4" y="860"/>
                  </a:lnTo>
                  <a:lnTo>
                    <a:pt x="3" y="875"/>
                  </a:lnTo>
                  <a:lnTo>
                    <a:pt x="1" y="892"/>
                  </a:lnTo>
                  <a:lnTo>
                    <a:pt x="0" y="909"/>
                  </a:lnTo>
                  <a:lnTo>
                    <a:pt x="0" y="924"/>
                  </a:lnTo>
                  <a:lnTo>
                    <a:pt x="0" y="941"/>
                  </a:lnTo>
                  <a:lnTo>
                    <a:pt x="0" y="958"/>
                  </a:lnTo>
                  <a:lnTo>
                    <a:pt x="0" y="973"/>
                  </a:lnTo>
                  <a:lnTo>
                    <a:pt x="1" y="990"/>
                  </a:lnTo>
                  <a:lnTo>
                    <a:pt x="3" y="1007"/>
                  </a:lnTo>
                  <a:lnTo>
                    <a:pt x="4" y="1022"/>
                  </a:lnTo>
                  <a:lnTo>
                    <a:pt x="6" y="1039"/>
                  </a:lnTo>
                  <a:lnTo>
                    <a:pt x="7" y="1056"/>
                  </a:lnTo>
                  <a:lnTo>
                    <a:pt x="9" y="1071"/>
                  </a:lnTo>
                  <a:lnTo>
                    <a:pt x="13" y="1088"/>
                  </a:lnTo>
                  <a:lnTo>
                    <a:pt x="15" y="1104"/>
                  </a:lnTo>
                  <a:lnTo>
                    <a:pt x="18" y="1119"/>
                  </a:lnTo>
                  <a:lnTo>
                    <a:pt x="22" y="1136"/>
                  </a:lnTo>
                  <a:lnTo>
                    <a:pt x="25" y="1152"/>
                  </a:lnTo>
                  <a:lnTo>
                    <a:pt x="28" y="1167"/>
                  </a:lnTo>
                  <a:lnTo>
                    <a:pt x="33" y="1184"/>
                  </a:lnTo>
                  <a:lnTo>
                    <a:pt x="37" y="1199"/>
                  </a:lnTo>
                  <a:lnTo>
                    <a:pt x="42" y="1215"/>
                  </a:lnTo>
                  <a:lnTo>
                    <a:pt x="47" y="1231"/>
                  </a:lnTo>
                  <a:lnTo>
                    <a:pt x="52" y="1246"/>
                  </a:lnTo>
                  <a:lnTo>
                    <a:pt x="57" y="1262"/>
                  </a:lnTo>
                  <a:lnTo>
                    <a:pt x="64" y="1276"/>
                  </a:lnTo>
                  <a:lnTo>
                    <a:pt x="69" y="1292"/>
                  </a:lnTo>
                  <a:lnTo>
                    <a:pt x="76" y="1306"/>
                  </a:lnTo>
                  <a:lnTo>
                    <a:pt x="82" y="1322"/>
                  </a:lnTo>
                  <a:lnTo>
                    <a:pt x="89" y="1336"/>
                  </a:lnTo>
                  <a:lnTo>
                    <a:pt x="96" y="1351"/>
                  </a:lnTo>
                  <a:lnTo>
                    <a:pt x="104" y="1366"/>
                  </a:lnTo>
                  <a:lnTo>
                    <a:pt x="111" y="1381"/>
                  </a:lnTo>
                  <a:lnTo>
                    <a:pt x="118" y="1394"/>
                  </a:lnTo>
                  <a:lnTo>
                    <a:pt x="127" y="1409"/>
                  </a:lnTo>
                  <a:lnTo>
                    <a:pt x="135" y="1423"/>
                  </a:lnTo>
                  <a:lnTo>
                    <a:pt x="144" y="1437"/>
                  </a:lnTo>
                  <a:lnTo>
                    <a:pt x="153" y="1451"/>
                  </a:lnTo>
                  <a:lnTo>
                    <a:pt x="162" y="1464"/>
                  </a:lnTo>
                  <a:lnTo>
                    <a:pt x="171" y="1478"/>
                  </a:lnTo>
                  <a:lnTo>
                    <a:pt x="181" y="1491"/>
                  </a:lnTo>
                  <a:lnTo>
                    <a:pt x="190" y="1504"/>
                  </a:lnTo>
                  <a:lnTo>
                    <a:pt x="200" y="1517"/>
                  </a:lnTo>
                  <a:lnTo>
                    <a:pt x="211" y="1530"/>
                  </a:lnTo>
                  <a:lnTo>
                    <a:pt x="221" y="1542"/>
                  </a:lnTo>
                  <a:lnTo>
                    <a:pt x="231" y="1555"/>
                  </a:lnTo>
                  <a:lnTo>
                    <a:pt x="242" y="1567"/>
                  </a:lnTo>
                  <a:lnTo>
                    <a:pt x="253" y="1579"/>
                  </a:lnTo>
                  <a:lnTo>
                    <a:pt x="264" y="1591"/>
                  </a:lnTo>
                  <a:lnTo>
                    <a:pt x="277" y="1602"/>
                  </a:lnTo>
                  <a:lnTo>
                    <a:pt x="288" y="1614"/>
                  </a:lnTo>
                  <a:lnTo>
                    <a:pt x="300" y="1625"/>
                  </a:lnTo>
                  <a:lnTo>
                    <a:pt x="312" y="1636"/>
                  </a:lnTo>
                  <a:lnTo>
                    <a:pt x="324" y="1647"/>
                  </a:lnTo>
                  <a:lnTo>
                    <a:pt x="337" y="1658"/>
                  </a:lnTo>
                  <a:lnTo>
                    <a:pt x="349" y="1668"/>
                  </a:lnTo>
                  <a:lnTo>
                    <a:pt x="362" y="1678"/>
                  </a:lnTo>
                  <a:lnTo>
                    <a:pt x="374" y="1688"/>
                  </a:lnTo>
                  <a:lnTo>
                    <a:pt x="388" y="1698"/>
                  </a:lnTo>
                  <a:lnTo>
                    <a:pt x="401" y="1707"/>
                  </a:lnTo>
                  <a:lnTo>
                    <a:pt x="415" y="1716"/>
                  </a:lnTo>
                  <a:lnTo>
                    <a:pt x="428" y="1726"/>
                  </a:lnTo>
                  <a:lnTo>
                    <a:pt x="442" y="1734"/>
                  </a:lnTo>
                  <a:lnTo>
                    <a:pt x="456" y="1743"/>
                  </a:lnTo>
                  <a:lnTo>
                    <a:pt x="470" y="1750"/>
                  </a:lnTo>
                  <a:lnTo>
                    <a:pt x="485" y="1759"/>
                  </a:lnTo>
                  <a:lnTo>
                    <a:pt x="499" y="1767"/>
                  </a:lnTo>
                  <a:lnTo>
                    <a:pt x="514" y="1774"/>
                  </a:lnTo>
                  <a:lnTo>
                    <a:pt x="528" y="1782"/>
                  </a:lnTo>
                  <a:lnTo>
                    <a:pt x="543" y="1788"/>
                  </a:lnTo>
                  <a:lnTo>
                    <a:pt x="557" y="1795"/>
                  </a:lnTo>
                  <a:lnTo>
                    <a:pt x="573" y="1802"/>
                  </a:lnTo>
                  <a:lnTo>
                    <a:pt x="587" y="1808"/>
                  </a:lnTo>
                  <a:lnTo>
                    <a:pt x="603" y="1814"/>
                  </a:lnTo>
                  <a:lnTo>
                    <a:pt x="618" y="1820"/>
                  </a:lnTo>
                  <a:lnTo>
                    <a:pt x="634" y="1825"/>
                  </a:lnTo>
                  <a:lnTo>
                    <a:pt x="649" y="1831"/>
                  </a:lnTo>
                  <a:lnTo>
                    <a:pt x="665" y="1835"/>
                  </a:lnTo>
                  <a:lnTo>
                    <a:pt x="681" y="1840"/>
                  </a:lnTo>
                  <a:lnTo>
                    <a:pt x="696" y="1844"/>
                  </a:lnTo>
                  <a:lnTo>
                    <a:pt x="712" y="1848"/>
                  </a:lnTo>
                  <a:lnTo>
                    <a:pt x="727" y="1852"/>
                  </a:lnTo>
                  <a:lnTo>
                    <a:pt x="744" y="1856"/>
                  </a:lnTo>
                  <a:lnTo>
                    <a:pt x="760" y="1858"/>
                  </a:lnTo>
                  <a:lnTo>
                    <a:pt x="776" y="1862"/>
                  </a:lnTo>
                  <a:lnTo>
                    <a:pt x="792" y="1865"/>
                  </a:lnTo>
                  <a:lnTo>
                    <a:pt x="808" y="1867"/>
                  </a:lnTo>
                  <a:lnTo>
                    <a:pt x="824" y="1870"/>
                  </a:lnTo>
                  <a:lnTo>
                    <a:pt x="841" y="1871"/>
                  </a:lnTo>
                  <a:lnTo>
                    <a:pt x="857" y="1873"/>
                  </a:lnTo>
                  <a:lnTo>
                    <a:pt x="873" y="1874"/>
                  </a:lnTo>
                  <a:lnTo>
                    <a:pt x="890" y="1875"/>
                  </a:lnTo>
                  <a:lnTo>
                    <a:pt x="906" y="1875"/>
                  </a:lnTo>
                  <a:lnTo>
                    <a:pt x="922" y="1876"/>
                  </a:lnTo>
                  <a:lnTo>
                    <a:pt x="939" y="1876"/>
                  </a:lnTo>
                  <a:lnTo>
                    <a:pt x="955" y="1876"/>
                  </a:lnTo>
                  <a:lnTo>
                    <a:pt x="971" y="1875"/>
                  </a:lnTo>
                  <a:lnTo>
                    <a:pt x="988" y="1875"/>
                  </a:lnTo>
                  <a:lnTo>
                    <a:pt x="1004" y="1874"/>
                  </a:lnTo>
                  <a:lnTo>
                    <a:pt x="1020" y="1873"/>
                  </a:lnTo>
                  <a:lnTo>
                    <a:pt x="1036" y="1871"/>
                  </a:lnTo>
                  <a:lnTo>
                    <a:pt x="1053" y="1869"/>
                  </a:lnTo>
                  <a:lnTo>
                    <a:pt x="1069" y="1867"/>
                  </a:lnTo>
                  <a:lnTo>
                    <a:pt x="1085" y="1864"/>
                  </a:lnTo>
                  <a:lnTo>
                    <a:pt x="1102" y="1862"/>
                  </a:lnTo>
                  <a:lnTo>
                    <a:pt x="1117" y="1858"/>
                  </a:lnTo>
                  <a:lnTo>
                    <a:pt x="1133" y="1855"/>
                  </a:lnTo>
                  <a:lnTo>
                    <a:pt x="1149" y="1852"/>
                  </a:lnTo>
                  <a:lnTo>
                    <a:pt x="1165" y="1848"/>
                  </a:lnTo>
                  <a:lnTo>
                    <a:pt x="1181" y="1844"/>
                  </a:lnTo>
                  <a:lnTo>
                    <a:pt x="1196" y="1840"/>
                  </a:lnTo>
                  <a:lnTo>
                    <a:pt x="1212" y="1835"/>
                  </a:lnTo>
                  <a:lnTo>
                    <a:pt x="1227" y="1831"/>
                  </a:lnTo>
                  <a:lnTo>
                    <a:pt x="1243" y="1825"/>
                  </a:lnTo>
                  <a:lnTo>
                    <a:pt x="1259" y="1820"/>
                  </a:lnTo>
                  <a:lnTo>
                    <a:pt x="1274" y="1814"/>
                  </a:lnTo>
                  <a:lnTo>
                    <a:pt x="1290" y="1807"/>
                  </a:lnTo>
                  <a:lnTo>
                    <a:pt x="1304" y="1802"/>
                  </a:lnTo>
                  <a:lnTo>
                    <a:pt x="1320" y="1795"/>
                  </a:lnTo>
                  <a:lnTo>
                    <a:pt x="1334" y="1788"/>
                  </a:lnTo>
                  <a:lnTo>
                    <a:pt x="1349" y="1782"/>
                  </a:lnTo>
                  <a:lnTo>
                    <a:pt x="1363" y="1774"/>
                  </a:lnTo>
                  <a:lnTo>
                    <a:pt x="1378" y="1766"/>
                  </a:lnTo>
                  <a:lnTo>
                    <a:pt x="1392" y="1758"/>
                  </a:lnTo>
                  <a:lnTo>
                    <a:pt x="1407" y="1750"/>
                  </a:lnTo>
                  <a:lnTo>
                    <a:pt x="1421" y="1743"/>
                  </a:lnTo>
                  <a:lnTo>
                    <a:pt x="1434" y="1734"/>
                  </a:lnTo>
                  <a:lnTo>
                    <a:pt x="1449" y="1725"/>
                  </a:lnTo>
                  <a:lnTo>
                    <a:pt x="1462" y="1716"/>
                  </a:lnTo>
                  <a:lnTo>
                    <a:pt x="1476" y="1707"/>
                  </a:lnTo>
                  <a:lnTo>
                    <a:pt x="1489" y="1697"/>
                  </a:lnTo>
                  <a:lnTo>
                    <a:pt x="1502" y="1687"/>
                  </a:lnTo>
                  <a:lnTo>
                    <a:pt x="1515" y="1677"/>
                  </a:lnTo>
                  <a:lnTo>
                    <a:pt x="1528" y="1667"/>
                  </a:lnTo>
                  <a:lnTo>
                    <a:pt x="1540" y="1657"/>
                  </a:lnTo>
                  <a:lnTo>
                    <a:pt x="1552" y="1647"/>
                  </a:lnTo>
                  <a:lnTo>
                    <a:pt x="1565" y="1636"/>
                  </a:lnTo>
                  <a:lnTo>
                    <a:pt x="1577" y="1625"/>
                  </a:lnTo>
                  <a:lnTo>
                    <a:pt x="1589" y="1614"/>
                  </a:lnTo>
                  <a:lnTo>
                    <a:pt x="1600" y="1602"/>
                  </a:lnTo>
                  <a:lnTo>
                    <a:pt x="1613" y="1590"/>
                  </a:lnTo>
                  <a:lnTo>
                    <a:pt x="1624" y="1578"/>
                  </a:lnTo>
                  <a:lnTo>
                    <a:pt x="1635" y="1567"/>
                  </a:lnTo>
                  <a:lnTo>
                    <a:pt x="1645" y="1555"/>
                  </a:lnTo>
                  <a:lnTo>
                    <a:pt x="1656" y="1541"/>
                  </a:lnTo>
                  <a:lnTo>
                    <a:pt x="1666" y="1529"/>
                  </a:lnTo>
                  <a:lnTo>
                    <a:pt x="1676" y="1517"/>
                  </a:lnTo>
                  <a:lnTo>
                    <a:pt x="1686" y="1503"/>
                  </a:lnTo>
                  <a:lnTo>
                    <a:pt x="1696" y="1490"/>
                  </a:lnTo>
                  <a:lnTo>
                    <a:pt x="1706" y="1477"/>
                  </a:lnTo>
                  <a:lnTo>
                    <a:pt x="1715" y="1463"/>
                  </a:lnTo>
                  <a:lnTo>
                    <a:pt x="1724" y="1450"/>
                  </a:lnTo>
                  <a:lnTo>
                    <a:pt x="1733" y="1437"/>
                  </a:lnTo>
                  <a:lnTo>
                    <a:pt x="1742" y="1422"/>
                  </a:lnTo>
                  <a:lnTo>
                    <a:pt x="1750" y="1408"/>
                  </a:lnTo>
                  <a:lnTo>
                    <a:pt x="1757" y="1394"/>
                  </a:lnTo>
                  <a:lnTo>
                    <a:pt x="1765" y="1380"/>
                  </a:lnTo>
                  <a:lnTo>
                    <a:pt x="1773" y="1365"/>
                  </a:lnTo>
                  <a:lnTo>
                    <a:pt x="1781" y="1351"/>
                  </a:lnTo>
                  <a:lnTo>
                    <a:pt x="1787" y="1335"/>
                  </a:lnTo>
                  <a:lnTo>
                    <a:pt x="1794" y="1321"/>
                  </a:lnTo>
                  <a:lnTo>
                    <a:pt x="1801" y="1306"/>
                  </a:lnTo>
                  <a:lnTo>
                    <a:pt x="1807" y="1291"/>
                  </a:lnTo>
                  <a:lnTo>
                    <a:pt x="1813" y="1275"/>
                  </a:lnTo>
                  <a:lnTo>
                    <a:pt x="1819" y="1261"/>
                  </a:lnTo>
                  <a:lnTo>
                    <a:pt x="1824" y="1245"/>
                  </a:lnTo>
                  <a:lnTo>
                    <a:pt x="1830" y="1229"/>
                  </a:lnTo>
                  <a:lnTo>
                    <a:pt x="1834" y="1214"/>
                  </a:lnTo>
                  <a:lnTo>
                    <a:pt x="1839" y="1198"/>
                  </a:lnTo>
                  <a:lnTo>
                    <a:pt x="1843" y="1183"/>
                  </a:lnTo>
                  <a:lnTo>
                    <a:pt x="1848" y="1167"/>
                  </a:lnTo>
                  <a:lnTo>
                    <a:pt x="1851" y="1150"/>
                  </a:lnTo>
                  <a:lnTo>
                    <a:pt x="1855" y="1135"/>
                  </a:lnTo>
                  <a:lnTo>
                    <a:pt x="1859" y="1119"/>
                  </a:lnTo>
                  <a:lnTo>
                    <a:pt x="1861" y="1103"/>
                  </a:lnTo>
                  <a:lnTo>
                    <a:pt x="1864" y="1087"/>
                  </a:lnTo>
                  <a:lnTo>
                    <a:pt x="1866" y="1070"/>
                  </a:lnTo>
                  <a:lnTo>
                    <a:pt x="1869" y="1055"/>
                  </a:lnTo>
                  <a:lnTo>
                    <a:pt x="1871" y="1038"/>
                  </a:lnTo>
                  <a:lnTo>
                    <a:pt x="1872" y="1021"/>
                  </a:lnTo>
                  <a:lnTo>
                    <a:pt x="1873" y="1006"/>
                  </a:lnTo>
                  <a:lnTo>
                    <a:pt x="1874" y="989"/>
                  </a:lnTo>
                  <a:lnTo>
                    <a:pt x="1875" y="973"/>
                  </a:lnTo>
                  <a:lnTo>
                    <a:pt x="1875" y="957"/>
                  </a:lnTo>
                  <a:lnTo>
                    <a:pt x="1875" y="940"/>
                  </a:lnTo>
                  <a:lnTo>
                    <a:pt x="1875" y="923"/>
                  </a:lnTo>
                  <a:lnTo>
                    <a:pt x="1875" y="908"/>
                  </a:lnTo>
                  <a:lnTo>
                    <a:pt x="1874" y="891"/>
                  </a:lnTo>
                  <a:lnTo>
                    <a:pt x="1873" y="875"/>
                  </a:lnTo>
                  <a:lnTo>
                    <a:pt x="1872" y="859"/>
                  </a:lnTo>
                  <a:lnTo>
                    <a:pt x="1871" y="842"/>
                  </a:lnTo>
                  <a:lnTo>
                    <a:pt x="1869" y="826"/>
                  </a:lnTo>
                  <a:lnTo>
                    <a:pt x="1866" y="810"/>
                  </a:lnTo>
                  <a:lnTo>
                    <a:pt x="1864" y="794"/>
                  </a:lnTo>
                  <a:lnTo>
                    <a:pt x="1862" y="777"/>
                  </a:lnTo>
                  <a:lnTo>
                    <a:pt x="1859" y="762"/>
                  </a:lnTo>
                  <a:lnTo>
                    <a:pt x="1855" y="745"/>
                  </a:lnTo>
                  <a:lnTo>
                    <a:pt x="1852" y="730"/>
                  </a:lnTo>
                  <a:lnTo>
                    <a:pt x="1849" y="714"/>
                  </a:lnTo>
                  <a:lnTo>
                    <a:pt x="1844" y="697"/>
                  </a:lnTo>
                  <a:lnTo>
                    <a:pt x="1840" y="682"/>
                  </a:lnTo>
                  <a:lnTo>
                    <a:pt x="1835" y="666"/>
                  </a:lnTo>
                  <a:lnTo>
                    <a:pt x="1831" y="651"/>
                  </a:lnTo>
                  <a:lnTo>
                    <a:pt x="1825" y="635"/>
                  </a:lnTo>
                  <a:lnTo>
                    <a:pt x="1820" y="619"/>
                  </a:lnTo>
                  <a:lnTo>
                    <a:pt x="1814" y="605"/>
                  </a:lnTo>
                  <a:lnTo>
                    <a:pt x="1809" y="589"/>
                  </a:lnTo>
                  <a:lnTo>
                    <a:pt x="1802" y="574"/>
                  </a:lnTo>
                  <a:lnTo>
                    <a:pt x="1795" y="559"/>
                  </a:lnTo>
                  <a:lnTo>
                    <a:pt x="1789" y="545"/>
                  </a:lnTo>
                  <a:lnTo>
                    <a:pt x="1782" y="529"/>
                  </a:lnTo>
                  <a:lnTo>
                    <a:pt x="1775" y="515"/>
                  </a:lnTo>
                  <a:lnTo>
                    <a:pt x="1767" y="500"/>
                  </a:lnTo>
                  <a:lnTo>
                    <a:pt x="1760" y="486"/>
                  </a:lnTo>
                  <a:lnTo>
                    <a:pt x="1752" y="471"/>
                  </a:lnTo>
                  <a:lnTo>
                    <a:pt x="1743" y="458"/>
                  </a:lnTo>
                  <a:lnTo>
                    <a:pt x="1735" y="444"/>
                  </a:lnTo>
                  <a:lnTo>
                    <a:pt x="1726" y="430"/>
                  </a:lnTo>
                  <a:lnTo>
                    <a:pt x="1717" y="417"/>
                  </a:lnTo>
                  <a:lnTo>
                    <a:pt x="1707" y="402"/>
                  </a:lnTo>
                  <a:lnTo>
                    <a:pt x="1698" y="389"/>
                  </a:lnTo>
                  <a:lnTo>
                    <a:pt x="1688" y="377"/>
                  </a:lnTo>
                  <a:lnTo>
                    <a:pt x="1678" y="363"/>
                  </a:lnTo>
                  <a:lnTo>
                    <a:pt x="1668" y="350"/>
                  </a:lnTo>
                  <a:lnTo>
                    <a:pt x="1658" y="338"/>
                  </a:lnTo>
                  <a:lnTo>
                    <a:pt x="1647" y="325"/>
                  </a:lnTo>
                  <a:lnTo>
                    <a:pt x="1637" y="313"/>
                  </a:lnTo>
                  <a:lnTo>
                    <a:pt x="1626" y="301"/>
                  </a:lnTo>
                  <a:lnTo>
                    <a:pt x="1615" y="289"/>
                  </a:lnTo>
                  <a:lnTo>
                    <a:pt x="1604" y="278"/>
                  </a:lnTo>
                  <a:lnTo>
                    <a:pt x="1591" y="266"/>
                  </a:lnTo>
                  <a:lnTo>
                    <a:pt x="1579" y="254"/>
                  </a:lnTo>
                  <a:lnTo>
                    <a:pt x="1568" y="243"/>
                  </a:lnTo>
                  <a:lnTo>
                    <a:pt x="1556" y="233"/>
                  </a:lnTo>
                  <a:lnTo>
                    <a:pt x="1544" y="222"/>
                  </a:lnTo>
                  <a:lnTo>
                    <a:pt x="1530" y="212"/>
                  </a:lnTo>
                  <a:lnTo>
                    <a:pt x="1518" y="202"/>
                  </a:lnTo>
                  <a:lnTo>
                    <a:pt x="1505" y="192"/>
                  </a:lnTo>
                  <a:lnTo>
                    <a:pt x="1491" y="182"/>
                  </a:lnTo>
                  <a:lnTo>
                    <a:pt x="1479" y="172"/>
                  </a:lnTo>
                  <a:lnTo>
                    <a:pt x="1465" y="163"/>
                  </a:lnTo>
                  <a:lnTo>
                    <a:pt x="1451" y="154"/>
                  </a:lnTo>
                  <a:lnTo>
                    <a:pt x="1438" y="145"/>
                  </a:lnTo>
                  <a:lnTo>
                    <a:pt x="1423" y="136"/>
                  </a:lnTo>
                  <a:lnTo>
                    <a:pt x="1410" y="128"/>
                  </a:lnTo>
                  <a:lnTo>
                    <a:pt x="1395" y="120"/>
                  </a:lnTo>
                  <a:lnTo>
                    <a:pt x="1381" y="112"/>
                  </a:lnTo>
                  <a:lnTo>
                    <a:pt x="1367" y="105"/>
                  </a:lnTo>
                  <a:lnTo>
                    <a:pt x="1352" y="97"/>
                  </a:lnTo>
                  <a:lnTo>
                    <a:pt x="1338" y="91"/>
                  </a:lnTo>
                  <a:lnTo>
                    <a:pt x="1323" y="83"/>
                  </a:lnTo>
                  <a:lnTo>
                    <a:pt x="1308" y="77"/>
                  </a:lnTo>
                  <a:lnTo>
                    <a:pt x="1293" y="71"/>
                  </a:lnTo>
                  <a:lnTo>
                    <a:pt x="1277" y="64"/>
                  </a:lnTo>
                  <a:lnTo>
                    <a:pt x="1262" y="58"/>
                  </a:lnTo>
                  <a:lnTo>
                    <a:pt x="1246" y="53"/>
                  </a:lnTo>
                  <a:lnTo>
                    <a:pt x="1231" y="48"/>
                  </a:lnTo>
                  <a:lnTo>
                    <a:pt x="1215" y="43"/>
                  </a:lnTo>
                  <a:lnTo>
                    <a:pt x="1200" y="38"/>
                  </a:lnTo>
                  <a:lnTo>
                    <a:pt x="1184" y="34"/>
                  </a:lnTo>
                  <a:lnTo>
                    <a:pt x="1168" y="29"/>
                  </a:lnTo>
                  <a:lnTo>
                    <a:pt x="1153" y="26"/>
                  </a:lnTo>
                  <a:lnTo>
                    <a:pt x="1137" y="22"/>
                  </a:lnTo>
                  <a:lnTo>
                    <a:pt x="1120" y="18"/>
                  </a:lnTo>
                  <a:lnTo>
                    <a:pt x="1105" y="16"/>
                  </a:lnTo>
                  <a:lnTo>
                    <a:pt x="1088" y="13"/>
                  </a:lnTo>
                  <a:lnTo>
                    <a:pt x="1073" y="10"/>
                  </a:lnTo>
                  <a:lnTo>
                    <a:pt x="1056" y="8"/>
                  </a:lnTo>
                  <a:lnTo>
                    <a:pt x="1040" y="6"/>
                  </a:lnTo>
                  <a:lnTo>
                    <a:pt x="1024" y="5"/>
                  </a:lnTo>
                  <a:lnTo>
                    <a:pt x="1007" y="4"/>
                  </a:lnTo>
                  <a:lnTo>
                    <a:pt x="991" y="3"/>
                  </a:lnTo>
                  <a:lnTo>
                    <a:pt x="975" y="2"/>
                  </a:lnTo>
                  <a:lnTo>
                    <a:pt x="958" y="2"/>
                  </a:lnTo>
                  <a:lnTo>
                    <a:pt x="942" y="0"/>
                  </a:lnTo>
                  <a:lnTo>
                    <a:pt x="926" y="0"/>
                  </a:lnTo>
                  <a:lnTo>
                    <a:pt x="909" y="2"/>
                  </a:lnTo>
                  <a:lnTo>
                    <a:pt x="893" y="2"/>
                  </a:lnTo>
                  <a:lnTo>
                    <a:pt x="877" y="3"/>
                  </a:lnTo>
                  <a:lnTo>
                    <a:pt x="860" y="4"/>
                  </a:lnTo>
                  <a:lnTo>
                    <a:pt x="844" y="6"/>
                  </a:lnTo>
                  <a:lnTo>
                    <a:pt x="828" y="7"/>
                  </a:lnTo>
                  <a:lnTo>
                    <a:pt x="812" y="9"/>
                  </a:lnTo>
                  <a:lnTo>
                    <a:pt x="795" y="12"/>
                  </a:lnTo>
                  <a:lnTo>
                    <a:pt x="780" y="14"/>
                  </a:lnTo>
                  <a:lnTo>
                    <a:pt x="763" y="17"/>
                  </a:lnTo>
                  <a:lnTo>
                    <a:pt x="747" y="20"/>
                  </a:lnTo>
                  <a:lnTo>
                    <a:pt x="732" y="24"/>
                  </a:lnTo>
                  <a:lnTo>
                    <a:pt x="715" y="27"/>
                  </a:lnTo>
                </a:path>
              </a:pathLst>
            </a:custGeom>
            <a:noFill/>
            <a:ln w="206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Freeform 27"/>
            <p:cNvSpPr>
              <a:spLocks/>
            </p:cNvSpPr>
            <p:nvPr/>
          </p:nvSpPr>
          <p:spPr bwMode="auto">
            <a:xfrm>
              <a:off x="1415018" y="2509304"/>
              <a:ext cx="26448" cy="51819"/>
            </a:xfrm>
            <a:custGeom>
              <a:avLst/>
              <a:gdLst>
                <a:gd name="T0" fmla="*/ 0 w 110"/>
                <a:gd name="T1" fmla="*/ 30 h 210"/>
                <a:gd name="T2" fmla="*/ 18 w 110"/>
                <a:gd name="T3" fmla="*/ 0 h 210"/>
                <a:gd name="T4" fmla="*/ 16 w 110"/>
                <a:gd name="T5" fmla="*/ 35 h 210"/>
                <a:gd name="T6" fmla="*/ 10 w 110"/>
                <a:gd name="T7" fmla="*/ 26 h 210"/>
                <a:gd name="T8" fmla="*/ 0 w 110"/>
                <a:gd name="T9" fmla="*/ 30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210">
                  <a:moveTo>
                    <a:pt x="0" y="181"/>
                  </a:moveTo>
                  <a:lnTo>
                    <a:pt x="110" y="0"/>
                  </a:lnTo>
                  <a:lnTo>
                    <a:pt x="98" y="210"/>
                  </a:lnTo>
                  <a:lnTo>
                    <a:pt x="62" y="157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Freeform 28"/>
            <p:cNvSpPr>
              <a:spLocks/>
            </p:cNvSpPr>
            <p:nvPr/>
          </p:nvSpPr>
          <p:spPr bwMode="auto">
            <a:xfrm>
              <a:off x="1572237" y="2336080"/>
              <a:ext cx="51427" cy="31091"/>
            </a:xfrm>
            <a:custGeom>
              <a:avLst/>
              <a:gdLst>
                <a:gd name="T0" fmla="*/ 35 w 211"/>
                <a:gd name="T1" fmla="*/ 16 h 121"/>
                <a:gd name="T2" fmla="*/ 0 w 211"/>
                <a:gd name="T3" fmla="*/ 21 h 121"/>
                <a:gd name="T4" fmla="*/ 29 w 211"/>
                <a:gd name="T5" fmla="*/ 0 h 121"/>
                <a:gd name="T6" fmla="*/ 26 w 211"/>
                <a:gd name="T7" fmla="*/ 11 h 121"/>
                <a:gd name="T8" fmla="*/ 35 w 211"/>
                <a:gd name="T9" fmla="*/ 16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1" h="121">
                  <a:moveTo>
                    <a:pt x="211" y="95"/>
                  </a:moveTo>
                  <a:lnTo>
                    <a:pt x="0" y="121"/>
                  </a:lnTo>
                  <a:lnTo>
                    <a:pt x="173" y="0"/>
                  </a:lnTo>
                  <a:lnTo>
                    <a:pt x="154" y="62"/>
                  </a:lnTo>
                  <a:lnTo>
                    <a:pt x="211" y="95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29"/>
            <p:cNvSpPr>
              <a:spLocks/>
            </p:cNvSpPr>
            <p:nvPr/>
          </p:nvSpPr>
          <p:spPr bwMode="auto">
            <a:xfrm>
              <a:off x="3188515" y="3818104"/>
              <a:ext cx="458435" cy="461929"/>
            </a:xfrm>
            <a:custGeom>
              <a:avLst/>
              <a:gdLst>
                <a:gd name="T0" fmla="*/ 1 w 1876"/>
                <a:gd name="T1" fmla="*/ 140 h 1876"/>
                <a:gd name="T2" fmla="*/ 0 w 1876"/>
                <a:gd name="T3" fmla="*/ 154 h 1876"/>
                <a:gd name="T4" fmla="*/ 0 w 1876"/>
                <a:gd name="T5" fmla="*/ 167 h 1876"/>
                <a:gd name="T6" fmla="*/ 2 w 1876"/>
                <a:gd name="T7" fmla="*/ 181 h 1876"/>
                <a:gd name="T8" fmla="*/ 5 w 1876"/>
                <a:gd name="T9" fmla="*/ 194 h 1876"/>
                <a:gd name="T10" fmla="*/ 9 w 1876"/>
                <a:gd name="T11" fmla="*/ 207 h 1876"/>
                <a:gd name="T12" fmla="*/ 14 w 1876"/>
                <a:gd name="T13" fmla="*/ 220 h 1876"/>
                <a:gd name="T14" fmla="*/ 20 w 1876"/>
                <a:gd name="T15" fmla="*/ 232 h 1876"/>
                <a:gd name="T16" fmla="*/ 27 w 1876"/>
                <a:gd name="T17" fmla="*/ 243 h 1876"/>
                <a:gd name="T18" fmla="*/ 35 w 1876"/>
                <a:gd name="T19" fmla="*/ 254 h 1876"/>
                <a:gd name="T20" fmla="*/ 44 w 1876"/>
                <a:gd name="T21" fmla="*/ 264 h 1876"/>
                <a:gd name="T22" fmla="*/ 54 w 1876"/>
                <a:gd name="T23" fmla="*/ 274 h 1876"/>
                <a:gd name="T24" fmla="*/ 65 w 1876"/>
                <a:gd name="T25" fmla="*/ 282 h 1876"/>
                <a:gd name="T26" fmla="*/ 76 w 1876"/>
                <a:gd name="T27" fmla="*/ 290 h 1876"/>
                <a:gd name="T28" fmla="*/ 88 w 1876"/>
                <a:gd name="T29" fmla="*/ 296 h 1876"/>
                <a:gd name="T30" fmla="*/ 100 w 1876"/>
                <a:gd name="T31" fmla="*/ 302 h 1876"/>
                <a:gd name="T32" fmla="*/ 113 w 1876"/>
                <a:gd name="T33" fmla="*/ 306 h 1876"/>
                <a:gd name="T34" fmla="*/ 126 w 1876"/>
                <a:gd name="T35" fmla="*/ 309 h 1876"/>
                <a:gd name="T36" fmla="*/ 140 w 1876"/>
                <a:gd name="T37" fmla="*/ 311 h 1876"/>
                <a:gd name="T38" fmla="*/ 153 w 1876"/>
                <a:gd name="T39" fmla="*/ 312 h 1876"/>
                <a:gd name="T40" fmla="*/ 167 w 1876"/>
                <a:gd name="T41" fmla="*/ 312 h 1876"/>
                <a:gd name="T42" fmla="*/ 180 w 1876"/>
                <a:gd name="T43" fmla="*/ 310 h 1876"/>
                <a:gd name="T44" fmla="*/ 194 w 1876"/>
                <a:gd name="T45" fmla="*/ 307 h 1876"/>
                <a:gd name="T46" fmla="*/ 207 w 1876"/>
                <a:gd name="T47" fmla="*/ 304 h 1876"/>
                <a:gd name="T48" fmla="*/ 220 w 1876"/>
                <a:gd name="T49" fmla="*/ 299 h 1876"/>
                <a:gd name="T50" fmla="*/ 232 w 1876"/>
                <a:gd name="T51" fmla="*/ 292 h 1876"/>
                <a:gd name="T52" fmla="*/ 243 w 1876"/>
                <a:gd name="T53" fmla="*/ 285 h 1876"/>
                <a:gd name="T54" fmla="*/ 254 w 1876"/>
                <a:gd name="T55" fmla="*/ 277 h 1876"/>
                <a:gd name="T56" fmla="*/ 264 w 1876"/>
                <a:gd name="T57" fmla="*/ 268 h 1876"/>
                <a:gd name="T58" fmla="*/ 274 w 1876"/>
                <a:gd name="T59" fmla="*/ 258 h 1876"/>
                <a:gd name="T60" fmla="*/ 282 w 1876"/>
                <a:gd name="T61" fmla="*/ 248 h 1876"/>
                <a:gd name="T62" fmla="*/ 290 w 1876"/>
                <a:gd name="T63" fmla="*/ 236 h 1876"/>
                <a:gd name="T64" fmla="*/ 296 w 1876"/>
                <a:gd name="T65" fmla="*/ 225 h 1876"/>
                <a:gd name="T66" fmla="*/ 302 w 1876"/>
                <a:gd name="T67" fmla="*/ 212 h 1876"/>
                <a:gd name="T68" fmla="*/ 306 w 1876"/>
                <a:gd name="T69" fmla="*/ 199 h 1876"/>
                <a:gd name="T70" fmla="*/ 309 w 1876"/>
                <a:gd name="T71" fmla="*/ 186 h 1876"/>
                <a:gd name="T72" fmla="*/ 311 w 1876"/>
                <a:gd name="T73" fmla="*/ 173 h 1876"/>
                <a:gd name="T74" fmla="*/ 312 w 1876"/>
                <a:gd name="T75" fmla="*/ 159 h 1876"/>
                <a:gd name="T76" fmla="*/ 312 w 1876"/>
                <a:gd name="T77" fmla="*/ 145 h 1876"/>
                <a:gd name="T78" fmla="*/ 310 w 1876"/>
                <a:gd name="T79" fmla="*/ 132 h 1876"/>
                <a:gd name="T80" fmla="*/ 308 w 1876"/>
                <a:gd name="T81" fmla="*/ 119 h 1876"/>
                <a:gd name="T82" fmla="*/ 304 w 1876"/>
                <a:gd name="T83" fmla="*/ 106 h 1876"/>
                <a:gd name="T84" fmla="*/ 299 w 1876"/>
                <a:gd name="T85" fmla="*/ 93 h 1876"/>
                <a:gd name="T86" fmla="*/ 293 w 1876"/>
                <a:gd name="T87" fmla="*/ 81 h 1876"/>
                <a:gd name="T88" fmla="*/ 286 w 1876"/>
                <a:gd name="T89" fmla="*/ 69 h 1876"/>
                <a:gd name="T90" fmla="*/ 277 w 1876"/>
                <a:gd name="T91" fmla="*/ 58 h 1876"/>
                <a:gd name="T92" fmla="*/ 269 w 1876"/>
                <a:gd name="T93" fmla="*/ 48 h 1876"/>
                <a:gd name="T94" fmla="*/ 259 w 1876"/>
                <a:gd name="T95" fmla="*/ 39 h 1876"/>
                <a:gd name="T96" fmla="*/ 248 w 1876"/>
                <a:gd name="T97" fmla="*/ 30 h 1876"/>
                <a:gd name="T98" fmla="*/ 237 w 1876"/>
                <a:gd name="T99" fmla="*/ 23 h 1876"/>
                <a:gd name="T100" fmla="*/ 225 w 1876"/>
                <a:gd name="T101" fmla="*/ 16 h 1876"/>
                <a:gd name="T102" fmla="*/ 212 w 1876"/>
                <a:gd name="T103" fmla="*/ 11 h 1876"/>
                <a:gd name="T104" fmla="*/ 200 w 1876"/>
                <a:gd name="T105" fmla="*/ 6 h 1876"/>
                <a:gd name="T106" fmla="*/ 186 w 1876"/>
                <a:gd name="T107" fmla="*/ 3 h 1876"/>
                <a:gd name="T108" fmla="*/ 173 w 1876"/>
                <a:gd name="T109" fmla="*/ 1 h 1876"/>
                <a:gd name="T110" fmla="*/ 159 w 1876"/>
                <a:gd name="T111" fmla="*/ 0 h 1876"/>
                <a:gd name="T112" fmla="*/ 146 w 1876"/>
                <a:gd name="T113" fmla="*/ 0 h 1876"/>
                <a:gd name="T114" fmla="*/ 132 w 1876"/>
                <a:gd name="T115" fmla="*/ 2 h 1876"/>
                <a:gd name="T116" fmla="*/ 119 w 1876"/>
                <a:gd name="T117" fmla="*/ 4 h 18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76" h="1876">
                  <a:moveTo>
                    <a:pt x="14" y="778"/>
                  </a:moveTo>
                  <a:lnTo>
                    <a:pt x="12" y="794"/>
                  </a:lnTo>
                  <a:lnTo>
                    <a:pt x="9" y="811"/>
                  </a:lnTo>
                  <a:lnTo>
                    <a:pt x="7" y="826"/>
                  </a:lnTo>
                  <a:lnTo>
                    <a:pt x="5" y="843"/>
                  </a:lnTo>
                  <a:lnTo>
                    <a:pt x="4" y="860"/>
                  </a:lnTo>
                  <a:lnTo>
                    <a:pt x="3" y="875"/>
                  </a:lnTo>
                  <a:lnTo>
                    <a:pt x="1" y="892"/>
                  </a:lnTo>
                  <a:lnTo>
                    <a:pt x="1" y="908"/>
                  </a:lnTo>
                  <a:lnTo>
                    <a:pt x="0" y="924"/>
                  </a:lnTo>
                  <a:lnTo>
                    <a:pt x="0" y="941"/>
                  </a:lnTo>
                  <a:lnTo>
                    <a:pt x="0" y="958"/>
                  </a:lnTo>
                  <a:lnTo>
                    <a:pt x="1" y="973"/>
                  </a:lnTo>
                  <a:lnTo>
                    <a:pt x="1" y="990"/>
                  </a:lnTo>
                  <a:lnTo>
                    <a:pt x="3" y="1007"/>
                  </a:lnTo>
                  <a:lnTo>
                    <a:pt x="5" y="1022"/>
                  </a:lnTo>
                  <a:lnTo>
                    <a:pt x="6" y="1039"/>
                  </a:lnTo>
                  <a:lnTo>
                    <a:pt x="8" y="1055"/>
                  </a:lnTo>
                  <a:lnTo>
                    <a:pt x="10" y="1071"/>
                  </a:lnTo>
                  <a:lnTo>
                    <a:pt x="13" y="1087"/>
                  </a:lnTo>
                  <a:lnTo>
                    <a:pt x="15" y="1104"/>
                  </a:lnTo>
                  <a:lnTo>
                    <a:pt x="18" y="1119"/>
                  </a:lnTo>
                  <a:lnTo>
                    <a:pt x="22" y="1136"/>
                  </a:lnTo>
                  <a:lnTo>
                    <a:pt x="25" y="1151"/>
                  </a:lnTo>
                  <a:lnTo>
                    <a:pt x="29" y="1167"/>
                  </a:lnTo>
                  <a:lnTo>
                    <a:pt x="33" y="1183"/>
                  </a:lnTo>
                  <a:lnTo>
                    <a:pt x="37" y="1199"/>
                  </a:lnTo>
                  <a:lnTo>
                    <a:pt x="43" y="1215"/>
                  </a:lnTo>
                  <a:lnTo>
                    <a:pt x="47" y="1230"/>
                  </a:lnTo>
                  <a:lnTo>
                    <a:pt x="53" y="1246"/>
                  </a:lnTo>
                  <a:lnTo>
                    <a:pt x="58" y="1260"/>
                  </a:lnTo>
                  <a:lnTo>
                    <a:pt x="64" y="1276"/>
                  </a:lnTo>
                  <a:lnTo>
                    <a:pt x="69" y="1292"/>
                  </a:lnTo>
                  <a:lnTo>
                    <a:pt x="76" y="1306"/>
                  </a:lnTo>
                  <a:lnTo>
                    <a:pt x="83" y="1322"/>
                  </a:lnTo>
                  <a:lnTo>
                    <a:pt x="89" y="1336"/>
                  </a:lnTo>
                  <a:lnTo>
                    <a:pt x="96" y="1351"/>
                  </a:lnTo>
                  <a:lnTo>
                    <a:pt x="104" y="1365"/>
                  </a:lnTo>
                  <a:lnTo>
                    <a:pt x="112" y="1380"/>
                  </a:lnTo>
                  <a:lnTo>
                    <a:pt x="120" y="1394"/>
                  </a:lnTo>
                  <a:lnTo>
                    <a:pt x="127" y="1409"/>
                  </a:lnTo>
                  <a:lnTo>
                    <a:pt x="135" y="1423"/>
                  </a:lnTo>
                  <a:lnTo>
                    <a:pt x="144" y="1436"/>
                  </a:lnTo>
                  <a:lnTo>
                    <a:pt x="153" y="1451"/>
                  </a:lnTo>
                  <a:lnTo>
                    <a:pt x="162" y="1464"/>
                  </a:lnTo>
                  <a:lnTo>
                    <a:pt x="171" y="1478"/>
                  </a:lnTo>
                  <a:lnTo>
                    <a:pt x="181" y="1491"/>
                  </a:lnTo>
                  <a:lnTo>
                    <a:pt x="191" y="1504"/>
                  </a:lnTo>
                  <a:lnTo>
                    <a:pt x="201" y="1517"/>
                  </a:lnTo>
                  <a:lnTo>
                    <a:pt x="211" y="1530"/>
                  </a:lnTo>
                  <a:lnTo>
                    <a:pt x="221" y="1542"/>
                  </a:lnTo>
                  <a:lnTo>
                    <a:pt x="232" y="1554"/>
                  </a:lnTo>
                  <a:lnTo>
                    <a:pt x="242" y="1567"/>
                  </a:lnTo>
                  <a:lnTo>
                    <a:pt x="253" y="1579"/>
                  </a:lnTo>
                  <a:lnTo>
                    <a:pt x="265" y="1590"/>
                  </a:lnTo>
                  <a:lnTo>
                    <a:pt x="276" y="1602"/>
                  </a:lnTo>
                  <a:lnTo>
                    <a:pt x="288" y="1613"/>
                  </a:lnTo>
                  <a:lnTo>
                    <a:pt x="300" y="1625"/>
                  </a:lnTo>
                  <a:lnTo>
                    <a:pt x="312" y="1636"/>
                  </a:lnTo>
                  <a:lnTo>
                    <a:pt x="324" y="1647"/>
                  </a:lnTo>
                  <a:lnTo>
                    <a:pt x="337" y="1657"/>
                  </a:lnTo>
                  <a:lnTo>
                    <a:pt x="349" y="1668"/>
                  </a:lnTo>
                  <a:lnTo>
                    <a:pt x="362" y="1678"/>
                  </a:lnTo>
                  <a:lnTo>
                    <a:pt x="374" y="1688"/>
                  </a:lnTo>
                  <a:lnTo>
                    <a:pt x="388" y="1697"/>
                  </a:lnTo>
                  <a:lnTo>
                    <a:pt x="401" y="1707"/>
                  </a:lnTo>
                  <a:lnTo>
                    <a:pt x="415" y="1716"/>
                  </a:lnTo>
                  <a:lnTo>
                    <a:pt x="429" y="1725"/>
                  </a:lnTo>
                  <a:lnTo>
                    <a:pt x="442" y="1734"/>
                  </a:lnTo>
                  <a:lnTo>
                    <a:pt x="457" y="1743"/>
                  </a:lnTo>
                  <a:lnTo>
                    <a:pt x="470" y="1750"/>
                  </a:lnTo>
                  <a:lnTo>
                    <a:pt x="485" y="1759"/>
                  </a:lnTo>
                  <a:lnTo>
                    <a:pt x="499" y="1766"/>
                  </a:lnTo>
                  <a:lnTo>
                    <a:pt x="514" y="1774"/>
                  </a:lnTo>
                  <a:lnTo>
                    <a:pt x="528" y="1781"/>
                  </a:lnTo>
                  <a:lnTo>
                    <a:pt x="543" y="1788"/>
                  </a:lnTo>
                  <a:lnTo>
                    <a:pt x="558" y="1795"/>
                  </a:lnTo>
                  <a:lnTo>
                    <a:pt x="573" y="1802"/>
                  </a:lnTo>
                  <a:lnTo>
                    <a:pt x="588" y="1808"/>
                  </a:lnTo>
                  <a:lnTo>
                    <a:pt x="603" y="1814"/>
                  </a:lnTo>
                  <a:lnTo>
                    <a:pt x="618" y="1819"/>
                  </a:lnTo>
                  <a:lnTo>
                    <a:pt x="634" y="1825"/>
                  </a:lnTo>
                  <a:lnTo>
                    <a:pt x="649" y="1830"/>
                  </a:lnTo>
                  <a:lnTo>
                    <a:pt x="665" y="1835"/>
                  </a:lnTo>
                  <a:lnTo>
                    <a:pt x="681" y="1839"/>
                  </a:lnTo>
                  <a:lnTo>
                    <a:pt x="696" y="1844"/>
                  </a:lnTo>
                  <a:lnTo>
                    <a:pt x="712" y="1848"/>
                  </a:lnTo>
                  <a:lnTo>
                    <a:pt x="729" y="1852"/>
                  </a:lnTo>
                  <a:lnTo>
                    <a:pt x="744" y="1855"/>
                  </a:lnTo>
                  <a:lnTo>
                    <a:pt x="760" y="1858"/>
                  </a:lnTo>
                  <a:lnTo>
                    <a:pt x="776" y="1862"/>
                  </a:lnTo>
                  <a:lnTo>
                    <a:pt x="792" y="1864"/>
                  </a:lnTo>
                  <a:lnTo>
                    <a:pt x="809" y="1866"/>
                  </a:lnTo>
                  <a:lnTo>
                    <a:pt x="824" y="1868"/>
                  </a:lnTo>
                  <a:lnTo>
                    <a:pt x="841" y="1871"/>
                  </a:lnTo>
                  <a:lnTo>
                    <a:pt x="857" y="1872"/>
                  </a:lnTo>
                  <a:lnTo>
                    <a:pt x="873" y="1874"/>
                  </a:lnTo>
                  <a:lnTo>
                    <a:pt x="890" y="1874"/>
                  </a:lnTo>
                  <a:lnTo>
                    <a:pt x="906" y="1875"/>
                  </a:lnTo>
                  <a:lnTo>
                    <a:pt x="922" y="1875"/>
                  </a:lnTo>
                  <a:lnTo>
                    <a:pt x="939" y="1876"/>
                  </a:lnTo>
                  <a:lnTo>
                    <a:pt x="955" y="1875"/>
                  </a:lnTo>
                  <a:lnTo>
                    <a:pt x="971" y="1875"/>
                  </a:lnTo>
                  <a:lnTo>
                    <a:pt x="988" y="1874"/>
                  </a:lnTo>
                  <a:lnTo>
                    <a:pt x="1004" y="1873"/>
                  </a:lnTo>
                  <a:lnTo>
                    <a:pt x="1020" y="1872"/>
                  </a:lnTo>
                  <a:lnTo>
                    <a:pt x="1037" y="1871"/>
                  </a:lnTo>
                  <a:lnTo>
                    <a:pt x="1053" y="1868"/>
                  </a:lnTo>
                  <a:lnTo>
                    <a:pt x="1069" y="1866"/>
                  </a:lnTo>
                  <a:lnTo>
                    <a:pt x="1085" y="1864"/>
                  </a:lnTo>
                  <a:lnTo>
                    <a:pt x="1102" y="1862"/>
                  </a:lnTo>
                  <a:lnTo>
                    <a:pt x="1117" y="1858"/>
                  </a:lnTo>
                  <a:lnTo>
                    <a:pt x="1134" y="1855"/>
                  </a:lnTo>
                  <a:lnTo>
                    <a:pt x="1149" y="1852"/>
                  </a:lnTo>
                  <a:lnTo>
                    <a:pt x="1165" y="1848"/>
                  </a:lnTo>
                  <a:lnTo>
                    <a:pt x="1181" y="1844"/>
                  </a:lnTo>
                  <a:lnTo>
                    <a:pt x="1197" y="1839"/>
                  </a:lnTo>
                  <a:lnTo>
                    <a:pt x="1213" y="1835"/>
                  </a:lnTo>
                  <a:lnTo>
                    <a:pt x="1228" y="1829"/>
                  </a:lnTo>
                  <a:lnTo>
                    <a:pt x="1244" y="1825"/>
                  </a:lnTo>
                  <a:lnTo>
                    <a:pt x="1259" y="1819"/>
                  </a:lnTo>
                  <a:lnTo>
                    <a:pt x="1274" y="1814"/>
                  </a:lnTo>
                  <a:lnTo>
                    <a:pt x="1290" y="1807"/>
                  </a:lnTo>
                  <a:lnTo>
                    <a:pt x="1304" y="1802"/>
                  </a:lnTo>
                  <a:lnTo>
                    <a:pt x="1320" y="1795"/>
                  </a:lnTo>
                  <a:lnTo>
                    <a:pt x="1334" y="1788"/>
                  </a:lnTo>
                  <a:lnTo>
                    <a:pt x="1349" y="1780"/>
                  </a:lnTo>
                  <a:lnTo>
                    <a:pt x="1364" y="1774"/>
                  </a:lnTo>
                  <a:lnTo>
                    <a:pt x="1379" y="1766"/>
                  </a:lnTo>
                  <a:lnTo>
                    <a:pt x="1392" y="1758"/>
                  </a:lnTo>
                  <a:lnTo>
                    <a:pt x="1407" y="1750"/>
                  </a:lnTo>
                  <a:lnTo>
                    <a:pt x="1421" y="1741"/>
                  </a:lnTo>
                  <a:lnTo>
                    <a:pt x="1434" y="1734"/>
                  </a:lnTo>
                  <a:lnTo>
                    <a:pt x="1449" y="1725"/>
                  </a:lnTo>
                  <a:lnTo>
                    <a:pt x="1462" y="1716"/>
                  </a:lnTo>
                  <a:lnTo>
                    <a:pt x="1476" y="1706"/>
                  </a:lnTo>
                  <a:lnTo>
                    <a:pt x="1489" y="1697"/>
                  </a:lnTo>
                  <a:lnTo>
                    <a:pt x="1502" y="1687"/>
                  </a:lnTo>
                  <a:lnTo>
                    <a:pt x="1516" y="1677"/>
                  </a:lnTo>
                  <a:lnTo>
                    <a:pt x="1528" y="1667"/>
                  </a:lnTo>
                  <a:lnTo>
                    <a:pt x="1540" y="1657"/>
                  </a:lnTo>
                  <a:lnTo>
                    <a:pt x="1554" y="1646"/>
                  </a:lnTo>
                  <a:lnTo>
                    <a:pt x="1565" y="1636"/>
                  </a:lnTo>
                  <a:lnTo>
                    <a:pt x="1577" y="1625"/>
                  </a:lnTo>
                  <a:lnTo>
                    <a:pt x="1589" y="1613"/>
                  </a:lnTo>
                  <a:lnTo>
                    <a:pt x="1600" y="1601"/>
                  </a:lnTo>
                  <a:lnTo>
                    <a:pt x="1613" y="1590"/>
                  </a:lnTo>
                  <a:lnTo>
                    <a:pt x="1624" y="1578"/>
                  </a:lnTo>
                  <a:lnTo>
                    <a:pt x="1635" y="1566"/>
                  </a:lnTo>
                  <a:lnTo>
                    <a:pt x="1646" y="1553"/>
                  </a:lnTo>
                  <a:lnTo>
                    <a:pt x="1656" y="1541"/>
                  </a:lnTo>
                  <a:lnTo>
                    <a:pt x="1666" y="1529"/>
                  </a:lnTo>
                  <a:lnTo>
                    <a:pt x="1677" y="1515"/>
                  </a:lnTo>
                  <a:lnTo>
                    <a:pt x="1686" y="1503"/>
                  </a:lnTo>
                  <a:lnTo>
                    <a:pt x="1696" y="1490"/>
                  </a:lnTo>
                  <a:lnTo>
                    <a:pt x="1706" y="1476"/>
                  </a:lnTo>
                  <a:lnTo>
                    <a:pt x="1715" y="1463"/>
                  </a:lnTo>
                  <a:lnTo>
                    <a:pt x="1724" y="1450"/>
                  </a:lnTo>
                  <a:lnTo>
                    <a:pt x="1733" y="1435"/>
                  </a:lnTo>
                  <a:lnTo>
                    <a:pt x="1742" y="1422"/>
                  </a:lnTo>
                  <a:lnTo>
                    <a:pt x="1750" y="1407"/>
                  </a:lnTo>
                  <a:lnTo>
                    <a:pt x="1757" y="1393"/>
                  </a:lnTo>
                  <a:lnTo>
                    <a:pt x="1766" y="1380"/>
                  </a:lnTo>
                  <a:lnTo>
                    <a:pt x="1773" y="1365"/>
                  </a:lnTo>
                  <a:lnTo>
                    <a:pt x="1781" y="1350"/>
                  </a:lnTo>
                  <a:lnTo>
                    <a:pt x="1787" y="1335"/>
                  </a:lnTo>
                  <a:lnTo>
                    <a:pt x="1794" y="1321"/>
                  </a:lnTo>
                  <a:lnTo>
                    <a:pt x="1801" y="1305"/>
                  </a:lnTo>
                  <a:lnTo>
                    <a:pt x="1807" y="1291"/>
                  </a:lnTo>
                  <a:lnTo>
                    <a:pt x="1813" y="1275"/>
                  </a:lnTo>
                  <a:lnTo>
                    <a:pt x="1819" y="1259"/>
                  </a:lnTo>
                  <a:lnTo>
                    <a:pt x="1824" y="1245"/>
                  </a:lnTo>
                  <a:lnTo>
                    <a:pt x="1830" y="1229"/>
                  </a:lnTo>
                  <a:lnTo>
                    <a:pt x="1834" y="1214"/>
                  </a:lnTo>
                  <a:lnTo>
                    <a:pt x="1840" y="1198"/>
                  </a:lnTo>
                  <a:lnTo>
                    <a:pt x="1844" y="1183"/>
                  </a:lnTo>
                  <a:lnTo>
                    <a:pt x="1848" y="1166"/>
                  </a:lnTo>
                  <a:lnTo>
                    <a:pt x="1852" y="1150"/>
                  </a:lnTo>
                  <a:lnTo>
                    <a:pt x="1855" y="1135"/>
                  </a:lnTo>
                  <a:lnTo>
                    <a:pt x="1859" y="1118"/>
                  </a:lnTo>
                  <a:lnTo>
                    <a:pt x="1862" y="1102"/>
                  </a:lnTo>
                  <a:lnTo>
                    <a:pt x="1864" y="1086"/>
                  </a:lnTo>
                  <a:lnTo>
                    <a:pt x="1866" y="1070"/>
                  </a:lnTo>
                  <a:lnTo>
                    <a:pt x="1869" y="1053"/>
                  </a:lnTo>
                  <a:lnTo>
                    <a:pt x="1871" y="1038"/>
                  </a:lnTo>
                  <a:lnTo>
                    <a:pt x="1872" y="1021"/>
                  </a:lnTo>
                  <a:lnTo>
                    <a:pt x="1873" y="1006"/>
                  </a:lnTo>
                  <a:lnTo>
                    <a:pt x="1874" y="989"/>
                  </a:lnTo>
                  <a:lnTo>
                    <a:pt x="1875" y="972"/>
                  </a:lnTo>
                  <a:lnTo>
                    <a:pt x="1875" y="957"/>
                  </a:lnTo>
                  <a:lnTo>
                    <a:pt x="1876" y="940"/>
                  </a:lnTo>
                  <a:lnTo>
                    <a:pt x="1875" y="923"/>
                  </a:lnTo>
                  <a:lnTo>
                    <a:pt x="1875" y="908"/>
                  </a:lnTo>
                  <a:lnTo>
                    <a:pt x="1874" y="891"/>
                  </a:lnTo>
                  <a:lnTo>
                    <a:pt x="1874" y="874"/>
                  </a:lnTo>
                  <a:lnTo>
                    <a:pt x="1873" y="859"/>
                  </a:lnTo>
                  <a:lnTo>
                    <a:pt x="1871" y="842"/>
                  </a:lnTo>
                  <a:lnTo>
                    <a:pt x="1869" y="825"/>
                  </a:lnTo>
                  <a:lnTo>
                    <a:pt x="1868" y="810"/>
                  </a:lnTo>
                  <a:lnTo>
                    <a:pt x="1864" y="793"/>
                  </a:lnTo>
                  <a:lnTo>
                    <a:pt x="1862" y="777"/>
                  </a:lnTo>
                  <a:lnTo>
                    <a:pt x="1859" y="761"/>
                  </a:lnTo>
                  <a:lnTo>
                    <a:pt x="1856" y="745"/>
                  </a:lnTo>
                  <a:lnTo>
                    <a:pt x="1852" y="729"/>
                  </a:lnTo>
                  <a:lnTo>
                    <a:pt x="1849" y="713"/>
                  </a:lnTo>
                  <a:lnTo>
                    <a:pt x="1844" y="697"/>
                  </a:lnTo>
                  <a:lnTo>
                    <a:pt x="1840" y="682"/>
                  </a:lnTo>
                  <a:lnTo>
                    <a:pt x="1835" y="666"/>
                  </a:lnTo>
                  <a:lnTo>
                    <a:pt x="1831" y="650"/>
                  </a:lnTo>
                  <a:lnTo>
                    <a:pt x="1825" y="635"/>
                  </a:lnTo>
                  <a:lnTo>
                    <a:pt x="1820" y="619"/>
                  </a:lnTo>
                  <a:lnTo>
                    <a:pt x="1814" y="604"/>
                  </a:lnTo>
                  <a:lnTo>
                    <a:pt x="1809" y="589"/>
                  </a:lnTo>
                  <a:lnTo>
                    <a:pt x="1802" y="574"/>
                  </a:lnTo>
                  <a:lnTo>
                    <a:pt x="1796" y="559"/>
                  </a:lnTo>
                  <a:lnTo>
                    <a:pt x="1790" y="544"/>
                  </a:lnTo>
                  <a:lnTo>
                    <a:pt x="1782" y="529"/>
                  </a:lnTo>
                  <a:lnTo>
                    <a:pt x="1775" y="515"/>
                  </a:lnTo>
                  <a:lnTo>
                    <a:pt x="1767" y="500"/>
                  </a:lnTo>
                  <a:lnTo>
                    <a:pt x="1760" y="486"/>
                  </a:lnTo>
                  <a:lnTo>
                    <a:pt x="1752" y="471"/>
                  </a:lnTo>
                  <a:lnTo>
                    <a:pt x="1743" y="458"/>
                  </a:lnTo>
                  <a:lnTo>
                    <a:pt x="1735" y="443"/>
                  </a:lnTo>
                  <a:lnTo>
                    <a:pt x="1726" y="430"/>
                  </a:lnTo>
                  <a:lnTo>
                    <a:pt x="1717" y="416"/>
                  </a:lnTo>
                  <a:lnTo>
                    <a:pt x="1708" y="402"/>
                  </a:lnTo>
                  <a:lnTo>
                    <a:pt x="1698" y="389"/>
                  </a:lnTo>
                  <a:lnTo>
                    <a:pt x="1688" y="375"/>
                  </a:lnTo>
                  <a:lnTo>
                    <a:pt x="1679" y="363"/>
                  </a:lnTo>
                  <a:lnTo>
                    <a:pt x="1668" y="350"/>
                  </a:lnTo>
                  <a:lnTo>
                    <a:pt x="1658" y="338"/>
                  </a:lnTo>
                  <a:lnTo>
                    <a:pt x="1648" y="325"/>
                  </a:lnTo>
                  <a:lnTo>
                    <a:pt x="1637" y="313"/>
                  </a:lnTo>
                  <a:lnTo>
                    <a:pt x="1626" y="301"/>
                  </a:lnTo>
                  <a:lnTo>
                    <a:pt x="1615" y="289"/>
                  </a:lnTo>
                  <a:lnTo>
                    <a:pt x="1604" y="277"/>
                  </a:lnTo>
                  <a:lnTo>
                    <a:pt x="1591" y="265"/>
                  </a:lnTo>
                  <a:lnTo>
                    <a:pt x="1580" y="254"/>
                  </a:lnTo>
                  <a:lnTo>
                    <a:pt x="1568" y="243"/>
                  </a:lnTo>
                  <a:lnTo>
                    <a:pt x="1556" y="233"/>
                  </a:lnTo>
                  <a:lnTo>
                    <a:pt x="1544" y="222"/>
                  </a:lnTo>
                  <a:lnTo>
                    <a:pt x="1531" y="212"/>
                  </a:lnTo>
                  <a:lnTo>
                    <a:pt x="1518" y="201"/>
                  </a:lnTo>
                  <a:lnTo>
                    <a:pt x="1505" y="191"/>
                  </a:lnTo>
                  <a:lnTo>
                    <a:pt x="1492" y="182"/>
                  </a:lnTo>
                  <a:lnTo>
                    <a:pt x="1479" y="172"/>
                  </a:lnTo>
                  <a:lnTo>
                    <a:pt x="1466" y="163"/>
                  </a:lnTo>
                  <a:lnTo>
                    <a:pt x="1451" y="154"/>
                  </a:lnTo>
                  <a:lnTo>
                    <a:pt x="1438" y="145"/>
                  </a:lnTo>
                  <a:lnTo>
                    <a:pt x="1424" y="136"/>
                  </a:lnTo>
                  <a:lnTo>
                    <a:pt x="1410" y="127"/>
                  </a:lnTo>
                  <a:lnTo>
                    <a:pt x="1395" y="119"/>
                  </a:lnTo>
                  <a:lnTo>
                    <a:pt x="1381" y="112"/>
                  </a:lnTo>
                  <a:lnTo>
                    <a:pt x="1367" y="104"/>
                  </a:lnTo>
                  <a:lnTo>
                    <a:pt x="1352" y="97"/>
                  </a:lnTo>
                  <a:lnTo>
                    <a:pt x="1338" y="89"/>
                  </a:lnTo>
                  <a:lnTo>
                    <a:pt x="1323" y="83"/>
                  </a:lnTo>
                  <a:lnTo>
                    <a:pt x="1308" y="76"/>
                  </a:lnTo>
                  <a:lnTo>
                    <a:pt x="1293" y="70"/>
                  </a:lnTo>
                  <a:lnTo>
                    <a:pt x="1277" y="64"/>
                  </a:lnTo>
                  <a:lnTo>
                    <a:pt x="1262" y="58"/>
                  </a:lnTo>
                  <a:lnTo>
                    <a:pt x="1247" y="53"/>
                  </a:lnTo>
                  <a:lnTo>
                    <a:pt x="1232" y="47"/>
                  </a:lnTo>
                  <a:lnTo>
                    <a:pt x="1216" y="43"/>
                  </a:lnTo>
                  <a:lnTo>
                    <a:pt x="1201" y="38"/>
                  </a:lnTo>
                  <a:lnTo>
                    <a:pt x="1185" y="34"/>
                  </a:lnTo>
                  <a:lnTo>
                    <a:pt x="1168" y="29"/>
                  </a:lnTo>
                  <a:lnTo>
                    <a:pt x="1153" y="25"/>
                  </a:lnTo>
                  <a:lnTo>
                    <a:pt x="1137" y="21"/>
                  </a:lnTo>
                  <a:lnTo>
                    <a:pt x="1120" y="18"/>
                  </a:lnTo>
                  <a:lnTo>
                    <a:pt x="1105" y="16"/>
                  </a:lnTo>
                  <a:lnTo>
                    <a:pt x="1089" y="12"/>
                  </a:lnTo>
                  <a:lnTo>
                    <a:pt x="1073" y="10"/>
                  </a:lnTo>
                  <a:lnTo>
                    <a:pt x="1056" y="8"/>
                  </a:lnTo>
                  <a:lnTo>
                    <a:pt x="1040" y="6"/>
                  </a:lnTo>
                  <a:lnTo>
                    <a:pt x="1024" y="5"/>
                  </a:lnTo>
                  <a:lnTo>
                    <a:pt x="1008" y="2"/>
                  </a:lnTo>
                  <a:lnTo>
                    <a:pt x="991" y="1"/>
                  </a:lnTo>
                  <a:lnTo>
                    <a:pt x="975" y="1"/>
                  </a:lnTo>
                  <a:lnTo>
                    <a:pt x="959" y="0"/>
                  </a:lnTo>
                  <a:lnTo>
                    <a:pt x="942" y="0"/>
                  </a:lnTo>
                  <a:lnTo>
                    <a:pt x="926" y="0"/>
                  </a:lnTo>
                  <a:lnTo>
                    <a:pt x="910" y="1"/>
                  </a:lnTo>
                  <a:lnTo>
                    <a:pt x="893" y="1"/>
                  </a:lnTo>
                  <a:lnTo>
                    <a:pt x="877" y="2"/>
                  </a:lnTo>
                  <a:lnTo>
                    <a:pt x="861" y="4"/>
                  </a:lnTo>
                  <a:lnTo>
                    <a:pt x="844" y="5"/>
                  </a:lnTo>
                  <a:lnTo>
                    <a:pt x="829" y="7"/>
                  </a:lnTo>
                  <a:lnTo>
                    <a:pt x="812" y="9"/>
                  </a:lnTo>
                  <a:lnTo>
                    <a:pt x="795" y="11"/>
                  </a:lnTo>
                  <a:lnTo>
                    <a:pt x="780" y="14"/>
                  </a:lnTo>
                  <a:lnTo>
                    <a:pt x="763" y="17"/>
                  </a:lnTo>
                  <a:lnTo>
                    <a:pt x="747" y="20"/>
                  </a:lnTo>
                  <a:lnTo>
                    <a:pt x="732" y="24"/>
                  </a:lnTo>
                  <a:lnTo>
                    <a:pt x="715" y="27"/>
                  </a:lnTo>
                </a:path>
              </a:pathLst>
            </a:custGeom>
            <a:noFill/>
            <a:ln w="206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Freeform 30"/>
            <p:cNvSpPr>
              <a:spLocks/>
            </p:cNvSpPr>
            <p:nvPr/>
          </p:nvSpPr>
          <p:spPr bwMode="auto">
            <a:xfrm>
              <a:off x="3173822" y="3978003"/>
              <a:ext cx="27918" cy="51819"/>
            </a:xfrm>
            <a:custGeom>
              <a:avLst/>
              <a:gdLst>
                <a:gd name="T0" fmla="*/ 0 w 110"/>
                <a:gd name="T1" fmla="*/ 30 h 211"/>
                <a:gd name="T2" fmla="*/ 19 w 110"/>
                <a:gd name="T3" fmla="*/ 0 h 211"/>
                <a:gd name="T4" fmla="*/ 17 w 110"/>
                <a:gd name="T5" fmla="*/ 35 h 211"/>
                <a:gd name="T6" fmla="*/ 11 w 110"/>
                <a:gd name="T7" fmla="*/ 26 h 211"/>
                <a:gd name="T8" fmla="*/ 0 w 110"/>
                <a:gd name="T9" fmla="*/ 30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211">
                  <a:moveTo>
                    <a:pt x="0" y="181"/>
                  </a:moveTo>
                  <a:lnTo>
                    <a:pt x="110" y="0"/>
                  </a:lnTo>
                  <a:lnTo>
                    <a:pt x="98" y="211"/>
                  </a:lnTo>
                  <a:lnTo>
                    <a:pt x="62" y="157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Freeform 31"/>
            <p:cNvSpPr>
              <a:spLocks/>
            </p:cNvSpPr>
            <p:nvPr/>
          </p:nvSpPr>
          <p:spPr bwMode="auto">
            <a:xfrm>
              <a:off x="3332511" y="3806260"/>
              <a:ext cx="51427" cy="29611"/>
            </a:xfrm>
            <a:custGeom>
              <a:avLst/>
              <a:gdLst>
                <a:gd name="T0" fmla="*/ 35 w 211"/>
                <a:gd name="T1" fmla="*/ 16 h 122"/>
                <a:gd name="T2" fmla="*/ 0 w 211"/>
                <a:gd name="T3" fmla="*/ 20 h 122"/>
                <a:gd name="T4" fmla="*/ 29 w 211"/>
                <a:gd name="T5" fmla="*/ 0 h 122"/>
                <a:gd name="T6" fmla="*/ 26 w 211"/>
                <a:gd name="T7" fmla="*/ 10 h 122"/>
                <a:gd name="T8" fmla="*/ 35 w 211"/>
                <a:gd name="T9" fmla="*/ 16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1" h="122">
                  <a:moveTo>
                    <a:pt x="211" y="96"/>
                  </a:moveTo>
                  <a:lnTo>
                    <a:pt x="0" y="122"/>
                  </a:lnTo>
                  <a:lnTo>
                    <a:pt x="174" y="0"/>
                  </a:lnTo>
                  <a:lnTo>
                    <a:pt x="155" y="62"/>
                  </a:lnTo>
                  <a:lnTo>
                    <a:pt x="211" y="96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18232" y="2248353"/>
                <a:ext cx="3653757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𝒗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𝒄𝒐𝒔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32" y="2248353"/>
                <a:ext cx="3653757" cy="480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818232" y="2935507"/>
                <a:ext cx="3717877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</m:acc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𝒗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𝒔𝒊𝒏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32" y="2935507"/>
                <a:ext cx="3717877" cy="4801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43672" y="3666912"/>
                <a:ext cx="1493492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acc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𝝎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672" y="3666912"/>
                <a:ext cx="1493492" cy="3821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4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1B712D-518B-430C-878C-A9FC2AAE73EA}" type="slidenum">
              <a:rPr lang="en-US" altLang="en-US" sz="1400" b="0"/>
              <a:pPr eaLnBrk="1" hangingPunct="1"/>
              <a:t>8</a:t>
            </a:fld>
            <a:endParaRPr lang="en-US" altLang="en-US" sz="1400" b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pPr algn="ctr" eaLnBrk="1" hangingPunct="1"/>
            <a:r>
              <a:rPr lang="en-US" altLang="en-US" sz="3200" dirty="0" smtClean="0"/>
              <a:t>Synchronous Drive Equations of Motion</a:t>
            </a:r>
            <a:endParaRPr lang="en-US" altLang="en-US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2224088" y="3897313"/>
            <a:ext cx="107950" cy="339725"/>
          </a:xfrm>
          <a:custGeom>
            <a:avLst/>
            <a:gdLst>
              <a:gd name="T0" fmla="*/ 104753 w 439"/>
              <a:gd name="T1" fmla="*/ 339725 h 1379"/>
              <a:gd name="T2" fmla="*/ 105491 w 439"/>
              <a:gd name="T3" fmla="*/ 332088 h 1379"/>
              <a:gd name="T4" fmla="*/ 106475 w 439"/>
              <a:gd name="T5" fmla="*/ 324697 h 1379"/>
              <a:gd name="T6" fmla="*/ 106966 w 439"/>
              <a:gd name="T7" fmla="*/ 317307 h 1379"/>
              <a:gd name="T8" fmla="*/ 107458 w 439"/>
              <a:gd name="T9" fmla="*/ 309916 h 1379"/>
              <a:gd name="T10" fmla="*/ 107704 w 439"/>
              <a:gd name="T11" fmla="*/ 302525 h 1379"/>
              <a:gd name="T12" fmla="*/ 107950 w 439"/>
              <a:gd name="T13" fmla="*/ 294888 h 1379"/>
              <a:gd name="T14" fmla="*/ 107950 w 439"/>
              <a:gd name="T15" fmla="*/ 287251 h 1379"/>
              <a:gd name="T16" fmla="*/ 107950 w 439"/>
              <a:gd name="T17" fmla="*/ 279860 h 1379"/>
              <a:gd name="T18" fmla="*/ 107704 w 439"/>
              <a:gd name="T19" fmla="*/ 272470 h 1379"/>
              <a:gd name="T20" fmla="*/ 107458 w 439"/>
              <a:gd name="T21" fmla="*/ 264833 h 1379"/>
              <a:gd name="T22" fmla="*/ 107212 w 439"/>
              <a:gd name="T23" fmla="*/ 257442 h 1379"/>
              <a:gd name="T24" fmla="*/ 106721 w 439"/>
              <a:gd name="T25" fmla="*/ 250051 h 1379"/>
              <a:gd name="T26" fmla="*/ 105983 w 439"/>
              <a:gd name="T27" fmla="*/ 242661 h 1379"/>
              <a:gd name="T28" fmla="*/ 104999 w 439"/>
              <a:gd name="T29" fmla="*/ 235270 h 1379"/>
              <a:gd name="T30" fmla="*/ 104262 w 439"/>
              <a:gd name="T31" fmla="*/ 227879 h 1379"/>
              <a:gd name="T32" fmla="*/ 103032 w 439"/>
              <a:gd name="T33" fmla="*/ 220489 h 1379"/>
              <a:gd name="T34" fmla="*/ 102048 w 439"/>
              <a:gd name="T35" fmla="*/ 213098 h 1379"/>
              <a:gd name="T36" fmla="*/ 100573 w 439"/>
              <a:gd name="T37" fmla="*/ 205707 h 1379"/>
              <a:gd name="T38" fmla="*/ 99344 w 439"/>
              <a:gd name="T39" fmla="*/ 198317 h 1379"/>
              <a:gd name="T40" fmla="*/ 97622 w 439"/>
              <a:gd name="T41" fmla="*/ 190926 h 1379"/>
              <a:gd name="T42" fmla="*/ 95901 w 439"/>
              <a:gd name="T43" fmla="*/ 183782 h 1379"/>
              <a:gd name="T44" fmla="*/ 94180 w 439"/>
              <a:gd name="T45" fmla="*/ 176637 h 1379"/>
              <a:gd name="T46" fmla="*/ 92212 w 439"/>
              <a:gd name="T47" fmla="*/ 169247 h 1379"/>
              <a:gd name="T48" fmla="*/ 89999 w 439"/>
              <a:gd name="T49" fmla="*/ 162102 h 1379"/>
              <a:gd name="T50" fmla="*/ 87786 w 439"/>
              <a:gd name="T51" fmla="*/ 154958 h 1379"/>
              <a:gd name="T52" fmla="*/ 85573 w 439"/>
              <a:gd name="T53" fmla="*/ 147814 h 1379"/>
              <a:gd name="T54" fmla="*/ 83114 w 439"/>
              <a:gd name="T55" fmla="*/ 140669 h 1379"/>
              <a:gd name="T56" fmla="*/ 80409 w 439"/>
              <a:gd name="T57" fmla="*/ 133771 h 1379"/>
              <a:gd name="T58" fmla="*/ 77704 w 439"/>
              <a:gd name="T59" fmla="*/ 126627 h 1379"/>
              <a:gd name="T60" fmla="*/ 74999 w 439"/>
              <a:gd name="T61" fmla="*/ 119729 h 1379"/>
              <a:gd name="T62" fmla="*/ 71803 w 439"/>
              <a:gd name="T63" fmla="*/ 112831 h 1379"/>
              <a:gd name="T64" fmla="*/ 68852 w 439"/>
              <a:gd name="T65" fmla="*/ 106179 h 1379"/>
              <a:gd name="T66" fmla="*/ 65901 w 439"/>
              <a:gd name="T67" fmla="*/ 99281 h 1379"/>
              <a:gd name="T68" fmla="*/ 62704 w 439"/>
              <a:gd name="T69" fmla="*/ 92630 h 1379"/>
              <a:gd name="T70" fmla="*/ 59016 w 439"/>
              <a:gd name="T71" fmla="*/ 85978 h 1379"/>
              <a:gd name="T72" fmla="*/ 55573 w 439"/>
              <a:gd name="T73" fmla="*/ 79573 h 1379"/>
              <a:gd name="T74" fmla="*/ 51885 w 439"/>
              <a:gd name="T75" fmla="*/ 72921 h 1379"/>
              <a:gd name="T76" fmla="*/ 48196 w 439"/>
              <a:gd name="T77" fmla="*/ 66270 h 1379"/>
              <a:gd name="T78" fmla="*/ 44262 w 439"/>
              <a:gd name="T79" fmla="*/ 60111 h 1379"/>
              <a:gd name="T80" fmla="*/ 40328 w 439"/>
              <a:gd name="T81" fmla="*/ 53706 h 1379"/>
              <a:gd name="T82" fmla="*/ 36393 w 439"/>
              <a:gd name="T83" fmla="*/ 47300 h 1379"/>
              <a:gd name="T84" fmla="*/ 32213 w 439"/>
              <a:gd name="T85" fmla="*/ 41141 h 1379"/>
              <a:gd name="T86" fmla="*/ 27787 w 439"/>
              <a:gd name="T87" fmla="*/ 34983 h 1379"/>
              <a:gd name="T88" fmla="*/ 23360 w 439"/>
              <a:gd name="T89" fmla="*/ 29070 h 1379"/>
              <a:gd name="T90" fmla="*/ 19180 w 439"/>
              <a:gd name="T91" fmla="*/ 22911 h 1379"/>
              <a:gd name="T92" fmla="*/ 14508 w 439"/>
              <a:gd name="T93" fmla="*/ 17245 h 1379"/>
              <a:gd name="T94" fmla="*/ 9836 w 439"/>
              <a:gd name="T95" fmla="*/ 11086 h 1379"/>
              <a:gd name="T96" fmla="*/ 4918 w 439"/>
              <a:gd name="T97" fmla="*/ 5666 h 1379"/>
              <a:gd name="T98" fmla="*/ 0 w 439"/>
              <a:gd name="T99" fmla="*/ 0 h 13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439" h="1379">
                <a:moveTo>
                  <a:pt x="426" y="1379"/>
                </a:moveTo>
                <a:lnTo>
                  <a:pt x="429" y="1348"/>
                </a:lnTo>
                <a:lnTo>
                  <a:pt x="433" y="1318"/>
                </a:lnTo>
                <a:lnTo>
                  <a:pt x="435" y="1288"/>
                </a:lnTo>
                <a:lnTo>
                  <a:pt x="437" y="1258"/>
                </a:lnTo>
                <a:lnTo>
                  <a:pt x="438" y="1228"/>
                </a:lnTo>
                <a:lnTo>
                  <a:pt x="439" y="1197"/>
                </a:lnTo>
                <a:lnTo>
                  <a:pt x="439" y="1166"/>
                </a:lnTo>
                <a:lnTo>
                  <a:pt x="439" y="1136"/>
                </a:lnTo>
                <a:lnTo>
                  <a:pt x="438" y="1106"/>
                </a:lnTo>
                <a:lnTo>
                  <a:pt x="437" y="1075"/>
                </a:lnTo>
                <a:lnTo>
                  <a:pt x="436" y="1045"/>
                </a:lnTo>
                <a:lnTo>
                  <a:pt x="434" y="1015"/>
                </a:lnTo>
                <a:lnTo>
                  <a:pt x="431" y="985"/>
                </a:lnTo>
                <a:lnTo>
                  <a:pt x="427" y="955"/>
                </a:lnTo>
                <a:lnTo>
                  <a:pt x="424" y="925"/>
                </a:lnTo>
                <a:lnTo>
                  <a:pt x="419" y="895"/>
                </a:lnTo>
                <a:lnTo>
                  <a:pt x="415" y="865"/>
                </a:lnTo>
                <a:lnTo>
                  <a:pt x="409" y="835"/>
                </a:lnTo>
                <a:lnTo>
                  <a:pt x="404" y="805"/>
                </a:lnTo>
                <a:lnTo>
                  <a:pt x="397" y="775"/>
                </a:lnTo>
                <a:lnTo>
                  <a:pt x="390" y="746"/>
                </a:lnTo>
                <a:lnTo>
                  <a:pt x="383" y="717"/>
                </a:lnTo>
                <a:lnTo>
                  <a:pt x="375" y="687"/>
                </a:lnTo>
                <a:lnTo>
                  <a:pt x="366" y="658"/>
                </a:lnTo>
                <a:lnTo>
                  <a:pt x="357" y="629"/>
                </a:lnTo>
                <a:lnTo>
                  <a:pt x="348" y="600"/>
                </a:lnTo>
                <a:lnTo>
                  <a:pt x="338" y="571"/>
                </a:lnTo>
                <a:lnTo>
                  <a:pt x="327" y="543"/>
                </a:lnTo>
                <a:lnTo>
                  <a:pt x="316" y="514"/>
                </a:lnTo>
                <a:lnTo>
                  <a:pt x="305" y="486"/>
                </a:lnTo>
                <a:lnTo>
                  <a:pt x="292" y="458"/>
                </a:lnTo>
                <a:lnTo>
                  <a:pt x="280" y="431"/>
                </a:lnTo>
                <a:lnTo>
                  <a:pt x="268" y="403"/>
                </a:lnTo>
                <a:lnTo>
                  <a:pt x="255" y="376"/>
                </a:lnTo>
                <a:lnTo>
                  <a:pt x="240" y="349"/>
                </a:lnTo>
                <a:lnTo>
                  <a:pt x="226" y="323"/>
                </a:lnTo>
                <a:lnTo>
                  <a:pt x="211" y="296"/>
                </a:lnTo>
                <a:lnTo>
                  <a:pt x="196" y="269"/>
                </a:lnTo>
                <a:lnTo>
                  <a:pt x="180" y="244"/>
                </a:lnTo>
                <a:lnTo>
                  <a:pt x="164" y="218"/>
                </a:lnTo>
                <a:lnTo>
                  <a:pt x="148" y="192"/>
                </a:lnTo>
                <a:lnTo>
                  <a:pt x="131" y="167"/>
                </a:lnTo>
                <a:lnTo>
                  <a:pt x="113" y="142"/>
                </a:lnTo>
                <a:lnTo>
                  <a:pt x="95" y="118"/>
                </a:lnTo>
                <a:lnTo>
                  <a:pt x="78" y="93"/>
                </a:lnTo>
                <a:lnTo>
                  <a:pt x="59" y="70"/>
                </a:lnTo>
                <a:lnTo>
                  <a:pt x="40" y="45"/>
                </a:lnTo>
                <a:lnTo>
                  <a:pt x="20" y="23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257175" y="2286000"/>
            <a:ext cx="3400425" cy="3424238"/>
          </a:xfrm>
          <a:prstGeom prst="ellips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Freeform 6"/>
          <p:cNvSpPr>
            <a:spLocks/>
          </p:cNvSpPr>
          <p:nvPr/>
        </p:nvSpPr>
        <p:spPr bwMode="auto">
          <a:xfrm rot="1109381">
            <a:off x="3128963" y="3692525"/>
            <a:ext cx="520700" cy="604838"/>
          </a:xfrm>
          <a:custGeom>
            <a:avLst/>
            <a:gdLst>
              <a:gd name="T0" fmla="*/ 334509 w 2131"/>
              <a:gd name="T1" fmla="*/ 408908 h 2448"/>
              <a:gd name="T2" fmla="*/ 307875 w 2131"/>
              <a:gd name="T3" fmla="*/ 438063 h 2448"/>
              <a:gd name="T4" fmla="*/ 280997 w 2131"/>
              <a:gd name="T5" fmla="*/ 465488 h 2448"/>
              <a:gd name="T6" fmla="*/ 253631 w 2131"/>
              <a:gd name="T7" fmla="*/ 491431 h 2448"/>
              <a:gd name="T8" fmla="*/ 226264 w 2131"/>
              <a:gd name="T9" fmla="*/ 514903 h 2448"/>
              <a:gd name="T10" fmla="*/ 199630 w 2131"/>
              <a:gd name="T11" fmla="*/ 536398 h 2448"/>
              <a:gd name="T12" fmla="*/ 173241 w 2131"/>
              <a:gd name="T13" fmla="*/ 555176 h 2448"/>
              <a:gd name="T14" fmla="*/ 148073 w 2131"/>
              <a:gd name="T15" fmla="*/ 570989 h 2448"/>
              <a:gd name="T16" fmla="*/ 123883 w 2131"/>
              <a:gd name="T17" fmla="*/ 584331 h 2448"/>
              <a:gd name="T18" fmla="*/ 101648 w 2131"/>
              <a:gd name="T19" fmla="*/ 594214 h 2448"/>
              <a:gd name="T20" fmla="*/ 80634 w 2131"/>
              <a:gd name="T21" fmla="*/ 600885 h 2448"/>
              <a:gd name="T22" fmla="*/ 62064 w 2131"/>
              <a:gd name="T23" fmla="*/ 604344 h 2448"/>
              <a:gd name="T24" fmla="*/ 45448 w 2131"/>
              <a:gd name="T25" fmla="*/ 604344 h 2448"/>
              <a:gd name="T26" fmla="*/ 31276 w 2131"/>
              <a:gd name="T27" fmla="*/ 601379 h 2448"/>
              <a:gd name="T28" fmla="*/ 19548 w 2131"/>
              <a:gd name="T29" fmla="*/ 594708 h 2448"/>
              <a:gd name="T30" fmla="*/ 10507 w 2131"/>
              <a:gd name="T31" fmla="*/ 585072 h 2448"/>
              <a:gd name="T32" fmla="*/ 4154 w 2131"/>
              <a:gd name="T33" fmla="*/ 572224 h 2448"/>
              <a:gd name="T34" fmla="*/ 733 w 2131"/>
              <a:gd name="T35" fmla="*/ 556411 h 2448"/>
              <a:gd name="T36" fmla="*/ 244 w 2131"/>
              <a:gd name="T37" fmla="*/ 537881 h 2448"/>
              <a:gd name="T38" fmla="*/ 2443 w 2131"/>
              <a:gd name="T39" fmla="*/ 516632 h 2448"/>
              <a:gd name="T40" fmla="*/ 7575 w 2131"/>
              <a:gd name="T41" fmla="*/ 492913 h 2448"/>
              <a:gd name="T42" fmla="*/ 15394 w 2131"/>
              <a:gd name="T43" fmla="*/ 467465 h 2448"/>
              <a:gd name="T44" fmla="*/ 26145 w 2131"/>
              <a:gd name="T45" fmla="*/ 439792 h 2448"/>
              <a:gd name="T46" fmla="*/ 39095 w 2131"/>
              <a:gd name="T47" fmla="*/ 411132 h 2448"/>
              <a:gd name="T48" fmla="*/ 54978 w 2131"/>
              <a:gd name="T49" fmla="*/ 380742 h 2448"/>
              <a:gd name="T50" fmla="*/ 72571 w 2131"/>
              <a:gd name="T51" fmla="*/ 349610 h 2448"/>
              <a:gd name="T52" fmla="*/ 92607 w 2131"/>
              <a:gd name="T53" fmla="*/ 318232 h 2448"/>
              <a:gd name="T54" fmla="*/ 114354 w 2131"/>
              <a:gd name="T55" fmla="*/ 286359 h 2448"/>
              <a:gd name="T56" fmla="*/ 137811 w 2131"/>
              <a:gd name="T57" fmla="*/ 254981 h 2448"/>
              <a:gd name="T58" fmla="*/ 162490 w 2131"/>
              <a:gd name="T59" fmla="*/ 223849 h 2448"/>
              <a:gd name="T60" fmla="*/ 188390 w 2131"/>
              <a:gd name="T61" fmla="*/ 193706 h 2448"/>
              <a:gd name="T62" fmla="*/ 214780 w 2131"/>
              <a:gd name="T63" fmla="*/ 164799 h 2448"/>
              <a:gd name="T64" fmla="*/ 242146 w 2131"/>
              <a:gd name="T65" fmla="*/ 137373 h 2448"/>
              <a:gd name="T66" fmla="*/ 269269 w 2131"/>
              <a:gd name="T67" fmla="*/ 111678 h 2448"/>
              <a:gd name="T68" fmla="*/ 296391 w 2131"/>
              <a:gd name="T69" fmla="*/ 88206 h 2448"/>
              <a:gd name="T70" fmla="*/ 323269 w 2131"/>
              <a:gd name="T71" fmla="*/ 66957 h 2448"/>
              <a:gd name="T72" fmla="*/ 349414 w 2131"/>
              <a:gd name="T73" fmla="*/ 48427 h 2448"/>
              <a:gd name="T74" fmla="*/ 374826 w 2131"/>
              <a:gd name="T75" fmla="*/ 32614 h 2448"/>
              <a:gd name="T76" fmla="*/ 398527 w 2131"/>
              <a:gd name="T77" fmla="*/ 19766 h 2448"/>
              <a:gd name="T78" fmla="*/ 420763 w 2131"/>
              <a:gd name="T79" fmla="*/ 10130 h 2448"/>
              <a:gd name="T80" fmla="*/ 441532 w 2131"/>
              <a:gd name="T81" fmla="*/ 3706 h 2448"/>
              <a:gd name="T82" fmla="*/ 460347 w 2131"/>
              <a:gd name="T83" fmla="*/ 494 h 2448"/>
              <a:gd name="T84" fmla="*/ 476473 w 2131"/>
              <a:gd name="T85" fmla="*/ 494 h 2448"/>
              <a:gd name="T86" fmla="*/ 490401 w 2131"/>
              <a:gd name="T87" fmla="*/ 4200 h 2448"/>
              <a:gd name="T88" fmla="*/ 502130 w 2131"/>
              <a:gd name="T89" fmla="*/ 10871 h 2448"/>
              <a:gd name="T90" fmla="*/ 510926 w 2131"/>
              <a:gd name="T91" fmla="*/ 21001 h 2448"/>
              <a:gd name="T92" fmla="*/ 516790 w 2131"/>
              <a:gd name="T93" fmla="*/ 33849 h 2448"/>
              <a:gd name="T94" fmla="*/ 519967 w 2131"/>
              <a:gd name="T95" fmla="*/ 50156 h 2448"/>
              <a:gd name="T96" fmla="*/ 520456 w 2131"/>
              <a:gd name="T97" fmla="*/ 68934 h 2448"/>
              <a:gd name="T98" fmla="*/ 518012 w 2131"/>
              <a:gd name="T99" fmla="*/ 90182 h 2448"/>
              <a:gd name="T100" fmla="*/ 512637 w 2131"/>
              <a:gd name="T101" fmla="*/ 113901 h 2448"/>
              <a:gd name="T102" fmla="*/ 504573 w 2131"/>
              <a:gd name="T103" fmla="*/ 139844 h 2448"/>
              <a:gd name="T104" fmla="*/ 493578 w 2131"/>
              <a:gd name="T105" fmla="*/ 167269 h 2448"/>
              <a:gd name="T106" fmla="*/ 480383 w 2131"/>
              <a:gd name="T107" fmla="*/ 196424 h 2448"/>
              <a:gd name="T108" fmla="*/ 464501 w 2131"/>
              <a:gd name="T109" fmla="*/ 226814 h 2448"/>
              <a:gd name="T110" fmla="*/ 446419 w 2131"/>
              <a:gd name="T111" fmla="*/ 257699 h 2448"/>
              <a:gd name="T112" fmla="*/ 426383 w 2131"/>
              <a:gd name="T113" fmla="*/ 289324 h 2448"/>
              <a:gd name="T114" fmla="*/ 404392 w 2131"/>
              <a:gd name="T115" fmla="*/ 320950 h 2448"/>
              <a:gd name="T116" fmla="*/ 381179 w 2131"/>
              <a:gd name="T117" fmla="*/ 352575 h 2448"/>
              <a:gd name="T118" fmla="*/ 356011 w 2131"/>
              <a:gd name="T119" fmla="*/ 383459 h 244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131" h="2448">
                <a:moveTo>
                  <a:pt x="1457" y="1553"/>
                </a:moveTo>
                <a:lnTo>
                  <a:pt x="1440" y="1573"/>
                </a:lnTo>
                <a:lnTo>
                  <a:pt x="1423" y="1593"/>
                </a:lnTo>
                <a:lnTo>
                  <a:pt x="1405" y="1615"/>
                </a:lnTo>
                <a:lnTo>
                  <a:pt x="1387" y="1635"/>
                </a:lnTo>
                <a:lnTo>
                  <a:pt x="1369" y="1655"/>
                </a:lnTo>
                <a:lnTo>
                  <a:pt x="1351" y="1675"/>
                </a:lnTo>
                <a:lnTo>
                  <a:pt x="1334" y="1695"/>
                </a:lnTo>
                <a:lnTo>
                  <a:pt x="1316" y="1714"/>
                </a:lnTo>
                <a:lnTo>
                  <a:pt x="1297" y="1734"/>
                </a:lnTo>
                <a:lnTo>
                  <a:pt x="1279" y="1753"/>
                </a:lnTo>
                <a:lnTo>
                  <a:pt x="1260" y="1773"/>
                </a:lnTo>
                <a:lnTo>
                  <a:pt x="1242" y="1792"/>
                </a:lnTo>
                <a:lnTo>
                  <a:pt x="1223" y="1810"/>
                </a:lnTo>
                <a:lnTo>
                  <a:pt x="1205" y="1829"/>
                </a:lnTo>
                <a:lnTo>
                  <a:pt x="1187" y="1847"/>
                </a:lnTo>
                <a:lnTo>
                  <a:pt x="1169" y="1866"/>
                </a:lnTo>
                <a:lnTo>
                  <a:pt x="1150" y="1884"/>
                </a:lnTo>
                <a:lnTo>
                  <a:pt x="1131" y="1902"/>
                </a:lnTo>
                <a:lnTo>
                  <a:pt x="1112" y="1920"/>
                </a:lnTo>
                <a:lnTo>
                  <a:pt x="1094" y="1937"/>
                </a:lnTo>
                <a:lnTo>
                  <a:pt x="1075" y="1954"/>
                </a:lnTo>
                <a:lnTo>
                  <a:pt x="1056" y="1972"/>
                </a:lnTo>
                <a:lnTo>
                  <a:pt x="1038" y="1989"/>
                </a:lnTo>
                <a:lnTo>
                  <a:pt x="1020" y="2005"/>
                </a:lnTo>
                <a:lnTo>
                  <a:pt x="1001" y="2021"/>
                </a:lnTo>
                <a:lnTo>
                  <a:pt x="982" y="2038"/>
                </a:lnTo>
                <a:lnTo>
                  <a:pt x="964" y="2053"/>
                </a:lnTo>
                <a:lnTo>
                  <a:pt x="945" y="2069"/>
                </a:lnTo>
                <a:lnTo>
                  <a:pt x="926" y="2084"/>
                </a:lnTo>
                <a:lnTo>
                  <a:pt x="908" y="2100"/>
                </a:lnTo>
                <a:lnTo>
                  <a:pt x="889" y="2114"/>
                </a:lnTo>
                <a:lnTo>
                  <a:pt x="871" y="2129"/>
                </a:lnTo>
                <a:lnTo>
                  <a:pt x="853" y="2143"/>
                </a:lnTo>
                <a:lnTo>
                  <a:pt x="835" y="2157"/>
                </a:lnTo>
                <a:lnTo>
                  <a:pt x="817" y="2171"/>
                </a:lnTo>
                <a:lnTo>
                  <a:pt x="798" y="2185"/>
                </a:lnTo>
                <a:lnTo>
                  <a:pt x="780" y="2197"/>
                </a:lnTo>
                <a:lnTo>
                  <a:pt x="762" y="2210"/>
                </a:lnTo>
                <a:lnTo>
                  <a:pt x="745" y="2222"/>
                </a:lnTo>
                <a:lnTo>
                  <a:pt x="727" y="2235"/>
                </a:lnTo>
                <a:lnTo>
                  <a:pt x="709" y="2247"/>
                </a:lnTo>
                <a:lnTo>
                  <a:pt x="692" y="2258"/>
                </a:lnTo>
                <a:lnTo>
                  <a:pt x="674" y="2270"/>
                </a:lnTo>
                <a:lnTo>
                  <a:pt x="657" y="2280"/>
                </a:lnTo>
                <a:lnTo>
                  <a:pt x="640" y="2291"/>
                </a:lnTo>
                <a:lnTo>
                  <a:pt x="623" y="2301"/>
                </a:lnTo>
                <a:lnTo>
                  <a:pt x="606" y="2311"/>
                </a:lnTo>
                <a:lnTo>
                  <a:pt x="590" y="2321"/>
                </a:lnTo>
                <a:lnTo>
                  <a:pt x="573" y="2330"/>
                </a:lnTo>
                <a:lnTo>
                  <a:pt x="556" y="2339"/>
                </a:lnTo>
                <a:lnTo>
                  <a:pt x="540" y="2348"/>
                </a:lnTo>
                <a:lnTo>
                  <a:pt x="524" y="2357"/>
                </a:lnTo>
                <a:lnTo>
                  <a:pt x="507" y="2365"/>
                </a:lnTo>
                <a:lnTo>
                  <a:pt x="492" y="2372"/>
                </a:lnTo>
                <a:lnTo>
                  <a:pt x="476" y="2379"/>
                </a:lnTo>
                <a:lnTo>
                  <a:pt x="461" y="2386"/>
                </a:lnTo>
                <a:lnTo>
                  <a:pt x="446" y="2393"/>
                </a:lnTo>
                <a:lnTo>
                  <a:pt x="431" y="2399"/>
                </a:lnTo>
                <a:lnTo>
                  <a:pt x="416" y="2405"/>
                </a:lnTo>
                <a:lnTo>
                  <a:pt x="402" y="2411"/>
                </a:lnTo>
                <a:lnTo>
                  <a:pt x="387" y="2415"/>
                </a:lnTo>
                <a:lnTo>
                  <a:pt x="373" y="2421"/>
                </a:lnTo>
                <a:lnTo>
                  <a:pt x="358" y="2424"/>
                </a:lnTo>
                <a:lnTo>
                  <a:pt x="345" y="2428"/>
                </a:lnTo>
                <a:lnTo>
                  <a:pt x="330" y="2432"/>
                </a:lnTo>
                <a:lnTo>
                  <a:pt x="317" y="2435"/>
                </a:lnTo>
                <a:lnTo>
                  <a:pt x="305" y="2438"/>
                </a:lnTo>
                <a:lnTo>
                  <a:pt x="291" y="2441"/>
                </a:lnTo>
                <a:lnTo>
                  <a:pt x="279" y="2443"/>
                </a:lnTo>
                <a:lnTo>
                  <a:pt x="266" y="2445"/>
                </a:lnTo>
                <a:lnTo>
                  <a:pt x="254" y="2446"/>
                </a:lnTo>
                <a:lnTo>
                  <a:pt x="242" y="2447"/>
                </a:lnTo>
                <a:lnTo>
                  <a:pt x="230" y="2447"/>
                </a:lnTo>
                <a:lnTo>
                  <a:pt x="219" y="2448"/>
                </a:lnTo>
                <a:lnTo>
                  <a:pt x="208" y="2448"/>
                </a:lnTo>
                <a:lnTo>
                  <a:pt x="197" y="2447"/>
                </a:lnTo>
                <a:lnTo>
                  <a:pt x="186" y="2446"/>
                </a:lnTo>
                <a:lnTo>
                  <a:pt x="176" y="2445"/>
                </a:lnTo>
                <a:lnTo>
                  <a:pt x="166" y="2444"/>
                </a:lnTo>
                <a:lnTo>
                  <a:pt x="156" y="2442"/>
                </a:lnTo>
                <a:lnTo>
                  <a:pt x="147" y="2439"/>
                </a:lnTo>
                <a:lnTo>
                  <a:pt x="137" y="2436"/>
                </a:lnTo>
                <a:lnTo>
                  <a:pt x="128" y="2434"/>
                </a:lnTo>
                <a:lnTo>
                  <a:pt x="119" y="2431"/>
                </a:lnTo>
                <a:lnTo>
                  <a:pt x="111" y="2426"/>
                </a:lnTo>
                <a:lnTo>
                  <a:pt x="103" y="2422"/>
                </a:lnTo>
                <a:lnTo>
                  <a:pt x="94" y="2417"/>
                </a:lnTo>
                <a:lnTo>
                  <a:pt x="88" y="2413"/>
                </a:lnTo>
                <a:lnTo>
                  <a:pt x="80" y="2407"/>
                </a:lnTo>
                <a:lnTo>
                  <a:pt x="73" y="2402"/>
                </a:lnTo>
                <a:lnTo>
                  <a:pt x="66" y="2396"/>
                </a:lnTo>
                <a:lnTo>
                  <a:pt x="60" y="2389"/>
                </a:lnTo>
                <a:lnTo>
                  <a:pt x="54" y="2383"/>
                </a:lnTo>
                <a:lnTo>
                  <a:pt x="49" y="2375"/>
                </a:lnTo>
                <a:lnTo>
                  <a:pt x="43" y="2368"/>
                </a:lnTo>
                <a:lnTo>
                  <a:pt x="37" y="2360"/>
                </a:lnTo>
                <a:lnTo>
                  <a:pt x="33" y="2352"/>
                </a:lnTo>
                <a:lnTo>
                  <a:pt x="29" y="2344"/>
                </a:lnTo>
                <a:lnTo>
                  <a:pt x="24" y="2335"/>
                </a:lnTo>
                <a:lnTo>
                  <a:pt x="21" y="2326"/>
                </a:lnTo>
                <a:lnTo>
                  <a:pt x="17" y="2316"/>
                </a:lnTo>
                <a:lnTo>
                  <a:pt x="14" y="2306"/>
                </a:lnTo>
                <a:lnTo>
                  <a:pt x="11" y="2296"/>
                </a:lnTo>
                <a:lnTo>
                  <a:pt x="9" y="2286"/>
                </a:lnTo>
                <a:lnTo>
                  <a:pt x="6" y="2275"/>
                </a:lnTo>
                <a:lnTo>
                  <a:pt x="5" y="2264"/>
                </a:lnTo>
                <a:lnTo>
                  <a:pt x="3" y="2252"/>
                </a:lnTo>
                <a:lnTo>
                  <a:pt x="2" y="2240"/>
                </a:lnTo>
                <a:lnTo>
                  <a:pt x="1" y="2228"/>
                </a:lnTo>
                <a:lnTo>
                  <a:pt x="1" y="2216"/>
                </a:lnTo>
                <a:lnTo>
                  <a:pt x="0" y="2203"/>
                </a:lnTo>
                <a:lnTo>
                  <a:pt x="1" y="2190"/>
                </a:lnTo>
                <a:lnTo>
                  <a:pt x="1" y="2177"/>
                </a:lnTo>
                <a:lnTo>
                  <a:pt x="2" y="2163"/>
                </a:lnTo>
                <a:lnTo>
                  <a:pt x="3" y="2149"/>
                </a:lnTo>
                <a:lnTo>
                  <a:pt x="4" y="2136"/>
                </a:lnTo>
                <a:lnTo>
                  <a:pt x="5" y="2121"/>
                </a:lnTo>
                <a:lnTo>
                  <a:pt x="7" y="2105"/>
                </a:lnTo>
                <a:lnTo>
                  <a:pt x="10" y="2091"/>
                </a:lnTo>
                <a:lnTo>
                  <a:pt x="13" y="2075"/>
                </a:lnTo>
                <a:lnTo>
                  <a:pt x="15" y="2060"/>
                </a:lnTo>
                <a:lnTo>
                  <a:pt x="19" y="2044"/>
                </a:lnTo>
                <a:lnTo>
                  <a:pt x="23" y="2029"/>
                </a:lnTo>
                <a:lnTo>
                  <a:pt x="26" y="2012"/>
                </a:lnTo>
                <a:lnTo>
                  <a:pt x="31" y="1995"/>
                </a:lnTo>
                <a:lnTo>
                  <a:pt x="35" y="1979"/>
                </a:lnTo>
                <a:lnTo>
                  <a:pt x="41" y="1962"/>
                </a:lnTo>
                <a:lnTo>
                  <a:pt x="45" y="1945"/>
                </a:lnTo>
                <a:lnTo>
                  <a:pt x="51" y="1927"/>
                </a:lnTo>
                <a:lnTo>
                  <a:pt x="56" y="1910"/>
                </a:lnTo>
                <a:lnTo>
                  <a:pt x="63" y="1892"/>
                </a:lnTo>
                <a:lnTo>
                  <a:pt x="70" y="1874"/>
                </a:lnTo>
                <a:lnTo>
                  <a:pt x="76" y="1856"/>
                </a:lnTo>
                <a:lnTo>
                  <a:pt x="83" y="1837"/>
                </a:lnTo>
                <a:lnTo>
                  <a:pt x="91" y="1818"/>
                </a:lnTo>
                <a:lnTo>
                  <a:pt x="99" y="1799"/>
                </a:lnTo>
                <a:lnTo>
                  <a:pt x="107" y="1780"/>
                </a:lnTo>
                <a:lnTo>
                  <a:pt x="114" y="1761"/>
                </a:lnTo>
                <a:lnTo>
                  <a:pt x="123" y="1743"/>
                </a:lnTo>
                <a:lnTo>
                  <a:pt x="132" y="1723"/>
                </a:lnTo>
                <a:lnTo>
                  <a:pt x="141" y="1704"/>
                </a:lnTo>
                <a:lnTo>
                  <a:pt x="151" y="1684"/>
                </a:lnTo>
                <a:lnTo>
                  <a:pt x="160" y="1664"/>
                </a:lnTo>
                <a:lnTo>
                  <a:pt x="170" y="1643"/>
                </a:lnTo>
                <a:lnTo>
                  <a:pt x="180" y="1623"/>
                </a:lnTo>
                <a:lnTo>
                  <a:pt x="191" y="1603"/>
                </a:lnTo>
                <a:lnTo>
                  <a:pt x="202" y="1582"/>
                </a:lnTo>
                <a:lnTo>
                  <a:pt x="212" y="1562"/>
                </a:lnTo>
                <a:lnTo>
                  <a:pt x="225" y="1541"/>
                </a:lnTo>
                <a:lnTo>
                  <a:pt x="236" y="1521"/>
                </a:lnTo>
                <a:lnTo>
                  <a:pt x="248" y="1500"/>
                </a:lnTo>
                <a:lnTo>
                  <a:pt x="259" y="1479"/>
                </a:lnTo>
                <a:lnTo>
                  <a:pt x="272" y="1458"/>
                </a:lnTo>
                <a:lnTo>
                  <a:pt x="285" y="1436"/>
                </a:lnTo>
                <a:lnTo>
                  <a:pt x="297" y="1415"/>
                </a:lnTo>
                <a:lnTo>
                  <a:pt x="310" y="1394"/>
                </a:lnTo>
                <a:lnTo>
                  <a:pt x="324" y="1373"/>
                </a:lnTo>
                <a:lnTo>
                  <a:pt x="337" y="1352"/>
                </a:lnTo>
                <a:lnTo>
                  <a:pt x="350" y="1331"/>
                </a:lnTo>
                <a:lnTo>
                  <a:pt x="365" y="1309"/>
                </a:lnTo>
                <a:lnTo>
                  <a:pt x="379" y="1288"/>
                </a:lnTo>
                <a:lnTo>
                  <a:pt x="393" y="1266"/>
                </a:lnTo>
                <a:lnTo>
                  <a:pt x="408" y="1245"/>
                </a:lnTo>
                <a:lnTo>
                  <a:pt x="423" y="1224"/>
                </a:lnTo>
                <a:lnTo>
                  <a:pt x="437" y="1203"/>
                </a:lnTo>
                <a:lnTo>
                  <a:pt x="453" y="1180"/>
                </a:lnTo>
                <a:lnTo>
                  <a:pt x="468" y="1159"/>
                </a:lnTo>
                <a:lnTo>
                  <a:pt x="484" y="1138"/>
                </a:lnTo>
                <a:lnTo>
                  <a:pt x="500" y="1117"/>
                </a:lnTo>
                <a:lnTo>
                  <a:pt x="515" y="1096"/>
                </a:lnTo>
                <a:lnTo>
                  <a:pt x="531" y="1075"/>
                </a:lnTo>
                <a:lnTo>
                  <a:pt x="547" y="1053"/>
                </a:lnTo>
                <a:lnTo>
                  <a:pt x="564" y="1032"/>
                </a:lnTo>
                <a:lnTo>
                  <a:pt x="580" y="1011"/>
                </a:lnTo>
                <a:lnTo>
                  <a:pt x="596" y="990"/>
                </a:lnTo>
                <a:lnTo>
                  <a:pt x="614" y="969"/>
                </a:lnTo>
                <a:lnTo>
                  <a:pt x="631" y="948"/>
                </a:lnTo>
                <a:lnTo>
                  <a:pt x="648" y="927"/>
                </a:lnTo>
                <a:lnTo>
                  <a:pt x="665" y="906"/>
                </a:lnTo>
                <a:lnTo>
                  <a:pt x="682" y="885"/>
                </a:lnTo>
                <a:lnTo>
                  <a:pt x="700" y="865"/>
                </a:lnTo>
                <a:lnTo>
                  <a:pt x="718" y="844"/>
                </a:lnTo>
                <a:lnTo>
                  <a:pt x="736" y="824"/>
                </a:lnTo>
                <a:lnTo>
                  <a:pt x="752" y="804"/>
                </a:lnTo>
                <a:lnTo>
                  <a:pt x="771" y="784"/>
                </a:lnTo>
                <a:lnTo>
                  <a:pt x="789" y="764"/>
                </a:lnTo>
                <a:lnTo>
                  <a:pt x="807" y="744"/>
                </a:lnTo>
                <a:lnTo>
                  <a:pt x="825" y="725"/>
                </a:lnTo>
                <a:lnTo>
                  <a:pt x="843" y="705"/>
                </a:lnTo>
                <a:lnTo>
                  <a:pt x="861" y="686"/>
                </a:lnTo>
                <a:lnTo>
                  <a:pt x="879" y="667"/>
                </a:lnTo>
                <a:lnTo>
                  <a:pt x="898" y="648"/>
                </a:lnTo>
                <a:lnTo>
                  <a:pt x="916" y="629"/>
                </a:lnTo>
                <a:lnTo>
                  <a:pt x="935" y="610"/>
                </a:lnTo>
                <a:lnTo>
                  <a:pt x="954" y="591"/>
                </a:lnTo>
                <a:lnTo>
                  <a:pt x="972" y="574"/>
                </a:lnTo>
                <a:lnTo>
                  <a:pt x="991" y="556"/>
                </a:lnTo>
                <a:lnTo>
                  <a:pt x="1010" y="538"/>
                </a:lnTo>
                <a:lnTo>
                  <a:pt x="1027" y="520"/>
                </a:lnTo>
                <a:lnTo>
                  <a:pt x="1046" y="502"/>
                </a:lnTo>
                <a:lnTo>
                  <a:pt x="1065" y="486"/>
                </a:lnTo>
                <a:lnTo>
                  <a:pt x="1084" y="469"/>
                </a:lnTo>
                <a:lnTo>
                  <a:pt x="1102" y="452"/>
                </a:lnTo>
                <a:lnTo>
                  <a:pt x="1121" y="436"/>
                </a:lnTo>
                <a:lnTo>
                  <a:pt x="1140" y="419"/>
                </a:lnTo>
                <a:lnTo>
                  <a:pt x="1159" y="403"/>
                </a:lnTo>
                <a:lnTo>
                  <a:pt x="1177" y="388"/>
                </a:lnTo>
                <a:lnTo>
                  <a:pt x="1195" y="372"/>
                </a:lnTo>
                <a:lnTo>
                  <a:pt x="1213" y="357"/>
                </a:lnTo>
                <a:lnTo>
                  <a:pt x="1232" y="342"/>
                </a:lnTo>
                <a:lnTo>
                  <a:pt x="1251" y="328"/>
                </a:lnTo>
                <a:lnTo>
                  <a:pt x="1269" y="313"/>
                </a:lnTo>
                <a:lnTo>
                  <a:pt x="1287" y="299"/>
                </a:lnTo>
                <a:lnTo>
                  <a:pt x="1306" y="284"/>
                </a:lnTo>
                <a:lnTo>
                  <a:pt x="1323" y="271"/>
                </a:lnTo>
                <a:lnTo>
                  <a:pt x="1341" y="257"/>
                </a:lnTo>
                <a:lnTo>
                  <a:pt x="1359" y="245"/>
                </a:lnTo>
                <a:lnTo>
                  <a:pt x="1377" y="232"/>
                </a:lnTo>
                <a:lnTo>
                  <a:pt x="1395" y="220"/>
                </a:lnTo>
                <a:lnTo>
                  <a:pt x="1413" y="207"/>
                </a:lnTo>
                <a:lnTo>
                  <a:pt x="1430" y="196"/>
                </a:lnTo>
                <a:lnTo>
                  <a:pt x="1448" y="184"/>
                </a:lnTo>
                <a:lnTo>
                  <a:pt x="1465" y="173"/>
                </a:lnTo>
                <a:lnTo>
                  <a:pt x="1483" y="163"/>
                </a:lnTo>
                <a:lnTo>
                  <a:pt x="1499" y="152"/>
                </a:lnTo>
                <a:lnTo>
                  <a:pt x="1516" y="142"/>
                </a:lnTo>
                <a:lnTo>
                  <a:pt x="1534" y="132"/>
                </a:lnTo>
                <a:lnTo>
                  <a:pt x="1551" y="123"/>
                </a:lnTo>
                <a:lnTo>
                  <a:pt x="1566" y="114"/>
                </a:lnTo>
                <a:lnTo>
                  <a:pt x="1583" y="105"/>
                </a:lnTo>
                <a:lnTo>
                  <a:pt x="1600" y="96"/>
                </a:lnTo>
                <a:lnTo>
                  <a:pt x="1615" y="88"/>
                </a:lnTo>
                <a:lnTo>
                  <a:pt x="1631" y="80"/>
                </a:lnTo>
                <a:lnTo>
                  <a:pt x="1646" y="73"/>
                </a:lnTo>
                <a:lnTo>
                  <a:pt x="1662" y="66"/>
                </a:lnTo>
                <a:lnTo>
                  <a:pt x="1678" y="59"/>
                </a:lnTo>
                <a:lnTo>
                  <a:pt x="1693" y="53"/>
                </a:lnTo>
                <a:lnTo>
                  <a:pt x="1708" y="47"/>
                </a:lnTo>
                <a:lnTo>
                  <a:pt x="1722" y="41"/>
                </a:lnTo>
                <a:lnTo>
                  <a:pt x="1738" y="36"/>
                </a:lnTo>
                <a:lnTo>
                  <a:pt x="1751" y="30"/>
                </a:lnTo>
                <a:lnTo>
                  <a:pt x="1766" y="26"/>
                </a:lnTo>
                <a:lnTo>
                  <a:pt x="1780" y="23"/>
                </a:lnTo>
                <a:lnTo>
                  <a:pt x="1793" y="18"/>
                </a:lnTo>
                <a:lnTo>
                  <a:pt x="1807" y="15"/>
                </a:lnTo>
                <a:lnTo>
                  <a:pt x="1820" y="11"/>
                </a:lnTo>
                <a:lnTo>
                  <a:pt x="1833" y="9"/>
                </a:lnTo>
                <a:lnTo>
                  <a:pt x="1846" y="7"/>
                </a:lnTo>
                <a:lnTo>
                  <a:pt x="1859" y="5"/>
                </a:lnTo>
                <a:lnTo>
                  <a:pt x="1871" y="4"/>
                </a:lnTo>
                <a:lnTo>
                  <a:pt x="1884" y="2"/>
                </a:lnTo>
                <a:lnTo>
                  <a:pt x="1895" y="1"/>
                </a:lnTo>
                <a:lnTo>
                  <a:pt x="1907" y="0"/>
                </a:lnTo>
                <a:lnTo>
                  <a:pt x="1918" y="0"/>
                </a:lnTo>
                <a:lnTo>
                  <a:pt x="1929" y="1"/>
                </a:lnTo>
                <a:lnTo>
                  <a:pt x="1939" y="1"/>
                </a:lnTo>
                <a:lnTo>
                  <a:pt x="1950" y="2"/>
                </a:lnTo>
                <a:lnTo>
                  <a:pt x="1960" y="4"/>
                </a:lnTo>
                <a:lnTo>
                  <a:pt x="1970" y="6"/>
                </a:lnTo>
                <a:lnTo>
                  <a:pt x="1980" y="8"/>
                </a:lnTo>
                <a:lnTo>
                  <a:pt x="1989" y="10"/>
                </a:lnTo>
                <a:lnTo>
                  <a:pt x="1998" y="14"/>
                </a:lnTo>
                <a:lnTo>
                  <a:pt x="2007" y="17"/>
                </a:lnTo>
                <a:lnTo>
                  <a:pt x="2016" y="20"/>
                </a:lnTo>
                <a:lnTo>
                  <a:pt x="2024" y="25"/>
                </a:lnTo>
                <a:lnTo>
                  <a:pt x="2033" y="29"/>
                </a:lnTo>
                <a:lnTo>
                  <a:pt x="2041" y="34"/>
                </a:lnTo>
                <a:lnTo>
                  <a:pt x="2047" y="38"/>
                </a:lnTo>
                <a:lnTo>
                  <a:pt x="2055" y="44"/>
                </a:lnTo>
                <a:lnTo>
                  <a:pt x="2062" y="50"/>
                </a:lnTo>
                <a:lnTo>
                  <a:pt x="2067" y="56"/>
                </a:lnTo>
                <a:lnTo>
                  <a:pt x="2074" y="63"/>
                </a:lnTo>
                <a:lnTo>
                  <a:pt x="2080" y="69"/>
                </a:lnTo>
                <a:lnTo>
                  <a:pt x="2085" y="77"/>
                </a:lnTo>
                <a:lnTo>
                  <a:pt x="2091" y="85"/>
                </a:lnTo>
                <a:lnTo>
                  <a:pt x="2095" y="93"/>
                </a:lnTo>
                <a:lnTo>
                  <a:pt x="2100" y="100"/>
                </a:lnTo>
                <a:lnTo>
                  <a:pt x="2104" y="109"/>
                </a:lnTo>
                <a:lnTo>
                  <a:pt x="2108" y="118"/>
                </a:lnTo>
                <a:lnTo>
                  <a:pt x="2112" y="128"/>
                </a:lnTo>
                <a:lnTo>
                  <a:pt x="2115" y="137"/>
                </a:lnTo>
                <a:lnTo>
                  <a:pt x="2118" y="147"/>
                </a:lnTo>
                <a:lnTo>
                  <a:pt x="2121" y="157"/>
                </a:lnTo>
                <a:lnTo>
                  <a:pt x="2123" y="168"/>
                </a:lnTo>
                <a:lnTo>
                  <a:pt x="2125" y="180"/>
                </a:lnTo>
                <a:lnTo>
                  <a:pt x="2127" y="191"/>
                </a:lnTo>
                <a:lnTo>
                  <a:pt x="2128" y="203"/>
                </a:lnTo>
                <a:lnTo>
                  <a:pt x="2130" y="214"/>
                </a:lnTo>
                <a:lnTo>
                  <a:pt x="2131" y="226"/>
                </a:lnTo>
                <a:lnTo>
                  <a:pt x="2131" y="240"/>
                </a:lnTo>
                <a:lnTo>
                  <a:pt x="2131" y="252"/>
                </a:lnTo>
                <a:lnTo>
                  <a:pt x="2131" y="265"/>
                </a:lnTo>
                <a:lnTo>
                  <a:pt x="2130" y="279"/>
                </a:lnTo>
                <a:lnTo>
                  <a:pt x="2130" y="292"/>
                </a:lnTo>
                <a:lnTo>
                  <a:pt x="2128" y="306"/>
                </a:lnTo>
                <a:lnTo>
                  <a:pt x="2126" y="321"/>
                </a:lnTo>
                <a:lnTo>
                  <a:pt x="2124" y="335"/>
                </a:lnTo>
                <a:lnTo>
                  <a:pt x="2122" y="350"/>
                </a:lnTo>
                <a:lnTo>
                  <a:pt x="2120" y="365"/>
                </a:lnTo>
                <a:lnTo>
                  <a:pt x="2117" y="381"/>
                </a:lnTo>
                <a:lnTo>
                  <a:pt x="2114" y="397"/>
                </a:lnTo>
                <a:lnTo>
                  <a:pt x="2111" y="412"/>
                </a:lnTo>
                <a:lnTo>
                  <a:pt x="2106" y="428"/>
                </a:lnTo>
                <a:lnTo>
                  <a:pt x="2103" y="444"/>
                </a:lnTo>
                <a:lnTo>
                  <a:pt x="2098" y="461"/>
                </a:lnTo>
                <a:lnTo>
                  <a:pt x="2093" y="478"/>
                </a:lnTo>
                <a:lnTo>
                  <a:pt x="2088" y="496"/>
                </a:lnTo>
                <a:lnTo>
                  <a:pt x="2083" y="512"/>
                </a:lnTo>
                <a:lnTo>
                  <a:pt x="2077" y="530"/>
                </a:lnTo>
                <a:lnTo>
                  <a:pt x="2071" y="548"/>
                </a:lnTo>
                <a:lnTo>
                  <a:pt x="2065" y="566"/>
                </a:lnTo>
                <a:lnTo>
                  <a:pt x="2058" y="584"/>
                </a:lnTo>
                <a:lnTo>
                  <a:pt x="2052" y="603"/>
                </a:lnTo>
                <a:lnTo>
                  <a:pt x="2044" y="620"/>
                </a:lnTo>
                <a:lnTo>
                  <a:pt x="2036" y="639"/>
                </a:lnTo>
                <a:lnTo>
                  <a:pt x="2028" y="658"/>
                </a:lnTo>
                <a:lnTo>
                  <a:pt x="2020" y="677"/>
                </a:lnTo>
                <a:lnTo>
                  <a:pt x="2013" y="696"/>
                </a:lnTo>
                <a:lnTo>
                  <a:pt x="2004" y="716"/>
                </a:lnTo>
                <a:lnTo>
                  <a:pt x="1995" y="735"/>
                </a:lnTo>
                <a:lnTo>
                  <a:pt x="1985" y="755"/>
                </a:lnTo>
                <a:lnTo>
                  <a:pt x="1976" y="775"/>
                </a:lnTo>
                <a:lnTo>
                  <a:pt x="1966" y="795"/>
                </a:lnTo>
                <a:lnTo>
                  <a:pt x="1956" y="815"/>
                </a:lnTo>
                <a:lnTo>
                  <a:pt x="1945" y="835"/>
                </a:lnTo>
                <a:lnTo>
                  <a:pt x="1935" y="856"/>
                </a:lnTo>
                <a:lnTo>
                  <a:pt x="1924" y="876"/>
                </a:lnTo>
                <a:lnTo>
                  <a:pt x="1912" y="896"/>
                </a:lnTo>
                <a:lnTo>
                  <a:pt x="1901" y="918"/>
                </a:lnTo>
                <a:lnTo>
                  <a:pt x="1889" y="939"/>
                </a:lnTo>
                <a:lnTo>
                  <a:pt x="1878" y="959"/>
                </a:lnTo>
                <a:lnTo>
                  <a:pt x="1866" y="980"/>
                </a:lnTo>
                <a:lnTo>
                  <a:pt x="1852" y="1001"/>
                </a:lnTo>
                <a:lnTo>
                  <a:pt x="1840" y="1022"/>
                </a:lnTo>
                <a:lnTo>
                  <a:pt x="1827" y="1043"/>
                </a:lnTo>
                <a:lnTo>
                  <a:pt x="1815" y="1065"/>
                </a:lnTo>
                <a:lnTo>
                  <a:pt x="1801" y="1086"/>
                </a:lnTo>
                <a:lnTo>
                  <a:pt x="1787" y="1107"/>
                </a:lnTo>
                <a:lnTo>
                  <a:pt x="1773" y="1128"/>
                </a:lnTo>
                <a:lnTo>
                  <a:pt x="1759" y="1150"/>
                </a:lnTo>
                <a:lnTo>
                  <a:pt x="1745" y="1171"/>
                </a:lnTo>
                <a:lnTo>
                  <a:pt x="1731" y="1193"/>
                </a:lnTo>
                <a:lnTo>
                  <a:pt x="1715" y="1214"/>
                </a:lnTo>
                <a:lnTo>
                  <a:pt x="1701" y="1236"/>
                </a:lnTo>
                <a:lnTo>
                  <a:pt x="1686" y="1257"/>
                </a:lnTo>
                <a:lnTo>
                  <a:pt x="1671" y="1278"/>
                </a:lnTo>
                <a:lnTo>
                  <a:pt x="1655" y="1299"/>
                </a:lnTo>
                <a:lnTo>
                  <a:pt x="1640" y="1321"/>
                </a:lnTo>
                <a:lnTo>
                  <a:pt x="1624" y="1343"/>
                </a:lnTo>
                <a:lnTo>
                  <a:pt x="1607" y="1364"/>
                </a:lnTo>
                <a:lnTo>
                  <a:pt x="1592" y="1385"/>
                </a:lnTo>
                <a:lnTo>
                  <a:pt x="1575" y="1406"/>
                </a:lnTo>
                <a:lnTo>
                  <a:pt x="1560" y="1427"/>
                </a:lnTo>
                <a:lnTo>
                  <a:pt x="1543" y="1449"/>
                </a:lnTo>
                <a:lnTo>
                  <a:pt x="1526" y="1470"/>
                </a:lnTo>
                <a:lnTo>
                  <a:pt x="1508" y="1491"/>
                </a:lnTo>
                <a:lnTo>
                  <a:pt x="1492" y="1511"/>
                </a:lnTo>
                <a:lnTo>
                  <a:pt x="1475" y="1532"/>
                </a:lnTo>
                <a:lnTo>
                  <a:pt x="1457" y="1552"/>
                </a:lnTo>
                <a:lnTo>
                  <a:pt x="1457" y="1553"/>
                </a:lnTo>
                <a:close/>
              </a:path>
            </a:pathLst>
          </a:custGeom>
          <a:solidFill>
            <a:srgbClr val="B2B2B2"/>
          </a:solidFill>
          <a:ln w="333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Freeform 7"/>
          <p:cNvSpPr>
            <a:spLocks/>
          </p:cNvSpPr>
          <p:nvPr/>
        </p:nvSpPr>
        <p:spPr bwMode="auto">
          <a:xfrm rot="-881303">
            <a:off x="342900" y="3895725"/>
            <a:ext cx="522288" cy="604838"/>
          </a:xfrm>
          <a:custGeom>
            <a:avLst/>
            <a:gdLst>
              <a:gd name="T0" fmla="*/ 335774 w 2131"/>
              <a:gd name="T1" fmla="*/ 408828 h 2447"/>
              <a:gd name="T2" fmla="*/ 308814 w 2131"/>
              <a:gd name="T3" fmla="*/ 437995 h 2447"/>
              <a:gd name="T4" fmla="*/ 281854 w 2131"/>
              <a:gd name="T5" fmla="*/ 465431 h 2447"/>
              <a:gd name="T6" fmla="*/ 254404 w 2131"/>
              <a:gd name="T7" fmla="*/ 491385 h 2447"/>
              <a:gd name="T8" fmla="*/ 226954 w 2131"/>
              <a:gd name="T9" fmla="*/ 514866 h 2447"/>
              <a:gd name="T10" fmla="*/ 199994 w 2131"/>
              <a:gd name="T11" fmla="*/ 536370 h 2447"/>
              <a:gd name="T12" fmla="*/ 173769 w 2131"/>
              <a:gd name="T13" fmla="*/ 555156 h 2447"/>
              <a:gd name="T14" fmla="*/ 148525 w 2131"/>
              <a:gd name="T15" fmla="*/ 571469 h 2447"/>
              <a:gd name="T16" fmla="*/ 124506 w 2131"/>
              <a:gd name="T17" fmla="*/ 584322 h 2447"/>
              <a:gd name="T18" fmla="*/ 101713 w 2131"/>
              <a:gd name="T19" fmla="*/ 594209 h 2447"/>
              <a:gd name="T20" fmla="*/ 81125 w 2131"/>
              <a:gd name="T21" fmla="*/ 601130 h 2447"/>
              <a:gd name="T22" fmla="*/ 62253 w 2131"/>
              <a:gd name="T23" fmla="*/ 604344 h 2447"/>
              <a:gd name="T24" fmla="*/ 45587 w 2131"/>
              <a:gd name="T25" fmla="*/ 604591 h 2447"/>
              <a:gd name="T26" fmla="*/ 31372 w 2131"/>
              <a:gd name="T27" fmla="*/ 601378 h 2447"/>
              <a:gd name="T28" fmla="*/ 19607 w 2131"/>
              <a:gd name="T29" fmla="*/ 594951 h 2447"/>
              <a:gd name="T30" fmla="*/ 10539 w 2131"/>
              <a:gd name="T31" fmla="*/ 585064 h 2447"/>
              <a:gd name="T32" fmla="*/ 4412 w 2131"/>
              <a:gd name="T33" fmla="*/ 572458 h 2447"/>
              <a:gd name="T34" fmla="*/ 735 w 2131"/>
              <a:gd name="T35" fmla="*/ 556639 h 2447"/>
              <a:gd name="T36" fmla="*/ 245 w 2131"/>
              <a:gd name="T37" fmla="*/ 538101 h 2447"/>
              <a:gd name="T38" fmla="*/ 2451 w 2131"/>
              <a:gd name="T39" fmla="*/ 516596 h 2447"/>
              <a:gd name="T40" fmla="*/ 7598 w 2131"/>
              <a:gd name="T41" fmla="*/ 493115 h 2447"/>
              <a:gd name="T42" fmla="*/ 15441 w 2131"/>
              <a:gd name="T43" fmla="*/ 467656 h 2447"/>
              <a:gd name="T44" fmla="*/ 25980 w 2131"/>
              <a:gd name="T45" fmla="*/ 440219 h 2447"/>
              <a:gd name="T46" fmla="*/ 39214 w 2131"/>
              <a:gd name="T47" fmla="*/ 411053 h 2447"/>
              <a:gd name="T48" fmla="*/ 54900 w 2131"/>
              <a:gd name="T49" fmla="*/ 380897 h 2447"/>
              <a:gd name="T50" fmla="*/ 72792 w 2131"/>
              <a:gd name="T51" fmla="*/ 349753 h 2447"/>
              <a:gd name="T52" fmla="*/ 92889 w 2131"/>
              <a:gd name="T53" fmla="*/ 318115 h 2447"/>
              <a:gd name="T54" fmla="*/ 114702 w 2131"/>
              <a:gd name="T55" fmla="*/ 286476 h 2447"/>
              <a:gd name="T56" fmla="*/ 137986 w 2131"/>
              <a:gd name="T57" fmla="*/ 254838 h 2447"/>
              <a:gd name="T58" fmla="*/ 162985 w 2131"/>
              <a:gd name="T59" fmla="*/ 223941 h 2447"/>
              <a:gd name="T60" fmla="*/ 188965 w 2131"/>
              <a:gd name="T61" fmla="*/ 193785 h 2447"/>
              <a:gd name="T62" fmla="*/ 215680 w 2131"/>
              <a:gd name="T63" fmla="*/ 164619 h 2447"/>
              <a:gd name="T64" fmla="*/ 242885 w 2131"/>
              <a:gd name="T65" fmla="*/ 137182 h 2447"/>
              <a:gd name="T66" fmla="*/ 270090 w 2131"/>
              <a:gd name="T67" fmla="*/ 111476 h 2447"/>
              <a:gd name="T68" fmla="*/ 297540 w 2131"/>
              <a:gd name="T69" fmla="*/ 88242 h 2447"/>
              <a:gd name="T70" fmla="*/ 324500 w 2131"/>
              <a:gd name="T71" fmla="*/ 66985 h 2447"/>
              <a:gd name="T72" fmla="*/ 350725 w 2131"/>
              <a:gd name="T73" fmla="*/ 48199 h 2447"/>
              <a:gd name="T74" fmla="*/ 375724 w 2131"/>
              <a:gd name="T75" fmla="*/ 32627 h 2447"/>
              <a:gd name="T76" fmla="*/ 399743 w 2131"/>
              <a:gd name="T77" fmla="*/ 19527 h 2447"/>
              <a:gd name="T78" fmla="*/ 422046 w 2131"/>
              <a:gd name="T79" fmla="*/ 10134 h 2447"/>
              <a:gd name="T80" fmla="*/ 442879 w 2131"/>
              <a:gd name="T81" fmla="*/ 3708 h 2447"/>
              <a:gd name="T82" fmla="*/ 461506 w 2131"/>
              <a:gd name="T83" fmla="*/ 494 h 2447"/>
              <a:gd name="T84" fmla="*/ 477927 w 2131"/>
              <a:gd name="T85" fmla="*/ 742 h 2447"/>
              <a:gd name="T86" fmla="*/ 492142 w 2131"/>
              <a:gd name="T87" fmla="*/ 3955 h 2447"/>
              <a:gd name="T88" fmla="*/ 503416 w 2131"/>
              <a:gd name="T89" fmla="*/ 10876 h 2447"/>
              <a:gd name="T90" fmla="*/ 512484 w 2131"/>
              <a:gd name="T91" fmla="*/ 20763 h 2447"/>
              <a:gd name="T92" fmla="*/ 518612 w 2131"/>
              <a:gd name="T93" fmla="*/ 33863 h 2447"/>
              <a:gd name="T94" fmla="*/ 521798 w 2131"/>
              <a:gd name="T95" fmla="*/ 49929 h 2447"/>
              <a:gd name="T96" fmla="*/ 522043 w 2131"/>
              <a:gd name="T97" fmla="*/ 68715 h 2447"/>
              <a:gd name="T98" fmla="*/ 519592 w 2131"/>
              <a:gd name="T99" fmla="*/ 89972 h 2447"/>
              <a:gd name="T100" fmla="*/ 514200 w 2131"/>
              <a:gd name="T101" fmla="*/ 113948 h 2447"/>
              <a:gd name="T102" fmla="*/ 505867 w 2131"/>
              <a:gd name="T103" fmla="*/ 139654 h 2447"/>
              <a:gd name="T104" fmla="*/ 495328 w 2131"/>
              <a:gd name="T105" fmla="*/ 167338 h 2447"/>
              <a:gd name="T106" fmla="*/ 481848 w 2131"/>
              <a:gd name="T107" fmla="*/ 196257 h 2447"/>
              <a:gd name="T108" fmla="*/ 465917 w 2131"/>
              <a:gd name="T109" fmla="*/ 226660 h 2447"/>
              <a:gd name="T110" fmla="*/ 447780 w 2131"/>
              <a:gd name="T111" fmla="*/ 258051 h 2447"/>
              <a:gd name="T112" fmla="*/ 427683 w 2131"/>
              <a:gd name="T113" fmla="*/ 289442 h 2447"/>
              <a:gd name="T114" fmla="*/ 405870 w 2131"/>
              <a:gd name="T115" fmla="*/ 321328 h 2447"/>
              <a:gd name="T116" fmla="*/ 382096 w 2131"/>
              <a:gd name="T117" fmla="*/ 352719 h 2447"/>
              <a:gd name="T118" fmla="*/ 357097 w 2131"/>
              <a:gd name="T119" fmla="*/ 383616 h 244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131" h="2447">
                <a:moveTo>
                  <a:pt x="1457" y="1552"/>
                </a:moveTo>
                <a:lnTo>
                  <a:pt x="1440" y="1572"/>
                </a:lnTo>
                <a:lnTo>
                  <a:pt x="1422" y="1594"/>
                </a:lnTo>
                <a:lnTo>
                  <a:pt x="1405" y="1614"/>
                </a:lnTo>
                <a:lnTo>
                  <a:pt x="1387" y="1634"/>
                </a:lnTo>
                <a:lnTo>
                  <a:pt x="1370" y="1654"/>
                </a:lnTo>
                <a:lnTo>
                  <a:pt x="1352" y="1674"/>
                </a:lnTo>
                <a:lnTo>
                  <a:pt x="1333" y="1694"/>
                </a:lnTo>
                <a:lnTo>
                  <a:pt x="1315" y="1714"/>
                </a:lnTo>
                <a:lnTo>
                  <a:pt x="1297" y="1733"/>
                </a:lnTo>
                <a:lnTo>
                  <a:pt x="1279" y="1753"/>
                </a:lnTo>
                <a:lnTo>
                  <a:pt x="1260" y="1772"/>
                </a:lnTo>
                <a:lnTo>
                  <a:pt x="1243" y="1791"/>
                </a:lnTo>
                <a:lnTo>
                  <a:pt x="1224" y="1810"/>
                </a:lnTo>
                <a:lnTo>
                  <a:pt x="1205" y="1828"/>
                </a:lnTo>
                <a:lnTo>
                  <a:pt x="1187" y="1847"/>
                </a:lnTo>
                <a:lnTo>
                  <a:pt x="1168" y="1865"/>
                </a:lnTo>
                <a:lnTo>
                  <a:pt x="1150" y="1883"/>
                </a:lnTo>
                <a:lnTo>
                  <a:pt x="1131" y="1902"/>
                </a:lnTo>
                <a:lnTo>
                  <a:pt x="1112" y="1919"/>
                </a:lnTo>
                <a:lnTo>
                  <a:pt x="1093" y="1936"/>
                </a:lnTo>
                <a:lnTo>
                  <a:pt x="1076" y="1954"/>
                </a:lnTo>
                <a:lnTo>
                  <a:pt x="1057" y="1971"/>
                </a:lnTo>
                <a:lnTo>
                  <a:pt x="1038" y="1988"/>
                </a:lnTo>
                <a:lnTo>
                  <a:pt x="1019" y="2004"/>
                </a:lnTo>
                <a:lnTo>
                  <a:pt x="1001" y="2021"/>
                </a:lnTo>
                <a:lnTo>
                  <a:pt x="982" y="2037"/>
                </a:lnTo>
                <a:lnTo>
                  <a:pt x="963" y="2053"/>
                </a:lnTo>
                <a:lnTo>
                  <a:pt x="945" y="2069"/>
                </a:lnTo>
                <a:lnTo>
                  <a:pt x="926" y="2083"/>
                </a:lnTo>
                <a:lnTo>
                  <a:pt x="907" y="2099"/>
                </a:lnTo>
                <a:lnTo>
                  <a:pt x="890" y="2113"/>
                </a:lnTo>
                <a:lnTo>
                  <a:pt x="871" y="2128"/>
                </a:lnTo>
                <a:lnTo>
                  <a:pt x="853" y="2142"/>
                </a:lnTo>
                <a:lnTo>
                  <a:pt x="835" y="2157"/>
                </a:lnTo>
                <a:lnTo>
                  <a:pt x="816" y="2170"/>
                </a:lnTo>
                <a:lnTo>
                  <a:pt x="798" y="2184"/>
                </a:lnTo>
                <a:lnTo>
                  <a:pt x="781" y="2197"/>
                </a:lnTo>
                <a:lnTo>
                  <a:pt x="763" y="2210"/>
                </a:lnTo>
                <a:lnTo>
                  <a:pt x="745" y="2223"/>
                </a:lnTo>
                <a:lnTo>
                  <a:pt x="727" y="2235"/>
                </a:lnTo>
                <a:lnTo>
                  <a:pt x="709" y="2246"/>
                </a:lnTo>
                <a:lnTo>
                  <a:pt x="691" y="2258"/>
                </a:lnTo>
                <a:lnTo>
                  <a:pt x="675" y="2269"/>
                </a:lnTo>
                <a:lnTo>
                  <a:pt x="657" y="2280"/>
                </a:lnTo>
                <a:lnTo>
                  <a:pt x="640" y="2290"/>
                </a:lnTo>
                <a:lnTo>
                  <a:pt x="622" y="2302"/>
                </a:lnTo>
                <a:lnTo>
                  <a:pt x="606" y="2312"/>
                </a:lnTo>
                <a:lnTo>
                  <a:pt x="589" y="2321"/>
                </a:lnTo>
                <a:lnTo>
                  <a:pt x="572" y="2331"/>
                </a:lnTo>
                <a:lnTo>
                  <a:pt x="556" y="2339"/>
                </a:lnTo>
                <a:lnTo>
                  <a:pt x="540" y="2348"/>
                </a:lnTo>
                <a:lnTo>
                  <a:pt x="523" y="2356"/>
                </a:lnTo>
                <a:lnTo>
                  <a:pt x="508" y="2364"/>
                </a:lnTo>
                <a:lnTo>
                  <a:pt x="492" y="2372"/>
                </a:lnTo>
                <a:lnTo>
                  <a:pt x="477" y="2378"/>
                </a:lnTo>
                <a:lnTo>
                  <a:pt x="461" y="2386"/>
                </a:lnTo>
                <a:lnTo>
                  <a:pt x="445" y="2393"/>
                </a:lnTo>
                <a:lnTo>
                  <a:pt x="431" y="2398"/>
                </a:lnTo>
                <a:lnTo>
                  <a:pt x="415" y="2404"/>
                </a:lnTo>
                <a:lnTo>
                  <a:pt x="401" y="2410"/>
                </a:lnTo>
                <a:lnTo>
                  <a:pt x="386" y="2415"/>
                </a:lnTo>
                <a:lnTo>
                  <a:pt x="372" y="2420"/>
                </a:lnTo>
                <a:lnTo>
                  <a:pt x="359" y="2424"/>
                </a:lnTo>
                <a:lnTo>
                  <a:pt x="344" y="2429"/>
                </a:lnTo>
                <a:lnTo>
                  <a:pt x="331" y="2432"/>
                </a:lnTo>
                <a:lnTo>
                  <a:pt x="317" y="2435"/>
                </a:lnTo>
                <a:lnTo>
                  <a:pt x="304" y="2437"/>
                </a:lnTo>
                <a:lnTo>
                  <a:pt x="292" y="2441"/>
                </a:lnTo>
                <a:lnTo>
                  <a:pt x="278" y="2442"/>
                </a:lnTo>
                <a:lnTo>
                  <a:pt x="266" y="2444"/>
                </a:lnTo>
                <a:lnTo>
                  <a:pt x="254" y="2445"/>
                </a:lnTo>
                <a:lnTo>
                  <a:pt x="242" y="2446"/>
                </a:lnTo>
                <a:lnTo>
                  <a:pt x="230" y="2447"/>
                </a:lnTo>
                <a:lnTo>
                  <a:pt x="219" y="2447"/>
                </a:lnTo>
                <a:lnTo>
                  <a:pt x="207" y="2447"/>
                </a:lnTo>
                <a:lnTo>
                  <a:pt x="197" y="2447"/>
                </a:lnTo>
                <a:lnTo>
                  <a:pt x="186" y="2446"/>
                </a:lnTo>
                <a:lnTo>
                  <a:pt x="176" y="2445"/>
                </a:lnTo>
                <a:lnTo>
                  <a:pt x="166" y="2443"/>
                </a:lnTo>
                <a:lnTo>
                  <a:pt x="156" y="2441"/>
                </a:lnTo>
                <a:lnTo>
                  <a:pt x="146" y="2439"/>
                </a:lnTo>
                <a:lnTo>
                  <a:pt x="137" y="2436"/>
                </a:lnTo>
                <a:lnTo>
                  <a:pt x="128" y="2433"/>
                </a:lnTo>
                <a:lnTo>
                  <a:pt x="119" y="2430"/>
                </a:lnTo>
                <a:lnTo>
                  <a:pt x="110" y="2426"/>
                </a:lnTo>
                <a:lnTo>
                  <a:pt x="102" y="2422"/>
                </a:lnTo>
                <a:lnTo>
                  <a:pt x="95" y="2417"/>
                </a:lnTo>
                <a:lnTo>
                  <a:pt x="87" y="2412"/>
                </a:lnTo>
                <a:lnTo>
                  <a:pt x="80" y="2407"/>
                </a:lnTo>
                <a:lnTo>
                  <a:pt x="74" y="2401"/>
                </a:lnTo>
                <a:lnTo>
                  <a:pt x="67" y="2395"/>
                </a:lnTo>
                <a:lnTo>
                  <a:pt x="60" y="2388"/>
                </a:lnTo>
                <a:lnTo>
                  <a:pt x="55" y="2382"/>
                </a:lnTo>
                <a:lnTo>
                  <a:pt x="48" y="2375"/>
                </a:lnTo>
                <a:lnTo>
                  <a:pt x="43" y="2367"/>
                </a:lnTo>
                <a:lnTo>
                  <a:pt x="38" y="2359"/>
                </a:lnTo>
                <a:lnTo>
                  <a:pt x="33" y="2352"/>
                </a:lnTo>
                <a:lnTo>
                  <a:pt x="29" y="2343"/>
                </a:lnTo>
                <a:lnTo>
                  <a:pt x="25" y="2334"/>
                </a:lnTo>
                <a:lnTo>
                  <a:pt x="21" y="2325"/>
                </a:lnTo>
                <a:lnTo>
                  <a:pt x="18" y="2316"/>
                </a:lnTo>
                <a:lnTo>
                  <a:pt x="14" y="2306"/>
                </a:lnTo>
                <a:lnTo>
                  <a:pt x="11" y="2296"/>
                </a:lnTo>
                <a:lnTo>
                  <a:pt x="9" y="2285"/>
                </a:lnTo>
                <a:lnTo>
                  <a:pt x="7" y="2274"/>
                </a:lnTo>
                <a:lnTo>
                  <a:pt x="4" y="2263"/>
                </a:lnTo>
                <a:lnTo>
                  <a:pt x="3" y="2252"/>
                </a:lnTo>
                <a:lnTo>
                  <a:pt x="2" y="2240"/>
                </a:lnTo>
                <a:lnTo>
                  <a:pt x="1" y="2228"/>
                </a:lnTo>
                <a:lnTo>
                  <a:pt x="0" y="2216"/>
                </a:lnTo>
                <a:lnTo>
                  <a:pt x="0" y="2203"/>
                </a:lnTo>
                <a:lnTo>
                  <a:pt x="0" y="2189"/>
                </a:lnTo>
                <a:lnTo>
                  <a:pt x="1" y="2177"/>
                </a:lnTo>
                <a:lnTo>
                  <a:pt x="1" y="2162"/>
                </a:lnTo>
                <a:lnTo>
                  <a:pt x="2" y="2149"/>
                </a:lnTo>
                <a:lnTo>
                  <a:pt x="3" y="2135"/>
                </a:lnTo>
                <a:lnTo>
                  <a:pt x="6" y="2120"/>
                </a:lnTo>
                <a:lnTo>
                  <a:pt x="8" y="2106"/>
                </a:lnTo>
                <a:lnTo>
                  <a:pt x="10" y="2090"/>
                </a:lnTo>
                <a:lnTo>
                  <a:pt x="12" y="2076"/>
                </a:lnTo>
                <a:lnTo>
                  <a:pt x="16" y="2060"/>
                </a:lnTo>
                <a:lnTo>
                  <a:pt x="19" y="2044"/>
                </a:lnTo>
                <a:lnTo>
                  <a:pt x="22" y="2028"/>
                </a:lnTo>
                <a:lnTo>
                  <a:pt x="27" y="2012"/>
                </a:lnTo>
                <a:lnTo>
                  <a:pt x="31" y="1995"/>
                </a:lnTo>
                <a:lnTo>
                  <a:pt x="36" y="1979"/>
                </a:lnTo>
                <a:lnTo>
                  <a:pt x="40" y="1962"/>
                </a:lnTo>
                <a:lnTo>
                  <a:pt x="46" y="1944"/>
                </a:lnTo>
                <a:lnTo>
                  <a:pt x="51" y="1926"/>
                </a:lnTo>
                <a:lnTo>
                  <a:pt x="57" y="1910"/>
                </a:lnTo>
                <a:lnTo>
                  <a:pt x="63" y="1892"/>
                </a:lnTo>
                <a:lnTo>
                  <a:pt x="69" y="1873"/>
                </a:lnTo>
                <a:lnTo>
                  <a:pt x="76" y="1855"/>
                </a:lnTo>
                <a:lnTo>
                  <a:pt x="84" y="1836"/>
                </a:lnTo>
                <a:lnTo>
                  <a:pt x="90" y="1818"/>
                </a:lnTo>
                <a:lnTo>
                  <a:pt x="98" y="1800"/>
                </a:lnTo>
                <a:lnTo>
                  <a:pt x="106" y="1781"/>
                </a:lnTo>
                <a:lnTo>
                  <a:pt x="115" y="1762"/>
                </a:lnTo>
                <a:lnTo>
                  <a:pt x="124" y="1742"/>
                </a:lnTo>
                <a:lnTo>
                  <a:pt x="133" y="1723"/>
                </a:lnTo>
                <a:lnTo>
                  <a:pt x="141" y="1703"/>
                </a:lnTo>
                <a:lnTo>
                  <a:pt x="150" y="1683"/>
                </a:lnTo>
                <a:lnTo>
                  <a:pt x="160" y="1663"/>
                </a:lnTo>
                <a:lnTo>
                  <a:pt x="170" y="1643"/>
                </a:lnTo>
                <a:lnTo>
                  <a:pt x="180" y="1623"/>
                </a:lnTo>
                <a:lnTo>
                  <a:pt x="190" y="1602"/>
                </a:lnTo>
                <a:lnTo>
                  <a:pt x="202" y="1582"/>
                </a:lnTo>
                <a:lnTo>
                  <a:pt x="213" y="1561"/>
                </a:lnTo>
                <a:lnTo>
                  <a:pt x="224" y="1541"/>
                </a:lnTo>
                <a:lnTo>
                  <a:pt x="236" y="1520"/>
                </a:lnTo>
                <a:lnTo>
                  <a:pt x="247" y="1499"/>
                </a:lnTo>
                <a:lnTo>
                  <a:pt x="259" y="1479"/>
                </a:lnTo>
                <a:lnTo>
                  <a:pt x="272" y="1458"/>
                </a:lnTo>
                <a:lnTo>
                  <a:pt x="284" y="1437"/>
                </a:lnTo>
                <a:lnTo>
                  <a:pt x="297" y="1415"/>
                </a:lnTo>
                <a:lnTo>
                  <a:pt x="311" y="1394"/>
                </a:lnTo>
                <a:lnTo>
                  <a:pt x="324" y="1373"/>
                </a:lnTo>
                <a:lnTo>
                  <a:pt x="337" y="1352"/>
                </a:lnTo>
                <a:lnTo>
                  <a:pt x="351" y="1330"/>
                </a:lnTo>
                <a:lnTo>
                  <a:pt x="364" y="1309"/>
                </a:lnTo>
                <a:lnTo>
                  <a:pt x="379" y="1287"/>
                </a:lnTo>
                <a:lnTo>
                  <a:pt x="393" y="1266"/>
                </a:lnTo>
                <a:lnTo>
                  <a:pt x="408" y="1245"/>
                </a:lnTo>
                <a:lnTo>
                  <a:pt x="422" y="1223"/>
                </a:lnTo>
                <a:lnTo>
                  <a:pt x="438" y="1202"/>
                </a:lnTo>
                <a:lnTo>
                  <a:pt x="452" y="1181"/>
                </a:lnTo>
                <a:lnTo>
                  <a:pt x="468" y="1159"/>
                </a:lnTo>
                <a:lnTo>
                  <a:pt x="483" y="1138"/>
                </a:lnTo>
                <a:lnTo>
                  <a:pt x="499" y="1116"/>
                </a:lnTo>
                <a:lnTo>
                  <a:pt x="516" y="1095"/>
                </a:lnTo>
                <a:lnTo>
                  <a:pt x="531" y="1074"/>
                </a:lnTo>
                <a:lnTo>
                  <a:pt x="548" y="1053"/>
                </a:lnTo>
                <a:lnTo>
                  <a:pt x="563" y="1031"/>
                </a:lnTo>
                <a:lnTo>
                  <a:pt x="580" y="1010"/>
                </a:lnTo>
                <a:lnTo>
                  <a:pt x="597" y="989"/>
                </a:lnTo>
                <a:lnTo>
                  <a:pt x="614" y="968"/>
                </a:lnTo>
                <a:lnTo>
                  <a:pt x="630" y="948"/>
                </a:lnTo>
                <a:lnTo>
                  <a:pt x="648" y="927"/>
                </a:lnTo>
                <a:lnTo>
                  <a:pt x="665" y="906"/>
                </a:lnTo>
                <a:lnTo>
                  <a:pt x="683" y="886"/>
                </a:lnTo>
                <a:lnTo>
                  <a:pt x="699" y="864"/>
                </a:lnTo>
                <a:lnTo>
                  <a:pt x="717" y="844"/>
                </a:lnTo>
                <a:lnTo>
                  <a:pt x="735" y="824"/>
                </a:lnTo>
                <a:lnTo>
                  <a:pt x="753" y="804"/>
                </a:lnTo>
                <a:lnTo>
                  <a:pt x="771" y="784"/>
                </a:lnTo>
                <a:lnTo>
                  <a:pt x="788" y="764"/>
                </a:lnTo>
                <a:lnTo>
                  <a:pt x="806" y="744"/>
                </a:lnTo>
                <a:lnTo>
                  <a:pt x="825" y="724"/>
                </a:lnTo>
                <a:lnTo>
                  <a:pt x="843" y="705"/>
                </a:lnTo>
                <a:lnTo>
                  <a:pt x="862" y="685"/>
                </a:lnTo>
                <a:lnTo>
                  <a:pt x="880" y="666"/>
                </a:lnTo>
                <a:lnTo>
                  <a:pt x="897" y="647"/>
                </a:lnTo>
                <a:lnTo>
                  <a:pt x="916" y="628"/>
                </a:lnTo>
                <a:lnTo>
                  <a:pt x="935" y="611"/>
                </a:lnTo>
                <a:lnTo>
                  <a:pt x="953" y="592"/>
                </a:lnTo>
                <a:lnTo>
                  <a:pt x="972" y="574"/>
                </a:lnTo>
                <a:lnTo>
                  <a:pt x="991" y="555"/>
                </a:lnTo>
                <a:lnTo>
                  <a:pt x="1009" y="537"/>
                </a:lnTo>
                <a:lnTo>
                  <a:pt x="1028" y="520"/>
                </a:lnTo>
                <a:lnTo>
                  <a:pt x="1047" y="503"/>
                </a:lnTo>
                <a:lnTo>
                  <a:pt x="1066" y="485"/>
                </a:lnTo>
                <a:lnTo>
                  <a:pt x="1083" y="468"/>
                </a:lnTo>
                <a:lnTo>
                  <a:pt x="1102" y="451"/>
                </a:lnTo>
                <a:lnTo>
                  <a:pt x="1121" y="435"/>
                </a:lnTo>
                <a:lnTo>
                  <a:pt x="1140" y="419"/>
                </a:lnTo>
                <a:lnTo>
                  <a:pt x="1158" y="402"/>
                </a:lnTo>
                <a:lnTo>
                  <a:pt x="1177" y="387"/>
                </a:lnTo>
                <a:lnTo>
                  <a:pt x="1196" y="371"/>
                </a:lnTo>
                <a:lnTo>
                  <a:pt x="1214" y="357"/>
                </a:lnTo>
                <a:lnTo>
                  <a:pt x="1233" y="341"/>
                </a:lnTo>
                <a:lnTo>
                  <a:pt x="1250" y="327"/>
                </a:lnTo>
                <a:lnTo>
                  <a:pt x="1269" y="312"/>
                </a:lnTo>
                <a:lnTo>
                  <a:pt x="1287" y="298"/>
                </a:lnTo>
                <a:lnTo>
                  <a:pt x="1305" y="284"/>
                </a:lnTo>
                <a:lnTo>
                  <a:pt x="1324" y="271"/>
                </a:lnTo>
                <a:lnTo>
                  <a:pt x="1342" y="258"/>
                </a:lnTo>
                <a:lnTo>
                  <a:pt x="1360" y="244"/>
                </a:lnTo>
                <a:lnTo>
                  <a:pt x="1377" y="232"/>
                </a:lnTo>
                <a:lnTo>
                  <a:pt x="1395" y="220"/>
                </a:lnTo>
                <a:lnTo>
                  <a:pt x="1413" y="208"/>
                </a:lnTo>
                <a:lnTo>
                  <a:pt x="1431" y="195"/>
                </a:lnTo>
                <a:lnTo>
                  <a:pt x="1447" y="184"/>
                </a:lnTo>
                <a:lnTo>
                  <a:pt x="1465" y="173"/>
                </a:lnTo>
                <a:lnTo>
                  <a:pt x="1482" y="162"/>
                </a:lnTo>
                <a:lnTo>
                  <a:pt x="1500" y="152"/>
                </a:lnTo>
                <a:lnTo>
                  <a:pt x="1516" y="142"/>
                </a:lnTo>
                <a:lnTo>
                  <a:pt x="1533" y="132"/>
                </a:lnTo>
                <a:lnTo>
                  <a:pt x="1550" y="122"/>
                </a:lnTo>
                <a:lnTo>
                  <a:pt x="1567" y="113"/>
                </a:lnTo>
                <a:lnTo>
                  <a:pt x="1583" y="104"/>
                </a:lnTo>
                <a:lnTo>
                  <a:pt x="1599" y="96"/>
                </a:lnTo>
                <a:lnTo>
                  <a:pt x="1616" y="87"/>
                </a:lnTo>
                <a:lnTo>
                  <a:pt x="1631" y="79"/>
                </a:lnTo>
                <a:lnTo>
                  <a:pt x="1647" y="73"/>
                </a:lnTo>
                <a:lnTo>
                  <a:pt x="1662" y="65"/>
                </a:lnTo>
                <a:lnTo>
                  <a:pt x="1678" y="58"/>
                </a:lnTo>
                <a:lnTo>
                  <a:pt x="1692" y="53"/>
                </a:lnTo>
                <a:lnTo>
                  <a:pt x="1708" y="46"/>
                </a:lnTo>
                <a:lnTo>
                  <a:pt x="1722" y="41"/>
                </a:lnTo>
                <a:lnTo>
                  <a:pt x="1737" y="35"/>
                </a:lnTo>
                <a:lnTo>
                  <a:pt x="1751" y="31"/>
                </a:lnTo>
                <a:lnTo>
                  <a:pt x="1766" y="26"/>
                </a:lnTo>
                <a:lnTo>
                  <a:pt x="1779" y="22"/>
                </a:lnTo>
                <a:lnTo>
                  <a:pt x="1794" y="18"/>
                </a:lnTo>
                <a:lnTo>
                  <a:pt x="1807" y="15"/>
                </a:lnTo>
                <a:lnTo>
                  <a:pt x="1820" y="12"/>
                </a:lnTo>
                <a:lnTo>
                  <a:pt x="1833" y="8"/>
                </a:lnTo>
                <a:lnTo>
                  <a:pt x="1846" y="6"/>
                </a:lnTo>
                <a:lnTo>
                  <a:pt x="1858" y="5"/>
                </a:lnTo>
                <a:lnTo>
                  <a:pt x="1871" y="3"/>
                </a:lnTo>
                <a:lnTo>
                  <a:pt x="1883" y="2"/>
                </a:lnTo>
                <a:lnTo>
                  <a:pt x="1895" y="0"/>
                </a:lnTo>
                <a:lnTo>
                  <a:pt x="1906" y="0"/>
                </a:lnTo>
                <a:lnTo>
                  <a:pt x="1917" y="0"/>
                </a:lnTo>
                <a:lnTo>
                  <a:pt x="1928" y="0"/>
                </a:lnTo>
                <a:lnTo>
                  <a:pt x="1940" y="2"/>
                </a:lnTo>
                <a:lnTo>
                  <a:pt x="1950" y="3"/>
                </a:lnTo>
                <a:lnTo>
                  <a:pt x="1961" y="4"/>
                </a:lnTo>
                <a:lnTo>
                  <a:pt x="1971" y="5"/>
                </a:lnTo>
                <a:lnTo>
                  <a:pt x="1980" y="7"/>
                </a:lnTo>
                <a:lnTo>
                  <a:pt x="1990" y="10"/>
                </a:lnTo>
                <a:lnTo>
                  <a:pt x="1999" y="13"/>
                </a:lnTo>
                <a:lnTo>
                  <a:pt x="2008" y="16"/>
                </a:lnTo>
                <a:lnTo>
                  <a:pt x="2016" y="20"/>
                </a:lnTo>
                <a:lnTo>
                  <a:pt x="2024" y="24"/>
                </a:lnTo>
                <a:lnTo>
                  <a:pt x="2032" y="28"/>
                </a:lnTo>
                <a:lnTo>
                  <a:pt x="2040" y="33"/>
                </a:lnTo>
                <a:lnTo>
                  <a:pt x="2048" y="38"/>
                </a:lnTo>
                <a:lnTo>
                  <a:pt x="2054" y="44"/>
                </a:lnTo>
                <a:lnTo>
                  <a:pt x="2061" y="49"/>
                </a:lnTo>
                <a:lnTo>
                  <a:pt x="2068" y="56"/>
                </a:lnTo>
                <a:lnTo>
                  <a:pt x="2074" y="63"/>
                </a:lnTo>
                <a:lnTo>
                  <a:pt x="2080" y="69"/>
                </a:lnTo>
                <a:lnTo>
                  <a:pt x="2085" y="76"/>
                </a:lnTo>
                <a:lnTo>
                  <a:pt x="2091" y="84"/>
                </a:lnTo>
                <a:lnTo>
                  <a:pt x="2095" y="92"/>
                </a:lnTo>
                <a:lnTo>
                  <a:pt x="2100" y="101"/>
                </a:lnTo>
                <a:lnTo>
                  <a:pt x="2104" y="110"/>
                </a:lnTo>
                <a:lnTo>
                  <a:pt x="2109" y="118"/>
                </a:lnTo>
                <a:lnTo>
                  <a:pt x="2112" y="127"/>
                </a:lnTo>
                <a:lnTo>
                  <a:pt x="2116" y="137"/>
                </a:lnTo>
                <a:lnTo>
                  <a:pt x="2118" y="147"/>
                </a:lnTo>
                <a:lnTo>
                  <a:pt x="2121" y="157"/>
                </a:lnTo>
                <a:lnTo>
                  <a:pt x="2123" y="169"/>
                </a:lnTo>
                <a:lnTo>
                  <a:pt x="2126" y="179"/>
                </a:lnTo>
                <a:lnTo>
                  <a:pt x="2127" y="191"/>
                </a:lnTo>
                <a:lnTo>
                  <a:pt x="2129" y="202"/>
                </a:lnTo>
                <a:lnTo>
                  <a:pt x="2130" y="214"/>
                </a:lnTo>
                <a:lnTo>
                  <a:pt x="2130" y="226"/>
                </a:lnTo>
                <a:lnTo>
                  <a:pt x="2131" y="239"/>
                </a:lnTo>
                <a:lnTo>
                  <a:pt x="2131" y="252"/>
                </a:lnTo>
                <a:lnTo>
                  <a:pt x="2131" y="264"/>
                </a:lnTo>
                <a:lnTo>
                  <a:pt x="2130" y="278"/>
                </a:lnTo>
                <a:lnTo>
                  <a:pt x="2129" y="292"/>
                </a:lnTo>
                <a:lnTo>
                  <a:pt x="2128" y="305"/>
                </a:lnTo>
                <a:lnTo>
                  <a:pt x="2127" y="320"/>
                </a:lnTo>
                <a:lnTo>
                  <a:pt x="2124" y="334"/>
                </a:lnTo>
                <a:lnTo>
                  <a:pt x="2122" y="350"/>
                </a:lnTo>
                <a:lnTo>
                  <a:pt x="2120" y="364"/>
                </a:lnTo>
                <a:lnTo>
                  <a:pt x="2117" y="380"/>
                </a:lnTo>
                <a:lnTo>
                  <a:pt x="2113" y="396"/>
                </a:lnTo>
                <a:lnTo>
                  <a:pt x="2110" y="411"/>
                </a:lnTo>
                <a:lnTo>
                  <a:pt x="2107" y="428"/>
                </a:lnTo>
                <a:lnTo>
                  <a:pt x="2102" y="445"/>
                </a:lnTo>
                <a:lnTo>
                  <a:pt x="2098" y="461"/>
                </a:lnTo>
                <a:lnTo>
                  <a:pt x="2093" y="478"/>
                </a:lnTo>
                <a:lnTo>
                  <a:pt x="2088" y="495"/>
                </a:lnTo>
                <a:lnTo>
                  <a:pt x="2083" y="513"/>
                </a:lnTo>
                <a:lnTo>
                  <a:pt x="2077" y="529"/>
                </a:lnTo>
                <a:lnTo>
                  <a:pt x="2071" y="547"/>
                </a:lnTo>
                <a:lnTo>
                  <a:pt x="2064" y="565"/>
                </a:lnTo>
                <a:lnTo>
                  <a:pt x="2058" y="584"/>
                </a:lnTo>
                <a:lnTo>
                  <a:pt x="2051" y="602"/>
                </a:lnTo>
                <a:lnTo>
                  <a:pt x="2044" y="621"/>
                </a:lnTo>
                <a:lnTo>
                  <a:pt x="2036" y="639"/>
                </a:lnTo>
                <a:lnTo>
                  <a:pt x="2029" y="658"/>
                </a:lnTo>
                <a:lnTo>
                  <a:pt x="2021" y="677"/>
                </a:lnTo>
                <a:lnTo>
                  <a:pt x="2012" y="696"/>
                </a:lnTo>
                <a:lnTo>
                  <a:pt x="2003" y="715"/>
                </a:lnTo>
                <a:lnTo>
                  <a:pt x="1994" y="735"/>
                </a:lnTo>
                <a:lnTo>
                  <a:pt x="1985" y="755"/>
                </a:lnTo>
                <a:lnTo>
                  <a:pt x="1975" y="775"/>
                </a:lnTo>
                <a:lnTo>
                  <a:pt x="1966" y="794"/>
                </a:lnTo>
                <a:lnTo>
                  <a:pt x="1955" y="815"/>
                </a:lnTo>
                <a:lnTo>
                  <a:pt x="1945" y="835"/>
                </a:lnTo>
                <a:lnTo>
                  <a:pt x="1935" y="855"/>
                </a:lnTo>
                <a:lnTo>
                  <a:pt x="1924" y="875"/>
                </a:lnTo>
                <a:lnTo>
                  <a:pt x="1913" y="897"/>
                </a:lnTo>
                <a:lnTo>
                  <a:pt x="1901" y="917"/>
                </a:lnTo>
                <a:lnTo>
                  <a:pt x="1889" y="938"/>
                </a:lnTo>
                <a:lnTo>
                  <a:pt x="1877" y="959"/>
                </a:lnTo>
                <a:lnTo>
                  <a:pt x="1865" y="980"/>
                </a:lnTo>
                <a:lnTo>
                  <a:pt x="1853" y="1001"/>
                </a:lnTo>
                <a:lnTo>
                  <a:pt x="1841" y="1022"/>
                </a:lnTo>
                <a:lnTo>
                  <a:pt x="1827" y="1044"/>
                </a:lnTo>
                <a:lnTo>
                  <a:pt x="1814" y="1065"/>
                </a:lnTo>
                <a:lnTo>
                  <a:pt x="1800" y="1086"/>
                </a:lnTo>
                <a:lnTo>
                  <a:pt x="1787" y="1107"/>
                </a:lnTo>
                <a:lnTo>
                  <a:pt x="1774" y="1128"/>
                </a:lnTo>
                <a:lnTo>
                  <a:pt x="1759" y="1149"/>
                </a:lnTo>
                <a:lnTo>
                  <a:pt x="1745" y="1171"/>
                </a:lnTo>
                <a:lnTo>
                  <a:pt x="1730" y="1193"/>
                </a:lnTo>
                <a:lnTo>
                  <a:pt x="1716" y="1214"/>
                </a:lnTo>
                <a:lnTo>
                  <a:pt x="1701" y="1235"/>
                </a:lnTo>
                <a:lnTo>
                  <a:pt x="1686" y="1256"/>
                </a:lnTo>
                <a:lnTo>
                  <a:pt x="1670" y="1278"/>
                </a:lnTo>
                <a:lnTo>
                  <a:pt x="1656" y="1300"/>
                </a:lnTo>
                <a:lnTo>
                  <a:pt x="1640" y="1321"/>
                </a:lnTo>
                <a:lnTo>
                  <a:pt x="1623" y="1342"/>
                </a:lnTo>
                <a:lnTo>
                  <a:pt x="1608" y="1363"/>
                </a:lnTo>
                <a:lnTo>
                  <a:pt x="1592" y="1384"/>
                </a:lnTo>
                <a:lnTo>
                  <a:pt x="1576" y="1405"/>
                </a:lnTo>
                <a:lnTo>
                  <a:pt x="1559" y="1427"/>
                </a:lnTo>
                <a:lnTo>
                  <a:pt x="1542" y="1448"/>
                </a:lnTo>
                <a:lnTo>
                  <a:pt x="1525" y="1469"/>
                </a:lnTo>
                <a:lnTo>
                  <a:pt x="1509" y="1490"/>
                </a:lnTo>
                <a:lnTo>
                  <a:pt x="1492" y="1511"/>
                </a:lnTo>
                <a:lnTo>
                  <a:pt x="1474" y="1531"/>
                </a:lnTo>
                <a:lnTo>
                  <a:pt x="1457" y="1552"/>
                </a:lnTo>
                <a:close/>
              </a:path>
            </a:pathLst>
          </a:custGeom>
          <a:solidFill>
            <a:srgbClr val="B2B2B2"/>
          </a:solidFill>
          <a:ln w="333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 rot="509451">
            <a:off x="1395413" y="2284413"/>
            <a:ext cx="522287" cy="603250"/>
          </a:xfrm>
          <a:custGeom>
            <a:avLst/>
            <a:gdLst>
              <a:gd name="T0" fmla="*/ 335528 w 2131"/>
              <a:gd name="T1" fmla="*/ 408153 h 2452"/>
              <a:gd name="T2" fmla="*/ 308814 w 2131"/>
              <a:gd name="T3" fmla="*/ 436692 h 2452"/>
              <a:gd name="T4" fmla="*/ 281609 w 2131"/>
              <a:gd name="T5" fmla="*/ 464493 h 2452"/>
              <a:gd name="T6" fmla="*/ 254158 w 2131"/>
              <a:gd name="T7" fmla="*/ 490325 h 2452"/>
              <a:gd name="T8" fmla="*/ 226953 w 2131"/>
              <a:gd name="T9" fmla="*/ 513697 h 2452"/>
              <a:gd name="T10" fmla="*/ 199994 w 2131"/>
              <a:gd name="T11" fmla="*/ 535101 h 2452"/>
              <a:gd name="T12" fmla="*/ 173769 w 2131"/>
              <a:gd name="T13" fmla="*/ 553799 h 2452"/>
              <a:gd name="T14" fmla="*/ 148280 w 2131"/>
              <a:gd name="T15" fmla="*/ 569545 h 2452"/>
              <a:gd name="T16" fmla="*/ 124261 w 2131"/>
              <a:gd name="T17" fmla="*/ 582830 h 2452"/>
              <a:gd name="T18" fmla="*/ 101712 w 2131"/>
              <a:gd name="T19" fmla="*/ 592671 h 2452"/>
              <a:gd name="T20" fmla="*/ 80880 w 2131"/>
              <a:gd name="T21" fmla="*/ 599314 h 2452"/>
              <a:gd name="T22" fmla="*/ 62253 w 2131"/>
              <a:gd name="T23" fmla="*/ 602758 h 2452"/>
              <a:gd name="T24" fmla="*/ 45587 w 2131"/>
              <a:gd name="T25" fmla="*/ 602758 h 2452"/>
              <a:gd name="T26" fmla="*/ 31372 w 2131"/>
              <a:gd name="T27" fmla="*/ 599560 h 2452"/>
              <a:gd name="T28" fmla="*/ 19607 w 2131"/>
              <a:gd name="T29" fmla="*/ 593163 h 2452"/>
              <a:gd name="T30" fmla="*/ 10539 w 2131"/>
              <a:gd name="T31" fmla="*/ 583322 h 2452"/>
              <a:gd name="T32" fmla="*/ 3921 w 2131"/>
              <a:gd name="T33" fmla="*/ 570529 h 2452"/>
              <a:gd name="T34" fmla="*/ 735 w 2131"/>
              <a:gd name="T35" fmla="*/ 554783 h 2452"/>
              <a:gd name="T36" fmla="*/ 0 w 2131"/>
              <a:gd name="T37" fmla="*/ 536332 h 2452"/>
              <a:gd name="T38" fmla="*/ 2451 w 2131"/>
              <a:gd name="T39" fmla="*/ 515174 h 2452"/>
              <a:gd name="T40" fmla="*/ 7598 w 2131"/>
              <a:gd name="T41" fmla="*/ 491555 h 2452"/>
              <a:gd name="T42" fmla="*/ 15441 w 2131"/>
              <a:gd name="T43" fmla="*/ 465723 h 2452"/>
              <a:gd name="T44" fmla="*/ 25734 w 2131"/>
              <a:gd name="T45" fmla="*/ 438414 h 2452"/>
              <a:gd name="T46" fmla="*/ 39214 w 2131"/>
              <a:gd name="T47" fmla="*/ 409629 h 2452"/>
              <a:gd name="T48" fmla="*/ 54655 w 2131"/>
              <a:gd name="T49" fmla="*/ 379614 h 2452"/>
              <a:gd name="T50" fmla="*/ 72792 w 2131"/>
              <a:gd name="T51" fmla="*/ 348616 h 2452"/>
              <a:gd name="T52" fmla="*/ 92644 w 2131"/>
              <a:gd name="T53" fmla="*/ 317124 h 2452"/>
              <a:gd name="T54" fmla="*/ 114457 w 2131"/>
              <a:gd name="T55" fmla="*/ 285387 h 2452"/>
              <a:gd name="T56" fmla="*/ 137986 w 2131"/>
              <a:gd name="T57" fmla="*/ 253896 h 2452"/>
              <a:gd name="T58" fmla="*/ 162740 w 2131"/>
              <a:gd name="T59" fmla="*/ 222897 h 2452"/>
              <a:gd name="T60" fmla="*/ 188719 w 2131"/>
              <a:gd name="T61" fmla="*/ 192883 h 2452"/>
              <a:gd name="T62" fmla="*/ 215434 w 2131"/>
              <a:gd name="T63" fmla="*/ 164098 h 2452"/>
              <a:gd name="T64" fmla="*/ 242884 w 2131"/>
              <a:gd name="T65" fmla="*/ 136543 h 2452"/>
              <a:gd name="T66" fmla="*/ 270089 w 2131"/>
              <a:gd name="T67" fmla="*/ 111203 h 2452"/>
              <a:gd name="T68" fmla="*/ 297294 w 2131"/>
              <a:gd name="T69" fmla="*/ 87584 h 2452"/>
              <a:gd name="T70" fmla="*/ 324499 w 2131"/>
              <a:gd name="T71" fmla="*/ 66426 h 2452"/>
              <a:gd name="T72" fmla="*/ 350479 w 2131"/>
              <a:gd name="T73" fmla="*/ 48221 h 2452"/>
              <a:gd name="T74" fmla="*/ 375723 w 2131"/>
              <a:gd name="T75" fmla="*/ 32229 h 2452"/>
              <a:gd name="T76" fmla="*/ 399742 w 2131"/>
              <a:gd name="T77" fmla="*/ 19682 h 2452"/>
              <a:gd name="T78" fmla="*/ 422045 w 2131"/>
              <a:gd name="T79" fmla="*/ 10087 h 2452"/>
              <a:gd name="T80" fmla="*/ 442878 w 2131"/>
              <a:gd name="T81" fmla="*/ 3444 h 2452"/>
              <a:gd name="T82" fmla="*/ 461260 w 2131"/>
              <a:gd name="T83" fmla="*/ 492 h 2452"/>
              <a:gd name="T84" fmla="*/ 477681 w 2131"/>
              <a:gd name="T85" fmla="*/ 492 h 2452"/>
              <a:gd name="T86" fmla="*/ 491896 w 2131"/>
              <a:gd name="T87" fmla="*/ 3936 h 2452"/>
              <a:gd name="T88" fmla="*/ 503415 w 2131"/>
              <a:gd name="T89" fmla="*/ 10825 h 2452"/>
              <a:gd name="T90" fmla="*/ 512238 w 2131"/>
              <a:gd name="T91" fmla="*/ 20666 h 2452"/>
              <a:gd name="T92" fmla="*/ 518366 w 2131"/>
              <a:gd name="T93" fmla="*/ 33951 h 2452"/>
              <a:gd name="T94" fmla="*/ 521797 w 2131"/>
              <a:gd name="T95" fmla="*/ 50189 h 2452"/>
              <a:gd name="T96" fmla="*/ 522042 w 2131"/>
              <a:gd name="T97" fmla="*/ 68641 h 2452"/>
              <a:gd name="T98" fmla="*/ 519591 w 2131"/>
              <a:gd name="T99" fmla="*/ 90045 h 2452"/>
              <a:gd name="T100" fmla="*/ 513954 w 2131"/>
              <a:gd name="T101" fmla="*/ 113909 h 2452"/>
              <a:gd name="T102" fmla="*/ 505866 w 2131"/>
              <a:gd name="T103" fmla="*/ 139741 h 2452"/>
              <a:gd name="T104" fmla="*/ 495327 w 2131"/>
              <a:gd name="T105" fmla="*/ 167050 h 2452"/>
              <a:gd name="T106" fmla="*/ 481602 w 2131"/>
              <a:gd name="T107" fmla="*/ 196081 h 2452"/>
              <a:gd name="T108" fmla="*/ 465671 w 2131"/>
              <a:gd name="T109" fmla="*/ 226342 h 2452"/>
              <a:gd name="T110" fmla="*/ 447780 w 2131"/>
              <a:gd name="T111" fmla="*/ 257341 h 2452"/>
              <a:gd name="T112" fmla="*/ 427437 w 2131"/>
              <a:gd name="T113" fmla="*/ 288832 h 2452"/>
              <a:gd name="T114" fmla="*/ 405624 w 2131"/>
              <a:gd name="T115" fmla="*/ 320323 h 2452"/>
              <a:gd name="T116" fmla="*/ 381850 w 2131"/>
              <a:gd name="T117" fmla="*/ 351814 h 2452"/>
              <a:gd name="T118" fmla="*/ 357096 w 2131"/>
              <a:gd name="T119" fmla="*/ 382813 h 245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131" h="2452">
                <a:moveTo>
                  <a:pt x="1457" y="1556"/>
                </a:moveTo>
                <a:lnTo>
                  <a:pt x="1439" y="1577"/>
                </a:lnTo>
                <a:lnTo>
                  <a:pt x="1421" y="1597"/>
                </a:lnTo>
                <a:lnTo>
                  <a:pt x="1405" y="1617"/>
                </a:lnTo>
                <a:lnTo>
                  <a:pt x="1387" y="1639"/>
                </a:lnTo>
                <a:lnTo>
                  <a:pt x="1369" y="1659"/>
                </a:lnTo>
                <a:lnTo>
                  <a:pt x="1351" y="1679"/>
                </a:lnTo>
                <a:lnTo>
                  <a:pt x="1332" y="1698"/>
                </a:lnTo>
                <a:lnTo>
                  <a:pt x="1315" y="1718"/>
                </a:lnTo>
                <a:lnTo>
                  <a:pt x="1297" y="1738"/>
                </a:lnTo>
                <a:lnTo>
                  <a:pt x="1278" y="1757"/>
                </a:lnTo>
                <a:lnTo>
                  <a:pt x="1260" y="1775"/>
                </a:lnTo>
                <a:lnTo>
                  <a:pt x="1242" y="1796"/>
                </a:lnTo>
                <a:lnTo>
                  <a:pt x="1223" y="1814"/>
                </a:lnTo>
                <a:lnTo>
                  <a:pt x="1204" y="1832"/>
                </a:lnTo>
                <a:lnTo>
                  <a:pt x="1187" y="1851"/>
                </a:lnTo>
                <a:lnTo>
                  <a:pt x="1168" y="1870"/>
                </a:lnTo>
                <a:lnTo>
                  <a:pt x="1149" y="1888"/>
                </a:lnTo>
                <a:lnTo>
                  <a:pt x="1131" y="1906"/>
                </a:lnTo>
                <a:lnTo>
                  <a:pt x="1112" y="1924"/>
                </a:lnTo>
                <a:lnTo>
                  <a:pt x="1093" y="1941"/>
                </a:lnTo>
                <a:lnTo>
                  <a:pt x="1075" y="1958"/>
                </a:lnTo>
                <a:lnTo>
                  <a:pt x="1056" y="1976"/>
                </a:lnTo>
                <a:lnTo>
                  <a:pt x="1037" y="1993"/>
                </a:lnTo>
                <a:lnTo>
                  <a:pt x="1018" y="2009"/>
                </a:lnTo>
                <a:lnTo>
                  <a:pt x="1001" y="2025"/>
                </a:lnTo>
                <a:lnTo>
                  <a:pt x="982" y="2042"/>
                </a:lnTo>
                <a:lnTo>
                  <a:pt x="963" y="2057"/>
                </a:lnTo>
                <a:lnTo>
                  <a:pt x="945" y="2073"/>
                </a:lnTo>
                <a:lnTo>
                  <a:pt x="926" y="2088"/>
                </a:lnTo>
                <a:lnTo>
                  <a:pt x="907" y="2104"/>
                </a:lnTo>
                <a:lnTo>
                  <a:pt x="889" y="2118"/>
                </a:lnTo>
                <a:lnTo>
                  <a:pt x="870" y="2133"/>
                </a:lnTo>
                <a:lnTo>
                  <a:pt x="853" y="2147"/>
                </a:lnTo>
                <a:lnTo>
                  <a:pt x="835" y="2161"/>
                </a:lnTo>
                <a:lnTo>
                  <a:pt x="816" y="2175"/>
                </a:lnTo>
                <a:lnTo>
                  <a:pt x="798" y="2189"/>
                </a:lnTo>
                <a:lnTo>
                  <a:pt x="780" y="2202"/>
                </a:lnTo>
                <a:lnTo>
                  <a:pt x="762" y="2214"/>
                </a:lnTo>
                <a:lnTo>
                  <a:pt x="745" y="2226"/>
                </a:lnTo>
                <a:lnTo>
                  <a:pt x="727" y="2239"/>
                </a:lnTo>
                <a:lnTo>
                  <a:pt x="709" y="2251"/>
                </a:lnTo>
                <a:lnTo>
                  <a:pt x="691" y="2263"/>
                </a:lnTo>
                <a:lnTo>
                  <a:pt x="674" y="2274"/>
                </a:lnTo>
                <a:lnTo>
                  <a:pt x="657" y="2285"/>
                </a:lnTo>
                <a:lnTo>
                  <a:pt x="640" y="2295"/>
                </a:lnTo>
                <a:lnTo>
                  <a:pt x="622" y="2305"/>
                </a:lnTo>
                <a:lnTo>
                  <a:pt x="605" y="2315"/>
                </a:lnTo>
                <a:lnTo>
                  <a:pt x="589" y="2325"/>
                </a:lnTo>
                <a:lnTo>
                  <a:pt x="572" y="2334"/>
                </a:lnTo>
                <a:lnTo>
                  <a:pt x="555" y="2344"/>
                </a:lnTo>
                <a:lnTo>
                  <a:pt x="540" y="2352"/>
                </a:lnTo>
                <a:lnTo>
                  <a:pt x="523" y="2361"/>
                </a:lnTo>
                <a:lnTo>
                  <a:pt x="507" y="2369"/>
                </a:lnTo>
                <a:lnTo>
                  <a:pt x="492" y="2377"/>
                </a:lnTo>
                <a:lnTo>
                  <a:pt x="476" y="2383"/>
                </a:lnTo>
                <a:lnTo>
                  <a:pt x="461" y="2390"/>
                </a:lnTo>
                <a:lnTo>
                  <a:pt x="445" y="2397"/>
                </a:lnTo>
                <a:lnTo>
                  <a:pt x="431" y="2403"/>
                </a:lnTo>
                <a:lnTo>
                  <a:pt x="415" y="2409"/>
                </a:lnTo>
                <a:lnTo>
                  <a:pt x="400" y="2415"/>
                </a:lnTo>
                <a:lnTo>
                  <a:pt x="386" y="2419"/>
                </a:lnTo>
                <a:lnTo>
                  <a:pt x="372" y="2425"/>
                </a:lnTo>
                <a:lnTo>
                  <a:pt x="358" y="2429"/>
                </a:lnTo>
                <a:lnTo>
                  <a:pt x="344" y="2432"/>
                </a:lnTo>
                <a:lnTo>
                  <a:pt x="330" y="2436"/>
                </a:lnTo>
                <a:lnTo>
                  <a:pt x="317" y="2439"/>
                </a:lnTo>
                <a:lnTo>
                  <a:pt x="304" y="2442"/>
                </a:lnTo>
                <a:lnTo>
                  <a:pt x="291" y="2445"/>
                </a:lnTo>
                <a:lnTo>
                  <a:pt x="278" y="2447"/>
                </a:lnTo>
                <a:lnTo>
                  <a:pt x="266" y="2449"/>
                </a:lnTo>
                <a:lnTo>
                  <a:pt x="254" y="2450"/>
                </a:lnTo>
                <a:lnTo>
                  <a:pt x="241" y="2451"/>
                </a:lnTo>
                <a:lnTo>
                  <a:pt x="230" y="2451"/>
                </a:lnTo>
                <a:lnTo>
                  <a:pt x="218" y="2452"/>
                </a:lnTo>
                <a:lnTo>
                  <a:pt x="207" y="2451"/>
                </a:lnTo>
                <a:lnTo>
                  <a:pt x="197" y="2451"/>
                </a:lnTo>
                <a:lnTo>
                  <a:pt x="186" y="2450"/>
                </a:lnTo>
                <a:lnTo>
                  <a:pt x="176" y="2449"/>
                </a:lnTo>
                <a:lnTo>
                  <a:pt x="166" y="2448"/>
                </a:lnTo>
                <a:lnTo>
                  <a:pt x="156" y="2446"/>
                </a:lnTo>
                <a:lnTo>
                  <a:pt x="146" y="2443"/>
                </a:lnTo>
                <a:lnTo>
                  <a:pt x="137" y="2440"/>
                </a:lnTo>
                <a:lnTo>
                  <a:pt x="128" y="2437"/>
                </a:lnTo>
                <a:lnTo>
                  <a:pt x="119" y="2433"/>
                </a:lnTo>
                <a:lnTo>
                  <a:pt x="110" y="2430"/>
                </a:lnTo>
                <a:lnTo>
                  <a:pt x="102" y="2426"/>
                </a:lnTo>
                <a:lnTo>
                  <a:pt x="94" y="2421"/>
                </a:lnTo>
                <a:lnTo>
                  <a:pt x="86" y="2416"/>
                </a:lnTo>
                <a:lnTo>
                  <a:pt x="80" y="2411"/>
                </a:lnTo>
                <a:lnTo>
                  <a:pt x="73" y="2406"/>
                </a:lnTo>
                <a:lnTo>
                  <a:pt x="66" y="2399"/>
                </a:lnTo>
                <a:lnTo>
                  <a:pt x="60" y="2392"/>
                </a:lnTo>
                <a:lnTo>
                  <a:pt x="54" y="2386"/>
                </a:lnTo>
                <a:lnTo>
                  <a:pt x="48" y="2379"/>
                </a:lnTo>
                <a:lnTo>
                  <a:pt x="43" y="2371"/>
                </a:lnTo>
                <a:lnTo>
                  <a:pt x="38" y="2363"/>
                </a:lnTo>
                <a:lnTo>
                  <a:pt x="33" y="2356"/>
                </a:lnTo>
                <a:lnTo>
                  <a:pt x="29" y="2347"/>
                </a:lnTo>
                <a:lnTo>
                  <a:pt x="24" y="2338"/>
                </a:lnTo>
                <a:lnTo>
                  <a:pt x="21" y="2329"/>
                </a:lnTo>
                <a:lnTo>
                  <a:pt x="16" y="2319"/>
                </a:lnTo>
                <a:lnTo>
                  <a:pt x="14" y="2309"/>
                </a:lnTo>
                <a:lnTo>
                  <a:pt x="11" y="2299"/>
                </a:lnTo>
                <a:lnTo>
                  <a:pt x="9" y="2289"/>
                </a:lnTo>
                <a:lnTo>
                  <a:pt x="6" y="2278"/>
                </a:lnTo>
                <a:lnTo>
                  <a:pt x="4" y="2266"/>
                </a:lnTo>
                <a:lnTo>
                  <a:pt x="3" y="2255"/>
                </a:lnTo>
                <a:lnTo>
                  <a:pt x="2" y="2243"/>
                </a:lnTo>
                <a:lnTo>
                  <a:pt x="1" y="2231"/>
                </a:lnTo>
                <a:lnTo>
                  <a:pt x="0" y="2219"/>
                </a:lnTo>
                <a:lnTo>
                  <a:pt x="0" y="2206"/>
                </a:lnTo>
                <a:lnTo>
                  <a:pt x="0" y="2193"/>
                </a:lnTo>
                <a:lnTo>
                  <a:pt x="0" y="2180"/>
                </a:lnTo>
                <a:lnTo>
                  <a:pt x="1" y="2166"/>
                </a:lnTo>
                <a:lnTo>
                  <a:pt x="2" y="2152"/>
                </a:lnTo>
                <a:lnTo>
                  <a:pt x="3" y="2137"/>
                </a:lnTo>
                <a:lnTo>
                  <a:pt x="5" y="2123"/>
                </a:lnTo>
                <a:lnTo>
                  <a:pt x="7" y="2108"/>
                </a:lnTo>
                <a:lnTo>
                  <a:pt x="10" y="2094"/>
                </a:lnTo>
                <a:lnTo>
                  <a:pt x="12" y="2078"/>
                </a:lnTo>
                <a:lnTo>
                  <a:pt x="15" y="2063"/>
                </a:lnTo>
                <a:lnTo>
                  <a:pt x="19" y="2047"/>
                </a:lnTo>
                <a:lnTo>
                  <a:pt x="22" y="2030"/>
                </a:lnTo>
                <a:lnTo>
                  <a:pt x="26" y="2015"/>
                </a:lnTo>
                <a:lnTo>
                  <a:pt x="31" y="1998"/>
                </a:lnTo>
                <a:lnTo>
                  <a:pt x="35" y="1981"/>
                </a:lnTo>
                <a:lnTo>
                  <a:pt x="40" y="1964"/>
                </a:lnTo>
                <a:lnTo>
                  <a:pt x="45" y="1947"/>
                </a:lnTo>
                <a:lnTo>
                  <a:pt x="51" y="1929"/>
                </a:lnTo>
                <a:lnTo>
                  <a:pt x="56" y="1911"/>
                </a:lnTo>
                <a:lnTo>
                  <a:pt x="63" y="1893"/>
                </a:lnTo>
                <a:lnTo>
                  <a:pt x="69" y="1876"/>
                </a:lnTo>
                <a:lnTo>
                  <a:pt x="75" y="1858"/>
                </a:lnTo>
                <a:lnTo>
                  <a:pt x="83" y="1839"/>
                </a:lnTo>
                <a:lnTo>
                  <a:pt x="90" y="1820"/>
                </a:lnTo>
                <a:lnTo>
                  <a:pt x="98" y="1801"/>
                </a:lnTo>
                <a:lnTo>
                  <a:pt x="105" y="1782"/>
                </a:lnTo>
                <a:lnTo>
                  <a:pt x="114" y="1763"/>
                </a:lnTo>
                <a:lnTo>
                  <a:pt x="123" y="1744"/>
                </a:lnTo>
                <a:lnTo>
                  <a:pt x="131" y="1724"/>
                </a:lnTo>
                <a:lnTo>
                  <a:pt x="141" y="1704"/>
                </a:lnTo>
                <a:lnTo>
                  <a:pt x="150" y="1685"/>
                </a:lnTo>
                <a:lnTo>
                  <a:pt x="160" y="1665"/>
                </a:lnTo>
                <a:lnTo>
                  <a:pt x="170" y="1645"/>
                </a:lnTo>
                <a:lnTo>
                  <a:pt x="180" y="1624"/>
                </a:lnTo>
                <a:lnTo>
                  <a:pt x="190" y="1604"/>
                </a:lnTo>
                <a:lnTo>
                  <a:pt x="201" y="1584"/>
                </a:lnTo>
                <a:lnTo>
                  <a:pt x="212" y="1563"/>
                </a:lnTo>
                <a:lnTo>
                  <a:pt x="223" y="1543"/>
                </a:lnTo>
                <a:lnTo>
                  <a:pt x="236" y="1522"/>
                </a:lnTo>
                <a:lnTo>
                  <a:pt x="247" y="1501"/>
                </a:lnTo>
                <a:lnTo>
                  <a:pt x="259" y="1479"/>
                </a:lnTo>
                <a:lnTo>
                  <a:pt x="271" y="1459"/>
                </a:lnTo>
                <a:lnTo>
                  <a:pt x="284" y="1438"/>
                </a:lnTo>
                <a:lnTo>
                  <a:pt x="297" y="1417"/>
                </a:lnTo>
                <a:lnTo>
                  <a:pt x="310" y="1396"/>
                </a:lnTo>
                <a:lnTo>
                  <a:pt x="323" y="1374"/>
                </a:lnTo>
                <a:lnTo>
                  <a:pt x="337" y="1352"/>
                </a:lnTo>
                <a:lnTo>
                  <a:pt x="350" y="1331"/>
                </a:lnTo>
                <a:lnTo>
                  <a:pt x="364" y="1310"/>
                </a:lnTo>
                <a:lnTo>
                  <a:pt x="378" y="1289"/>
                </a:lnTo>
                <a:lnTo>
                  <a:pt x="393" y="1267"/>
                </a:lnTo>
                <a:lnTo>
                  <a:pt x="407" y="1246"/>
                </a:lnTo>
                <a:lnTo>
                  <a:pt x="422" y="1224"/>
                </a:lnTo>
                <a:lnTo>
                  <a:pt x="437" y="1203"/>
                </a:lnTo>
                <a:lnTo>
                  <a:pt x="452" y="1181"/>
                </a:lnTo>
                <a:lnTo>
                  <a:pt x="467" y="1160"/>
                </a:lnTo>
                <a:lnTo>
                  <a:pt x="483" y="1139"/>
                </a:lnTo>
                <a:lnTo>
                  <a:pt x="498" y="1118"/>
                </a:lnTo>
                <a:lnTo>
                  <a:pt x="515" y="1096"/>
                </a:lnTo>
                <a:lnTo>
                  <a:pt x="531" y="1074"/>
                </a:lnTo>
                <a:lnTo>
                  <a:pt x="547" y="1053"/>
                </a:lnTo>
                <a:lnTo>
                  <a:pt x="563" y="1032"/>
                </a:lnTo>
                <a:lnTo>
                  <a:pt x="580" y="1011"/>
                </a:lnTo>
                <a:lnTo>
                  <a:pt x="596" y="990"/>
                </a:lnTo>
                <a:lnTo>
                  <a:pt x="613" y="968"/>
                </a:lnTo>
                <a:lnTo>
                  <a:pt x="630" y="948"/>
                </a:lnTo>
                <a:lnTo>
                  <a:pt x="648" y="927"/>
                </a:lnTo>
                <a:lnTo>
                  <a:pt x="664" y="906"/>
                </a:lnTo>
                <a:lnTo>
                  <a:pt x="682" y="886"/>
                </a:lnTo>
                <a:lnTo>
                  <a:pt x="699" y="865"/>
                </a:lnTo>
                <a:lnTo>
                  <a:pt x="717" y="845"/>
                </a:lnTo>
                <a:lnTo>
                  <a:pt x="735" y="825"/>
                </a:lnTo>
                <a:lnTo>
                  <a:pt x="752" y="804"/>
                </a:lnTo>
                <a:lnTo>
                  <a:pt x="770" y="784"/>
                </a:lnTo>
                <a:lnTo>
                  <a:pt x="788" y="764"/>
                </a:lnTo>
                <a:lnTo>
                  <a:pt x="806" y="745"/>
                </a:lnTo>
                <a:lnTo>
                  <a:pt x="825" y="725"/>
                </a:lnTo>
                <a:lnTo>
                  <a:pt x="843" y="706"/>
                </a:lnTo>
                <a:lnTo>
                  <a:pt x="860" y="686"/>
                </a:lnTo>
                <a:lnTo>
                  <a:pt x="879" y="667"/>
                </a:lnTo>
                <a:lnTo>
                  <a:pt x="897" y="648"/>
                </a:lnTo>
                <a:lnTo>
                  <a:pt x="916" y="629"/>
                </a:lnTo>
                <a:lnTo>
                  <a:pt x="935" y="610"/>
                </a:lnTo>
                <a:lnTo>
                  <a:pt x="953" y="592"/>
                </a:lnTo>
                <a:lnTo>
                  <a:pt x="972" y="573"/>
                </a:lnTo>
                <a:lnTo>
                  <a:pt x="991" y="555"/>
                </a:lnTo>
                <a:lnTo>
                  <a:pt x="1008" y="538"/>
                </a:lnTo>
                <a:lnTo>
                  <a:pt x="1027" y="520"/>
                </a:lnTo>
                <a:lnTo>
                  <a:pt x="1046" y="502"/>
                </a:lnTo>
                <a:lnTo>
                  <a:pt x="1065" y="485"/>
                </a:lnTo>
                <a:lnTo>
                  <a:pt x="1083" y="468"/>
                </a:lnTo>
                <a:lnTo>
                  <a:pt x="1102" y="452"/>
                </a:lnTo>
                <a:lnTo>
                  <a:pt x="1121" y="435"/>
                </a:lnTo>
                <a:lnTo>
                  <a:pt x="1139" y="418"/>
                </a:lnTo>
                <a:lnTo>
                  <a:pt x="1158" y="403"/>
                </a:lnTo>
                <a:lnTo>
                  <a:pt x="1177" y="387"/>
                </a:lnTo>
                <a:lnTo>
                  <a:pt x="1194" y="372"/>
                </a:lnTo>
                <a:lnTo>
                  <a:pt x="1213" y="356"/>
                </a:lnTo>
                <a:lnTo>
                  <a:pt x="1232" y="342"/>
                </a:lnTo>
                <a:lnTo>
                  <a:pt x="1250" y="326"/>
                </a:lnTo>
                <a:lnTo>
                  <a:pt x="1269" y="312"/>
                </a:lnTo>
                <a:lnTo>
                  <a:pt x="1287" y="298"/>
                </a:lnTo>
                <a:lnTo>
                  <a:pt x="1305" y="284"/>
                </a:lnTo>
                <a:lnTo>
                  <a:pt x="1324" y="270"/>
                </a:lnTo>
                <a:lnTo>
                  <a:pt x="1341" y="257"/>
                </a:lnTo>
                <a:lnTo>
                  <a:pt x="1359" y="245"/>
                </a:lnTo>
                <a:lnTo>
                  <a:pt x="1377" y="231"/>
                </a:lnTo>
                <a:lnTo>
                  <a:pt x="1395" y="219"/>
                </a:lnTo>
                <a:lnTo>
                  <a:pt x="1413" y="207"/>
                </a:lnTo>
                <a:lnTo>
                  <a:pt x="1430" y="196"/>
                </a:lnTo>
                <a:lnTo>
                  <a:pt x="1447" y="183"/>
                </a:lnTo>
                <a:lnTo>
                  <a:pt x="1465" y="172"/>
                </a:lnTo>
                <a:lnTo>
                  <a:pt x="1482" y="162"/>
                </a:lnTo>
                <a:lnTo>
                  <a:pt x="1499" y="151"/>
                </a:lnTo>
                <a:lnTo>
                  <a:pt x="1516" y="141"/>
                </a:lnTo>
                <a:lnTo>
                  <a:pt x="1533" y="131"/>
                </a:lnTo>
                <a:lnTo>
                  <a:pt x="1550" y="122"/>
                </a:lnTo>
                <a:lnTo>
                  <a:pt x="1566" y="112"/>
                </a:lnTo>
                <a:lnTo>
                  <a:pt x="1583" y="104"/>
                </a:lnTo>
                <a:lnTo>
                  <a:pt x="1599" y="96"/>
                </a:lnTo>
                <a:lnTo>
                  <a:pt x="1615" y="88"/>
                </a:lnTo>
                <a:lnTo>
                  <a:pt x="1631" y="80"/>
                </a:lnTo>
                <a:lnTo>
                  <a:pt x="1646" y="72"/>
                </a:lnTo>
                <a:lnTo>
                  <a:pt x="1662" y="65"/>
                </a:lnTo>
                <a:lnTo>
                  <a:pt x="1678" y="59"/>
                </a:lnTo>
                <a:lnTo>
                  <a:pt x="1692" y="52"/>
                </a:lnTo>
                <a:lnTo>
                  <a:pt x="1708" y="47"/>
                </a:lnTo>
                <a:lnTo>
                  <a:pt x="1722" y="41"/>
                </a:lnTo>
                <a:lnTo>
                  <a:pt x="1737" y="35"/>
                </a:lnTo>
                <a:lnTo>
                  <a:pt x="1751" y="30"/>
                </a:lnTo>
                <a:lnTo>
                  <a:pt x="1766" y="25"/>
                </a:lnTo>
                <a:lnTo>
                  <a:pt x="1779" y="22"/>
                </a:lnTo>
                <a:lnTo>
                  <a:pt x="1793" y="18"/>
                </a:lnTo>
                <a:lnTo>
                  <a:pt x="1807" y="14"/>
                </a:lnTo>
                <a:lnTo>
                  <a:pt x="1820" y="11"/>
                </a:lnTo>
                <a:lnTo>
                  <a:pt x="1832" y="9"/>
                </a:lnTo>
                <a:lnTo>
                  <a:pt x="1846" y="6"/>
                </a:lnTo>
                <a:lnTo>
                  <a:pt x="1858" y="4"/>
                </a:lnTo>
                <a:lnTo>
                  <a:pt x="1870" y="3"/>
                </a:lnTo>
                <a:lnTo>
                  <a:pt x="1882" y="2"/>
                </a:lnTo>
                <a:lnTo>
                  <a:pt x="1895" y="1"/>
                </a:lnTo>
                <a:lnTo>
                  <a:pt x="1906" y="1"/>
                </a:lnTo>
                <a:lnTo>
                  <a:pt x="1917" y="0"/>
                </a:lnTo>
                <a:lnTo>
                  <a:pt x="1928" y="1"/>
                </a:lnTo>
                <a:lnTo>
                  <a:pt x="1939" y="1"/>
                </a:lnTo>
                <a:lnTo>
                  <a:pt x="1949" y="2"/>
                </a:lnTo>
                <a:lnTo>
                  <a:pt x="1960" y="4"/>
                </a:lnTo>
                <a:lnTo>
                  <a:pt x="1970" y="5"/>
                </a:lnTo>
                <a:lnTo>
                  <a:pt x="1979" y="8"/>
                </a:lnTo>
                <a:lnTo>
                  <a:pt x="1989" y="11"/>
                </a:lnTo>
                <a:lnTo>
                  <a:pt x="1998" y="13"/>
                </a:lnTo>
                <a:lnTo>
                  <a:pt x="2007" y="16"/>
                </a:lnTo>
                <a:lnTo>
                  <a:pt x="2016" y="20"/>
                </a:lnTo>
                <a:lnTo>
                  <a:pt x="2024" y="24"/>
                </a:lnTo>
                <a:lnTo>
                  <a:pt x="2032" y="29"/>
                </a:lnTo>
                <a:lnTo>
                  <a:pt x="2039" y="33"/>
                </a:lnTo>
                <a:lnTo>
                  <a:pt x="2047" y="39"/>
                </a:lnTo>
                <a:lnTo>
                  <a:pt x="2054" y="44"/>
                </a:lnTo>
                <a:lnTo>
                  <a:pt x="2061" y="50"/>
                </a:lnTo>
                <a:lnTo>
                  <a:pt x="2067" y="57"/>
                </a:lnTo>
                <a:lnTo>
                  <a:pt x="2074" y="63"/>
                </a:lnTo>
                <a:lnTo>
                  <a:pt x="2080" y="70"/>
                </a:lnTo>
                <a:lnTo>
                  <a:pt x="2085" y="77"/>
                </a:lnTo>
                <a:lnTo>
                  <a:pt x="2090" y="84"/>
                </a:lnTo>
                <a:lnTo>
                  <a:pt x="2095" y="92"/>
                </a:lnTo>
                <a:lnTo>
                  <a:pt x="2100" y="101"/>
                </a:lnTo>
                <a:lnTo>
                  <a:pt x="2104" y="110"/>
                </a:lnTo>
                <a:lnTo>
                  <a:pt x="2107" y="119"/>
                </a:lnTo>
                <a:lnTo>
                  <a:pt x="2112" y="128"/>
                </a:lnTo>
                <a:lnTo>
                  <a:pt x="2115" y="138"/>
                </a:lnTo>
                <a:lnTo>
                  <a:pt x="2117" y="148"/>
                </a:lnTo>
                <a:lnTo>
                  <a:pt x="2121" y="158"/>
                </a:lnTo>
                <a:lnTo>
                  <a:pt x="2123" y="169"/>
                </a:lnTo>
                <a:lnTo>
                  <a:pt x="2125" y="180"/>
                </a:lnTo>
                <a:lnTo>
                  <a:pt x="2126" y="191"/>
                </a:lnTo>
                <a:lnTo>
                  <a:pt x="2129" y="204"/>
                </a:lnTo>
                <a:lnTo>
                  <a:pt x="2130" y="215"/>
                </a:lnTo>
                <a:lnTo>
                  <a:pt x="2130" y="227"/>
                </a:lnTo>
                <a:lnTo>
                  <a:pt x="2131" y="240"/>
                </a:lnTo>
                <a:lnTo>
                  <a:pt x="2131" y="253"/>
                </a:lnTo>
                <a:lnTo>
                  <a:pt x="2130" y="266"/>
                </a:lnTo>
                <a:lnTo>
                  <a:pt x="2130" y="279"/>
                </a:lnTo>
                <a:lnTo>
                  <a:pt x="2129" y="294"/>
                </a:lnTo>
                <a:lnTo>
                  <a:pt x="2127" y="307"/>
                </a:lnTo>
                <a:lnTo>
                  <a:pt x="2126" y="322"/>
                </a:lnTo>
                <a:lnTo>
                  <a:pt x="2124" y="336"/>
                </a:lnTo>
                <a:lnTo>
                  <a:pt x="2122" y="352"/>
                </a:lnTo>
                <a:lnTo>
                  <a:pt x="2120" y="366"/>
                </a:lnTo>
                <a:lnTo>
                  <a:pt x="2116" y="382"/>
                </a:lnTo>
                <a:lnTo>
                  <a:pt x="2113" y="397"/>
                </a:lnTo>
                <a:lnTo>
                  <a:pt x="2110" y="413"/>
                </a:lnTo>
                <a:lnTo>
                  <a:pt x="2106" y="430"/>
                </a:lnTo>
                <a:lnTo>
                  <a:pt x="2102" y="446"/>
                </a:lnTo>
                <a:lnTo>
                  <a:pt x="2097" y="463"/>
                </a:lnTo>
                <a:lnTo>
                  <a:pt x="2093" y="480"/>
                </a:lnTo>
                <a:lnTo>
                  <a:pt x="2087" y="496"/>
                </a:lnTo>
                <a:lnTo>
                  <a:pt x="2083" y="514"/>
                </a:lnTo>
                <a:lnTo>
                  <a:pt x="2076" y="532"/>
                </a:lnTo>
                <a:lnTo>
                  <a:pt x="2071" y="550"/>
                </a:lnTo>
                <a:lnTo>
                  <a:pt x="2064" y="568"/>
                </a:lnTo>
                <a:lnTo>
                  <a:pt x="2057" y="585"/>
                </a:lnTo>
                <a:lnTo>
                  <a:pt x="2051" y="604"/>
                </a:lnTo>
                <a:lnTo>
                  <a:pt x="2044" y="622"/>
                </a:lnTo>
                <a:lnTo>
                  <a:pt x="2036" y="641"/>
                </a:lnTo>
                <a:lnTo>
                  <a:pt x="2028" y="660"/>
                </a:lnTo>
                <a:lnTo>
                  <a:pt x="2021" y="679"/>
                </a:lnTo>
                <a:lnTo>
                  <a:pt x="2012" y="699"/>
                </a:lnTo>
                <a:lnTo>
                  <a:pt x="2003" y="718"/>
                </a:lnTo>
                <a:lnTo>
                  <a:pt x="1994" y="738"/>
                </a:lnTo>
                <a:lnTo>
                  <a:pt x="1985" y="757"/>
                </a:lnTo>
                <a:lnTo>
                  <a:pt x="1975" y="777"/>
                </a:lnTo>
                <a:lnTo>
                  <a:pt x="1965" y="797"/>
                </a:lnTo>
                <a:lnTo>
                  <a:pt x="1955" y="817"/>
                </a:lnTo>
                <a:lnTo>
                  <a:pt x="1945" y="838"/>
                </a:lnTo>
                <a:lnTo>
                  <a:pt x="1935" y="858"/>
                </a:lnTo>
                <a:lnTo>
                  <a:pt x="1924" y="878"/>
                </a:lnTo>
                <a:lnTo>
                  <a:pt x="1913" y="899"/>
                </a:lnTo>
                <a:lnTo>
                  <a:pt x="1900" y="920"/>
                </a:lnTo>
                <a:lnTo>
                  <a:pt x="1889" y="941"/>
                </a:lnTo>
                <a:lnTo>
                  <a:pt x="1877" y="962"/>
                </a:lnTo>
                <a:lnTo>
                  <a:pt x="1865" y="983"/>
                </a:lnTo>
                <a:lnTo>
                  <a:pt x="1852" y="1004"/>
                </a:lnTo>
                <a:lnTo>
                  <a:pt x="1840" y="1025"/>
                </a:lnTo>
                <a:lnTo>
                  <a:pt x="1827" y="1046"/>
                </a:lnTo>
                <a:lnTo>
                  <a:pt x="1813" y="1067"/>
                </a:lnTo>
                <a:lnTo>
                  <a:pt x="1800" y="1089"/>
                </a:lnTo>
                <a:lnTo>
                  <a:pt x="1787" y="1110"/>
                </a:lnTo>
                <a:lnTo>
                  <a:pt x="1773" y="1131"/>
                </a:lnTo>
                <a:lnTo>
                  <a:pt x="1759" y="1153"/>
                </a:lnTo>
                <a:lnTo>
                  <a:pt x="1744" y="1174"/>
                </a:lnTo>
                <a:lnTo>
                  <a:pt x="1730" y="1195"/>
                </a:lnTo>
                <a:lnTo>
                  <a:pt x="1715" y="1217"/>
                </a:lnTo>
                <a:lnTo>
                  <a:pt x="1701" y="1239"/>
                </a:lnTo>
                <a:lnTo>
                  <a:pt x="1685" y="1260"/>
                </a:lnTo>
                <a:lnTo>
                  <a:pt x="1670" y="1281"/>
                </a:lnTo>
                <a:lnTo>
                  <a:pt x="1655" y="1302"/>
                </a:lnTo>
                <a:lnTo>
                  <a:pt x="1640" y="1325"/>
                </a:lnTo>
                <a:lnTo>
                  <a:pt x="1623" y="1346"/>
                </a:lnTo>
                <a:lnTo>
                  <a:pt x="1607" y="1367"/>
                </a:lnTo>
                <a:lnTo>
                  <a:pt x="1592" y="1388"/>
                </a:lnTo>
                <a:lnTo>
                  <a:pt x="1575" y="1409"/>
                </a:lnTo>
                <a:lnTo>
                  <a:pt x="1558" y="1430"/>
                </a:lnTo>
                <a:lnTo>
                  <a:pt x="1542" y="1452"/>
                </a:lnTo>
                <a:lnTo>
                  <a:pt x="1525" y="1473"/>
                </a:lnTo>
                <a:lnTo>
                  <a:pt x="1508" y="1494"/>
                </a:lnTo>
                <a:lnTo>
                  <a:pt x="1492" y="1515"/>
                </a:lnTo>
                <a:lnTo>
                  <a:pt x="1474" y="1535"/>
                </a:lnTo>
                <a:lnTo>
                  <a:pt x="1457" y="1556"/>
                </a:lnTo>
                <a:close/>
              </a:path>
            </a:pathLst>
          </a:custGeom>
          <a:solidFill>
            <a:srgbClr val="B2B2B2"/>
          </a:solidFill>
          <a:ln w="333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1882775" y="4235450"/>
            <a:ext cx="2749550" cy="793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Freeform 10"/>
          <p:cNvSpPr>
            <a:spLocks/>
          </p:cNvSpPr>
          <p:nvPr/>
        </p:nvSpPr>
        <p:spPr bwMode="auto">
          <a:xfrm>
            <a:off x="4594225" y="4216400"/>
            <a:ext cx="74613" cy="38100"/>
          </a:xfrm>
          <a:custGeom>
            <a:avLst/>
            <a:gdLst>
              <a:gd name="T0" fmla="*/ 0 w 309"/>
              <a:gd name="T1" fmla="*/ 0 h 155"/>
              <a:gd name="T2" fmla="*/ 74613 w 309"/>
              <a:gd name="T3" fmla="*/ 18927 h 155"/>
              <a:gd name="T4" fmla="*/ 0 w 309"/>
              <a:gd name="T5" fmla="*/ 38100 h 155"/>
              <a:gd name="T6" fmla="*/ 0 w 309"/>
              <a:gd name="T7" fmla="*/ 0 h 1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9" h="155">
                <a:moveTo>
                  <a:pt x="0" y="0"/>
                </a:moveTo>
                <a:lnTo>
                  <a:pt x="309" y="77"/>
                </a:lnTo>
                <a:lnTo>
                  <a:pt x="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1882775" y="2470150"/>
            <a:ext cx="1571625" cy="1773238"/>
          </a:xfrm>
          <a:prstGeom prst="line">
            <a:avLst/>
          </a:prstGeom>
          <a:ln>
            <a:headEnd type="none" w="med" len="med"/>
            <a:tailEnd type="stealth" w="lg" len="lg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 flipV="1">
            <a:off x="1874838" y="1724025"/>
            <a:ext cx="7937" cy="251936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Freeform 14"/>
          <p:cNvSpPr>
            <a:spLocks/>
          </p:cNvSpPr>
          <p:nvPr/>
        </p:nvSpPr>
        <p:spPr bwMode="auto">
          <a:xfrm>
            <a:off x="1855788" y="1700213"/>
            <a:ext cx="38100" cy="74612"/>
          </a:xfrm>
          <a:custGeom>
            <a:avLst/>
            <a:gdLst>
              <a:gd name="T0" fmla="*/ 0 w 155"/>
              <a:gd name="T1" fmla="*/ 74612 h 308"/>
              <a:gd name="T2" fmla="*/ 19173 w 155"/>
              <a:gd name="T3" fmla="*/ 0 h 308"/>
              <a:gd name="T4" fmla="*/ 38100 w 155"/>
              <a:gd name="T5" fmla="*/ 74612 h 308"/>
              <a:gd name="T6" fmla="*/ 0 w 155"/>
              <a:gd name="T7" fmla="*/ 74612 h 3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5" h="308">
                <a:moveTo>
                  <a:pt x="0" y="308"/>
                </a:moveTo>
                <a:lnTo>
                  <a:pt x="78" y="0"/>
                </a:lnTo>
                <a:lnTo>
                  <a:pt x="155" y="308"/>
                </a:lnTo>
                <a:lnTo>
                  <a:pt x="0" y="308"/>
                </a:lnTo>
                <a:close/>
              </a:path>
            </a:pathLst>
          </a:custGeom>
          <a:solidFill>
            <a:srgbClr val="000000"/>
          </a:solidFill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Rectangle 17"/>
          <p:cNvSpPr>
            <a:spLocks noChangeArrowheads="1"/>
          </p:cNvSpPr>
          <p:nvPr/>
        </p:nvSpPr>
        <p:spPr bwMode="auto">
          <a:xfrm>
            <a:off x="1711325" y="3949700"/>
            <a:ext cx="622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algn="l" eaLnBrk="1" hangingPunct="1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Symbol" pitchFamily="18" charset="2"/>
              </a:rPr>
              <a:t>q</a:t>
            </a:r>
            <a:endParaRPr lang="en-US" altLang="en-US" sz="4400"/>
          </a:p>
        </p:txBody>
      </p:sp>
      <p:sp>
        <p:nvSpPr>
          <p:cNvPr id="12304" name="Rectangle 18"/>
          <p:cNvSpPr>
            <a:spLocks noChangeArrowheads="1"/>
          </p:cNvSpPr>
          <p:nvPr/>
        </p:nvSpPr>
        <p:spPr bwMode="auto">
          <a:xfrm>
            <a:off x="2005013" y="1666875"/>
            <a:ext cx="1524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400" b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altLang="en-US" sz="4400"/>
          </a:p>
        </p:txBody>
      </p:sp>
      <p:sp>
        <p:nvSpPr>
          <p:cNvPr id="12305" name="Rectangle 19"/>
          <p:cNvSpPr>
            <a:spLocks noChangeArrowheads="1"/>
          </p:cNvSpPr>
          <p:nvPr/>
        </p:nvSpPr>
        <p:spPr bwMode="auto">
          <a:xfrm>
            <a:off x="4516438" y="4294188"/>
            <a:ext cx="18256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400" b="0"/>
              <a:t>x</a:t>
            </a:r>
          </a:p>
        </p:txBody>
      </p:sp>
      <p:sp>
        <p:nvSpPr>
          <p:cNvPr id="12306" name="Rectangle 20"/>
          <p:cNvSpPr>
            <a:spLocks noChangeArrowheads="1"/>
          </p:cNvSpPr>
          <p:nvPr/>
        </p:nvSpPr>
        <p:spPr bwMode="auto">
          <a:xfrm>
            <a:off x="3490513" y="2470150"/>
            <a:ext cx="52418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 dirty="0">
                <a:solidFill>
                  <a:srgbClr val="0070C0"/>
                </a:solidFill>
                <a:latin typeface="Times New Roman" pitchFamily="18" charset="0"/>
              </a:rPr>
              <a:t>v</a:t>
            </a:r>
            <a:r>
              <a:rPr lang="en-US" altLang="en-US" sz="2500" b="0" baseline="-25000" dirty="0">
                <a:solidFill>
                  <a:srgbClr val="0070C0"/>
                </a:solidFill>
                <a:latin typeface="Times New Roman" pitchFamily="18" charset="0"/>
              </a:rPr>
              <a:t>i</a:t>
            </a:r>
            <a:r>
              <a:rPr lang="en-US" altLang="en-US" sz="2500" b="0" dirty="0">
                <a:solidFill>
                  <a:srgbClr val="0070C0"/>
                </a:solidFill>
                <a:latin typeface="Times New Roman" pitchFamily="18" charset="0"/>
              </a:rPr>
              <a:t>(t)</a:t>
            </a:r>
            <a:endParaRPr lang="en-US" altLang="en-US" sz="3600" dirty="0">
              <a:solidFill>
                <a:srgbClr val="0070C0"/>
              </a:solidFill>
            </a:endParaRPr>
          </a:p>
        </p:txBody>
      </p:sp>
      <p:sp>
        <p:nvSpPr>
          <p:cNvPr id="12307" name="Rectangle 21"/>
          <p:cNvSpPr>
            <a:spLocks noChangeArrowheads="1"/>
          </p:cNvSpPr>
          <p:nvPr/>
        </p:nvSpPr>
        <p:spPr bwMode="auto">
          <a:xfrm>
            <a:off x="1192473" y="3573368"/>
            <a:ext cx="5857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2500" b="0" dirty="0" err="1">
                <a:solidFill>
                  <a:srgbClr val="FF0000"/>
                </a:solidFill>
                <a:latin typeface="Symbol" pitchFamily="18" charset="2"/>
              </a:rPr>
              <a:t>w</a:t>
            </a:r>
            <a:r>
              <a:rPr lang="en-US" altLang="en-US" b="0" baseline="-25000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en-US" sz="2500" b="0" dirty="0">
                <a:solidFill>
                  <a:srgbClr val="FF0000"/>
                </a:solidFill>
                <a:latin typeface="Times New Roman" pitchFamily="18" charset="0"/>
              </a:rPr>
              <a:t>(t)</a:t>
            </a:r>
          </a:p>
        </p:txBody>
      </p: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1684338" y="3930650"/>
            <a:ext cx="473075" cy="473075"/>
            <a:chOff x="549" y="3020"/>
            <a:chExt cx="298" cy="298"/>
          </a:xfrm>
        </p:grpSpPr>
        <p:sp>
          <p:nvSpPr>
            <p:cNvPr id="12321" name="Freeform 23"/>
            <p:cNvSpPr>
              <a:spLocks/>
            </p:cNvSpPr>
            <p:nvPr/>
          </p:nvSpPr>
          <p:spPr bwMode="auto">
            <a:xfrm>
              <a:off x="557" y="3027"/>
              <a:ext cx="290" cy="291"/>
            </a:xfrm>
            <a:custGeom>
              <a:avLst/>
              <a:gdLst>
                <a:gd name="T0" fmla="*/ 1 w 1876"/>
                <a:gd name="T1" fmla="*/ 131 h 1875"/>
                <a:gd name="T2" fmla="*/ 0 w 1876"/>
                <a:gd name="T3" fmla="*/ 144 h 1875"/>
                <a:gd name="T4" fmla="*/ 0 w 1876"/>
                <a:gd name="T5" fmla="*/ 156 h 1875"/>
                <a:gd name="T6" fmla="*/ 2 w 1876"/>
                <a:gd name="T7" fmla="*/ 169 h 1875"/>
                <a:gd name="T8" fmla="*/ 4 w 1876"/>
                <a:gd name="T9" fmla="*/ 181 h 1875"/>
                <a:gd name="T10" fmla="*/ 8 w 1876"/>
                <a:gd name="T11" fmla="*/ 193 h 1875"/>
                <a:gd name="T12" fmla="*/ 13 w 1876"/>
                <a:gd name="T13" fmla="*/ 205 h 1875"/>
                <a:gd name="T14" fmla="*/ 18 w 1876"/>
                <a:gd name="T15" fmla="*/ 216 h 1875"/>
                <a:gd name="T16" fmla="*/ 25 w 1876"/>
                <a:gd name="T17" fmla="*/ 227 h 1875"/>
                <a:gd name="T18" fmla="*/ 33 w 1876"/>
                <a:gd name="T19" fmla="*/ 237 h 1875"/>
                <a:gd name="T20" fmla="*/ 41 w 1876"/>
                <a:gd name="T21" fmla="*/ 247 h 1875"/>
                <a:gd name="T22" fmla="*/ 50 w 1876"/>
                <a:gd name="T23" fmla="*/ 255 h 1875"/>
                <a:gd name="T24" fmla="*/ 60 w 1876"/>
                <a:gd name="T25" fmla="*/ 263 h 1875"/>
                <a:gd name="T26" fmla="*/ 71 w 1876"/>
                <a:gd name="T27" fmla="*/ 270 h 1875"/>
                <a:gd name="T28" fmla="*/ 82 w 1876"/>
                <a:gd name="T29" fmla="*/ 276 h 1875"/>
                <a:gd name="T30" fmla="*/ 93 w 1876"/>
                <a:gd name="T31" fmla="*/ 281 h 1875"/>
                <a:gd name="T32" fmla="*/ 105 w 1876"/>
                <a:gd name="T33" fmla="*/ 286 h 1875"/>
                <a:gd name="T34" fmla="*/ 117 w 1876"/>
                <a:gd name="T35" fmla="*/ 289 h 1875"/>
                <a:gd name="T36" fmla="*/ 130 w 1876"/>
                <a:gd name="T37" fmla="*/ 290 h 1875"/>
                <a:gd name="T38" fmla="*/ 143 w 1876"/>
                <a:gd name="T39" fmla="*/ 291 h 1875"/>
                <a:gd name="T40" fmla="*/ 155 w 1876"/>
                <a:gd name="T41" fmla="*/ 291 h 1875"/>
                <a:gd name="T42" fmla="*/ 168 w 1876"/>
                <a:gd name="T43" fmla="*/ 289 h 1875"/>
                <a:gd name="T44" fmla="*/ 180 w 1876"/>
                <a:gd name="T45" fmla="*/ 287 h 1875"/>
                <a:gd name="T46" fmla="*/ 192 w 1876"/>
                <a:gd name="T47" fmla="*/ 283 h 1875"/>
                <a:gd name="T48" fmla="*/ 204 w 1876"/>
                <a:gd name="T49" fmla="*/ 278 h 1875"/>
                <a:gd name="T50" fmla="*/ 215 w 1876"/>
                <a:gd name="T51" fmla="*/ 273 h 1875"/>
                <a:gd name="T52" fmla="*/ 226 w 1876"/>
                <a:gd name="T53" fmla="*/ 266 h 1875"/>
                <a:gd name="T54" fmla="*/ 236 w 1876"/>
                <a:gd name="T55" fmla="*/ 259 h 1875"/>
                <a:gd name="T56" fmla="*/ 246 w 1876"/>
                <a:gd name="T57" fmla="*/ 250 h 1875"/>
                <a:gd name="T58" fmla="*/ 254 w 1876"/>
                <a:gd name="T59" fmla="*/ 241 h 1875"/>
                <a:gd name="T60" fmla="*/ 262 w 1876"/>
                <a:gd name="T61" fmla="*/ 231 h 1875"/>
                <a:gd name="T62" fmla="*/ 269 w 1876"/>
                <a:gd name="T63" fmla="*/ 221 h 1875"/>
                <a:gd name="T64" fmla="*/ 275 w 1876"/>
                <a:gd name="T65" fmla="*/ 210 h 1875"/>
                <a:gd name="T66" fmla="*/ 280 w 1876"/>
                <a:gd name="T67" fmla="*/ 198 h 1875"/>
                <a:gd name="T68" fmla="*/ 284 w 1876"/>
                <a:gd name="T69" fmla="*/ 186 h 1875"/>
                <a:gd name="T70" fmla="*/ 287 w 1876"/>
                <a:gd name="T71" fmla="*/ 174 h 1875"/>
                <a:gd name="T72" fmla="*/ 289 w 1876"/>
                <a:gd name="T73" fmla="*/ 161 h 1875"/>
                <a:gd name="T74" fmla="*/ 290 w 1876"/>
                <a:gd name="T75" fmla="*/ 148 h 1875"/>
                <a:gd name="T76" fmla="*/ 290 w 1876"/>
                <a:gd name="T77" fmla="*/ 136 h 1875"/>
                <a:gd name="T78" fmla="*/ 288 w 1876"/>
                <a:gd name="T79" fmla="*/ 123 h 1875"/>
                <a:gd name="T80" fmla="*/ 286 w 1876"/>
                <a:gd name="T81" fmla="*/ 111 h 1875"/>
                <a:gd name="T82" fmla="*/ 282 w 1876"/>
                <a:gd name="T83" fmla="*/ 98 h 1875"/>
                <a:gd name="T84" fmla="*/ 278 w 1876"/>
                <a:gd name="T85" fmla="*/ 87 h 1875"/>
                <a:gd name="T86" fmla="*/ 272 w 1876"/>
                <a:gd name="T87" fmla="*/ 75 h 1875"/>
                <a:gd name="T88" fmla="*/ 265 w 1876"/>
                <a:gd name="T89" fmla="*/ 65 h 1875"/>
                <a:gd name="T90" fmla="*/ 258 w 1876"/>
                <a:gd name="T91" fmla="*/ 54 h 1875"/>
                <a:gd name="T92" fmla="*/ 250 w 1876"/>
                <a:gd name="T93" fmla="*/ 45 h 1875"/>
                <a:gd name="T94" fmla="*/ 241 w 1876"/>
                <a:gd name="T95" fmla="*/ 36 h 1875"/>
                <a:gd name="T96" fmla="*/ 231 w 1876"/>
                <a:gd name="T97" fmla="*/ 28 h 1875"/>
                <a:gd name="T98" fmla="*/ 220 w 1876"/>
                <a:gd name="T99" fmla="*/ 21 h 1875"/>
                <a:gd name="T100" fmla="*/ 209 w 1876"/>
                <a:gd name="T101" fmla="*/ 15 h 1875"/>
                <a:gd name="T102" fmla="*/ 197 w 1876"/>
                <a:gd name="T103" fmla="*/ 10 h 1875"/>
                <a:gd name="T104" fmla="*/ 186 w 1876"/>
                <a:gd name="T105" fmla="*/ 6 h 1875"/>
                <a:gd name="T106" fmla="*/ 173 w 1876"/>
                <a:gd name="T107" fmla="*/ 3 h 1875"/>
                <a:gd name="T108" fmla="*/ 161 w 1876"/>
                <a:gd name="T109" fmla="*/ 1 h 1875"/>
                <a:gd name="T110" fmla="*/ 148 w 1876"/>
                <a:gd name="T111" fmla="*/ 0 h 1875"/>
                <a:gd name="T112" fmla="*/ 135 w 1876"/>
                <a:gd name="T113" fmla="*/ 0 h 1875"/>
                <a:gd name="T114" fmla="*/ 123 w 1876"/>
                <a:gd name="T115" fmla="*/ 2 h 1875"/>
                <a:gd name="T116" fmla="*/ 111 w 1876"/>
                <a:gd name="T117" fmla="*/ 4 h 18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76" h="1875">
                  <a:moveTo>
                    <a:pt x="15" y="778"/>
                  </a:moveTo>
                  <a:lnTo>
                    <a:pt x="11" y="794"/>
                  </a:lnTo>
                  <a:lnTo>
                    <a:pt x="9" y="810"/>
                  </a:lnTo>
                  <a:lnTo>
                    <a:pt x="7" y="827"/>
                  </a:lnTo>
                  <a:lnTo>
                    <a:pt x="6" y="842"/>
                  </a:lnTo>
                  <a:lnTo>
                    <a:pt x="3" y="859"/>
                  </a:lnTo>
                  <a:lnTo>
                    <a:pt x="2" y="876"/>
                  </a:lnTo>
                  <a:lnTo>
                    <a:pt x="1" y="891"/>
                  </a:lnTo>
                  <a:lnTo>
                    <a:pt x="1" y="908"/>
                  </a:lnTo>
                  <a:lnTo>
                    <a:pt x="0" y="925"/>
                  </a:lnTo>
                  <a:lnTo>
                    <a:pt x="0" y="940"/>
                  </a:lnTo>
                  <a:lnTo>
                    <a:pt x="0" y="957"/>
                  </a:lnTo>
                  <a:lnTo>
                    <a:pt x="1" y="974"/>
                  </a:lnTo>
                  <a:lnTo>
                    <a:pt x="1" y="989"/>
                  </a:lnTo>
                  <a:lnTo>
                    <a:pt x="2" y="1006"/>
                  </a:lnTo>
                  <a:lnTo>
                    <a:pt x="5" y="1022"/>
                  </a:lnTo>
                  <a:lnTo>
                    <a:pt x="6" y="1038"/>
                  </a:lnTo>
                  <a:lnTo>
                    <a:pt x="8" y="1055"/>
                  </a:lnTo>
                  <a:lnTo>
                    <a:pt x="10" y="1070"/>
                  </a:lnTo>
                  <a:lnTo>
                    <a:pt x="12" y="1087"/>
                  </a:lnTo>
                  <a:lnTo>
                    <a:pt x="15" y="1103"/>
                  </a:lnTo>
                  <a:lnTo>
                    <a:pt x="18" y="1119"/>
                  </a:lnTo>
                  <a:lnTo>
                    <a:pt x="21" y="1135"/>
                  </a:lnTo>
                  <a:lnTo>
                    <a:pt x="25" y="1151"/>
                  </a:lnTo>
                  <a:lnTo>
                    <a:pt x="29" y="1167"/>
                  </a:lnTo>
                  <a:lnTo>
                    <a:pt x="32" y="1183"/>
                  </a:lnTo>
                  <a:lnTo>
                    <a:pt x="37" y="1198"/>
                  </a:lnTo>
                  <a:lnTo>
                    <a:pt x="42" y="1214"/>
                  </a:lnTo>
                  <a:lnTo>
                    <a:pt x="47" y="1230"/>
                  </a:lnTo>
                  <a:lnTo>
                    <a:pt x="52" y="1245"/>
                  </a:lnTo>
                  <a:lnTo>
                    <a:pt x="58" y="1261"/>
                  </a:lnTo>
                  <a:lnTo>
                    <a:pt x="64" y="1275"/>
                  </a:lnTo>
                  <a:lnTo>
                    <a:pt x="69" y="1291"/>
                  </a:lnTo>
                  <a:lnTo>
                    <a:pt x="76" y="1306"/>
                  </a:lnTo>
                  <a:lnTo>
                    <a:pt x="82" y="1321"/>
                  </a:lnTo>
                  <a:lnTo>
                    <a:pt x="89" y="1335"/>
                  </a:lnTo>
                  <a:lnTo>
                    <a:pt x="96" y="1351"/>
                  </a:lnTo>
                  <a:lnTo>
                    <a:pt x="104" y="1365"/>
                  </a:lnTo>
                  <a:lnTo>
                    <a:pt x="111" y="1380"/>
                  </a:lnTo>
                  <a:lnTo>
                    <a:pt x="119" y="1394"/>
                  </a:lnTo>
                  <a:lnTo>
                    <a:pt x="127" y="1408"/>
                  </a:lnTo>
                  <a:lnTo>
                    <a:pt x="135" y="1422"/>
                  </a:lnTo>
                  <a:lnTo>
                    <a:pt x="144" y="1437"/>
                  </a:lnTo>
                  <a:lnTo>
                    <a:pt x="153" y="1450"/>
                  </a:lnTo>
                  <a:lnTo>
                    <a:pt x="162" y="1463"/>
                  </a:lnTo>
                  <a:lnTo>
                    <a:pt x="170" y="1477"/>
                  </a:lnTo>
                  <a:lnTo>
                    <a:pt x="180" y="1490"/>
                  </a:lnTo>
                  <a:lnTo>
                    <a:pt x="191" y="1503"/>
                  </a:lnTo>
                  <a:lnTo>
                    <a:pt x="201" y="1517"/>
                  </a:lnTo>
                  <a:lnTo>
                    <a:pt x="211" y="1529"/>
                  </a:lnTo>
                  <a:lnTo>
                    <a:pt x="221" y="1541"/>
                  </a:lnTo>
                  <a:lnTo>
                    <a:pt x="232" y="1554"/>
                  </a:lnTo>
                  <a:lnTo>
                    <a:pt x="243" y="1566"/>
                  </a:lnTo>
                  <a:lnTo>
                    <a:pt x="254" y="1578"/>
                  </a:lnTo>
                  <a:lnTo>
                    <a:pt x="265" y="1590"/>
                  </a:lnTo>
                  <a:lnTo>
                    <a:pt x="276" y="1601"/>
                  </a:lnTo>
                  <a:lnTo>
                    <a:pt x="287" y="1614"/>
                  </a:lnTo>
                  <a:lnTo>
                    <a:pt x="300" y="1625"/>
                  </a:lnTo>
                  <a:lnTo>
                    <a:pt x="312" y="1636"/>
                  </a:lnTo>
                  <a:lnTo>
                    <a:pt x="324" y="1646"/>
                  </a:lnTo>
                  <a:lnTo>
                    <a:pt x="336" y="1657"/>
                  </a:lnTo>
                  <a:lnTo>
                    <a:pt x="349" y="1667"/>
                  </a:lnTo>
                  <a:lnTo>
                    <a:pt x="362" y="1677"/>
                  </a:lnTo>
                  <a:lnTo>
                    <a:pt x="375" y="1687"/>
                  </a:lnTo>
                  <a:lnTo>
                    <a:pt x="388" y="1697"/>
                  </a:lnTo>
                  <a:lnTo>
                    <a:pt x="401" y="1706"/>
                  </a:lnTo>
                  <a:lnTo>
                    <a:pt x="414" y="1716"/>
                  </a:lnTo>
                  <a:lnTo>
                    <a:pt x="429" y="1725"/>
                  </a:lnTo>
                  <a:lnTo>
                    <a:pt x="442" y="1734"/>
                  </a:lnTo>
                  <a:lnTo>
                    <a:pt x="457" y="1742"/>
                  </a:lnTo>
                  <a:lnTo>
                    <a:pt x="470" y="1751"/>
                  </a:lnTo>
                  <a:lnTo>
                    <a:pt x="484" y="1758"/>
                  </a:lnTo>
                  <a:lnTo>
                    <a:pt x="499" y="1766"/>
                  </a:lnTo>
                  <a:lnTo>
                    <a:pt x="513" y="1774"/>
                  </a:lnTo>
                  <a:lnTo>
                    <a:pt x="528" y="1781"/>
                  </a:lnTo>
                  <a:lnTo>
                    <a:pt x="542" y="1787"/>
                  </a:lnTo>
                  <a:lnTo>
                    <a:pt x="558" y="1795"/>
                  </a:lnTo>
                  <a:lnTo>
                    <a:pt x="572" y="1801"/>
                  </a:lnTo>
                  <a:lnTo>
                    <a:pt x="588" y="1807"/>
                  </a:lnTo>
                  <a:lnTo>
                    <a:pt x="602" y="1813"/>
                  </a:lnTo>
                  <a:lnTo>
                    <a:pt x="618" y="1818"/>
                  </a:lnTo>
                  <a:lnTo>
                    <a:pt x="634" y="1824"/>
                  </a:lnTo>
                  <a:lnTo>
                    <a:pt x="649" y="1830"/>
                  </a:lnTo>
                  <a:lnTo>
                    <a:pt x="665" y="1834"/>
                  </a:lnTo>
                  <a:lnTo>
                    <a:pt x="680" y="1840"/>
                  </a:lnTo>
                  <a:lnTo>
                    <a:pt x="696" y="1843"/>
                  </a:lnTo>
                  <a:lnTo>
                    <a:pt x="712" y="1847"/>
                  </a:lnTo>
                  <a:lnTo>
                    <a:pt x="728" y="1852"/>
                  </a:lnTo>
                  <a:lnTo>
                    <a:pt x="744" y="1855"/>
                  </a:lnTo>
                  <a:lnTo>
                    <a:pt x="759" y="1859"/>
                  </a:lnTo>
                  <a:lnTo>
                    <a:pt x="776" y="1861"/>
                  </a:lnTo>
                  <a:lnTo>
                    <a:pt x="792" y="1864"/>
                  </a:lnTo>
                  <a:lnTo>
                    <a:pt x="808" y="1866"/>
                  </a:lnTo>
                  <a:lnTo>
                    <a:pt x="824" y="1869"/>
                  </a:lnTo>
                  <a:lnTo>
                    <a:pt x="841" y="1870"/>
                  </a:lnTo>
                  <a:lnTo>
                    <a:pt x="857" y="1872"/>
                  </a:lnTo>
                  <a:lnTo>
                    <a:pt x="873" y="1873"/>
                  </a:lnTo>
                  <a:lnTo>
                    <a:pt x="890" y="1874"/>
                  </a:lnTo>
                  <a:lnTo>
                    <a:pt x="906" y="1874"/>
                  </a:lnTo>
                  <a:lnTo>
                    <a:pt x="922" y="1875"/>
                  </a:lnTo>
                  <a:lnTo>
                    <a:pt x="939" y="1875"/>
                  </a:lnTo>
                  <a:lnTo>
                    <a:pt x="955" y="1875"/>
                  </a:lnTo>
                  <a:lnTo>
                    <a:pt x="971" y="1874"/>
                  </a:lnTo>
                  <a:lnTo>
                    <a:pt x="988" y="1874"/>
                  </a:lnTo>
                  <a:lnTo>
                    <a:pt x="1004" y="1873"/>
                  </a:lnTo>
                  <a:lnTo>
                    <a:pt x="1020" y="1872"/>
                  </a:lnTo>
                  <a:lnTo>
                    <a:pt x="1037" y="1870"/>
                  </a:lnTo>
                  <a:lnTo>
                    <a:pt x="1052" y="1869"/>
                  </a:lnTo>
                  <a:lnTo>
                    <a:pt x="1069" y="1866"/>
                  </a:lnTo>
                  <a:lnTo>
                    <a:pt x="1085" y="1864"/>
                  </a:lnTo>
                  <a:lnTo>
                    <a:pt x="1101" y="1861"/>
                  </a:lnTo>
                  <a:lnTo>
                    <a:pt x="1117" y="1857"/>
                  </a:lnTo>
                  <a:lnTo>
                    <a:pt x="1134" y="1855"/>
                  </a:lnTo>
                  <a:lnTo>
                    <a:pt x="1149" y="1851"/>
                  </a:lnTo>
                  <a:lnTo>
                    <a:pt x="1165" y="1847"/>
                  </a:lnTo>
                  <a:lnTo>
                    <a:pt x="1181" y="1843"/>
                  </a:lnTo>
                  <a:lnTo>
                    <a:pt x="1197" y="1839"/>
                  </a:lnTo>
                  <a:lnTo>
                    <a:pt x="1213" y="1834"/>
                  </a:lnTo>
                  <a:lnTo>
                    <a:pt x="1228" y="1830"/>
                  </a:lnTo>
                  <a:lnTo>
                    <a:pt x="1244" y="1824"/>
                  </a:lnTo>
                  <a:lnTo>
                    <a:pt x="1258" y="1818"/>
                  </a:lnTo>
                  <a:lnTo>
                    <a:pt x="1274" y="1813"/>
                  </a:lnTo>
                  <a:lnTo>
                    <a:pt x="1289" y="1807"/>
                  </a:lnTo>
                  <a:lnTo>
                    <a:pt x="1304" y="1801"/>
                  </a:lnTo>
                  <a:lnTo>
                    <a:pt x="1320" y="1794"/>
                  </a:lnTo>
                  <a:lnTo>
                    <a:pt x="1334" y="1787"/>
                  </a:lnTo>
                  <a:lnTo>
                    <a:pt x="1348" y="1781"/>
                  </a:lnTo>
                  <a:lnTo>
                    <a:pt x="1364" y="1773"/>
                  </a:lnTo>
                  <a:lnTo>
                    <a:pt x="1379" y="1765"/>
                  </a:lnTo>
                  <a:lnTo>
                    <a:pt x="1393" y="1757"/>
                  </a:lnTo>
                  <a:lnTo>
                    <a:pt x="1406" y="1749"/>
                  </a:lnTo>
                  <a:lnTo>
                    <a:pt x="1421" y="1742"/>
                  </a:lnTo>
                  <a:lnTo>
                    <a:pt x="1434" y="1733"/>
                  </a:lnTo>
                  <a:lnTo>
                    <a:pt x="1449" y="1724"/>
                  </a:lnTo>
                  <a:lnTo>
                    <a:pt x="1462" y="1715"/>
                  </a:lnTo>
                  <a:lnTo>
                    <a:pt x="1475" y="1706"/>
                  </a:lnTo>
                  <a:lnTo>
                    <a:pt x="1489" y="1696"/>
                  </a:lnTo>
                  <a:lnTo>
                    <a:pt x="1502" y="1687"/>
                  </a:lnTo>
                  <a:lnTo>
                    <a:pt x="1515" y="1677"/>
                  </a:lnTo>
                  <a:lnTo>
                    <a:pt x="1528" y="1667"/>
                  </a:lnTo>
                  <a:lnTo>
                    <a:pt x="1540" y="1656"/>
                  </a:lnTo>
                  <a:lnTo>
                    <a:pt x="1553" y="1646"/>
                  </a:lnTo>
                  <a:lnTo>
                    <a:pt x="1566" y="1635"/>
                  </a:lnTo>
                  <a:lnTo>
                    <a:pt x="1577" y="1624"/>
                  </a:lnTo>
                  <a:lnTo>
                    <a:pt x="1589" y="1613"/>
                  </a:lnTo>
                  <a:lnTo>
                    <a:pt x="1601" y="1601"/>
                  </a:lnTo>
                  <a:lnTo>
                    <a:pt x="1612" y="1589"/>
                  </a:lnTo>
                  <a:lnTo>
                    <a:pt x="1623" y="1578"/>
                  </a:lnTo>
                  <a:lnTo>
                    <a:pt x="1635" y="1566"/>
                  </a:lnTo>
                  <a:lnTo>
                    <a:pt x="1646" y="1554"/>
                  </a:lnTo>
                  <a:lnTo>
                    <a:pt x="1656" y="1541"/>
                  </a:lnTo>
                  <a:lnTo>
                    <a:pt x="1667" y="1528"/>
                  </a:lnTo>
                  <a:lnTo>
                    <a:pt x="1677" y="1516"/>
                  </a:lnTo>
                  <a:lnTo>
                    <a:pt x="1687" y="1502"/>
                  </a:lnTo>
                  <a:lnTo>
                    <a:pt x="1696" y="1489"/>
                  </a:lnTo>
                  <a:lnTo>
                    <a:pt x="1706" y="1476"/>
                  </a:lnTo>
                  <a:lnTo>
                    <a:pt x="1715" y="1462"/>
                  </a:lnTo>
                  <a:lnTo>
                    <a:pt x="1724" y="1449"/>
                  </a:lnTo>
                  <a:lnTo>
                    <a:pt x="1733" y="1436"/>
                  </a:lnTo>
                  <a:lnTo>
                    <a:pt x="1741" y="1421"/>
                  </a:lnTo>
                  <a:lnTo>
                    <a:pt x="1749" y="1408"/>
                  </a:lnTo>
                  <a:lnTo>
                    <a:pt x="1758" y="1393"/>
                  </a:lnTo>
                  <a:lnTo>
                    <a:pt x="1766" y="1379"/>
                  </a:lnTo>
                  <a:lnTo>
                    <a:pt x="1773" y="1364"/>
                  </a:lnTo>
                  <a:lnTo>
                    <a:pt x="1780" y="1350"/>
                  </a:lnTo>
                  <a:lnTo>
                    <a:pt x="1787" y="1335"/>
                  </a:lnTo>
                  <a:lnTo>
                    <a:pt x="1794" y="1320"/>
                  </a:lnTo>
                  <a:lnTo>
                    <a:pt x="1801" y="1305"/>
                  </a:lnTo>
                  <a:lnTo>
                    <a:pt x="1807" y="1290"/>
                  </a:lnTo>
                  <a:lnTo>
                    <a:pt x="1813" y="1275"/>
                  </a:lnTo>
                  <a:lnTo>
                    <a:pt x="1818" y="1260"/>
                  </a:lnTo>
                  <a:lnTo>
                    <a:pt x="1824" y="1244"/>
                  </a:lnTo>
                  <a:lnTo>
                    <a:pt x="1829" y="1228"/>
                  </a:lnTo>
                  <a:lnTo>
                    <a:pt x="1834" y="1213"/>
                  </a:lnTo>
                  <a:lnTo>
                    <a:pt x="1839" y="1197"/>
                  </a:lnTo>
                  <a:lnTo>
                    <a:pt x="1844" y="1182"/>
                  </a:lnTo>
                  <a:lnTo>
                    <a:pt x="1847" y="1166"/>
                  </a:lnTo>
                  <a:lnTo>
                    <a:pt x="1852" y="1149"/>
                  </a:lnTo>
                  <a:lnTo>
                    <a:pt x="1855" y="1134"/>
                  </a:lnTo>
                  <a:lnTo>
                    <a:pt x="1858" y="1118"/>
                  </a:lnTo>
                  <a:lnTo>
                    <a:pt x="1862" y="1102"/>
                  </a:lnTo>
                  <a:lnTo>
                    <a:pt x="1864" y="1086"/>
                  </a:lnTo>
                  <a:lnTo>
                    <a:pt x="1866" y="1069"/>
                  </a:lnTo>
                  <a:lnTo>
                    <a:pt x="1868" y="1054"/>
                  </a:lnTo>
                  <a:lnTo>
                    <a:pt x="1871" y="1037"/>
                  </a:lnTo>
                  <a:lnTo>
                    <a:pt x="1872" y="1021"/>
                  </a:lnTo>
                  <a:lnTo>
                    <a:pt x="1873" y="1005"/>
                  </a:lnTo>
                  <a:lnTo>
                    <a:pt x="1874" y="988"/>
                  </a:lnTo>
                  <a:lnTo>
                    <a:pt x="1875" y="972"/>
                  </a:lnTo>
                  <a:lnTo>
                    <a:pt x="1875" y="956"/>
                  </a:lnTo>
                  <a:lnTo>
                    <a:pt x="1876" y="939"/>
                  </a:lnTo>
                  <a:lnTo>
                    <a:pt x="1876" y="923"/>
                  </a:lnTo>
                  <a:lnTo>
                    <a:pt x="1875" y="907"/>
                  </a:lnTo>
                  <a:lnTo>
                    <a:pt x="1875" y="890"/>
                  </a:lnTo>
                  <a:lnTo>
                    <a:pt x="1874" y="874"/>
                  </a:lnTo>
                  <a:lnTo>
                    <a:pt x="1873" y="858"/>
                  </a:lnTo>
                  <a:lnTo>
                    <a:pt x="1871" y="841"/>
                  </a:lnTo>
                  <a:lnTo>
                    <a:pt x="1870" y="825"/>
                  </a:lnTo>
                  <a:lnTo>
                    <a:pt x="1867" y="809"/>
                  </a:lnTo>
                  <a:lnTo>
                    <a:pt x="1865" y="793"/>
                  </a:lnTo>
                  <a:lnTo>
                    <a:pt x="1862" y="776"/>
                  </a:lnTo>
                  <a:lnTo>
                    <a:pt x="1860" y="761"/>
                  </a:lnTo>
                  <a:lnTo>
                    <a:pt x="1856" y="744"/>
                  </a:lnTo>
                  <a:lnTo>
                    <a:pt x="1852" y="729"/>
                  </a:lnTo>
                  <a:lnTo>
                    <a:pt x="1848" y="713"/>
                  </a:lnTo>
                  <a:lnTo>
                    <a:pt x="1844" y="697"/>
                  </a:lnTo>
                  <a:lnTo>
                    <a:pt x="1841" y="682"/>
                  </a:lnTo>
                  <a:lnTo>
                    <a:pt x="1835" y="665"/>
                  </a:lnTo>
                  <a:lnTo>
                    <a:pt x="1831" y="650"/>
                  </a:lnTo>
                  <a:lnTo>
                    <a:pt x="1825" y="634"/>
                  </a:lnTo>
                  <a:lnTo>
                    <a:pt x="1821" y="619"/>
                  </a:lnTo>
                  <a:lnTo>
                    <a:pt x="1814" y="604"/>
                  </a:lnTo>
                  <a:lnTo>
                    <a:pt x="1808" y="588"/>
                  </a:lnTo>
                  <a:lnTo>
                    <a:pt x="1803" y="574"/>
                  </a:lnTo>
                  <a:lnTo>
                    <a:pt x="1796" y="558"/>
                  </a:lnTo>
                  <a:lnTo>
                    <a:pt x="1789" y="544"/>
                  </a:lnTo>
                  <a:lnTo>
                    <a:pt x="1782" y="529"/>
                  </a:lnTo>
                  <a:lnTo>
                    <a:pt x="1775" y="514"/>
                  </a:lnTo>
                  <a:lnTo>
                    <a:pt x="1767" y="499"/>
                  </a:lnTo>
                  <a:lnTo>
                    <a:pt x="1759" y="485"/>
                  </a:lnTo>
                  <a:lnTo>
                    <a:pt x="1752" y="471"/>
                  </a:lnTo>
                  <a:lnTo>
                    <a:pt x="1744" y="457"/>
                  </a:lnTo>
                  <a:lnTo>
                    <a:pt x="1735" y="442"/>
                  </a:lnTo>
                  <a:lnTo>
                    <a:pt x="1726" y="429"/>
                  </a:lnTo>
                  <a:lnTo>
                    <a:pt x="1717" y="416"/>
                  </a:lnTo>
                  <a:lnTo>
                    <a:pt x="1708" y="402"/>
                  </a:lnTo>
                  <a:lnTo>
                    <a:pt x="1698" y="389"/>
                  </a:lnTo>
                  <a:lnTo>
                    <a:pt x="1689" y="376"/>
                  </a:lnTo>
                  <a:lnTo>
                    <a:pt x="1679" y="362"/>
                  </a:lnTo>
                  <a:lnTo>
                    <a:pt x="1669" y="350"/>
                  </a:lnTo>
                  <a:lnTo>
                    <a:pt x="1658" y="337"/>
                  </a:lnTo>
                  <a:lnTo>
                    <a:pt x="1648" y="324"/>
                  </a:lnTo>
                  <a:lnTo>
                    <a:pt x="1637" y="312"/>
                  </a:lnTo>
                  <a:lnTo>
                    <a:pt x="1626" y="300"/>
                  </a:lnTo>
                  <a:lnTo>
                    <a:pt x="1615" y="289"/>
                  </a:lnTo>
                  <a:lnTo>
                    <a:pt x="1603" y="277"/>
                  </a:lnTo>
                  <a:lnTo>
                    <a:pt x="1591" y="265"/>
                  </a:lnTo>
                  <a:lnTo>
                    <a:pt x="1580" y="254"/>
                  </a:lnTo>
                  <a:lnTo>
                    <a:pt x="1568" y="243"/>
                  </a:lnTo>
                  <a:lnTo>
                    <a:pt x="1556" y="232"/>
                  </a:lnTo>
                  <a:lnTo>
                    <a:pt x="1543" y="221"/>
                  </a:lnTo>
                  <a:lnTo>
                    <a:pt x="1531" y="211"/>
                  </a:lnTo>
                  <a:lnTo>
                    <a:pt x="1518" y="201"/>
                  </a:lnTo>
                  <a:lnTo>
                    <a:pt x="1505" y="191"/>
                  </a:lnTo>
                  <a:lnTo>
                    <a:pt x="1492" y="181"/>
                  </a:lnTo>
                  <a:lnTo>
                    <a:pt x="1479" y="171"/>
                  </a:lnTo>
                  <a:lnTo>
                    <a:pt x="1465" y="162"/>
                  </a:lnTo>
                  <a:lnTo>
                    <a:pt x="1452" y="153"/>
                  </a:lnTo>
                  <a:lnTo>
                    <a:pt x="1438" y="144"/>
                  </a:lnTo>
                  <a:lnTo>
                    <a:pt x="1424" y="135"/>
                  </a:lnTo>
                  <a:lnTo>
                    <a:pt x="1410" y="127"/>
                  </a:lnTo>
                  <a:lnTo>
                    <a:pt x="1395" y="120"/>
                  </a:lnTo>
                  <a:lnTo>
                    <a:pt x="1382" y="112"/>
                  </a:lnTo>
                  <a:lnTo>
                    <a:pt x="1367" y="104"/>
                  </a:lnTo>
                  <a:lnTo>
                    <a:pt x="1352" y="96"/>
                  </a:lnTo>
                  <a:lnTo>
                    <a:pt x="1337" y="90"/>
                  </a:lnTo>
                  <a:lnTo>
                    <a:pt x="1323" y="83"/>
                  </a:lnTo>
                  <a:lnTo>
                    <a:pt x="1307" y="76"/>
                  </a:lnTo>
                  <a:lnTo>
                    <a:pt x="1293" y="70"/>
                  </a:lnTo>
                  <a:lnTo>
                    <a:pt x="1277" y="64"/>
                  </a:lnTo>
                  <a:lnTo>
                    <a:pt x="1263" y="57"/>
                  </a:lnTo>
                  <a:lnTo>
                    <a:pt x="1247" y="52"/>
                  </a:lnTo>
                  <a:lnTo>
                    <a:pt x="1232" y="47"/>
                  </a:lnTo>
                  <a:lnTo>
                    <a:pt x="1216" y="42"/>
                  </a:lnTo>
                  <a:lnTo>
                    <a:pt x="1200" y="37"/>
                  </a:lnTo>
                  <a:lnTo>
                    <a:pt x="1185" y="33"/>
                  </a:lnTo>
                  <a:lnTo>
                    <a:pt x="1168" y="28"/>
                  </a:lnTo>
                  <a:lnTo>
                    <a:pt x="1152" y="25"/>
                  </a:lnTo>
                  <a:lnTo>
                    <a:pt x="1137" y="22"/>
                  </a:lnTo>
                  <a:lnTo>
                    <a:pt x="1121" y="18"/>
                  </a:lnTo>
                  <a:lnTo>
                    <a:pt x="1105" y="15"/>
                  </a:lnTo>
                  <a:lnTo>
                    <a:pt x="1089" y="12"/>
                  </a:lnTo>
                  <a:lnTo>
                    <a:pt x="1072" y="9"/>
                  </a:lnTo>
                  <a:lnTo>
                    <a:pt x="1057" y="7"/>
                  </a:lnTo>
                  <a:lnTo>
                    <a:pt x="1040" y="5"/>
                  </a:lnTo>
                  <a:lnTo>
                    <a:pt x="1023" y="4"/>
                  </a:lnTo>
                  <a:lnTo>
                    <a:pt x="1008" y="3"/>
                  </a:lnTo>
                  <a:lnTo>
                    <a:pt x="991" y="2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2" y="0"/>
                  </a:lnTo>
                  <a:lnTo>
                    <a:pt x="925" y="0"/>
                  </a:lnTo>
                  <a:lnTo>
                    <a:pt x="910" y="0"/>
                  </a:lnTo>
                  <a:lnTo>
                    <a:pt x="893" y="0"/>
                  </a:lnTo>
                  <a:lnTo>
                    <a:pt x="876" y="2"/>
                  </a:lnTo>
                  <a:lnTo>
                    <a:pt x="861" y="3"/>
                  </a:lnTo>
                  <a:lnTo>
                    <a:pt x="844" y="5"/>
                  </a:lnTo>
                  <a:lnTo>
                    <a:pt x="828" y="6"/>
                  </a:lnTo>
                  <a:lnTo>
                    <a:pt x="812" y="8"/>
                  </a:lnTo>
                  <a:lnTo>
                    <a:pt x="796" y="11"/>
                  </a:lnTo>
                  <a:lnTo>
                    <a:pt x="779" y="14"/>
                  </a:lnTo>
                  <a:lnTo>
                    <a:pt x="764" y="16"/>
                  </a:lnTo>
                  <a:lnTo>
                    <a:pt x="747" y="19"/>
                  </a:lnTo>
                  <a:lnTo>
                    <a:pt x="732" y="23"/>
                  </a:lnTo>
                  <a:lnTo>
                    <a:pt x="716" y="27"/>
                  </a:lnTo>
                </a:path>
              </a:pathLst>
            </a:custGeom>
            <a:noFill/>
            <a:ln w="20638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Freeform 24"/>
            <p:cNvSpPr>
              <a:spLocks/>
            </p:cNvSpPr>
            <p:nvPr/>
          </p:nvSpPr>
          <p:spPr bwMode="auto">
            <a:xfrm>
              <a:off x="549" y="3128"/>
              <a:ext cx="17" cy="33"/>
            </a:xfrm>
            <a:custGeom>
              <a:avLst/>
              <a:gdLst>
                <a:gd name="T0" fmla="*/ 0 w 110"/>
                <a:gd name="T1" fmla="*/ 28 h 210"/>
                <a:gd name="T2" fmla="*/ 17 w 110"/>
                <a:gd name="T3" fmla="*/ 0 h 210"/>
                <a:gd name="T4" fmla="*/ 15 w 110"/>
                <a:gd name="T5" fmla="*/ 33 h 210"/>
                <a:gd name="T6" fmla="*/ 10 w 110"/>
                <a:gd name="T7" fmla="*/ 25 h 210"/>
                <a:gd name="T8" fmla="*/ 0 w 110"/>
                <a:gd name="T9" fmla="*/ 28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210">
                  <a:moveTo>
                    <a:pt x="0" y="181"/>
                  </a:moveTo>
                  <a:lnTo>
                    <a:pt x="110" y="0"/>
                  </a:lnTo>
                  <a:lnTo>
                    <a:pt x="97" y="210"/>
                  </a:lnTo>
                  <a:lnTo>
                    <a:pt x="62" y="157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Freeform 25"/>
            <p:cNvSpPr>
              <a:spLocks/>
            </p:cNvSpPr>
            <p:nvPr/>
          </p:nvSpPr>
          <p:spPr bwMode="auto">
            <a:xfrm>
              <a:off x="648" y="3020"/>
              <a:ext cx="32" cy="18"/>
            </a:xfrm>
            <a:custGeom>
              <a:avLst/>
              <a:gdLst>
                <a:gd name="T0" fmla="*/ 32 w 211"/>
                <a:gd name="T1" fmla="*/ 14 h 122"/>
                <a:gd name="T2" fmla="*/ 0 w 211"/>
                <a:gd name="T3" fmla="*/ 18 h 122"/>
                <a:gd name="T4" fmla="*/ 26 w 211"/>
                <a:gd name="T5" fmla="*/ 0 h 122"/>
                <a:gd name="T6" fmla="*/ 24 w 211"/>
                <a:gd name="T7" fmla="*/ 9 h 122"/>
                <a:gd name="T8" fmla="*/ 32 w 211"/>
                <a:gd name="T9" fmla="*/ 14 h 1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1" h="122">
                  <a:moveTo>
                    <a:pt x="211" y="96"/>
                  </a:moveTo>
                  <a:lnTo>
                    <a:pt x="0" y="122"/>
                  </a:lnTo>
                  <a:lnTo>
                    <a:pt x="174" y="0"/>
                  </a:lnTo>
                  <a:lnTo>
                    <a:pt x="155" y="62"/>
                  </a:lnTo>
                  <a:lnTo>
                    <a:pt x="211" y="96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7078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452377"/>
              </p:ext>
            </p:extLst>
          </p:nvPr>
        </p:nvGraphicFramePr>
        <p:xfrm>
          <a:off x="4953000" y="1683153"/>
          <a:ext cx="391795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1600200" imgH="1447560" progId="Equation.3">
                  <p:embed/>
                </p:oleObj>
              </mc:Choice>
              <mc:Fallback>
                <p:oleObj name="Equation" r:id="rId3" imgW="160020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83153"/>
                        <a:ext cx="3917950" cy="35433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Freeform 33"/>
          <p:cNvSpPr>
            <a:spLocks/>
          </p:cNvSpPr>
          <p:nvPr/>
        </p:nvSpPr>
        <p:spPr bwMode="auto">
          <a:xfrm rot="-1031149">
            <a:off x="1595438" y="5149850"/>
            <a:ext cx="520700" cy="604838"/>
          </a:xfrm>
          <a:custGeom>
            <a:avLst/>
            <a:gdLst>
              <a:gd name="T0" fmla="*/ 334509 w 2131"/>
              <a:gd name="T1" fmla="*/ 408908 h 2448"/>
              <a:gd name="T2" fmla="*/ 307875 w 2131"/>
              <a:gd name="T3" fmla="*/ 438063 h 2448"/>
              <a:gd name="T4" fmla="*/ 280997 w 2131"/>
              <a:gd name="T5" fmla="*/ 465488 h 2448"/>
              <a:gd name="T6" fmla="*/ 253631 w 2131"/>
              <a:gd name="T7" fmla="*/ 491431 h 2448"/>
              <a:gd name="T8" fmla="*/ 226264 w 2131"/>
              <a:gd name="T9" fmla="*/ 514903 h 2448"/>
              <a:gd name="T10" fmla="*/ 199630 w 2131"/>
              <a:gd name="T11" fmla="*/ 536398 h 2448"/>
              <a:gd name="T12" fmla="*/ 173241 w 2131"/>
              <a:gd name="T13" fmla="*/ 555176 h 2448"/>
              <a:gd name="T14" fmla="*/ 148073 w 2131"/>
              <a:gd name="T15" fmla="*/ 570989 h 2448"/>
              <a:gd name="T16" fmla="*/ 123883 w 2131"/>
              <a:gd name="T17" fmla="*/ 584331 h 2448"/>
              <a:gd name="T18" fmla="*/ 101648 w 2131"/>
              <a:gd name="T19" fmla="*/ 594214 h 2448"/>
              <a:gd name="T20" fmla="*/ 80634 w 2131"/>
              <a:gd name="T21" fmla="*/ 600885 h 2448"/>
              <a:gd name="T22" fmla="*/ 62064 w 2131"/>
              <a:gd name="T23" fmla="*/ 604344 h 2448"/>
              <a:gd name="T24" fmla="*/ 45448 w 2131"/>
              <a:gd name="T25" fmla="*/ 604344 h 2448"/>
              <a:gd name="T26" fmla="*/ 31276 w 2131"/>
              <a:gd name="T27" fmla="*/ 601379 h 2448"/>
              <a:gd name="T28" fmla="*/ 19548 w 2131"/>
              <a:gd name="T29" fmla="*/ 594708 h 2448"/>
              <a:gd name="T30" fmla="*/ 10507 w 2131"/>
              <a:gd name="T31" fmla="*/ 585072 h 2448"/>
              <a:gd name="T32" fmla="*/ 4154 w 2131"/>
              <a:gd name="T33" fmla="*/ 572224 h 2448"/>
              <a:gd name="T34" fmla="*/ 733 w 2131"/>
              <a:gd name="T35" fmla="*/ 556411 h 2448"/>
              <a:gd name="T36" fmla="*/ 244 w 2131"/>
              <a:gd name="T37" fmla="*/ 537881 h 2448"/>
              <a:gd name="T38" fmla="*/ 2443 w 2131"/>
              <a:gd name="T39" fmla="*/ 516632 h 2448"/>
              <a:gd name="T40" fmla="*/ 7575 w 2131"/>
              <a:gd name="T41" fmla="*/ 492913 h 2448"/>
              <a:gd name="T42" fmla="*/ 15394 w 2131"/>
              <a:gd name="T43" fmla="*/ 467465 h 2448"/>
              <a:gd name="T44" fmla="*/ 26145 w 2131"/>
              <a:gd name="T45" fmla="*/ 439792 h 2448"/>
              <a:gd name="T46" fmla="*/ 39095 w 2131"/>
              <a:gd name="T47" fmla="*/ 411132 h 2448"/>
              <a:gd name="T48" fmla="*/ 54978 w 2131"/>
              <a:gd name="T49" fmla="*/ 380742 h 2448"/>
              <a:gd name="T50" fmla="*/ 72571 w 2131"/>
              <a:gd name="T51" fmla="*/ 349610 h 2448"/>
              <a:gd name="T52" fmla="*/ 92607 w 2131"/>
              <a:gd name="T53" fmla="*/ 318232 h 2448"/>
              <a:gd name="T54" fmla="*/ 114354 w 2131"/>
              <a:gd name="T55" fmla="*/ 286359 h 2448"/>
              <a:gd name="T56" fmla="*/ 137811 w 2131"/>
              <a:gd name="T57" fmla="*/ 254981 h 2448"/>
              <a:gd name="T58" fmla="*/ 162490 w 2131"/>
              <a:gd name="T59" fmla="*/ 223849 h 2448"/>
              <a:gd name="T60" fmla="*/ 188390 w 2131"/>
              <a:gd name="T61" fmla="*/ 193706 h 2448"/>
              <a:gd name="T62" fmla="*/ 214780 w 2131"/>
              <a:gd name="T63" fmla="*/ 164799 h 2448"/>
              <a:gd name="T64" fmla="*/ 242146 w 2131"/>
              <a:gd name="T65" fmla="*/ 137373 h 2448"/>
              <a:gd name="T66" fmla="*/ 269269 w 2131"/>
              <a:gd name="T67" fmla="*/ 111678 h 2448"/>
              <a:gd name="T68" fmla="*/ 296391 w 2131"/>
              <a:gd name="T69" fmla="*/ 88206 h 2448"/>
              <a:gd name="T70" fmla="*/ 323269 w 2131"/>
              <a:gd name="T71" fmla="*/ 66957 h 2448"/>
              <a:gd name="T72" fmla="*/ 349414 w 2131"/>
              <a:gd name="T73" fmla="*/ 48427 h 2448"/>
              <a:gd name="T74" fmla="*/ 374826 w 2131"/>
              <a:gd name="T75" fmla="*/ 32614 h 2448"/>
              <a:gd name="T76" fmla="*/ 398527 w 2131"/>
              <a:gd name="T77" fmla="*/ 19766 h 2448"/>
              <a:gd name="T78" fmla="*/ 420763 w 2131"/>
              <a:gd name="T79" fmla="*/ 10130 h 2448"/>
              <a:gd name="T80" fmla="*/ 441532 w 2131"/>
              <a:gd name="T81" fmla="*/ 3706 h 2448"/>
              <a:gd name="T82" fmla="*/ 460347 w 2131"/>
              <a:gd name="T83" fmla="*/ 494 h 2448"/>
              <a:gd name="T84" fmla="*/ 476473 w 2131"/>
              <a:gd name="T85" fmla="*/ 494 h 2448"/>
              <a:gd name="T86" fmla="*/ 490401 w 2131"/>
              <a:gd name="T87" fmla="*/ 4200 h 2448"/>
              <a:gd name="T88" fmla="*/ 502130 w 2131"/>
              <a:gd name="T89" fmla="*/ 10871 h 2448"/>
              <a:gd name="T90" fmla="*/ 510926 w 2131"/>
              <a:gd name="T91" fmla="*/ 21001 h 2448"/>
              <a:gd name="T92" fmla="*/ 516790 w 2131"/>
              <a:gd name="T93" fmla="*/ 33849 h 2448"/>
              <a:gd name="T94" fmla="*/ 519967 w 2131"/>
              <a:gd name="T95" fmla="*/ 50156 h 2448"/>
              <a:gd name="T96" fmla="*/ 520456 w 2131"/>
              <a:gd name="T97" fmla="*/ 68934 h 2448"/>
              <a:gd name="T98" fmla="*/ 518012 w 2131"/>
              <a:gd name="T99" fmla="*/ 90182 h 2448"/>
              <a:gd name="T100" fmla="*/ 512637 w 2131"/>
              <a:gd name="T101" fmla="*/ 113901 h 2448"/>
              <a:gd name="T102" fmla="*/ 504573 w 2131"/>
              <a:gd name="T103" fmla="*/ 139844 h 2448"/>
              <a:gd name="T104" fmla="*/ 493578 w 2131"/>
              <a:gd name="T105" fmla="*/ 167269 h 2448"/>
              <a:gd name="T106" fmla="*/ 480383 w 2131"/>
              <a:gd name="T107" fmla="*/ 196424 h 2448"/>
              <a:gd name="T108" fmla="*/ 464501 w 2131"/>
              <a:gd name="T109" fmla="*/ 226814 h 2448"/>
              <a:gd name="T110" fmla="*/ 446419 w 2131"/>
              <a:gd name="T111" fmla="*/ 257699 h 2448"/>
              <a:gd name="T112" fmla="*/ 426383 w 2131"/>
              <a:gd name="T113" fmla="*/ 289324 h 2448"/>
              <a:gd name="T114" fmla="*/ 404392 w 2131"/>
              <a:gd name="T115" fmla="*/ 320950 h 2448"/>
              <a:gd name="T116" fmla="*/ 381179 w 2131"/>
              <a:gd name="T117" fmla="*/ 352575 h 2448"/>
              <a:gd name="T118" fmla="*/ 356011 w 2131"/>
              <a:gd name="T119" fmla="*/ 383459 h 244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131" h="2448">
                <a:moveTo>
                  <a:pt x="1457" y="1553"/>
                </a:moveTo>
                <a:lnTo>
                  <a:pt x="1440" y="1573"/>
                </a:lnTo>
                <a:lnTo>
                  <a:pt x="1423" y="1593"/>
                </a:lnTo>
                <a:lnTo>
                  <a:pt x="1405" y="1615"/>
                </a:lnTo>
                <a:lnTo>
                  <a:pt x="1387" y="1635"/>
                </a:lnTo>
                <a:lnTo>
                  <a:pt x="1369" y="1655"/>
                </a:lnTo>
                <a:lnTo>
                  <a:pt x="1351" y="1675"/>
                </a:lnTo>
                <a:lnTo>
                  <a:pt x="1334" y="1695"/>
                </a:lnTo>
                <a:lnTo>
                  <a:pt x="1316" y="1714"/>
                </a:lnTo>
                <a:lnTo>
                  <a:pt x="1297" y="1734"/>
                </a:lnTo>
                <a:lnTo>
                  <a:pt x="1279" y="1753"/>
                </a:lnTo>
                <a:lnTo>
                  <a:pt x="1260" y="1773"/>
                </a:lnTo>
                <a:lnTo>
                  <a:pt x="1242" y="1792"/>
                </a:lnTo>
                <a:lnTo>
                  <a:pt x="1223" y="1810"/>
                </a:lnTo>
                <a:lnTo>
                  <a:pt x="1205" y="1829"/>
                </a:lnTo>
                <a:lnTo>
                  <a:pt x="1187" y="1847"/>
                </a:lnTo>
                <a:lnTo>
                  <a:pt x="1169" y="1866"/>
                </a:lnTo>
                <a:lnTo>
                  <a:pt x="1150" y="1884"/>
                </a:lnTo>
                <a:lnTo>
                  <a:pt x="1131" y="1902"/>
                </a:lnTo>
                <a:lnTo>
                  <a:pt x="1112" y="1920"/>
                </a:lnTo>
                <a:lnTo>
                  <a:pt x="1094" y="1937"/>
                </a:lnTo>
                <a:lnTo>
                  <a:pt x="1075" y="1954"/>
                </a:lnTo>
                <a:lnTo>
                  <a:pt x="1056" y="1972"/>
                </a:lnTo>
                <a:lnTo>
                  <a:pt x="1038" y="1989"/>
                </a:lnTo>
                <a:lnTo>
                  <a:pt x="1020" y="2005"/>
                </a:lnTo>
                <a:lnTo>
                  <a:pt x="1001" y="2021"/>
                </a:lnTo>
                <a:lnTo>
                  <a:pt x="982" y="2038"/>
                </a:lnTo>
                <a:lnTo>
                  <a:pt x="964" y="2053"/>
                </a:lnTo>
                <a:lnTo>
                  <a:pt x="945" y="2069"/>
                </a:lnTo>
                <a:lnTo>
                  <a:pt x="926" y="2084"/>
                </a:lnTo>
                <a:lnTo>
                  <a:pt x="908" y="2100"/>
                </a:lnTo>
                <a:lnTo>
                  <a:pt x="889" y="2114"/>
                </a:lnTo>
                <a:lnTo>
                  <a:pt x="871" y="2129"/>
                </a:lnTo>
                <a:lnTo>
                  <a:pt x="853" y="2143"/>
                </a:lnTo>
                <a:lnTo>
                  <a:pt x="835" y="2157"/>
                </a:lnTo>
                <a:lnTo>
                  <a:pt x="817" y="2171"/>
                </a:lnTo>
                <a:lnTo>
                  <a:pt x="798" y="2185"/>
                </a:lnTo>
                <a:lnTo>
                  <a:pt x="780" y="2197"/>
                </a:lnTo>
                <a:lnTo>
                  <a:pt x="762" y="2210"/>
                </a:lnTo>
                <a:lnTo>
                  <a:pt x="745" y="2222"/>
                </a:lnTo>
                <a:lnTo>
                  <a:pt x="727" y="2235"/>
                </a:lnTo>
                <a:lnTo>
                  <a:pt x="709" y="2247"/>
                </a:lnTo>
                <a:lnTo>
                  <a:pt x="692" y="2258"/>
                </a:lnTo>
                <a:lnTo>
                  <a:pt x="674" y="2270"/>
                </a:lnTo>
                <a:lnTo>
                  <a:pt x="657" y="2280"/>
                </a:lnTo>
                <a:lnTo>
                  <a:pt x="640" y="2291"/>
                </a:lnTo>
                <a:lnTo>
                  <a:pt x="623" y="2301"/>
                </a:lnTo>
                <a:lnTo>
                  <a:pt x="606" y="2311"/>
                </a:lnTo>
                <a:lnTo>
                  <a:pt x="590" y="2321"/>
                </a:lnTo>
                <a:lnTo>
                  <a:pt x="573" y="2330"/>
                </a:lnTo>
                <a:lnTo>
                  <a:pt x="556" y="2339"/>
                </a:lnTo>
                <a:lnTo>
                  <a:pt x="540" y="2348"/>
                </a:lnTo>
                <a:lnTo>
                  <a:pt x="524" y="2357"/>
                </a:lnTo>
                <a:lnTo>
                  <a:pt x="507" y="2365"/>
                </a:lnTo>
                <a:lnTo>
                  <a:pt x="492" y="2372"/>
                </a:lnTo>
                <a:lnTo>
                  <a:pt x="476" y="2379"/>
                </a:lnTo>
                <a:lnTo>
                  <a:pt x="461" y="2386"/>
                </a:lnTo>
                <a:lnTo>
                  <a:pt x="446" y="2393"/>
                </a:lnTo>
                <a:lnTo>
                  <a:pt x="431" y="2399"/>
                </a:lnTo>
                <a:lnTo>
                  <a:pt x="416" y="2405"/>
                </a:lnTo>
                <a:lnTo>
                  <a:pt x="402" y="2411"/>
                </a:lnTo>
                <a:lnTo>
                  <a:pt x="387" y="2415"/>
                </a:lnTo>
                <a:lnTo>
                  <a:pt x="373" y="2421"/>
                </a:lnTo>
                <a:lnTo>
                  <a:pt x="358" y="2424"/>
                </a:lnTo>
                <a:lnTo>
                  <a:pt x="345" y="2428"/>
                </a:lnTo>
                <a:lnTo>
                  <a:pt x="330" y="2432"/>
                </a:lnTo>
                <a:lnTo>
                  <a:pt x="317" y="2435"/>
                </a:lnTo>
                <a:lnTo>
                  <a:pt x="305" y="2438"/>
                </a:lnTo>
                <a:lnTo>
                  <a:pt x="291" y="2441"/>
                </a:lnTo>
                <a:lnTo>
                  <a:pt x="279" y="2443"/>
                </a:lnTo>
                <a:lnTo>
                  <a:pt x="266" y="2445"/>
                </a:lnTo>
                <a:lnTo>
                  <a:pt x="254" y="2446"/>
                </a:lnTo>
                <a:lnTo>
                  <a:pt x="242" y="2447"/>
                </a:lnTo>
                <a:lnTo>
                  <a:pt x="230" y="2447"/>
                </a:lnTo>
                <a:lnTo>
                  <a:pt x="219" y="2448"/>
                </a:lnTo>
                <a:lnTo>
                  <a:pt x="208" y="2448"/>
                </a:lnTo>
                <a:lnTo>
                  <a:pt x="197" y="2447"/>
                </a:lnTo>
                <a:lnTo>
                  <a:pt x="186" y="2446"/>
                </a:lnTo>
                <a:lnTo>
                  <a:pt x="176" y="2445"/>
                </a:lnTo>
                <a:lnTo>
                  <a:pt x="166" y="2444"/>
                </a:lnTo>
                <a:lnTo>
                  <a:pt x="156" y="2442"/>
                </a:lnTo>
                <a:lnTo>
                  <a:pt x="147" y="2439"/>
                </a:lnTo>
                <a:lnTo>
                  <a:pt x="137" y="2436"/>
                </a:lnTo>
                <a:lnTo>
                  <a:pt x="128" y="2434"/>
                </a:lnTo>
                <a:lnTo>
                  <a:pt x="119" y="2431"/>
                </a:lnTo>
                <a:lnTo>
                  <a:pt x="111" y="2426"/>
                </a:lnTo>
                <a:lnTo>
                  <a:pt x="103" y="2422"/>
                </a:lnTo>
                <a:lnTo>
                  <a:pt x="94" y="2417"/>
                </a:lnTo>
                <a:lnTo>
                  <a:pt x="88" y="2413"/>
                </a:lnTo>
                <a:lnTo>
                  <a:pt x="80" y="2407"/>
                </a:lnTo>
                <a:lnTo>
                  <a:pt x="73" y="2402"/>
                </a:lnTo>
                <a:lnTo>
                  <a:pt x="66" y="2396"/>
                </a:lnTo>
                <a:lnTo>
                  <a:pt x="60" y="2389"/>
                </a:lnTo>
                <a:lnTo>
                  <a:pt x="54" y="2383"/>
                </a:lnTo>
                <a:lnTo>
                  <a:pt x="49" y="2375"/>
                </a:lnTo>
                <a:lnTo>
                  <a:pt x="43" y="2368"/>
                </a:lnTo>
                <a:lnTo>
                  <a:pt x="37" y="2360"/>
                </a:lnTo>
                <a:lnTo>
                  <a:pt x="33" y="2352"/>
                </a:lnTo>
                <a:lnTo>
                  <a:pt x="29" y="2344"/>
                </a:lnTo>
                <a:lnTo>
                  <a:pt x="24" y="2335"/>
                </a:lnTo>
                <a:lnTo>
                  <a:pt x="21" y="2326"/>
                </a:lnTo>
                <a:lnTo>
                  <a:pt x="17" y="2316"/>
                </a:lnTo>
                <a:lnTo>
                  <a:pt x="14" y="2306"/>
                </a:lnTo>
                <a:lnTo>
                  <a:pt x="11" y="2296"/>
                </a:lnTo>
                <a:lnTo>
                  <a:pt x="9" y="2286"/>
                </a:lnTo>
                <a:lnTo>
                  <a:pt x="6" y="2275"/>
                </a:lnTo>
                <a:lnTo>
                  <a:pt x="5" y="2264"/>
                </a:lnTo>
                <a:lnTo>
                  <a:pt x="3" y="2252"/>
                </a:lnTo>
                <a:lnTo>
                  <a:pt x="2" y="2240"/>
                </a:lnTo>
                <a:lnTo>
                  <a:pt x="1" y="2228"/>
                </a:lnTo>
                <a:lnTo>
                  <a:pt x="1" y="2216"/>
                </a:lnTo>
                <a:lnTo>
                  <a:pt x="0" y="2203"/>
                </a:lnTo>
                <a:lnTo>
                  <a:pt x="1" y="2190"/>
                </a:lnTo>
                <a:lnTo>
                  <a:pt x="1" y="2177"/>
                </a:lnTo>
                <a:lnTo>
                  <a:pt x="2" y="2163"/>
                </a:lnTo>
                <a:lnTo>
                  <a:pt x="3" y="2149"/>
                </a:lnTo>
                <a:lnTo>
                  <a:pt x="4" y="2136"/>
                </a:lnTo>
                <a:lnTo>
                  <a:pt x="5" y="2121"/>
                </a:lnTo>
                <a:lnTo>
                  <a:pt x="7" y="2105"/>
                </a:lnTo>
                <a:lnTo>
                  <a:pt x="10" y="2091"/>
                </a:lnTo>
                <a:lnTo>
                  <a:pt x="13" y="2075"/>
                </a:lnTo>
                <a:lnTo>
                  <a:pt x="15" y="2060"/>
                </a:lnTo>
                <a:lnTo>
                  <a:pt x="19" y="2044"/>
                </a:lnTo>
                <a:lnTo>
                  <a:pt x="23" y="2029"/>
                </a:lnTo>
                <a:lnTo>
                  <a:pt x="26" y="2012"/>
                </a:lnTo>
                <a:lnTo>
                  <a:pt x="31" y="1995"/>
                </a:lnTo>
                <a:lnTo>
                  <a:pt x="35" y="1979"/>
                </a:lnTo>
                <a:lnTo>
                  <a:pt x="41" y="1962"/>
                </a:lnTo>
                <a:lnTo>
                  <a:pt x="45" y="1945"/>
                </a:lnTo>
                <a:lnTo>
                  <a:pt x="51" y="1927"/>
                </a:lnTo>
                <a:lnTo>
                  <a:pt x="56" y="1910"/>
                </a:lnTo>
                <a:lnTo>
                  <a:pt x="63" y="1892"/>
                </a:lnTo>
                <a:lnTo>
                  <a:pt x="70" y="1874"/>
                </a:lnTo>
                <a:lnTo>
                  <a:pt x="76" y="1856"/>
                </a:lnTo>
                <a:lnTo>
                  <a:pt x="83" y="1837"/>
                </a:lnTo>
                <a:lnTo>
                  <a:pt x="91" y="1818"/>
                </a:lnTo>
                <a:lnTo>
                  <a:pt x="99" y="1799"/>
                </a:lnTo>
                <a:lnTo>
                  <a:pt x="107" y="1780"/>
                </a:lnTo>
                <a:lnTo>
                  <a:pt x="114" y="1761"/>
                </a:lnTo>
                <a:lnTo>
                  <a:pt x="123" y="1743"/>
                </a:lnTo>
                <a:lnTo>
                  <a:pt x="132" y="1723"/>
                </a:lnTo>
                <a:lnTo>
                  <a:pt x="141" y="1704"/>
                </a:lnTo>
                <a:lnTo>
                  <a:pt x="151" y="1684"/>
                </a:lnTo>
                <a:lnTo>
                  <a:pt x="160" y="1664"/>
                </a:lnTo>
                <a:lnTo>
                  <a:pt x="170" y="1643"/>
                </a:lnTo>
                <a:lnTo>
                  <a:pt x="180" y="1623"/>
                </a:lnTo>
                <a:lnTo>
                  <a:pt x="191" y="1603"/>
                </a:lnTo>
                <a:lnTo>
                  <a:pt x="202" y="1582"/>
                </a:lnTo>
                <a:lnTo>
                  <a:pt x="212" y="1562"/>
                </a:lnTo>
                <a:lnTo>
                  <a:pt x="225" y="1541"/>
                </a:lnTo>
                <a:lnTo>
                  <a:pt x="236" y="1521"/>
                </a:lnTo>
                <a:lnTo>
                  <a:pt x="248" y="1500"/>
                </a:lnTo>
                <a:lnTo>
                  <a:pt x="259" y="1479"/>
                </a:lnTo>
                <a:lnTo>
                  <a:pt x="272" y="1458"/>
                </a:lnTo>
                <a:lnTo>
                  <a:pt x="285" y="1436"/>
                </a:lnTo>
                <a:lnTo>
                  <a:pt x="297" y="1415"/>
                </a:lnTo>
                <a:lnTo>
                  <a:pt x="310" y="1394"/>
                </a:lnTo>
                <a:lnTo>
                  <a:pt x="324" y="1373"/>
                </a:lnTo>
                <a:lnTo>
                  <a:pt x="337" y="1352"/>
                </a:lnTo>
                <a:lnTo>
                  <a:pt x="350" y="1331"/>
                </a:lnTo>
                <a:lnTo>
                  <a:pt x="365" y="1309"/>
                </a:lnTo>
                <a:lnTo>
                  <a:pt x="379" y="1288"/>
                </a:lnTo>
                <a:lnTo>
                  <a:pt x="393" y="1266"/>
                </a:lnTo>
                <a:lnTo>
                  <a:pt x="408" y="1245"/>
                </a:lnTo>
                <a:lnTo>
                  <a:pt x="423" y="1224"/>
                </a:lnTo>
                <a:lnTo>
                  <a:pt x="437" y="1203"/>
                </a:lnTo>
                <a:lnTo>
                  <a:pt x="453" y="1180"/>
                </a:lnTo>
                <a:lnTo>
                  <a:pt x="468" y="1159"/>
                </a:lnTo>
                <a:lnTo>
                  <a:pt x="484" y="1138"/>
                </a:lnTo>
                <a:lnTo>
                  <a:pt x="500" y="1117"/>
                </a:lnTo>
                <a:lnTo>
                  <a:pt x="515" y="1096"/>
                </a:lnTo>
                <a:lnTo>
                  <a:pt x="531" y="1075"/>
                </a:lnTo>
                <a:lnTo>
                  <a:pt x="547" y="1053"/>
                </a:lnTo>
                <a:lnTo>
                  <a:pt x="564" y="1032"/>
                </a:lnTo>
                <a:lnTo>
                  <a:pt x="580" y="1011"/>
                </a:lnTo>
                <a:lnTo>
                  <a:pt x="596" y="990"/>
                </a:lnTo>
                <a:lnTo>
                  <a:pt x="614" y="969"/>
                </a:lnTo>
                <a:lnTo>
                  <a:pt x="631" y="948"/>
                </a:lnTo>
                <a:lnTo>
                  <a:pt x="648" y="927"/>
                </a:lnTo>
                <a:lnTo>
                  <a:pt x="665" y="906"/>
                </a:lnTo>
                <a:lnTo>
                  <a:pt x="682" y="885"/>
                </a:lnTo>
                <a:lnTo>
                  <a:pt x="700" y="865"/>
                </a:lnTo>
                <a:lnTo>
                  <a:pt x="718" y="844"/>
                </a:lnTo>
                <a:lnTo>
                  <a:pt x="736" y="824"/>
                </a:lnTo>
                <a:lnTo>
                  <a:pt x="752" y="804"/>
                </a:lnTo>
                <a:lnTo>
                  <a:pt x="771" y="784"/>
                </a:lnTo>
                <a:lnTo>
                  <a:pt x="789" y="764"/>
                </a:lnTo>
                <a:lnTo>
                  <a:pt x="807" y="744"/>
                </a:lnTo>
                <a:lnTo>
                  <a:pt x="825" y="725"/>
                </a:lnTo>
                <a:lnTo>
                  <a:pt x="843" y="705"/>
                </a:lnTo>
                <a:lnTo>
                  <a:pt x="861" y="686"/>
                </a:lnTo>
                <a:lnTo>
                  <a:pt x="879" y="667"/>
                </a:lnTo>
                <a:lnTo>
                  <a:pt x="898" y="648"/>
                </a:lnTo>
                <a:lnTo>
                  <a:pt x="916" y="629"/>
                </a:lnTo>
                <a:lnTo>
                  <a:pt x="935" y="610"/>
                </a:lnTo>
                <a:lnTo>
                  <a:pt x="954" y="591"/>
                </a:lnTo>
                <a:lnTo>
                  <a:pt x="972" y="574"/>
                </a:lnTo>
                <a:lnTo>
                  <a:pt x="991" y="556"/>
                </a:lnTo>
                <a:lnTo>
                  <a:pt x="1010" y="538"/>
                </a:lnTo>
                <a:lnTo>
                  <a:pt x="1027" y="520"/>
                </a:lnTo>
                <a:lnTo>
                  <a:pt x="1046" y="502"/>
                </a:lnTo>
                <a:lnTo>
                  <a:pt x="1065" y="486"/>
                </a:lnTo>
                <a:lnTo>
                  <a:pt x="1084" y="469"/>
                </a:lnTo>
                <a:lnTo>
                  <a:pt x="1102" y="452"/>
                </a:lnTo>
                <a:lnTo>
                  <a:pt x="1121" y="436"/>
                </a:lnTo>
                <a:lnTo>
                  <a:pt x="1140" y="419"/>
                </a:lnTo>
                <a:lnTo>
                  <a:pt x="1159" y="403"/>
                </a:lnTo>
                <a:lnTo>
                  <a:pt x="1177" y="388"/>
                </a:lnTo>
                <a:lnTo>
                  <a:pt x="1195" y="372"/>
                </a:lnTo>
                <a:lnTo>
                  <a:pt x="1213" y="357"/>
                </a:lnTo>
                <a:lnTo>
                  <a:pt x="1232" y="342"/>
                </a:lnTo>
                <a:lnTo>
                  <a:pt x="1251" y="328"/>
                </a:lnTo>
                <a:lnTo>
                  <a:pt x="1269" y="313"/>
                </a:lnTo>
                <a:lnTo>
                  <a:pt x="1287" y="299"/>
                </a:lnTo>
                <a:lnTo>
                  <a:pt x="1306" y="284"/>
                </a:lnTo>
                <a:lnTo>
                  <a:pt x="1323" y="271"/>
                </a:lnTo>
                <a:lnTo>
                  <a:pt x="1341" y="257"/>
                </a:lnTo>
                <a:lnTo>
                  <a:pt x="1359" y="245"/>
                </a:lnTo>
                <a:lnTo>
                  <a:pt x="1377" y="232"/>
                </a:lnTo>
                <a:lnTo>
                  <a:pt x="1395" y="220"/>
                </a:lnTo>
                <a:lnTo>
                  <a:pt x="1413" y="207"/>
                </a:lnTo>
                <a:lnTo>
                  <a:pt x="1430" y="196"/>
                </a:lnTo>
                <a:lnTo>
                  <a:pt x="1448" y="184"/>
                </a:lnTo>
                <a:lnTo>
                  <a:pt x="1465" y="173"/>
                </a:lnTo>
                <a:lnTo>
                  <a:pt x="1483" y="163"/>
                </a:lnTo>
                <a:lnTo>
                  <a:pt x="1499" y="152"/>
                </a:lnTo>
                <a:lnTo>
                  <a:pt x="1516" y="142"/>
                </a:lnTo>
                <a:lnTo>
                  <a:pt x="1534" y="132"/>
                </a:lnTo>
                <a:lnTo>
                  <a:pt x="1551" y="123"/>
                </a:lnTo>
                <a:lnTo>
                  <a:pt x="1566" y="114"/>
                </a:lnTo>
                <a:lnTo>
                  <a:pt x="1583" y="105"/>
                </a:lnTo>
                <a:lnTo>
                  <a:pt x="1600" y="96"/>
                </a:lnTo>
                <a:lnTo>
                  <a:pt x="1615" y="88"/>
                </a:lnTo>
                <a:lnTo>
                  <a:pt x="1631" y="80"/>
                </a:lnTo>
                <a:lnTo>
                  <a:pt x="1646" y="73"/>
                </a:lnTo>
                <a:lnTo>
                  <a:pt x="1662" y="66"/>
                </a:lnTo>
                <a:lnTo>
                  <a:pt x="1678" y="59"/>
                </a:lnTo>
                <a:lnTo>
                  <a:pt x="1693" y="53"/>
                </a:lnTo>
                <a:lnTo>
                  <a:pt x="1708" y="47"/>
                </a:lnTo>
                <a:lnTo>
                  <a:pt x="1722" y="41"/>
                </a:lnTo>
                <a:lnTo>
                  <a:pt x="1738" y="36"/>
                </a:lnTo>
                <a:lnTo>
                  <a:pt x="1751" y="30"/>
                </a:lnTo>
                <a:lnTo>
                  <a:pt x="1766" y="26"/>
                </a:lnTo>
                <a:lnTo>
                  <a:pt x="1780" y="23"/>
                </a:lnTo>
                <a:lnTo>
                  <a:pt x="1793" y="18"/>
                </a:lnTo>
                <a:lnTo>
                  <a:pt x="1807" y="15"/>
                </a:lnTo>
                <a:lnTo>
                  <a:pt x="1820" y="11"/>
                </a:lnTo>
                <a:lnTo>
                  <a:pt x="1833" y="9"/>
                </a:lnTo>
                <a:lnTo>
                  <a:pt x="1846" y="7"/>
                </a:lnTo>
                <a:lnTo>
                  <a:pt x="1859" y="5"/>
                </a:lnTo>
                <a:lnTo>
                  <a:pt x="1871" y="4"/>
                </a:lnTo>
                <a:lnTo>
                  <a:pt x="1884" y="2"/>
                </a:lnTo>
                <a:lnTo>
                  <a:pt x="1895" y="1"/>
                </a:lnTo>
                <a:lnTo>
                  <a:pt x="1907" y="0"/>
                </a:lnTo>
                <a:lnTo>
                  <a:pt x="1918" y="0"/>
                </a:lnTo>
                <a:lnTo>
                  <a:pt x="1929" y="1"/>
                </a:lnTo>
                <a:lnTo>
                  <a:pt x="1939" y="1"/>
                </a:lnTo>
                <a:lnTo>
                  <a:pt x="1950" y="2"/>
                </a:lnTo>
                <a:lnTo>
                  <a:pt x="1960" y="4"/>
                </a:lnTo>
                <a:lnTo>
                  <a:pt x="1970" y="6"/>
                </a:lnTo>
                <a:lnTo>
                  <a:pt x="1980" y="8"/>
                </a:lnTo>
                <a:lnTo>
                  <a:pt x="1989" y="10"/>
                </a:lnTo>
                <a:lnTo>
                  <a:pt x="1998" y="14"/>
                </a:lnTo>
                <a:lnTo>
                  <a:pt x="2007" y="17"/>
                </a:lnTo>
                <a:lnTo>
                  <a:pt x="2016" y="20"/>
                </a:lnTo>
                <a:lnTo>
                  <a:pt x="2024" y="25"/>
                </a:lnTo>
                <a:lnTo>
                  <a:pt x="2033" y="29"/>
                </a:lnTo>
                <a:lnTo>
                  <a:pt x="2041" y="34"/>
                </a:lnTo>
                <a:lnTo>
                  <a:pt x="2047" y="38"/>
                </a:lnTo>
                <a:lnTo>
                  <a:pt x="2055" y="44"/>
                </a:lnTo>
                <a:lnTo>
                  <a:pt x="2062" y="50"/>
                </a:lnTo>
                <a:lnTo>
                  <a:pt x="2067" y="56"/>
                </a:lnTo>
                <a:lnTo>
                  <a:pt x="2074" y="63"/>
                </a:lnTo>
                <a:lnTo>
                  <a:pt x="2080" y="69"/>
                </a:lnTo>
                <a:lnTo>
                  <a:pt x="2085" y="77"/>
                </a:lnTo>
                <a:lnTo>
                  <a:pt x="2091" y="85"/>
                </a:lnTo>
                <a:lnTo>
                  <a:pt x="2095" y="93"/>
                </a:lnTo>
                <a:lnTo>
                  <a:pt x="2100" y="100"/>
                </a:lnTo>
                <a:lnTo>
                  <a:pt x="2104" y="109"/>
                </a:lnTo>
                <a:lnTo>
                  <a:pt x="2108" y="118"/>
                </a:lnTo>
                <a:lnTo>
                  <a:pt x="2112" y="128"/>
                </a:lnTo>
                <a:lnTo>
                  <a:pt x="2115" y="137"/>
                </a:lnTo>
                <a:lnTo>
                  <a:pt x="2118" y="147"/>
                </a:lnTo>
                <a:lnTo>
                  <a:pt x="2121" y="157"/>
                </a:lnTo>
                <a:lnTo>
                  <a:pt x="2123" y="168"/>
                </a:lnTo>
                <a:lnTo>
                  <a:pt x="2125" y="180"/>
                </a:lnTo>
                <a:lnTo>
                  <a:pt x="2127" y="191"/>
                </a:lnTo>
                <a:lnTo>
                  <a:pt x="2128" y="203"/>
                </a:lnTo>
                <a:lnTo>
                  <a:pt x="2130" y="214"/>
                </a:lnTo>
                <a:lnTo>
                  <a:pt x="2131" y="226"/>
                </a:lnTo>
                <a:lnTo>
                  <a:pt x="2131" y="240"/>
                </a:lnTo>
                <a:lnTo>
                  <a:pt x="2131" y="252"/>
                </a:lnTo>
                <a:lnTo>
                  <a:pt x="2131" y="265"/>
                </a:lnTo>
                <a:lnTo>
                  <a:pt x="2130" y="279"/>
                </a:lnTo>
                <a:lnTo>
                  <a:pt x="2130" y="292"/>
                </a:lnTo>
                <a:lnTo>
                  <a:pt x="2128" y="306"/>
                </a:lnTo>
                <a:lnTo>
                  <a:pt x="2126" y="321"/>
                </a:lnTo>
                <a:lnTo>
                  <a:pt x="2124" y="335"/>
                </a:lnTo>
                <a:lnTo>
                  <a:pt x="2122" y="350"/>
                </a:lnTo>
                <a:lnTo>
                  <a:pt x="2120" y="365"/>
                </a:lnTo>
                <a:lnTo>
                  <a:pt x="2117" y="381"/>
                </a:lnTo>
                <a:lnTo>
                  <a:pt x="2114" y="397"/>
                </a:lnTo>
                <a:lnTo>
                  <a:pt x="2111" y="412"/>
                </a:lnTo>
                <a:lnTo>
                  <a:pt x="2106" y="428"/>
                </a:lnTo>
                <a:lnTo>
                  <a:pt x="2103" y="444"/>
                </a:lnTo>
                <a:lnTo>
                  <a:pt x="2098" y="461"/>
                </a:lnTo>
                <a:lnTo>
                  <a:pt x="2093" y="478"/>
                </a:lnTo>
                <a:lnTo>
                  <a:pt x="2088" y="496"/>
                </a:lnTo>
                <a:lnTo>
                  <a:pt x="2083" y="512"/>
                </a:lnTo>
                <a:lnTo>
                  <a:pt x="2077" y="530"/>
                </a:lnTo>
                <a:lnTo>
                  <a:pt x="2071" y="548"/>
                </a:lnTo>
                <a:lnTo>
                  <a:pt x="2065" y="566"/>
                </a:lnTo>
                <a:lnTo>
                  <a:pt x="2058" y="584"/>
                </a:lnTo>
                <a:lnTo>
                  <a:pt x="2052" y="603"/>
                </a:lnTo>
                <a:lnTo>
                  <a:pt x="2044" y="620"/>
                </a:lnTo>
                <a:lnTo>
                  <a:pt x="2036" y="639"/>
                </a:lnTo>
                <a:lnTo>
                  <a:pt x="2028" y="658"/>
                </a:lnTo>
                <a:lnTo>
                  <a:pt x="2020" y="677"/>
                </a:lnTo>
                <a:lnTo>
                  <a:pt x="2013" y="696"/>
                </a:lnTo>
                <a:lnTo>
                  <a:pt x="2004" y="716"/>
                </a:lnTo>
                <a:lnTo>
                  <a:pt x="1995" y="735"/>
                </a:lnTo>
                <a:lnTo>
                  <a:pt x="1985" y="755"/>
                </a:lnTo>
                <a:lnTo>
                  <a:pt x="1976" y="775"/>
                </a:lnTo>
                <a:lnTo>
                  <a:pt x="1966" y="795"/>
                </a:lnTo>
                <a:lnTo>
                  <a:pt x="1956" y="815"/>
                </a:lnTo>
                <a:lnTo>
                  <a:pt x="1945" y="835"/>
                </a:lnTo>
                <a:lnTo>
                  <a:pt x="1935" y="856"/>
                </a:lnTo>
                <a:lnTo>
                  <a:pt x="1924" y="876"/>
                </a:lnTo>
                <a:lnTo>
                  <a:pt x="1912" y="896"/>
                </a:lnTo>
                <a:lnTo>
                  <a:pt x="1901" y="918"/>
                </a:lnTo>
                <a:lnTo>
                  <a:pt x="1889" y="939"/>
                </a:lnTo>
                <a:lnTo>
                  <a:pt x="1878" y="959"/>
                </a:lnTo>
                <a:lnTo>
                  <a:pt x="1866" y="980"/>
                </a:lnTo>
                <a:lnTo>
                  <a:pt x="1852" y="1001"/>
                </a:lnTo>
                <a:lnTo>
                  <a:pt x="1840" y="1022"/>
                </a:lnTo>
                <a:lnTo>
                  <a:pt x="1827" y="1043"/>
                </a:lnTo>
                <a:lnTo>
                  <a:pt x="1815" y="1065"/>
                </a:lnTo>
                <a:lnTo>
                  <a:pt x="1801" y="1086"/>
                </a:lnTo>
                <a:lnTo>
                  <a:pt x="1787" y="1107"/>
                </a:lnTo>
                <a:lnTo>
                  <a:pt x="1773" y="1128"/>
                </a:lnTo>
                <a:lnTo>
                  <a:pt x="1759" y="1150"/>
                </a:lnTo>
                <a:lnTo>
                  <a:pt x="1745" y="1171"/>
                </a:lnTo>
                <a:lnTo>
                  <a:pt x="1731" y="1193"/>
                </a:lnTo>
                <a:lnTo>
                  <a:pt x="1715" y="1214"/>
                </a:lnTo>
                <a:lnTo>
                  <a:pt x="1701" y="1236"/>
                </a:lnTo>
                <a:lnTo>
                  <a:pt x="1686" y="1257"/>
                </a:lnTo>
                <a:lnTo>
                  <a:pt x="1671" y="1278"/>
                </a:lnTo>
                <a:lnTo>
                  <a:pt x="1655" y="1299"/>
                </a:lnTo>
                <a:lnTo>
                  <a:pt x="1640" y="1321"/>
                </a:lnTo>
                <a:lnTo>
                  <a:pt x="1624" y="1343"/>
                </a:lnTo>
                <a:lnTo>
                  <a:pt x="1607" y="1364"/>
                </a:lnTo>
                <a:lnTo>
                  <a:pt x="1592" y="1385"/>
                </a:lnTo>
                <a:lnTo>
                  <a:pt x="1575" y="1406"/>
                </a:lnTo>
                <a:lnTo>
                  <a:pt x="1560" y="1427"/>
                </a:lnTo>
                <a:lnTo>
                  <a:pt x="1543" y="1449"/>
                </a:lnTo>
                <a:lnTo>
                  <a:pt x="1526" y="1470"/>
                </a:lnTo>
                <a:lnTo>
                  <a:pt x="1508" y="1491"/>
                </a:lnTo>
                <a:lnTo>
                  <a:pt x="1492" y="1511"/>
                </a:lnTo>
                <a:lnTo>
                  <a:pt x="1475" y="1532"/>
                </a:lnTo>
                <a:lnTo>
                  <a:pt x="1457" y="1552"/>
                </a:lnTo>
                <a:lnTo>
                  <a:pt x="1457" y="1553"/>
                </a:lnTo>
                <a:close/>
              </a:path>
            </a:pathLst>
          </a:custGeom>
          <a:solidFill>
            <a:srgbClr val="B2B2B2"/>
          </a:solidFill>
          <a:ln w="333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Oval 50"/>
          <p:cNvSpPr>
            <a:spLocks noChangeArrowheads="1"/>
          </p:cNvSpPr>
          <p:nvPr/>
        </p:nvSpPr>
        <p:spPr bwMode="auto">
          <a:xfrm>
            <a:off x="4356100" y="6324600"/>
            <a:ext cx="1016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Char char="•"/>
              <a:defRPr sz="28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970805" name="Group 53"/>
          <p:cNvGrpSpPr>
            <a:grpSpLocks/>
          </p:cNvGrpSpPr>
          <p:nvPr/>
        </p:nvGrpSpPr>
        <p:grpSpPr bwMode="auto">
          <a:xfrm>
            <a:off x="584200" y="2603500"/>
            <a:ext cx="4524376" cy="3784600"/>
            <a:chOff x="368" y="1640"/>
            <a:chExt cx="2850" cy="2384"/>
          </a:xfrm>
        </p:grpSpPr>
        <p:grpSp>
          <p:nvGrpSpPr>
            <p:cNvPr id="12314" name="Group 51"/>
            <p:cNvGrpSpPr>
              <a:grpSpLocks/>
            </p:cNvGrpSpPr>
            <p:nvPr/>
          </p:nvGrpSpPr>
          <p:grpSpPr bwMode="auto">
            <a:xfrm>
              <a:off x="368" y="1640"/>
              <a:ext cx="2416" cy="2384"/>
              <a:chOff x="368" y="1640"/>
              <a:chExt cx="2416" cy="2384"/>
            </a:xfrm>
          </p:grpSpPr>
          <p:sp>
            <p:nvSpPr>
              <p:cNvPr id="12316" name="Line 42"/>
              <p:cNvSpPr>
                <a:spLocks noChangeShapeType="1"/>
              </p:cNvSpPr>
              <p:nvPr/>
            </p:nvSpPr>
            <p:spPr bwMode="auto">
              <a:xfrm>
                <a:off x="2152" y="2504"/>
                <a:ext cx="624" cy="1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7" name="Line 43"/>
              <p:cNvSpPr>
                <a:spLocks noChangeShapeType="1"/>
              </p:cNvSpPr>
              <p:nvPr/>
            </p:nvSpPr>
            <p:spPr bwMode="auto">
              <a:xfrm>
                <a:off x="1176" y="3440"/>
                <a:ext cx="1608" cy="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8" name="Line 44"/>
              <p:cNvSpPr>
                <a:spLocks noChangeShapeType="1"/>
              </p:cNvSpPr>
              <p:nvPr/>
            </p:nvSpPr>
            <p:spPr bwMode="auto">
              <a:xfrm>
                <a:off x="368" y="2648"/>
                <a:ext cx="2416" cy="13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9" name="Line 45"/>
              <p:cNvSpPr>
                <a:spLocks noChangeShapeType="1"/>
              </p:cNvSpPr>
              <p:nvPr/>
            </p:nvSpPr>
            <p:spPr bwMode="auto">
              <a:xfrm>
                <a:off x="1064" y="1640"/>
                <a:ext cx="1712" cy="23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0" name="Line 47"/>
              <p:cNvSpPr>
                <a:spLocks noChangeShapeType="1"/>
              </p:cNvSpPr>
              <p:nvPr/>
            </p:nvSpPr>
            <p:spPr bwMode="auto">
              <a:xfrm>
                <a:off x="1184" y="2680"/>
                <a:ext cx="160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15" name="Text Box 52"/>
            <p:cNvSpPr txBox="1">
              <a:spLocks noChangeArrowheads="1"/>
            </p:cNvSpPr>
            <p:nvPr/>
          </p:nvSpPr>
          <p:spPr bwMode="auto">
            <a:xfrm>
              <a:off x="2780" y="3668"/>
              <a:ext cx="4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Char char="•"/>
                <a:defRPr sz="28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dirty="0"/>
                <a:t>ICC</a:t>
              </a:r>
              <a:endParaRPr lang="de-DE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6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Holonomic Drive with </a:t>
            </a:r>
            <a:r>
              <a:rPr lang="en-US" dirty="0" err="1" smtClean="0"/>
              <a:t>Mecanum</a:t>
            </a:r>
            <a:r>
              <a:rPr lang="en-US" dirty="0" smtClean="0"/>
              <a:t> Wheels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68534" y="2862841"/>
            <a:ext cx="205099" cy="87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16224" y="3980915"/>
            <a:ext cx="205099" cy="87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16223" y="2862841"/>
            <a:ext cx="205099" cy="87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79930" y="3980915"/>
            <a:ext cx="205099" cy="87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85029" y="2862842"/>
            <a:ext cx="1031194" cy="19897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46978" y="4074917"/>
            <a:ext cx="19309" cy="743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66287" y="2897024"/>
            <a:ext cx="0" cy="811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86542" y="4015098"/>
            <a:ext cx="8546" cy="803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77996" y="2837203"/>
            <a:ext cx="8546" cy="871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6560" y="3833775"/>
            <a:ext cx="7862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50430" y="4216908"/>
                <a:ext cx="491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430" y="4216908"/>
                <a:ext cx="49122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97971" y="3088372"/>
                <a:ext cx="496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971" y="3088372"/>
                <a:ext cx="49654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15062" y="4212194"/>
                <a:ext cx="496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62" y="4212194"/>
                <a:ext cx="49654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50430" y="3114010"/>
                <a:ext cx="496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430" y="3114010"/>
                <a:ext cx="49654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81600" y="3192758"/>
                <a:ext cx="274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/4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192758"/>
                <a:ext cx="274267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88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3600626" y="2514162"/>
            <a:ext cx="0" cy="1319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00626" y="3857714"/>
            <a:ext cx="1123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13860" y="229175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59700" y="37962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76994" y="185567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to go sideways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24935" y="5616896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Otherwise, drive is like tank drive.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3092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{\rm atan2}(y, x) &amp;=&amp; \left\{\begin{array}{ll}&#10;{\rm atan} (y/x) &amp; \mbox{if}\; x &gt; 0\\&#10;{\rm sign}(y)\; (\pi - {\rm atan} (|y/x|))&amp; \mbox{if}\;  x &lt; 0\\&#10;0&amp; \mbox{if}\;  x = y = 0\\&#10;{\rm sign}(y)\; \pi/2 &amp; \mbox{if}\; x = 0, y\neq 0&#10;\end{array}\right.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14"/>
  <p:tag name="BOXFONT" val="10"/>
  <p:tag name="BOXWRAP" val="False"/>
  <p:tag name="WORKAROUNDTRANSPARENCYBUG" val="False"/>
  <p:tag name="BITMAPFORMAT" val="pngmono"/>
  <p:tag name="DEBUGINTERACTIVE" val="True"/>
  <p:tag name="ORIGWIDTH" val="579"/>
  <p:tag name="PICTUREFILESIZE" val="597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frac{1}{\sqrt{2\pi\;b^2}}\;\exp\left\{-\frac{1}{2}\frac{a^2}{b^2}\right\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10"/>
  <p:tag name="BOXFONT" val="10"/>
  <p:tag name="BOXWRAP" val="False"/>
  <p:tag name="WORKAROUNDTRANSPARENCYBUG" val="False"/>
  <p:tag name="BITMAPFORMAT" val="pngmono"/>
  <p:tag name="DEBUGINTERACTIVE" val="True"/>
  <p:tag name="ORIGWIDTH" val="199"/>
  <p:tag name="PICTUREFILESIZE" val="156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max\left\{0, \frac{1}{\sqrt{6}\;b} - \frac{|a|}{6\;b^2}\right\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14"/>
  <p:tag name="BOXFONT" val="10"/>
  <p:tag name="BOXWRAP" val="False"/>
  <p:tag name="WORKAROUNDTRANSPARENCYBUG" val="False"/>
  <p:tag name="BITMAPFORMAT" val="pngmono"/>
  <p:tag name="DEBUGINTERACTIVE" val="True"/>
  <p:tag name="ORIGWIDTH" val="205"/>
  <p:tag name="PICTUREFILESIZE" val="143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frac{\sqrt{6}}{2}\;[{\bf rand}(-b,b)+{\bf rand}(-b,b)]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00"/>
  <p:tag name="BOXFONT" val="10"/>
  <p:tag name="BOXWRAP" val="False"/>
  <p:tag name="WORKAROUNDTRANSPARENCYBUG" val="False"/>
  <p:tag name="BITMAPFORMAT" val="pngmono"/>
  <p:tag name="DEBUGINTERACTIVE" val="True"/>
  <p:tag name="ORIGWIDTH" val="297"/>
  <p:tag name="PICTUREFILESIZE" val="163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frac{1}{2}\sum_{i=1}^{12}rand(-b,b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84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24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x &amp; = &amp; {\bf rand}(-b,b)\\&#10;y &amp; = &amp; {\bf rand}(0, \max\{f(x)\mid x \in (-b, b)\}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29"/>
  <p:tag name="BOXFONT" val="10"/>
  <p:tag name="BOXWRAP" val="False"/>
  <p:tag name="WORKAROUNDTRANSPARENCYBUG" val="False"/>
  <p:tag name="BITMAPFORMAT" val="pngmono"/>
  <p:tag name="DEBUGINTERACTIVE" val="True"/>
  <p:tag name="ORIGWIDTH" val="374"/>
  <p:tag name="PICTUREFILESIZE" val="266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y &amp; \leq &amp; f(x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29"/>
  <p:tag name="BOXFONT" val="10"/>
  <p:tag name="BOXWRAP" val="False"/>
  <p:tag name="WORKAROUNDTRANSPARENCYBUG" val="False"/>
  <p:tag name="BITMAPFORMAT" val="pngmono"/>
  <p:tag name="DEBUGINTERACTIVE" val="True"/>
  <p:tag name="ORIGWIDTH" val="101"/>
  <p:tag name="PICTUREFILESIZE" val="50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x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9"/>
  <p:tag name="BOXHEIGHT" val="329"/>
  <p:tag name="BOXFONT" val="10"/>
  <p:tag name="BOXWRAP" val="False"/>
  <p:tag name="WORKAROUNDTRANSPARENCYBUG" val="False"/>
  <p:tag name="BITMAPFORMAT" val="pngmono"/>
  <p:tag name="DEBUGINTERACTIVE" val="True"/>
  <p:tag name="ORIGWIDTH" val="12"/>
  <p:tag name="PICTUREFILESIZE" val="861"/>
</p:tagLst>
</file>

<file path=ppt/theme/theme1.xml><?xml version="1.0" encoding="utf-8"?>
<a:theme xmlns:a="http://schemas.openxmlformats.org/drawingml/2006/main" name="RBE500 PowerPoint Templat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RBE500 PowerPoint Template</Template>
  <TotalTime>187</TotalTime>
  <Words>1072</Words>
  <Application>Microsoft Office PowerPoint</Application>
  <PresentationFormat>On-screen Show (4:3)</PresentationFormat>
  <Paragraphs>247</Paragraphs>
  <Slides>42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RBE500 PowerPoint Template</vt:lpstr>
      <vt:lpstr>Equation</vt:lpstr>
      <vt:lpstr>Wheeled Locomotion</vt:lpstr>
      <vt:lpstr>Locomotion of Wheeled Robots</vt:lpstr>
      <vt:lpstr>Instantaneous Center of Curvature</vt:lpstr>
      <vt:lpstr>Differential Drive</vt:lpstr>
      <vt:lpstr>Ackermann Steering</vt:lpstr>
      <vt:lpstr>Simple Approximation for Designing Ackermann Steering</vt:lpstr>
      <vt:lpstr>Synchonous Drive</vt:lpstr>
      <vt:lpstr>Synchronous Drive Equations of Motion</vt:lpstr>
      <vt:lpstr>Holonomic Drive with Mecanum Wheels</vt:lpstr>
      <vt:lpstr>Dynamics of Mecanum Wheels</vt:lpstr>
      <vt:lpstr>Non-Holonomic Constraints</vt:lpstr>
      <vt:lpstr>Holonomic vs. Non-Holonomic</vt:lpstr>
      <vt:lpstr>Calculating Planar Motion from Odometry Data</vt:lpstr>
      <vt:lpstr>Robot Motion</vt:lpstr>
      <vt:lpstr>Probabilistic Motion Models</vt:lpstr>
      <vt:lpstr>Coordinate Systems</vt:lpstr>
      <vt:lpstr>Typical Motion Models</vt:lpstr>
      <vt:lpstr>Dead Reckoning</vt:lpstr>
      <vt:lpstr>Reasons for Motion Errors</vt:lpstr>
      <vt:lpstr>Odometry Model</vt:lpstr>
      <vt:lpstr>The atan2 Function</vt:lpstr>
      <vt:lpstr>Noise Model for Odometry</vt:lpstr>
      <vt:lpstr>Typical Distributions for Probabilistic Motion Models</vt:lpstr>
      <vt:lpstr>Calculating the Error Probability (zero-centered)</vt:lpstr>
      <vt:lpstr>Calculating the Posterior Given x, x’, and u</vt:lpstr>
      <vt:lpstr>Application</vt:lpstr>
      <vt:lpstr>Sample-based Density Representation </vt:lpstr>
      <vt:lpstr>PowerPoint Presentation</vt:lpstr>
      <vt:lpstr>How to Sample from Normal or Triangular Distributions?</vt:lpstr>
      <vt:lpstr>Normally Distributed Samples</vt:lpstr>
      <vt:lpstr>For Triangular Distribution</vt:lpstr>
      <vt:lpstr>Rejection Sampling</vt:lpstr>
      <vt:lpstr>Sample Odometry Motion Model</vt:lpstr>
      <vt:lpstr>Sampling from Our Motion Model</vt:lpstr>
      <vt:lpstr>Examples (Odometry-Based)</vt:lpstr>
      <vt:lpstr>Velocity-Based Model</vt:lpstr>
      <vt:lpstr>Equation for the Velocity Model</vt:lpstr>
      <vt:lpstr>Posterior Probability for Velocity Model</vt:lpstr>
      <vt:lpstr>Sampling from Velocity Model</vt:lpstr>
      <vt:lpstr>Examples (velocity based)</vt:lpstr>
      <vt:lpstr>Map-Consistent Motion Model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Wheeled Locomotion</dc:title>
  <dc:creator>Julian Center</dc:creator>
  <cp:lastModifiedBy>Julian Center</cp:lastModifiedBy>
  <cp:revision>15</cp:revision>
  <dcterms:created xsi:type="dcterms:W3CDTF">2017-10-09T20:39:20Z</dcterms:created>
  <dcterms:modified xsi:type="dcterms:W3CDTF">2017-10-10T20:50:04Z</dcterms:modified>
</cp:coreProperties>
</file>