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sldIdLst>
    <p:sldId id="256" r:id="rId2"/>
    <p:sldId id="351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341" r:id="rId30"/>
    <p:sldId id="342" r:id="rId31"/>
    <p:sldId id="343" r:id="rId32"/>
    <p:sldId id="344" r:id="rId33"/>
    <p:sldId id="345" r:id="rId34"/>
    <p:sldId id="346" r:id="rId35"/>
    <p:sldId id="347" r:id="rId36"/>
    <p:sldId id="348" r:id="rId37"/>
    <p:sldId id="349" r:id="rId38"/>
    <p:sldId id="350" r:id="rId39"/>
  </p:sldIdLst>
  <p:sldSz cx="9144000" cy="6858000" type="screen4x3"/>
  <p:notesSz cx="7053263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1B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65" autoAdjust="0"/>
    <p:restoredTop sz="92952" autoAdjust="0"/>
  </p:normalViewPr>
  <p:slideViewPr>
    <p:cSldViewPr>
      <p:cViewPr>
        <p:scale>
          <a:sx n="90" d="100"/>
          <a:sy n="90" d="100"/>
        </p:scale>
        <p:origin x="-922" y="46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89" tIns="46745" rIns="93489" bIns="4674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89" tIns="46745" rIns="93489" bIns="46745" rtlCol="0"/>
          <a:lstStyle>
            <a:lvl1pPr algn="r">
              <a:defRPr sz="1200"/>
            </a:lvl1pPr>
          </a:lstStyle>
          <a:p>
            <a:fld id="{73AF5583-AC06-4A34-B513-D01BA02454B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8563" y="696913"/>
            <a:ext cx="4656137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89" tIns="46745" rIns="93489" bIns="4674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21823"/>
            <a:ext cx="5642610" cy="4189095"/>
          </a:xfrm>
          <a:prstGeom prst="rect">
            <a:avLst/>
          </a:prstGeom>
        </p:spPr>
        <p:txBody>
          <a:bodyPr vert="horz" lIns="93489" tIns="46745" rIns="93489" bIns="4674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89" tIns="46745" rIns="93489" bIns="4674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89" tIns="46745" rIns="93489" bIns="46745" rtlCol="0" anchor="b"/>
          <a:lstStyle>
            <a:lvl1pPr algn="r">
              <a:defRPr sz="1200"/>
            </a:lvl1pPr>
          </a:lstStyle>
          <a:p>
            <a:fld id="{9570663E-2E5F-423D-911B-5B645A596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52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47BC1EAC-7704-41E2-B7F3-97685FDA9D7B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/>
          <a:lstStyle/>
          <a:p>
            <a:fld id="{F64D3A4C-F934-48B7-956F-C6CB023002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47BC1EAC-7704-41E2-B7F3-97685FDA9D7B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/>
          <a:lstStyle/>
          <a:p>
            <a:fld id="{F64D3A4C-F934-48B7-956F-C6CB023002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/>
              </a:buClr>
              <a:defRPr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47BC1EAC-7704-41E2-B7F3-97685FDA9D7B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/>
          <a:lstStyle/>
          <a:p>
            <a:fld id="{F64D3A4C-F934-48B7-956F-C6CB023002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47BC1EAC-7704-41E2-B7F3-97685FDA9D7B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/>
          <a:lstStyle/>
          <a:p>
            <a:fld id="{F64D3A4C-F934-48B7-956F-C6CB023002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rtlCol="0"/>
          <a:lstStyle/>
          <a:p>
            <a:fld id="{47BC1EAC-7704-41E2-B7F3-97685FDA9D7B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rtlCol="0"/>
          <a:lstStyle/>
          <a:p>
            <a:fld id="{F64D3A4C-F934-48B7-956F-C6CB0230029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47BC1EAC-7704-41E2-B7F3-97685FDA9D7B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/>
          <a:lstStyle/>
          <a:p>
            <a:fld id="{F64D3A4C-F934-48B7-956F-C6CB023002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47BC1EAC-7704-41E2-B7F3-97685FDA9D7B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/>
          <a:lstStyle/>
          <a:p>
            <a:fld id="{F64D3A4C-F934-48B7-956F-C6CB023002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47BC1EAC-7704-41E2-B7F3-97685FDA9D7B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/>
          <a:lstStyle/>
          <a:p>
            <a:fld id="{F64D3A4C-F934-48B7-956F-C6CB023002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47BC1EAC-7704-41E2-B7F3-97685FDA9D7B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/>
          <a:lstStyle/>
          <a:p>
            <a:fld id="{F64D3A4C-F934-48B7-956F-C6CB023002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8229600" cy="48981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09800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 err="1" smtClean="0"/>
              <a:t>Kalman</a:t>
            </a:r>
            <a:r>
              <a:rPr lang="en-US" dirty="0" smtClean="0"/>
              <a:t> Filter Examples</a:t>
            </a:r>
            <a:br>
              <a:rPr lang="en-US" dirty="0" smtClean="0"/>
            </a:br>
            <a:r>
              <a:rPr lang="en-US" sz="2800" dirty="0" smtClean="0"/>
              <a:t>(by the numbers)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Prof. Michalson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59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Filter Performance - </a:t>
            </a:r>
            <a:r>
              <a:rPr lang="en-US" dirty="0" err="1" smtClean="0"/>
              <a:t>Closeup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7391400" cy="5363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627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 of Error Variance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08001"/>
            <a:ext cx="6553200" cy="4755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667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Convergence of Error Variance - Close-up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798"/>
            <a:ext cx="7094257" cy="514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131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 Behavior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76399"/>
            <a:ext cx="6713986" cy="4872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048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Residual Behavior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633" y="1676400"/>
            <a:ext cx="6715875" cy="4872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33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the Model is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system model is wrong, then the filter can’t be expected to follow the actual system dynamics.</a:t>
            </a:r>
          </a:p>
          <a:p>
            <a:r>
              <a:rPr lang="en-US" dirty="0" smtClean="0"/>
              <a:t>However, it will try.</a:t>
            </a:r>
          </a:p>
          <a:p>
            <a:r>
              <a:rPr lang="en-US" dirty="0" smtClean="0"/>
              <a:t>There’s no need to complicate matters if the simple solution is adequate – test the filter and decide.</a:t>
            </a:r>
          </a:p>
          <a:p>
            <a:r>
              <a:rPr lang="en-US" dirty="0" smtClean="0"/>
              <a:t>If better accuracy is needed, the system and/or measurement model needs to better model the actual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86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if the Model is Wrong?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638" y="1676399"/>
            <a:ext cx="6674245" cy="484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2057400" y="2743200"/>
            <a:ext cx="4572085" cy="1752600"/>
            <a:chOff x="2057400" y="2743200"/>
            <a:chExt cx="4572085" cy="1752600"/>
          </a:xfrm>
        </p:grpSpPr>
        <p:sp>
          <p:nvSpPr>
            <p:cNvPr id="3" name="Oval 2"/>
            <p:cNvSpPr/>
            <p:nvPr/>
          </p:nvSpPr>
          <p:spPr>
            <a:xfrm>
              <a:off x="4708722" y="4098131"/>
              <a:ext cx="168078" cy="39766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4495800" y="3666530"/>
              <a:ext cx="212922" cy="43160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057400" y="2743200"/>
              <a:ext cx="45720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 this case, the noisy measurement</a:t>
              </a:r>
            </a:p>
            <a:p>
              <a:r>
                <a:rPr lang="en-US" dirty="0" smtClean="0"/>
                <a:t>is a better estimate of </a:t>
              </a:r>
              <a:r>
                <a:rPr lang="en-US" dirty="0" err="1" smtClean="0"/>
                <a:t>x</a:t>
              </a:r>
              <a:r>
                <a:rPr lang="en-US" baseline="-25000" dirty="0" err="1" smtClean="0"/>
                <a:t>k</a:t>
              </a:r>
              <a:r>
                <a:rPr lang="en-US" dirty="0" smtClean="0"/>
                <a:t> than the estimator</a:t>
              </a:r>
            </a:p>
            <a:p>
              <a:r>
                <a:rPr lang="en-US" dirty="0" smtClean="0"/>
                <a:t>with the wrong</a:t>
              </a:r>
              <a:r>
                <a:rPr lang="en-US" dirty="0"/>
                <a:t> </a:t>
              </a:r>
              <a:r>
                <a:rPr lang="en-US" dirty="0" smtClean="0"/>
                <a:t>system model!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981200" y="3944566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need a better model!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22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motion to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case, the actual robot was moving away from the wall at 0.1 m/s, but the model assumed that the robot was stationary.</a:t>
            </a:r>
          </a:p>
          <a:p>
            <a:r>
              <a:rPr lang="en-US" dirty="0" smtClean="0"/>
              <a:t>The filter did remove noise, which is good, but the value that the filter adopted for distance was incorrect.</a:t>
            </a:r>
          </a:p>
          <a:p>
            <a:r>
              <a:rPr lang="en-US" dirty="0" smtClean="0"/>
              <a:t>In fact, the noisy measurement (except at one sample point) was a more accurate estimate of truth than the estimator was!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90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the model be salvaged?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Keep It Simple (Silly).</a:t>
            </a:r>
          </a:p>
          <a:p>
            <a:r>
              <a:rPr lang="en-US" dirty="0" smtClean="0"/>
              <a:t>There are two “</a:t>
            </a:r>
            <a:r>
              <a:rPr lang="en-US" dirty="0" err="1" smtClean="0"/>
              <a:t>tweakables</a:t>
            </a:r>
            <a:r>
              <a:rPr lang="en-US" dirty="0" smtClean="0"/>
              <a:t>” in the filter:</a:t>
            </a:r>
          </a:p>
          <a:p>
            <a:pPr lvl="1"/>
            <a:r>
              <a:rPr lang="en-US" dirty="0" smtClean="0"/>
              <a:t>The system model</a:t>
            </a:r>
          </a:p>
          <a:p>
            <a:pPr lvl="1"/>
            <a:r>
              <a:rPr lang="en-US" dirty="0" smtClean="0"/>
              <a:t>The process noise</a:t>
            </a:r>
          </a:p>
          <a:p>
            <a:r>
              <a:rPr lang="en-US" dirty="0" smtClean="0"/>
              <a:t>Remember, the process noise captures, in part, “</a:t>
            </a:r>
            <a:r>
              <a:rPr lang="en-US" dirty="0" err="1" smtClean="0"/>
              <a:t>unmodeled</a:t>
            </a:r>
            <a:r>
              <a:rPr lang="en-US" dirty="0" smtClean="0"/>
              <a:t>” errors in the system.</a:t>
            </a:r>
          </a:p>
          <a:p>
            <a:r>
              <a:rPr lang="en-US" dirty="0" smtClean="0"/>
              <a:t>The noise model is easier to change than the system model, so let’s try that first.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29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with process 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easy to change the process noise.</a:t>
            </a:r>
          </a:p>
          <a:p>
            <a:pPr lvl="1"/>
            <a:r>
              <a:rPr lang="en-US" dirty="0" smtClean="0"/>
              <a:t>If we assume little process noise, then that implies confidence in the model.</a:t>
            </a:r>
          </a:p>
          <a:p>
            <a:pPr lvl="1"/>
            <a:r>
              <a:rPr lang="en-US" dirty="0" smtClean="0"/>
              <a:t>Increasing process noise implies less confidence in the model.</a:t>
            </a:r>
          </a:p>
          <a:p>
            <a:r>
              <a:rPr lang="en-US" dirty="0" smtClean="0"/>
              <a:t>So, if the model is “close enough” we may be able to get away with hiding model deficiencies in the process noise model.</a:t>
            </a:r>
          </a:p>
          <a:p>
            <a:r>
              <a:rPr lang="en-US" dirty="0" smtClean="0"/>
              <a:t>Let’s take a look: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6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Kalman</a:t>
            </a:r>
            <a:r>
              <a:rPr lang="en-US" sz="3600" dirty="0" smtClean="0"/>
              <a:t> Filter at a Glance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85800" y="1981200"/>
                <a:ext cx="4038600" cy="45259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state estimate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uncertainty covariance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state transition matrix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control input function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motion vector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𝑄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motion noise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𝑧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measurement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measurement function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measurement noise</a:t>
                </a:r>
              </a:p>
              <a:p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identity matrix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85800" y="1981200"/>
                <a:ext cx="4038600" cy="4525963"/>
              </a:xfrm>
              <a:blipFill rotWithShape="1">
                <a:blip r:embed="rId2"/>
                <a:stretch>
                  <a:fillRect l="-302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876800" y="1981200"/>
                <a:ext cx="4038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Time Update (Motion)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 smtClean="0"/>
                  <a:t>Measurement Update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𝐾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𝐻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876800" y="1981200"/>
                <a:ext cx="4038600" cy="4525963"/>
              </a:xfrm>
              <a:blipFill rotWithShape="1">
                <a:blip r:embed="rId3"/>
                <a:stretch>
                  <a:fillRect l="-1508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57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Adjusting the Process Noise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7028994" cy="5100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353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We’re Getting Closer!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we increase the process noise, we’re able to get the estimate to better track the truth.</a:t>
            </a:r>
          </a:p>
          <a:p>
            <a:r>
              <a:rPr lang="en-US" dirty="0" smtClean="0"/>
              <a:t>Or are we?</a:t>
            </a:r>
          </a:p>
          <a:p>
            <a:pPr lvl="1"/>
            <a:r>
              <a:rPr lang="en-US" dirty="0" smtClean="0"/>
              <a:t>In fact, we’re starting to trust the measurements more.</a:t>
            </a:r>
          </a:p>
          <a:p>
            <a:r>
              <a:rPr lang="en-US" dirty="0" smtClean="0"/>
              <a:t>Let’s take a closer look.</a:t>
            </a:r>
          </a:p>
        </p:txBody>
      </p:sp>
    </p:spTree>
    <p:extLst>
      <p:ext uri="{BB962C8B-B14F-4D97-AF65-F5344CB8AC3E}">
        <p14:creationId xmlns:p14="http://schemas.microsoft.com/office/powerpoint/2010/main" val="55356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q = 1 the solution???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49056"/>
            <a:ext cx="6818989" cy="4948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023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closer look…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6967379" cy="505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28800" y="2667000"/>
            <a:ext cx="35397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may be getting closer, but at</a:t>
            </a:r>
          </a:p>
          <a:p>
            <a:r>
              <a:rPr lang="en-US" dirty="0" smtClean="0"/>
              <a:t>this point, we’re no better an</a:t>
            </a:r>
          </a:p>
          <a:p>
            <a:r>
              <a:rPr lang="en-US" dirty="0" smtClean="0"/>
              <a:t>estimate than the measurement!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9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tweaking noise isn’t the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So, increasing the value for the process noise does make the filter track truth better.</a:t>
            </a:r>
          </a:p>
          <a:p>
            <a:r>
              <a:rPr lang="en-US" dirty="0" smtClean="0"/>
              <a:t>However it also increases the noise in the estimate so much that there’s not much point in having the filter!</a:t>
            </a:r>
          </a:p>
          <a:p>
            <a:r>
              <a:rPr lang="en-US" dirty="0" smtClean="0"/>
              <a:t>Bottom line:</a:t>
            </a:r>
          </a:p>
          <a:p>
            <a:pPr lvl="1"/>
            <a:r>
              <a:rPr lang="en-US" dirty="0" smtClean="0"/>
              <a:t>You can compensate for modeling errors by tweaking process noise, but…</a:t>
            </a:r>
          </a:p>
          <a:p>
            <a:pPr lvl="1"/>
            <a:r>
              <a:rPr lang="en-US" dirty="0" smtClean="0"/>
              <a:t>A bad model won’t give good estimates.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29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model – Back to Step 2!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fix this, we need to use a more appropriate system model.</a:t>
            </a:r>
          </a:p>
          <a:p>
            <a:r>
              <a:rPr lang="en-US" dirty="0" smtClean="0"/>
              <a:t>In this case,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wk</a:t>
            </a:r>
            <a:r>
              <a:rPr lang="en-US" dirty="0" smtClean="0"/>
              <a:t> = r</a:t>
            </a:r>
            <a:r>
              <a:rPr lang="en-US" baseline="-25000" dirty="0" smtClean="0"/>
              <a:t>wk-1</a:t>
            </a:r>
            <a:r>
              <a:rPr lang="en-US" dirty="0" smtClean="0"/>
              <a:t> + v</a:t>
            </a:r>
            <a:r>
              <a:rPr lang="en-US" baseline="-25000" dirty="0" smtClean="0"/>
              <a:t>k-1</a:t>
            </a:r>
            <a:r>
              <a:rPr lang="en-US" dirty="0" smtClean="0"/>
              <a:t>t</a:t>
            </a:r>
          </a:p>
          <a:p>
            <a:r>
              <a:rPr lang="en-US" dirty="0" smtClean="0"/>
              <a:t>So now our state model needs to account for both position and velocity – we can still ignore B and u, so: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86000" y="5186726"/>
                <a:ext cx="5222648" cy="756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1(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−1)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2(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−1)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240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186726"/>
                <a:ext cx="5222648" cy="75687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286000" y="4653326"/>
                <a:ext cx="269099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𝐴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𝐵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653326"/>
                <a:ext cx="269099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Create a measurement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1524000"/>
          </a:xfrm>
        </p:spPr>
        <p:txBody>
          <a:bodyPr/>
          <a:lstStyle/>
          <a:p>
            <a:r>
              <a:rPr lang="en-US" dirty="0" smtClean="0"/>
              <a:t>Since x is now a vector, we need to adjust our measurement model, H.</a:t>
            </a:r>
          </a:p>
          <a:p>
            <a:r>
              <a:rPr lang="en-US" dirty="0" smtClean="0"/>
              <a:t>We still are only measuring position, so we have: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93932" y="3244334"/>
                <a:ext cx="15053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𝐻</m:t>
                      </m:r>
                      <m:sSub>
                        <m:sSubPr>
                          <m:ctrlPr>
                            <a:rPr lang="en-US" sz="2400" i="1" dirty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 dirty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400" i="1" dirty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932" y="3244334"/>
                <a:ext cx="1505348" cy="461665"/>
              </a:xfrm>
              <a:prstGeom prst="rect">
                <a:avLst/>
              </a:prstGeom>
              <a:blipFill rotWithShape="1">
                <a:blip r:embed="rId2"/>
                <a:stretch>
                  <a:fillRect r="-12146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93836" y="3729335"/>
                <a:ext cx="6126164" cy="7203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sz="2400" i="1" dirty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 dirty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400" i="1" dirty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240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836" y="3729335"/>
                <a:ext cx="6126164" cy="72039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0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– Create a noise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200400"/>
          </a:xfrm>
        </p:spPr>
        <p:txBody>
          <a:bodyPr/>
          <a:lstStyle/>
          <a:p>
            <a:r>
              <a:rPr lang="en-US" dirty="0" smtClean="0"/>
              <a:t>There has been no change to the range sensor, so that noise model remains the same, R = r.</a:t>
            </a:r>
          </a:p>
          <a:p>
            <a:r>
              <a:rPr lang="en-US" dirty="0" smtClean="0"/>
              <a:t>We have changed the process, so we must also revise our noise process model.</a:t>
            </a:r>
          </a:p>
          <a:p>
            <a:r>
              <a:rPr lang="en-US" dirty="0" smtClean="0"/>
              <a:t>Let’s assume that the noise is corrupting the velocity portion of the state vector.</a:t>
            </a:r>
          </a:p>
          <a:p>
            <a:r>
              <a:rPr lang="en-US" dirty="0" smtClean="0"/>
              <a:t>In continuous time, this means: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59908" y="5105400"/>
                <a:ext cx="1897892" cy="7705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𝑄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en-US" sz="2400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908" y="5105400"/>
                <a:ext cx="1897892" cy="7705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920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time process noise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need to convert this continuous time model into a discrete time expression for how the process noise propagates through the system.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en-US" dirty="0" smtClean="0"/>
                  <a:t> is the “matrix exponential”: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71800" y="3124200"/>
                <a:ext cx="3387722" cy="1214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</a:rPr>
                            <m:t>𝑄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124200"/>
                <a:ext cx="3387722" cy="121475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25753" y="6477000"/>
            <a:ext cx="7327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See</a:t>
            </a:r>
            <a:r>
              <a:rPr lang="en-US" sz="1200" dirty="0"/>
              <a:t>: http://www.millersville.edu/~bikenaga/linear-algebra/matrix-exponential/matrix-exponential.html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66732" y="5078593"/>
                <a:ext cx="2477473" cy="109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𝜏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732" y="5078593"/>
                <a:ext cx="2477473" cy="10996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727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time process 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Solving the matrix exponential provides our process noise model: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addition, the error covariance is now a matrix: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48000" y="2590800"/>
                <a:ext cx="2936445" cy="1625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𝑄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  <m:t>∆</m:t>
                                    </m:r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∆</m:t>
                                    </m:r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  <a:ea typeface="Cambria Math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  <a:ea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∆</m:t>
                                    </m:r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  <a:ea typeface="Cambria Math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  <a:ea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590800"/>
                <a:ext cx="2936445" cy="162518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69266" y="5463095"/>
                <a:ext cx="2235933" cy="7091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𝑃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𝑟𝑣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𝑟𝑣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266" y="5463095"/>
                <a:ext cx="2235933" cy="7091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18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</a:t>
            </a:r>
            <a:r>
              <a:rPr lang="en-US" dirty="0" err="1" smtClean="0"/>
              <a:t>Kalman</a:t>
            </a:r>
            <a:r>
              <a:rPr lang="en-US" dirty="0" smtClean="0"/>
              <a:t>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Kalman</a:t>
            </a:r>
            <a:r>
              <a:rPr lang="en-US" dirty="0" smtClean="0"/>
              <a:t> Filter relies on an adequate model of the system.  When approaching filter design:</a:t>
            </a:r>
          </a:p>
          <a:p>
            <a:pPr lvl="1"/>
            <a:r>
              <a:rPr lang="en-US" dirty="0" smtClean="0"/>
              <a:t>Understand your problem – what are the important dynamics to model?</a:t>
            </a:r>
          </a:p>
          <a:p>
            <a:pPr lvl="1"/>
            <a:r>
              <a:rPr lang="en-US" dirty="0" smtClean="0"/>
              <a:t>Create a state transition model – Start simple!</a:t>
            </a:r>
          </a:p>
          <a:p>
            <a:pPr lvl="1"/>
            <a:r>
              <a:rPr lang="en-US" dirty="0" smtClean="0"/>
              <a:t>Create a measurement model – How do measurements indicate state?</a:t>
            </a:r>
          </a:p>
          <a:p>
            <a:pPr lvl="1"/>
            <a:r>
              <a:rPr lang="en-US" dirty="0" smtClean="0"/>
              <a:t>Create a noise model – Basic equations assume white noise.</a:t>
            </a:r>
          </a:p>
          <a:p>
            <a:pPr lvl="1"/>
            <a:r>
              <a:rPr lang="en-US" dirty="0" smtClean="0"/>
              <a:t>Test the filter – Evaluate performance.</a:t>
            </a:r>
          </a:p>
          <a:p>
            <a:pPr lvl="1"/>
            <a:r>
              <a:rPr lang="en-US" dirty="0" smtClean="0"/>
              <a:t>Refine – Tune noise parameters or state/measurement models.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930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 – Test the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assume that </a:t>
            </a:r>
            <a:r>
              <a:rPr lang="el-GR" dirty="0" smtClean="0"/>
              <a:t>Δ</a:t>
            </a:r>
            <a:r>
              <a:rPr lang="en-US" dirty="0" smtClean="0"/>
              <a:t>t = 1, then we have: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prediction equations are: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438400" y="2412876"/>
                <a:ext cx="1730602" cy="708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𝐹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412876"/>
                <a:ext cx="1730602" cy="70814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575544" y="2133600"/>
                <a:ext cx="2051587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𝑄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544" y="2133600"/>
                <a:ext cx="2051587" cy="145296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46216" y="4114800"/>
                <a:ext cx="3056927" cy="756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1(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−1)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2(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−1)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216" y="4114800"/>
                <a:ext cx="3056927" cy="75687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48445" y="4941332"/>
                <a:ext cx="7852471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𝐹𝑃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</a:rPr>
                        <m:t>𝑄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𝑟𝑣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𝑟𝑣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45" y="4941332"/>
                <a:ext cx="7852471" cy="145296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881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filter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measurement update equations are: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𝐾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𝐻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Note:</a:t>
                </a:r>
              </a:p>
              <a:p>
                <a:pPr lvl="1"/>
                <a:r>
                  <a:rPr lang="en-US" dirty="0" smtClean="0"/>
                  <a:t>R is still a scalar</a:t>
                </a:r>
              </a:p>
              <a:p>
                <a:pPr lvl="1"/>
                <a:r>
                  <a:rPr lang="en-US" dirty="0" err="1" smtClean="0"/>
                  <a:t>Z</a:t>
                </a:r>
                <a:r>
                  <a:rPr lang="en-US" baseline="-25000" dirty="0" err="1" smtClean="0"/>
                  <a:t>k</a:t>
                </a:r>
                <a:r>
                  <a:rPr lang="en-US" dirty="0" smtClean="0"/>
                  <a:t> is [range velocity]</a:t>
                </a:r>
                <a:r>
                  <a:rPr lang="en-US" baseline="30000" dirty="0" smtClean="0"/>
                  <a:t>T</a:t>
                </a:r>
                <a:r>
                  <a:rPr lang="en-US" dirty="0" smtClean="0"/>
                  <a:t> = [range 0]</a:t>
                </a:r>
                <a:r>
                  <a:rPr lang="en-US" baseline="30000" dirty="0"/>
                  <a:t> T</a:t>
                </a:r>
                <a:endParaRPr lang="en-US" dirty="0" smtClean="0"/>
              </a:p>
              <a:p>
                <a:pPr lvl="2"/>
                <a:r>
                  <a:rPr lang="en-US" dirty="0" smtClean="0"/>
                  <a:t>Only a range measurement</a:t>
                </a:r>
              </a:p>
              <a:p>
                <a:pPr lvl="2"/>
                <a:r>
                  <a:rPr lang="en-US" dirty="0" smtClean="0"/>
                  <a:t>No velocity measurement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52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at the gain update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1066800"/>
          </a:xfrm>
        </p:spPr>
        <p:txBody>
          <a:bodyPr/>
          <a:lstStyle/>
          <a:p>
            <a:r>
              <a:rPr lang="en-US" dirty="0" smtClean="0"/>
              <a:t>Given our measurement matrix H and measurement covariance R, we have: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52600" y="3199562"/>
                <a:ext cx="4814010" cy="762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12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21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3199562"/>
                <a:ext cx="4814010" cy="76283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39333" y="2743200"/>
                <a:ext cx="2936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333" y="2743200"/>
                <a:ext cx="2936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52600" y="4114800"/>
                <a:ext cx="3029547" cy="762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21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114800"/>
                <a:ext cx="3029547" cy="76283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52600" y="5030038"/>
                <a:ext cx="1390252" cy="11742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𝑅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5030038"/>
                <a:ext cx="1390252" cy="11742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28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at the state update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1066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Now we have the </a:t>
            </a:r>
            <a:r>
              <a:rPr lang="en-US" dirty="0" err="1" smtClean="0"/>
              <a:t>Kalman</a:t>
            </a:r>
            <a:r>
              <a:rPr lang="en-US" dirty="0" smtClean="0"/>
              <a:t> Gain, measurement matrix H and measurement z.  The state update is: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01801" y="3092968"/>
                <a:ext cx="3926203" cy="11742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𝑅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𝑅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801" y="3092968"/>
                <a:ext cx="3926203" cy="11742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447800" y="2667000"/>
                <a:ext cx="25683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𝐾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𝐻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667000"/>
                <a:ext cx="2568332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71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76400" y="4388368"/>
                <a:ext cx="3022046" cy="11742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𝑅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𝑅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388368"/>
                <a:ext cx="3022046" cy="11742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49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at the error covariance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Knowing K and H, we now need to update P: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590800" y="2438400"/>
                <a:ext cx="20103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438400"/>
                <a:ext cx="2010358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90800" y="2907268"/>
                <a:ext cx="4170052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907268"/>
                <a:ext cx="4170052" cy="7087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590800" y="3634680"/>
                <a:ext cx="3827330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634680"/>
                <a:ext cx="3827330" cy="7087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573470" y="4396680"/>
                <a:ext cx="3226075" cy="62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470" y="4396680"/>
                <a:ext cx="3226075" cy="62190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556140" y="5158680"/>
                <a:ext cx="3495765" cy="6232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140" y="5158680"/>
                <a:ext cx="3495765" cy="62324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408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does all the math work???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7073900" cy="5132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778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right model matters!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6997700" cy="507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388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residuals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7305675" cy="5301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381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 if we start violating model assumptions!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6845300" cy="4966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511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Position from a Wall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 – Understand the Problem:</a:t>
            </a:r>
          </a:p>
          <a:p>
            <a:pPr lvl="1"/>
            <a:r>
              <a:rPr lang="en-US" dirty="0" smtClean="0"/>
              <a:t>Consider one-dimensional problem with a robot using a laser to measure distance from a wall.</a:t>
            </a:r>
          </a:p>
          <a:p>
            <a:pPr lvl="2"/>
            <a:r>
              <a:rPr lang="en-US" dirty="0" smtClean="0"/>
              <a:t>The robot can be stationary, is moving towards, or is moving away from the wall.</a:t>
            </a:r>
          </a:p>
          <a:p>
            <a:pPr lvl="2"/>
            <a:r>
              <a:rPr lang="en-US" dirty="0" smtClean="0"/>
              <a:t>There is noise in the sensor that will result in changes in the range measurement even if the robot is stationary.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25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Position from a Wall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Step 2 – </a:t>
                </a:r>
                <a:r>
                  <a:rPr lang="en-US" dirty="0"/>
                  <a:t>Create a state transition </a:t>
                </a:r>
                <a:r>
                  <a:rPr lang="en-US" dirty="0" smtClean="0"/>
                  <a:t>model:</a:t>
                </a:r>
              </a:p>
              <a:p>
                <a:pPr lvl="1"/>
                <a:r>
                  <a:rPr lang="en-US" dirty="0" smtClean="0"/>
                  <a:t>Let’s start with the simplest possible model:</a:t>
                </a:r>
              </a:p>
              <a:p>
                <a:pPr lvl="2"/>
                <a:r>
                  <a:rPr lang="en-US" dirty="0" smtClean="0"/>
                  <a:t>Assume the robot is stationary.</a:t>
                </a:r>
              </a:p>
              <a:p>
                <a:pPr lvl="2"/>
                <a:r>
                  <a:rPr lang="en-US" dirty="0" smtClean="0"/>
                  <a:t>This means the distance, </a:t>
                </a:r>
                <a:r>
                  <a:rPr lang="en-US" dirty="0" err="1" smtClean="0"/>
                  <a:t>r</a:t>
                </a:r>
                <a:r>
                  <a:rPr lang="en-US" baseline="-25000" dirty="0" err="1" smtClean="0"/>
                  <a:t>W</a:t>
                </a:r>
                <a:r>
                  <a:rPr lang="en-US" dirty="0" smtClean="0"/>
                  <a:t>, from the wall is constant.  i.e. </a:t>
                </a:r>
                <a:r>
                  <a:rPr lang="en-US" dirty="0" err="1" smtClean="0"/>
                  <a:t>r</a:t>
                </a:r>
                <a:r>
                  <a:rPr lang="en-US" baseline="-25000" dirty="0" err="1" smtClean="0"/>
                  <a:t>W</a:t>
                </a:r>
                <a:r>
                  <a:rPr lang="en-US" dirty="0" smtClean="0"/>
                  <a:t> = c.</a:t>
                </a:r>
              </a:p>
              <a:p>
                <a:pPr lvl="2"/>
                <a:r>
                  <a:rPr lang="en-US" dirty="0" smtClean="0"/>
                  <a:t>If the state is defined as the position, x, this means that the state transition is </a:t>
                </a:r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k</a:t>
                </a:r>
                <a:r>
                  <a:rPr lang="en-US" dirty="0" smtClean="0"/>
                  <a:t> = x</a:t>
                </a:r>
                <a:r>
                  <a:rPr lang="en-US" baseline="-25000" dirty="0" smtClean="0"/>
                  <a:t>k-1</a:t>
                </a:r>
                <a:r>
                  <a:rPr lang="en-US" dirty="0" smtClean="0"/>
                  <a:t>.</a:t>
                </a:r>
              </a:p>
              <a:p>
                <a:pPr lvl="2"/>
                <a:r>
                  <a:rPr lang="en-US" dirty="0" smtClean="0"/>
                  <a:t>This also means x is scalar, the system matrix, A, is scalar and that A = 1</a:t>
                </a:r>
              </a:p>
              <a:p>
                <a:pPr lvl="2"/>
                <a:r>
                  <a:rPr lang="en-US" dirty="0" smtClean="0"/>
                  <a:t>Stationary means no drive input so B = u = 0.</a:t>
                </a:r>
              </a:p>
              <a:p>
                <a:pPr lvl="2"/>
                <a:r>
                  <a:rPr lang="en-US" dirty="0"/>
                  <a:t>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𝐵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87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Position from a Wall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Step 3 – </a:t>
                </a:r>
                <a:r>
                  <a:rPr lang="en-US" dirty="0"/>
                  <a:t>Create a measurement </a:t>
                </a:r>
                <a:r>
                  <a:rPr lang="en-US" dirty="0" smtClean="0"/>
                  <a:t>model:</a:t>
                </a:r>
              </a:p>
              <a:p>
                <a:pPr lvl="1"/>
                <a:r>
                  <a:rPr lang="en-US" dirty="0" smtClean="0"/>
                  <a:t>In this case we only have a measurement of distance to the wall:</a:t>
                </a:r>
              </a:p>
              <a:p>
                <a:pPr lvl="2"/>
                <a:r>
                  <a:rPr lang="en-US" dirty="0" smtClean="0"/>
                  <a:t>The measurement is represented by </a:t>
                </a:r>
                <a:r>
                  <a:rPr lang="en-US" dirty="0" err="1" smtClean="0"/>
                  <a:t>z</a:t>
                </a:r>
                <a:r>
                  <a:rPr lang="en-US" baseline="-25000" dirty="0" err="1" smtClean="0"/>
                  <a:t>k</a:t>
                </a:r>
                <a:r>
                  <a:rPr lang="en-US" dirty="0" smtClean="0"/>
                  <a:t>.</a:t>
                </a:r>
              </a:p>
              <a:p>
                <a:pPr lvl="2"/>
                <a:r>
                  <a:rPr lang="en-US" dirty="0" smtClean="0"/>
                  <a:t>In this case it is the scalar value of the quantity we want to measure.</a:t>
                </a:r>
              </a:p>
              <a:p>
                <a:pPr lvl="2"/>
                <a:r>
                  <a:rPr lang="en-US" dirty="0" smtClean="0"/>
                  <a:t>We will assume that it is also of the same scale and units of the state variable, </a:t>
                </a:r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k</a:t>
                </a:r>
                <a:r>
                  <a:rPr lang="en-US" dirty="0" smtClean="0"/>
                  <a:t>, that we want to determine, so no modification is needed.</a:t>
                </a:r>
              </a:p>
              <a:p>
                <a:pPr lvl="2"/>
                <a:r>
                  <a:rPr lang="en-US" dirty="0" smtClean="0"/>
                  <a:t>This means H =1, so: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𝐻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3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703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Position from a Wall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4 – </a:t>
            </a:r>
            <a:r>
              <a:rPr lang="en-US" dirty="0"/>
              <a:t>Create a </a:t>
            </a:r>
            <a:r>
              <a:rPr lang="en-US" dirty="0" smtClean="0"/>
              <a:t>noise model:</a:t>
            </a:r>
          </a:p>
          <a:p>
            <a:pPr lvl="1"/>
            <a:r>
              <a:rPr lang="en-US" dirty="0" smtClean="0"/>
              <a:t>Assume that the laser range finder provides a noisy measurement:</a:t>
            </a:r>
          </a:p>
          <a:p>
            <a:pPr lvl="2"/>
            <a:r>
              <a:rPr lang="en-US" dirty="0" smtClean="0"/>
              <a:t>The measurement noise has variance R, which is a scalar value.</a:t>
            </a:r>
          </a:p>
          <a:p>
            <a:pPr lvl="2"/>
            <a:r>
              <a:rPr lang="en-US" dirty="0" smtClean="0"/>
              <a:t>The process noise will also be a scalar value, Q, which is generally not available.</a:t>
            </a:r>
          </a:p>
          <a:p>
            <a:pPr lvl="2"/>
            <a:r>
              <a:rPr lang="en-US" dirty="0" smtClean="0"/>
              <a:t>Since the problem is scalar, the noise error covariance, P, is also a scalar.</a:t>
            </a:r>
          </a:p>
          <a:p>
            <a:pPr lvl="2"/>
            <a:endParaRPr lang="en-US" dirty="0" smtClean="0"/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726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Position from a Wall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Step 5 – Testing the resultant filter:</a:t>
                </a:r>
              </a:p>
              <a:p>
                <a:pPr lvl="1"/>
                <a:r>
                  <a:rPr lang="en-US" dirty="0" smtClean="0"/>
                  <a:t>Based on our model, the time update equations are: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measurement update equations are: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𝐾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lvl="3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68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Filter Performance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7239000" cy="5253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60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Custom 1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638BA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1923</TotalTime>
  <Words>2471</Words>
  <Application>Microsoft Office PowerPoint</Application>
  <PresentationFormat>On-screen Show (4:3)</PresentationFormat>
  <Paragraphs>197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Theme1</vt:lpstr>
      <vt:lpstr>Kalman Filter Examples (by the numbers)</vt:lpstr>
      <vt:lpstr>Kalman Filter at a Glance</vt:lpstr>
      <vt:lpstr>Building a Kalman Filter</vt:lpstr>
      <vt:lpstr>Estimating Position from a Wall</vt:lpstr>
      <vt:lpstr>Estimating Position from a Wall</vt:lpstr>
      <vt:lpstr>Estimating Position from a Wall</vt:lpstr>
      <vt:lpstr>Estimating Position from a Wall</vt:lpstr>
      <vt:lpstr>Estimating Position from a Wall</vt:lpstr>
      <vt:lpstr>Simple Filter Performance</vt:lpstr>
      <vt:lpstr>Simple Filter Performance - Closeup</vt:lpstr>
      <vt:lpstr>Convergence of Error Variance</vt:lpstr>
      <vt:lpstr>Convergence of Error Variance - Close-up</vt:lpstr>
      <vt:lpstr>Residual Behavior</vt:lpstr>
      <vt:lpstr>Analyzing Residual Behavior</vt:lpstr>
      <vt:lpstr>What if the Model is Wrong?</vt:lpstr>
      <vt:lpstr>What happens if the Model is Wrong?</vt:lpstr>
      <vt:lpstr>Adding motion to the model</vt:lpstr>
      <vt:lpstr>Can the model be salvaged?</vt:lpstr>
      <vt:lpstr>Fun with process noise</vt:lpstr>
      <vt:lpstr>Adjusting the Process Noise</vt:lpstr>
      <vt:lpstr>We’re Getting Closer!</vt:lpstr>
      <vt:lpstr>Is q = 1 the solution???</vt:lpstr>
      <vt:lpstr>A closer look…</vt:lpstr>
      <vt:lpstr>So tweaking noise isn’t the answer</vt:lpstr>
      <vt:lpstr>A better model – Back to Step 2!</vt:lpstr>
      <vt:lpstr>Step 3 – Create a measurement model</vt:lpstr>
      <vt:lpstr>Step 4 – Create a noise model</vt:lpstr>
      <vt:lpstr>Discrete time process noise</vt:lpstr>
      <vt:lpstr>Discrete time process noise</vt:lpstr>
      <vt:lpstr>Step 5 – Test the Filter</vt:lpstr>
      <vt:lpstr>Test the filter</vt:lpstr>
      <vt:lpstr>Look at the gain update equation</vt:lpstr>
      <vt:lpstr>Look at the state update equation</vt:lpstr>
      <vt:lpstr>Look at the error covariance update</vt:lpstr>
      <vt:lpstr>So, does all the math work???</vt:lpstr>
      <vt:lpstr>Using the right model matters!</vt:lpstr>
      <vt:lpstr>Error residuals</vt:lpstr>
      <vt:lpstr>And if we start violating model assumptions!</vt:lpstr>
    </vt:vector>
  </TitlesOfParts>
  <Company>Worcester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Particle Filters</dc:title>
  <dc:creator>Sonia Chernova</dc:creator>
  <cp:lastModifiedBy>William R. Michalson</cp:lastModifiedBy>
  <cp:revision>128</cp:revision>
  <cp:lastPrinted>2015-12-09T16:39:27Z</cp:lastPrinted>
  <dcterms:created xsi:type="dcterms:W3CDTF">2011-12-05T14:40:06Z</dcterms:created>
  <dcterms:modified xsi:type="dcterms:W3CDTF">2015-12-10T03:24:11Z</dcterms:modified>
</cp:coreProperties>
</file>