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1"/>
  </p:notesMasterIdLst>
  <p:sldIdLst>
    <p:sldId id="256" r:id="rId2"/>
    <p:sldId id="392" r:id="rId3"/>
    <p:sldId id="393" r:id="rId4"/>
    <p:sldId id="382" r:id="rId5"/>
    <p:sldId id="374" r:id="rId6"/>
    <p:sldId id="383" r:id="rId7"/>
    <p:sldId id="373" r:id="rId8"/>
    <p:sldId id="375" r:id="rId9"/>
    <p:sldId id="384" r:id="rId10"/>
    <p:sldId id="385" r:id="rId11"/>
    <p:sldId id="376" r:id="rId12"/>
    <p:sldId id="377" r:id="rId13"/>
    <p:sldId id="378" r:id="rId14"/>
    <p:sldId id="386" r:id="rId15"/>
    <p:sldId id="387" r:id="rId16"/>
    <p:sldId id="389" r:id="rId17"/>
    <p:sldId id="300" r:id="rId18"/>
    <p:sldId id="391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89C40EE-4F9A-480E-AB1D-4C38296E8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5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9EB3C-B8DE-43AF-9286-F5BDF174F2E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537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76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D8374-67A3-4C64-9F27-FCFE4DFD1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570CA-29E3-46B1-A532-C79BF830D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6C7CB-A76F-4DCE-8072-C7F784E25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4FF34-D880-47D7-88DD-3915C63E0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21AE-5D55-4546-90C0-860A91691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AFCB7-CDE6-4244-838A-D6A237BEA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0102-86CD-4156-B6AC-2C779159E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889DF-75B8-4738-8EBC-2F91DC7BB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CE4CE-51D7-4AEA-94A2-8B8056997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FDFE-9F72-4422-B981-6F97A3120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2404-29AD-4BB7-B7B4-6F010BEF9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2662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2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CA0CF0-5E95-49C2-B5C6-3251CAB0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8.png"/><Relationship Id="rId21" Type="http://schemas.openxmlformats.org/officeDocument/2006/relationships/image" Target="../media/image23.png"/><Relationship Id="rId7" Type="http://schemas.openxmlformats.org/officeDocument/2006/relationships/image" Target="../media/image72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7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92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Mobile Platform Localization </a:t>
            </a:r>
            <a:r>
              <a:rPr lang="en-US" sz="3600" dirty="0" smtClean="0"/>
              <a:t>II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10-1</a:t>
            </a:r>
          </a:p>
          <a:p>
            <a:pPr eaLnBrk="1" hangingPunct="1"/>
            <a:r>
              <a:rPr lang="en-US" dirty="0" smtClean="0"/>
              <a:t>RBE500-F17</a:t>
            </a:r>
          </a:p>
          <a:p>
            <a:pPr eaLnBrk="1" hangingPunct="1"/>
            <a:r>
              <a:rPr lang="en-US" dirty="0" smtClean="0"/>
              <a:t>Adj. Prof. </a:t>
            </a:r>
            <a:r>
              <a:rPr lang="en-US" smtClean="0"/>
              <a:t>Julian Center</a:t>
            </a: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76CCF-B078-468A-A386-23CC3CE2A6B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the optimal fit might still be wrong.</a:t>
            </a:r>
          </a:p>
          <a:p>
            <a:pPr lvl="1"/>
            <a:r>
              <a:rPr lang="en-US" dirty="0" smtClean="0"/>
              <a:t>Typically you’ll want to preserve multiple potential solutions.</a:t>
            </a:r>
          </a:p>
          <a:p>
            <a:pPr lvl="1"/>
            <a:r>
              <a:rPr lang="en-US" dirty="0" smtClean="0"/>
              <a:t>As the robot moves in the world, one of those lower probability solutions may begin to increase in probability.</a:t>
            </a:r>
          </a:p>
          <a:p>
            <a:r>
              <a:rPr lang="en-US" dirty="0" smtClean="0"/>
              <a:t>Each solution represents a relative amount of belief in that candidate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3962400" cy="4898136"/>
          </a:xfrm>
        </p:spPr>
        <p:txBody>
          <a:bodyPr>
            <a:normAutofit lnSpcReduction="10000"/>
          </a:bodyPr>
          <a:lstStyle/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a</a:t>
            </a:r>
            <a:r>
              <a:rPr lang="en-US" sz="2400" dirty="0"/>
              <a:t>) Continuous map </a:t>
            </a:r>
            <a:r>
              <a:rPr lang="en-US" sz="2400" dirty="0" smtClean="0"/>
              <a:t>with single hypothesis probability </a:t>
            </a:r>
            <a:r>
              <a:rPr lang="en-US" sz="2400" dirty="0"/>
              <a:t>distribution 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b</a:t>
            </a:r>
            <a:r>
              <a:rPr lang="en-US" sz="2400" dirty="0"/>
              <a:t>) Continuous map </a:t>
            </a:r>
            <a:r>
              <a:rPr lang="en-US" sz="2400" dirty="0" smtClean="0"/>
              <a:t>with multiple hypotheses probability </a:t>
            </a:r>
            <a:r>
              <a:rPr lang="en-US" sz="2400" dirty="0"/>
              <a:t>distribution 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c</a:t>
            </a:r>
            <a:r>
              <a:rPr lang="en-US" sz="2400" dirty="0"/>
              <a:t>) Discretized map </a:t>
            </a:r>
            <a:r>
              <a:rPr lang="en-US" sz="2400" dirty="0" smtClean="0"/>
              <a:t>with probability </a:t>
            </a:r>
            <a:r>
              <a:rPr lang="en-US" sz="2400" dirty="0"/>
              <a:t>distribution 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d</a:t>
            </a:r>
            <a:r>
              <a:rPr lang="en-US" sz="2400" dirty="0"/>
              <a:t>) Discretized topological map with probability distribution 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1371600"/>
            <a:ext cx="470239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Single-hypothesis belief</a:t>
            </a:r>
          </a:p>
          <a:p>
            <a:pPr lvl="1"/>
            <a:r>
              <a:rPr lang="en-US" dirty="0" smtClean="0"/>
              <a:t>The robot’s belief about it’s position is expressed as a single point on a map</a:t>
            </a:r>
          </a:p>
          <a:p>
            <a:pPr lvl="1"/>
            <a:r>
              <a:rPr lang="en-US" dirty="0" smtClean="0"/>
              <a:t>Advantage: no ambiguity, simplifies planning and decision making</a:t>
            </a:r>
          </a:p>
          <a:p>
            <a:pPr lvl="1"/>
            <a:r>
              <a:rPr lang="en-US" dirty="0" smtClean="0"/>
              <a:t>Disadvantage: does not represent ambiguity/uncertainty</a:t>
            </a:r>
          </a:p>
          <a:p>
            <a:r>
              <a:rPr lang="en-US" b="1" dirty="0" smtClean="0"/>
              <a:t>Multi-hypothesis belief </a:t>
            </a:r>
            <a:r>
              <a:rPr lang="en-US" dirty="0" smtClean="0"/>
              <a:t> methods</a:t>
            </a:r>
            <a:r>
              <a:rPr lang="en-US" b="1" dirty="0" smtClean="0"/>
              <a:t> </a:t>
            </a:r>
            <a:r>
              <a:rPr lang="en-US" dirty="0" smtClean="0"/>
              <a:t>allow the robot to track (possibly infinitely) many possible positions.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Multi-hypothesis belief tracking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15300" cy="310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8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used for tracking a single hypothesis.</a:t>
            </a:r>
          </a:p>
          <a:p>
            <a:r>
              <a:rPr lang="en-US" dirty="0" smtClean="0"/>
              <a:t>Multiple hypotheses are tracked by instantiating multiple KFs.</a:t>
            </a:r>
          </a:p>
          <a:p>
            <a:r>
              <a:rPr lang="en-US" dirty="0" smtClean="0"/>
              <a:t>Each filter attempts to determine an optimal estimate.</a:t>
            </a:r>
          </a:p>
          <a:p>
            <a:r>
              <a:rPr lang="en-US" dirty="0" smtClean="0"/>
              <a:t>Decisions about multiple estimates are performed at a higher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we’d like to do is make a sensor measurement, make a movement, and then optimally combine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799203" y="3863349"/>
            <a:ext cx="5486400" cy="2402967"/>
            <a:chOff x="-486797" y="3863349"/>
            <a:chExt cx="5486400" cy="2402967"/>
          </a:xfrm>
        </p:grpSpPr>
        <p:sp>
          <p:nvSpPr>
            <p:cNvPr id="5" name="Oval 4"/>
            <p:cNvSpPr/>
            <p:nvPr/>
          </p:nvSpPr>
          <p:spPr>
            <a:xfrm>
              <a:off x="-486797" y="4604567"/>
              <a:ext cx="1676400" cy="86195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Sense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323203" y="4601598"/>
              <a:ext cx="1676400" cy="86195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  <p:sp>
          <p:nvSpPr>
            <p:cNvPr id="7" name="Curved Down Arrow 6"/>
            <p:cNvSpPr/>
            <p:nvPr/>
          </p:nvSpPr>
          <p:spPr>
            <a:xfrm>
              <a:off x="351403" y="3863349"/>
              <a:ext cx="4191000" cy="74121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urved Down Arrow 7"/>
            <p:cNvSpPr/>
            <p:nvPr/>
          </p:nvSpPr>
          <p:spPr>
            <a:xfrm flipH="1" flipV="1">
              <a:off x="207506" y="5525098"/>
              <a:ext cx="4191000" cy="74121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9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represent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742829" y="2249399"/>
            <a:ext cx="1295400" cy="596384"/>
          </a:xfrm>
          <a:custGeom>
            <a:avLst/>
            <a:gdLst>
              <a:gd name="connsiteX0" fmla="*/ 0 w 2416628"/>
              <a:gd name="connsiteY0" fmla="*/ 849085 h 849085"/>
              <a:gd name="connsiteX1" fmla="*/ 1230086 w 2416628"/>
              <a:gd name="connsiteY1" fmla="*/ 0 h 849085"/>
              <a:gd name="connsiteX2" fmla="*/ 2416628 w 2416628"/>
              <a:gd name="connsiteY2" fmla="*/ 849085 h 849085"/>
              <a:gd name="connsiteX0" fmla="*/ 0 w 2416628"/>
              <a:gd name="connsiteY0" fmla="*/ 838725 h 849090"/>
              <a:gd name="connsiteX1" fmla="*/ 1230086 w 2416628"/>
              <a:gd name="connsiteY1" fmla="*/ 5 h 849090"/>
              <a:gd name="connsiteX2" fmla="*/ 2416628 w 2416628"/>
              <a:gd name="connsiteY2" fmla="*/ 849090 h 849090"/>
              <a:gd name="connsiteX0" fmla="*/ 0 w 2416628"/>
              <a:gd name="connsiteY0" fmla="*/ 838723 h 849088"/>
              <a:gd name="connsiteX1" fmla="*/ 1230086 w 2416628"/>
              <a:gd name="connsiteY1" fmla="*/ 3 h 849088"/>
              <a:gd name="connsiteX2" fmla="*/ 2416628 w 2416628"/>
              <a:gd name="connsiteY2" fmla="*/ 849088 h 849088"/>
              <a:gd name="connsiteX0" fmla="*/ 0 w 2416628"/>
              <a:gd name="connsiteY0" fmla="*/ 838723 h 849088"/>
              <a:gd name="connsiteX1" fmla="*/ 1230086 w 2416628"/>
              <a:gd name="connsiteY1" fmla="*/ 3 h 849088"/>
              <a:gd name="connsiteX2" fmla="*/ 2416628 w 2416628"/>
              <a:gd name="connsiteY2" fmla="*/ 849088 h 8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6628" h="849088">
                <a:moveTo>
                  <a:pt x="0" y="838723"/>
                </a:moveTo>
                <a:cubicBezTo>
                  <a:pt x="841468" y="808059"/>
                  <a:pt x="827315" y="-1725"/>
                  <a:pt x="1230086" y="3"/>
                </a:cubicBezTo>
                <a:cubicBezTo>
                  <a:pt x="1632857" y="1731"/>
                  <a:pt x="1413583" y="849519"/>
                  <a:pt x="2416628" y="84908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90600" y="206499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0600" y="2826994"/>
            <a:ext cx="6477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3284194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Prior Position Estimate – Where do  think I was last? </a:t>
            </a:r>
          </a:p>
          <a:p>
            <a:r>
              <a:rPr lang="en-US" dirty="0" smtClean="0">
                <a:solidFill>
                  <a:srgbClr val="741BA5"/>
                </a:solidFill>
              </a:rPr>
              <a:t>Movement Estimate – Based on my inputs, where did I go?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Measurement Estimate – What are my sensors now telling me?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New Estimate – What’s the best estimate of my location now?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666628" y="1912594"/>
            <a:ext cx="1067172" cy="919196"/>
          </a:xfrm>
          <a:custGeom>
            <a:avLst/>
            <a:gdLst>
              <a:gd name="connsiteX0" fmla="*/ 0 w 2416628"/>
              <a:gd name="connsiteY0" fmla="*/ 849085 h 849085"/>
              <a:gd name="connsiteX1" fmla="*/ 1230086 w 2416628"/>
              <a:gd name="connsiteY1" fmla="*/ 0 h 849085"/>
              <a:gd name="connsiteX2" fmla="*/ 2416628 w 2416628"/>
              <a:gd name="connsiteY2" fmla="*/ 849085 h 849085"/>
              <a:gd name="connsiteX0" fmla="*/ 0 w 2416628"/>
              <a:gd name="connsiteY0" fmla="*/ 838725 h 849090"/>
              <a:gd name="connsiteX1" fmla="*/ 1230086 w 2416628"/>
              <a:gd name="connsiteY1" fmla="*/ 5 h 849090"/>
              <a:gd name="connsiteX2" fmla="*/ 2416628 w 2416628"/>
              <a:gd name="connsiteY2" fmla="*/ 849090 h 849090"/>
              <a:gd name="connsiteX0" fmla="*/ 0 w 2416628"/>
              <a:gd name="connsiteY0" fmla="*/ 838723 h 849088"/>
              <a:gd name="connsiteX1" fmla="*/ 1230086 w 2416628"/>
              <a:gd name="connsiteY1" fmla="*/ 3 h 849088"/>
              <a:gd name="connsiteX2" fmla="*/ 2416628 w 2416628"/>
              <a:gd name="connsiteY2" fmla="*/ 849088 h 849088"/>
              <a:gd name="connsiteX0" fmla="*/ 0 w 2416628"/>
              <a:gd name="connsiteY0" fmla="*/ 838723 h 849088"/>
              <a:gd name="connsiteX1" fmla="*/ 1230086 w 2416628"/>
              <a:gd name="connsiteY1" fmla="*/ 3 h 849088"/>
              <a:gd name="connsiteX2" fmla="*/ 2416628 w 2416628"/>
              <a:gd name="connsiteY2" fmla="*/ 849088 h 8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6628" h="849088">
                <a:moveTo>
                  <a:pt x="0" y="838723"/>
                </a:moveTo>
                <a:cubicBezTo>
                  <a:pt x="841468" y="808059"/>
                  <a:pt x="827315" y="-1725"/>
                  <a:pt x="1230086" y="3"/>
                </a:cubicBezTo>
                <a:cubicBezTo>
                  <a:pt x="1632857" y="1731"/>
                  <a:pt x="1413583" y="849519"/>
                  <a:pt x="2416628" y="84908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227575" y="2219163"/>
            <a:ext cx="1295400" cy="609600"/>
          </a:xfrm>
          <a:custGeom>
            <a:avLst/>
            <a:gdLst>
              <a:gd name="connsiteX0" fmla="*/ 0 w 2416628"/>
              <a:gd name="connsiteY0" fmla="*/ 849085 h 849085"/>
              <a:gd name="connsiteX1" fmla="*/ 1230086 w 2416628"/>
              <a:gd name="connsiteY1" fmla="*/ 0 h 849085"/>
              <a:gd name="connsiteX2" fmla="*/ 2416628 w 2416628"/>
              <a:gd name="connsiteY2" fmla="*/ 849085 h 849085"/>
              <a:gd name="connsiteX0" fmla="*/ 0 w 2416628"/>
              <a:gd name="connsiteY0" fmla="*/ 838725 h 849090"/>
              <a:gd name="connsiteX1" fmla="*/ 1230086 w 2416628"/>
              <a:gd name="connsiteY1" fmla="*/ 5 h 849090"/>
              <a:gd name="connsiteX2" fmla="*/ 2416628 w 2416628"/>
              <a:gd name="connsiteY2" fmla="*/ 849090 h 849090"/>
              <a:gd name="connsiteX0" fmla="*/ 0 w 2416628"/>
              <a:gd name="connsiteY0" fmla="*/ 838723 h 849088"/>
              <a:gd name="connsiteX1" fmla="*/ 1230086 w 2416628"/>
              <a:gd name="connsiteY1" fmla="*/ 3 h 849088"/>
              <a:gd name="connsiteX2" fmla="*/ 2416628 w 2416628"/>
              <a:gd name="connsiteY2" fmla="*/ 849088 h 849088"/>
              <a:gd name="connsiteX0" fmla="*/ 0 w 2416628"/>
              <a:gd name="connsiteY0" fmla="*/ 838723 h 849088"/>
              <a:gd name="connsiteX1" fmla="*/ 1230086 w 2416628"/>
              <a:gd name="connsiteY1" fmla="*/ 3 h 849088"/>
              <a:gd name="connsiteX2" fmla="*/ 2416628 w 2416628"/>
              <a:gd name="connsiteY2" fmla="*/ 849088 h 8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6628" h="849088">
                <a:moveTo>
                  <a:pt x="0" y="838723"/>
                </a:moveTo>
                <a:cubicBezTo>
                  <a:pt x="841468" y="808059"/>
                  <a:pt x="827315" y="-1725"/>
                  <a:pt x="1230086" y="3"/>
                </a:cubicBezTo>
                <a:cubicBezTo>
                  <a:pt x="1632857" y="1731"/>
                  <a:pt x="1413583" y="849519"/>
                  <a:pt x="2416628" y="849088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943100" y="2453083"/>
            <a:ext cx="1752600" cy="381000"/>
          </a:xfrm>
          <a:custGeom>
            <a:avLst/>
            <a:gdLst>
              <a:gd name="connsiteX0" fmla="*/ 0 w 2416628"/>
              <a:gd name="connsiteY0" fmla="*/ 849085 h 849085"/>
              <a:gd name="connsiteX1" fmla="*/ 1230086 w 2416628"/>
              <a:gd name="connsiteY1" fmla="*/ 0 h 849085"/>
              <a:gd name="connsiteX2" fmla="*/ 2416628 w 2416628"/>
              <a:gd name="connsiteY2" fmla="*/ 849085 h 849085"/>
              <a:gd name="connsiteX0" fmla="*/ 0 w 2416628"/>
              <a:gd name="connsiteY0" fmla="*/ 838725 h 849090"/>
              <a:gd name="connsiteX1" fmla="*/ 1230086 w 2416628"/>
              <a:gd name="connsiteY1" fmla="*/ 5 h 849090"/>
              <a:gd name="connsiteX2" fmla="*/ 2416628 w 2416628"/>
              <a:gd name="connsiteY2" fmla="*/ 849090 h 849090"/>
              <a:gd name="connsiteX0" fmla="*/ 0 w 2416628"/>
              <a:gd name="connsiteY0" fmla="*/ 838723 h 849088"/>
              <a:gd name="connsiteX1" fmla="*/ 1230086 w 2416628"/>
              <a:gd name="connsiteY1" fmla="*/ 3 h 849088"/>
              <a:gd name="connsiteX2" fmla="*/ 2416628 w 2416628"/>
              <a:gd name="connsiteY2" fmla="*/ 849088 h 849088"/>
              <a:gd name="connsiteX0" fmla="*/ 0 w 2416628"/>
              <a:gd name="connsiteY0" fmla="*/ 838723 h 849088"/>
              <a:gd name="connsiteX1" fmla="*/ 1230086 w 2416628"/>
              <a:gd name="connsiteY1" fmla="*/ 3 h 849088"/>
              <a:gd name="connsiteX2" fmla="*/ 2416628 w 2416628"/>
              <a:gd name="connsiteY2" fmla="*/ 849088 h 8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6628" h="849088">
                <a:moveTo>
                  <a:pt x="0" y="838723"/>
                </a:moveTo>
                <a:cubicBezTo>
                  <a:pt x="841468" y="808059"/>
                  <a:pt x="827315" y="-1725"/>
                  <a:pt x="1230086" y="3"/>
                </a:cubicBezTo>
                <a:cubicBezTo>
                  <a:pt x="1632857" y="1731"/>
                  <a:pt x="1413583" y="849519"/>
                  <a:pt x="2416628" y="849088"/>
                </a:cubicBezTo>
              </a:path>
            </a:pathLst>
          </a:custGeom>
          <a:noFill/>
          <a:ln>
            <a:solidFill>
              <a:srgbClr val="741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8175" y="230526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175" y="2305262"/>
                <a:ext cx="304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1875275" y="2643583"/>
            <a:ext cx="867554" cy="0"/>
          </a:xfrm>
          <a:prstGeom prst="straightConnector1">
            <a:avLst/>
          </a:prstGeom>
          <a:ln>
            <a:solidFill>
              <a:srgbClr val="741BA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200400" y="1924262"/>
                <a:ext cx="464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924262"/>
                <a:ext cx="46442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7105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525948" y="1849831"/>
                <a:ext cx="69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48" y="1849831"/>
                <a:ext cx="69865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960879" y="1556351"/>
                <a:ext cx="479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879" y="1556351"/>
                <a:ext cx="47904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579879" y="2085821"/>
                <a:ext cx="479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41BA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741BA5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741BA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741BA5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41BA5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879" y="2085821"/>
                <a:ext cx="479041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645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67806" y="4497533"/>
            <a:ext cx="7284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is calculated, that value is assigned to x</a:t>
            </a:r>
            <a:r>
              <a:rPr lang="en-US" baseline="-25000" dirty="0" smtClean="0"/>
              <a:t>k-1</a:t>
            </a:r>
            <a:r>
              <a:rPr lang="en-US" dirty="0" smtClean="0"/>
              <a:t> and the </a:t>
            </a:r>
          </a:p>
          <a:p>
            <a:r>
              <a:rPr lang="en-US" dirty="0" smtClean="0"/>
              <a:t>process begins again.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42474" y="4960437"/>
            <a:ext cx="6477000" cy="1289432"/>
            <a:chOff x="942474" y="4960437"/>
            <a:chExt cx="6477000" cy="1289432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942474" y="54864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942474" y="6248400"/>
              <a:ext cx="647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79449" y="4960437"/>
              <a:ext cx="2810654" cy="1289432"/>
              <a:chOff x="1179449" y="4977757"/>
              <a:chExt cx="2810654" cy="1289432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2694703" y="5670805"/>
                <a:ext cx="1295400" cy="596384"/>
              </a:xfrm>
              <a:custGeom>
                <a:avLst/>
                <a:gdLst>
                  <a:gd name="connsiteX0" fmla="*/ 0 w 2416628"/>
                  <a:gd name="connsiteY0" fmla="*/ 849085 h 849085"/>
                  <a:gd name="connsiteX1" fmla="*/ 1230086 w 2416628"/>
                  <a:gd name="connsiteY1" fmla="*/ 0 h 849085"/>
                  <a:gd name="connsiteX2" fmla="*/ 2416628 w 2416628"/>
                  <a:gd name="connsiteY2" fmla="*/ 849085 h 849085"/>
                  <a:gd name="connsiteX0" fmla="*/ 0 w 2416628"/>
                  <a:gd name="connsiteY0" fmla="*/ 838725 h 849090"/>
                  <a:gd name="connsiteX1" fmla="*/ 1230086 w 2416628"/>
                  <a:gd name="connsiteY1" fmla="*/ 5 h 849090"/>
                  <a:gd name="connsiteX2" fmla="*/ 2416628 w 2416628"/>
                  <a:gd name="connsiteY2" fmla="*/ 849090 h 849090"/>
                  <a:gd name="connsiteX0" fmla="*/ 0 w 2416628"/>
                  <a:gd name="connsiteY0" fmla="*/ 838723 h 849088"/>
                  <a:gd name="connsiteX1" fmla="*/ 1230086 w 2416628"/>
                  <a:gd name="connsiteY1" fmla="*/ 3 h 849088"/>
                  <a:gd name="connsiteX2" fmla="*/ 2416628 w 2416628"/>
                  <a:gd name="connsiteY2" fmla="*/ 849088 h 849088"/>
                  <a:gd name="connsiteX0" fmla="*/ 0 w 2416628"/>
                  <a:gd name="connsiteY0" fmla="*/ 838723 h 849088"/>
                  <a:gd name="connsiteX1" fmla="*/ 1230086 w 2416628"/>
                  <a:gd name="connsiteY1" fmla="*/ 3 h 849088"/>
                  <a:gd name="connsiteX2" fmla="*/ 2416628 w 2416628"/>
                  <a:gd name="connsiteY2" fmla="*/ 849088 h 84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6628" h="849088">
                    <a:moveTo>
                      <a:pt x="0" y="838723"/>
                    </a:moveTo>
                    <a:cubicBezTo>
                      <a:pt x="841468" y="808059"/>
                      <a:pt x="827315" y="-1725"/>
                      <a:pt x="1230086" y="3"/>
                    </a:cubicBezTo>
                    <a:cubicBezTo>
                      <a:pt x="1632857" y="1731"/>
                      <a:pt x="1413583" y="849519"/>
                      <a:pt x="2416628" y="849088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2618502" y="5334000"/>
                <a:ext cx="1067172" cy="919196"/>
              </a:xfrm>
              <a:custGeom>
                <a:avLst/>
                <a:gdLst>
                  <a:gd name="connsiteX0" fmla="*/ 0 w 2416628"/>
                  <a:gd name="connsiteY0" fmla="*/ 849085 h 849085"/>
                  <a:gd name="connsiteX1" fmla="*/ 1230086 w 2416628"/>
                  <a:gd name="connsiteY1" fmla="*/ 0 h 849085"/>
                  <a:gd name="connsiteX2" fmla="*/ 2416628 w 2416628"/>
                  <a:gd name="connsiteY2" fmla="*/ 849085 h 849085"/>
                  <a:gd name="connsiteX0" fmla="*/ 0 w 2416628"/>
                  <a:gd name="connsiteY0" fmla="*/ 838725 h 849090"/>
                  <a:gd name="connsiteX1" fmla="*/ 1230086 w 2416628"/>
                  <a:gd name="connsiteY1" fmla="*/ 5 h 849090"/>
                  <a:gd name="connsiteX2" fmla="*/ 2416628 w 2416628"/>
                  <a:gd name="connsiteY2" fmla="*/ 849090 h 849090"/>
                  <a:gd name="connsiteX0" fmla="*/ 0 w 2416628"/>
                  <a:gd name="connsiteY0" fmla="*/ 838723 h 849088"/>
                  <a:gd name="connsiteX1" fmla="*/ 1230086 w 2416628"/>
                  <a:gd name="connsiteY1" fmla="*/ 3 h 849088"/>
                  <a:gd name="connsiteX2" fmla="*/ 2416628 w 2416628"/>
                  <a:gd name="connsiteY2" fmla="*/ 849088 h 849088"/>
                  <a:gd name="connsiteX0" fmla="*/ 0 w 2416628"/>
                  <a:gd name="connsiteY0" fmla="*/ 838723 h 849088"/>
                  <a:gd name="connsiteX1" fmla="*/ 1230086 w 2416628"/>
                  <a:gd name="connsiteY1" fmla="*/ 3 h 849088"/>
                  <a:gd name="connsiteX2" fmla="*/ 2416628 w 2416628"/>
                  <a:gd name="connsiteY2" fmla="*/ 849088 h 84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6628" h="849088">
                    <a:moveTo>
                      <a:pt x="0" y="838723"/>
                    </a:moveTo>
                    <a:cubicBezTo>
                      <a:pt x="841468" y="808059"/>
                      <a:pt x="827315" y="-1725"/>
                      <a:pt x="1230086" y="3"/>
                    </a:cubicBezTo>
                    <a:cubicBezTo>
                      <a:pt x="1632857" y="1731"/>
                      <a:pt x="1413583" y="849519"/>
                      <a:pt x="2416628" y="849088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1179449" y="5640569"/>
                <a:ext cx="1295400" cy="609600"/>
              </a:xfrm>
              <a:custGeom>
                <a:avLst/>
                <a:gdLst>
                  <a:gd name="connsiteX0" fmla="*/ 0 w 2416628"/>
                  <a:gd name="connsiteY0" fmla="*/ 849085 h 849085"/>
                  <a:gd name="connsiteX1" fmla="*/ 1230086 w 2416628"/>
                  <a:gd name="connsiteY1" fmla="*/ 0 h 849085"/>
                  <a:gd name="connsiteX2" fmla="*/ 2416628 w 2416628"/>
                  <a:gd name="connsiteY2" fmla="*/ 849085 h 849085"/>
                  <a:gd name="connsiteX0" fmla="*/ 0 w 2416628"/>
                  <a:gd name="connsiteY0" fmla="*/ 838725 h 849090"/>
                  <a:gd name="connsiteX1" fmla="*/ 1230086 w 2416628"/>
                  <a:gd name="connsiteY1" fmla="*/ 5 h 849090"/>
                  <a:gd name="connsiteX2" fmla="*/ 2416628 w 2416628"/>
                  <a:gd name="connsiteY2" fmla="*/ 849090 h 849090"/>
                  <a:gd name="connsiteX0" fmla="*/ 0 w 2416628"/>
                  <a:gd name="connsiteY0" fmla="*/ 838723 h 849088"/>
                  <a:gd name="connsiteX1" fmla="*/ 1230086 w 2416628"/>
                  <a:gd name="connsiteY1" fmla="*/ 3 h 849088"/>
                  <a:gd name="connsiteX2" fmla="*/ 2416628 w 2416628"/>
                  <a:gd name="connsiteY2" fmla="*/ 849088 h 849088"/>
                  <a:gd name="connsiteX0" fmla="*/ 0 w 2416628"/>
                  <a:gd name="connsiteY0" fmla="*/ 838723 h 849088"/>
                  <a:gd name="connsiteX1" fmla="*/ 1230086 w 2416628"/>
                  <a:gd name="connsiteY1" fmla="*/ 3 h 849088"/>
                  <a:gd name="connsiteX2" fmla="*/ 2416628 w 2416628"/>
                  <a:gd name="connsiteY2" fmla="*/ 849088 h 84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6628" h="849088">
                    <a:moveTo>
                      <a:pt x="0" y="838723"/>
                    </a:moveTo>
                    <a:cubicBezTo>
                      <a:pt x="841468" y="808059"/>
                      <a:pt x="827315" y="-1725"/>
                      <a:pt x="1230086" y="3"/>
                    </a:cubicBezTo>
                    <a:cubicBezTo>
                      <a:pt x="1632857" y="1731"/>
                      <a:pt x="1413583" y="849519"/>
                      <a:pt x="2416628" y="849088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1894974" y="5874489"/>
                <a:ext cx="1752600" cy="381000"/>
              </a:xfrm>
              <a:custGeom>
                <a:avLst/>
                <a:gdLst>
                  <a:gd name="connsiteX0" fmla="*/ 0 w 2416628"/>
                  <a:gd name="connsiteY0" fmla="*/ 849085 h 849085"/>
                  <a:gd name="connsiteX1" fmla="*/ 1230086 w 2416628"/>
                  <a:gd name="connsiteY1" fmla="*/ 0 h 849085"/>
                  <a:gd name="connsiteX2" fmla="*/ 2416628 w 2416628"/>
                  <a:gd name="connsiteY2" fmla="*/ 849085 h 849085"/>
                  <a:gd name="connsiteX0" fmla="*/ 0 w 2416628"/>
                  <a:gd name="connsiteY0" fmla="*/ 838725 h 849090"/>
                  <a:gd name="connsiteX1" fmla="*/ 1230086 w 2416628"/>
                  <a:gd name="connsiteY1" fmla="*/ 5 h 849090"/>
                  <a:gd name="connsiteX2" fmla="*/ 2416628 w 2416628"/>
                  <a:gd name="connsiteY2" fmla="*/ 849090 h 849090"/>
                  <a:gd name="connsiteX0" fmla="*/ 0 w 2416628"/>
                  <a:gd name="connsiteY0" fmla="*/ 838723 h 849088"/>
                  <a:gd name="connsiteX1" fmla="*/ 1230086 w 2416628"/>
                  <a:gd name="connsiteY1" fmla="*/ 3 h 849088"/>
                  <a:gd name="connsiteX2" fmla="*/ 2416628 w 2416628"/>
                  <a:gd name="connsiteY2" fmla="*/ 849088 h 849088"/>
                  <a:gd name="connsiteX0" fmla="*/ 0 w 2416628"/>
                  <a:gd name="connsiteY0" fmla="*/ 838723 h 849088"/>
                  <a:gd name="connsiteX1" fmla="*/ 1230086 w 2416628"/>
                  <a:gd name="connsiteY1" fmla="*/ 3 h 849088"/>
                  <a:gd name="connsiteX2" fmla="*/ 2416628 w 2416628"/>
                  <a:gd name="connsiteY2" fmla="*/ 849088 h 84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6628" h="849088">
                    <a:moveTo>
                      <a:pt x="0" y="838723"/>
                    </a:moveTo>
                    <a:cubicBezTo>
                      <a:pt x="841468" y="808059"/>
                      <a:pt x="827315" y="-1725"/>
                      <a:pt x="1230086" y="3"/>
                    </a:cubicBezTo>
                    <a:cubicBezTo>
                      <a:pt x="1632857" y="1731"/>
                      <a:pt x="1413583" y="849519"/>
                      <a:pt x="2416628" y="849088"/>
                    </a:cubicBezTo>
                  </a:path>
                </a:pathLst>
              </a:custGeom>
              <a:noFill/>
              <a:ln>
                <a:solidFill>
                  <a:srgbClr val="741B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170049" y="5726668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0049" y="5726668"/>
                    <a:ext cx="30480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/>
              <p:nvPr/>
            </p:nvCxnSpPr>
            <p:spPr>
              <a:xfrm>
                <a:off x="1827149" y="6064989"/>
                <a:ext cx="867554" cy="0"/>
              </a:xfrm>
              <a:prstGeom prst="straightConnector1">
                <a:avLst/>
              </a:prstGeom>
              <a:ln>
                <a:solidFill>
                  <a:srgbClr val="741BA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3152274" y="5345668"/>
                    <a:ext cx="46442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2274" y="5345668"/>
                    <a:ext cx="464422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18421"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477822" y="5271237"/>
                    <a:ext cx="69865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7822" y="5271237"/>
                    <a:ext cx="69865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2912753" y="4977757"/>
                    <a:ext cx="4790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2753" y="4977757"/>
                    <a:ext cx="479042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2531753" y="5507227"/>
                    <a:ext cx="4790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41BA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rgbClr val="741BA5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741BA5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41BA5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741BA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1753" y="5507227"/>
                    <a:ext cx="479041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16456"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9" name="Group 68"/>
          <p:cNvGrpSpPr/>
          <p:nvPr/>
        </p:nvGrpSpPr>
        <p:grpSpPr>
          <a:xfrm>
            <a:off x="2523346" y="4958968"/>
            <a:ext cx="2810654" cy="1289432"/>
            <a:chOff x="1179449" y="4977757"/>
            <a:chExt cx="2810654" cy="1289432"/>
          </a:xfrm>
        </p:grpSpPr>
        <p:sp>
          <p:nvSpPr>
            <p:cNvPr id="70" name="Freeform 69"/>
            <p:cNvSpPr/>
            <p:nvPr/>
          </p:nvSpPr>
          <p:spPr>
            <a:xfrm>
              <a:off x="2694703" y="5670805"/>
              <a:ext cx="1295400" cy="596384"/>
            </a:xfrm>
            <a:custGeom>
              <a:avLst/>
              <a:gdLst>
                <a:gd name="connsiteX0" fmla="*/ 0 w 2416628"/>
                <a:gd name="connsiteY0" fmla="*/ 849085 h 849085"/>
                <a:gd name="connsiteX1" fmla="*/ 1230086 w 2416628"/>
                <a:gd name="connsiteY1" fmla="*/ 0 h 849085"/>
                <a:gd name="connsiteX2" fmla="*/ 2416628 w 2416628"/>
                <a:gd name="connsiteY2" fmla="*/ 849085 h 849085"/>
                <a:gd name="connsiteX0" fmla="*/ 0 w 2416628"/>
                <a:gd name="connsiteY0" fmla="*/ 838725 h 849090"/>
                <a:gd name="connsiteX1" fmla="*/ 1230086 w 2416628"/>
                <a:gd name="connsiteY1" fmla="*/ 5 h 849090"/>
                <a:gd name="connsiteX2" fmla="*/ 2416628 w 2416628"/>
                <a:gd name="connsiteY2" fmla="*/ 849090 h 849090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628" h="849088">
                  <a:moveTo>
                    <a:pt x="0" y="838723"/>
                  </a:moveTo>
                  <a:cubicBezTo>
                    <a:pt x="841468" y="808059"/>
                    <a:pt x="827315" y="-1725"/>
                    <a:pt x="1230086" y="3"/>
                  </a:cubicBezTo>
                  <a:cubicBezTo>
                    <a:pt x="1632857" y="1731"/>
                    <a:pt x="1413583" y="849519"/>
                    <a:pt x="2416628" y="849088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2618502" y="5334000"/>
              <a:ext cx="1067172" cy="919196"/>
            </a:xfrm>
            <a:custGeom>
              <a:avLst/>
              <a:gdLst>
                <a:gd name="connsiteX0" fmla="*/ 0 w 2416628"/>
                <a:gd name="connsiteY0" fmla="*/ 849085 h 849085"/>
                <a:gd name="connsiteX1" fmla="*/ 1230086 w 2416628"/>
                <a:gd name="connsiteY1" fmla="*/ 0 h 849085"/>
                <a:gd name="connsiteX2" fmla="*/ 2416628 w 2416628"/>
                <a:gd name="connsiteY2" fmla="*/ 849085 h 849085"/>
                <a:gd name="connsiteX0" fmla="*/ 0 w 2416628"/>
                <a:gd name="connsiteY0" fmla="*/ 838725 h 849090"/>
                <a:gd name="connsiteX1" fmla="*/ 1230086 w 2416628"/>
                <a:gd name="connsiteY1" fmla="*/ 5 h 849090"/>
                <a:gd name="connsiteX2" fmla="*/ 2416628 w 2416628"/>
                <a:gd name="connsiteY2" fmla="*/ 849090 h 849090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628" h="849088">
                  <a:moveTo>
                    <a:pt x="0" y="838723"/>
                  </a:moveTo>
                  <a:cubicBezTo>
                    <a:pt x="841468" y="808059"/>
                    <a:pt x="827315" y="-1725"/>
                    <a:pt x="1230086" y="3"/>
                  </a:cubicBezTo>
                  <a:cubicBezTo>
                    <a:pt x="1632857" y="1731"/>
                    <a:pt x="1413583" y="849519"/>
                    <a:pt x="2416628" y="84908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179449" y="5640569"/>
              <a:ext cx="1295400" cy="609600"/>
            </a:xfrm>
            <a:custGeom>
              <a:avLst/>
              <a:gdLst>
                <a:gd name="connsiteX0" fmla="*/ 0 w 2416628"/>
                <a:gd name="connsiteY0" fmla="*/ 849085 h 849085"/>
                <a:gd name="connsiteX1" fmla="*/ 1230086 w 2416628"/>
                <a:gd name="connsiteY1" fmla="*/ 0 h 849085"/>
                <a:gd name="connsiteX2" fmla="*/ 2416628 w 2416628"/>
                <a:gd name="connsiteY2" fmla="*/ 849085 h 849085"/>
                <a:gd name="connsiteX0" fmla="*/ 0 w 2416628"/>
                <a:gd name="connsiteY0" fmla="*/ 838725 h 849090"/>
                <a:gd name="connsiteX1" fmla="*/ 1230086 w 2416628"/>
                <a:gd name="connsiteY1" fmla="*/ 5 h 849090"/>
                <a:gd name="connsiteX2" fmla="*/ 2416628 w 2416628"/>
                <a:gd name="connsiteY2" fmla="*/ 849090 h 849090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628" h="849088">
                  <a:moveTo>
                    <a:pt x="0" y="838723"/>
                  </a:moveTo>
                  <a:cubicBezTo>
                    <a:pt x="841468" y="808059"/>
                    <a:pt x="827315" y="-1725"/>
                    <a:pt x="1230086" y="3"/>
                  </a:cubicBezTo>
                  <a:cubicBezTo>
                    <a:pt x="1632857" y="1731"/>
                    <a:pt x="1413583" y="849519"/>
                    <a:pt x="2416628" y="849088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1894974" y="5874489"/>
              <a:ext cx="1752600" cy="381000"/>
            </a:xfrm>
            <a:custGeom>
              <a:avLst/>
              <a:gdLst>
                <a:gd name="connsiteX0" fmla="*/ 0 w 2416628"/>
                <a:gd name="connsiteY0" fmla="*/ 849085 h 849085"/>
                <a:gd name="connsiteX1" fmla="*/ 1230086 w 2416628"/>
                <a:gd name="connsiteY1" fmla="*/ 0 h 849085"/>
                <a:gd name="connsiteX2" fmla="*/ 2416628 w 2416628"/>
                <a:gd name="connsiteY2" fmla="*/ 849085 h 849085"/>
                <a:gd name="connsiteX0" fmla="*/ 0 w 2416628"/>
                <a:gd name="connsiteY0" fmla="*/ 838725 h 849090"/>
                <a:gd name="connsiteX1" fmla="*/ 1230086 w 2416628"/>
                <a:gd name="connsiteY1" fmla="*/ 5 h 849090"/>
                <a:gd name="connsiteX2" fmla="*/ 2416628 w 2416628"/>
                <a:gd name="connsiteY2" fmla="*/ 849090 h 849090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628" h="849088">
                  <a:moveTo>
                    <a:pt x="0" y="838723"/>
                  </a:moveTo>
                  <a:cubicBezTo>
                    <a:pt x="841468" y="808059"/>
                    <a:pt x="827315" y="-1725"/>
                    <a:pt x="1230086" y="3"/>
                  </a:cubicBezTo>
                  <a:cubicBezTo>
                    <a:pt x="1632857" y="1731"/>
                    <a:pt x="1413583" y="849519"/>
                    <a:pt x="2416628" y="849088"/>
                  </a:cubicBezTo>
                </a:path>
              </a:pathLst>
            </a:custGeom>
            <a:noFill/>
            <a:ln>
              <a:solidFill>
                <a:srgbClr val="741B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170049" y="572666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049" y="5726668"/>
                  <a:ext cx="30480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/>
            <p:nvPr/>
          </p:nvCxnSpPr>
          <p:spPr>
            <a:xfrm>
              <a:off x="1827149" y="6064989"/>
              <a:ext cx="867554" cy="0"/>
            </a:xfrm>
            <a:prstGeom prst="straightConnector1">
              <a:avLst/>
            </a:prstGeom>
            <a:ln>
              <a:solidFill>
                <a:srgbClr val="741BA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3152274" y="5345668"/>
                  <a:ext cx="4644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274" y="5345668"/>
                  <a:ext cx="46442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7105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1477822" y="5271237"/>
                  <a:ext cx="698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7822" y="5271237"/>
                  <a:ext cx="69865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2912753" y="4977757"/>
                  <a:ext cx="4790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753" y="4977757"/>
                  <a:ext cx="47904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2531753" y="5507227"/>
                  <a:ext cx="479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41BA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rgbClr val="741BA5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741BA5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741BA5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41BA5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753" y="5507227"/>
                  <a:ext cx="47904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6667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3867243" y="4953000"/>
            <a:ext cx="2810654" cy="1289432"/>
            <a:chOff x="1179449" y="4977757"/>
            <a:chExt cx="2810654" cy="1289432"/>
          </a:xfrm>
        </p:grpSpPr>
        <p:sp>
          <p:nvSpPr>
            <p:cNvPr id="81" name="Freeform 80"/>
            <p:cNvSpPr/>
            <p:nvPr/>
          </p:nvSpPr>
          <p:spPr>
            <a:xfrm>
              <a:off x="2694703" y="5670805"/>
              <a:ext cx="1295400" cy="596384"/>
            </a:xfrm>
            <a:custGeom>
              <a:avLst/>
              <a:gdLst>
                <a:gd name="connsiteX0" fmla="*/ 0 w 2416628"/>
                <a:gd name="connsiteY0" fmla="*/ 849085 h 849085"/>
                <a:gd name="connsiteX1" fmla="*/ 1230086 w 2416628"/>
                <a:gd name="connsiteY1" fmla="*/ 0 h 849085"/>
                <a:gd name="connsiteX2" fmla="*/ 2416628 w 2416628"/>
                <a:gd name="connsiteY2" fmla="*/ 849085 h 849085"/>
                <a:gd name="connsiteX0" fmla="*/ 0 w 2416628"/>
                <a:gd name="connsiteY0" fmla="*/ 838725 h 849090"/>
                <a:gd name="connsiteX1" fmla="*/ 1230086 w 2416628"/>
                <a:gd name="connsiteY1" fmla="*/ 5 h 849090"/>
                <a:gd name="connsiteX2" fmla="*/ 2416628 w 2416628"/>
                <a:gd name="connsiteY2" fmla="*/ 849090 h 849090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628" h="849088">
                  <a:moveTo>
                    <a:pt x="0" y="838723"/>
                  </a:moveTo>
                  <a:cubicBezTo>
                    <a:pt x="841468" y="808059"/>
                    <a:pt x="827315" y="-1725"/>
                    <a:pt x="1230086" y="3"/>
                  </a:cubicBezTo>
                  <a:cubicBezTo>
                    <a:pt x="1632857" y="1731"/>
                    <a:pt x="1413583" y="849519"/>
                    <a:pt x="2416628" y="849088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2618502" y="5334000"/>
              <a:ext cx="1067172" cy="919196"/>
            </a:xfrm>
            <a:custGeom>
              <a:avLst/>
              <a:gdLst>
                <a:gd name="connsiteX0" fmla="*/ 0 w 2416628"/>
                <a:gd name="connsiteY0" fmla="*/ 849085 h 849085"/>
                <a:gd name="connsiteX1" fmla="*/ 1230086 w 2416628"/>
                <a:gd name="connsiteY1" fmla="*/ 0 h 849085"/>
                <a:gd name="connsiteX2" fmla="*/ 2416628 w 2416628"/>
                <a:gd name="connsiteY2" fmla="*/ 849085 h 849085"/>
                <a:gd name="connsiteX0" fmla="*/ 0 w 2416628"/>
                <a:gd name="connsiteY0" fmla="*/ 838725 h 849090"/>
                <a:gd name="connsiteX1" fmla="*/ 1230086 w 2416628"/>
                <a:gd name="connsiteY1" fmla="*/ 5 h 849090"/>
                <a:gd name="connsiteX2" fmla="*/ 2416628 w 2416628"/>
                <a:gd name="connsiteY2" fmla="*/ 849090 h 849090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628" h="849088">
                  <a:moveTo>
                    <a:pt x="0" y="838723"/>
                  </a:moveTo>
                  <a:cubicBezTo>
                    <a:pt x="841468" y="808059"/>
                    <a:pt x="827315" y="-1725"/>
                    <a:pt x="1230086" y="3"/>
                  </a:cubicBezTo>
                  <a:cubicBezTo>
                    <a:pt x="1632857" y="1731"/>
                    <a:pt x="1413583" y="849519"/>
                    <a:pt x="2416628" y="84908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179449" y="5640569"/>
              <a:ext cx="1295400" cy="609600"/>
            </a:xfrm>
            <a:custGeom>
              <a:avLst/>
              <a:gdLst>
                <a:gd name="connsiteX0" fmla="*/ 0 w 2416628"/>
                <a:gd name="connsiteY0" fmla="*/ 849085 h 849085"/>
                <a:gd name="connsiteX1" fmla="*/ 1230086 w 2416628"/>
                <a:gd name="connsiteY1" fmla="*/ 0 h 849085"/>
                <a:gd name="connsiteX2" fmla="*/ 2416628 w 2416628"/>
                <a:gd name="connsiteY2" fmla="*/ 849085 h 849085"/>
                <a:gd name="connsiteX0" fmla="*/ 0 w 2416628"/>
                <a:gd name="connsiteY0" fmla="*/ 838725 h 849090"/>
                <a:gd name="connsiteX1" fmla="*/ 1230086 w 2416628"/>
                <a:gd name="connsiteY1" fmla="*/ 5 h 849090"/>
                <a:gd name="connsiteX2" fmla="*/ 2416628 w 2416628"/>
                <a:gd name="connsiteY2" fmla="*/ 849090 h 849090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628" h="849088">
                  <a:moveTo>
                    <a:pt x="0" y="838723"/>
                  </a:moveTo>
                  <a:cubicBezTo>
                    <a:pt x="841468" y="808059"/>
                    <a:pt x="827315" y="-1725"/>
                    <a:pt x="1230086" y="3"/>
                  </a:cubicBezTo>
                  <a:cubicBezTo>
                    <a:pt x="1632857" y="1731"/>
                    <a:pt x="1413583" y="849519"/>
                    <a:pt x="2416628" y="849088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>
              <a:off x="1894974" y="5874489"/>
              <a:ext cx="1752600" cy="381000"/>
            </a:xfrm>
            <a:custGeom>
              <a:avLst/>
              <a:gdLst>
                <a:gd name="connsiteX0" fmla="*/ 0 w 2416628"/>
                <a:gd name="connsiteY0" fmla="*/ 849085 h 849085"/>
                <a:gd name="connsiteX1" fmla="*/ 1230086 w 2416628"/>
                <a:gd name="connsiteY1" fmla="*/ 0 h 849085"/>
                <a:gd name="connsiteX2" fmla="*/ 2416628 w 2416628"/>
                <a:gd name="connsiteY2" fmla="*/ 849085 h 849085"/>
                <a:gd name="connsiteX0" fmla="*/ 0 w 2416628"/>
                <a:gd name="connsiteY0" fmla="*/ 838725 h 849090"/>
                <a:gd name="connsiteX1" fmla="*/ 1230086 w 2416628"/>
                <a:gd name="connsiteY1" fmla="*/ 5 h 849090"/>
                <a:gd name="connsiteX2" fmla="*/ 2416628 w 2416628"/>
                <a:gd name="connsiteY2" fmla="*/ 849090 h 849090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  <a:gd name="connsiteX0" fmla="*/ 0 w 2416628"/>
                <a:gd name="connsiteY0" fmla="*/ 838723 h 849088"/>
                <a:gd name="connsiteX1" fmla="*/ 1230086 w 2416628"/>
                <a:gd name="connsiteY1" fmla="*/ 3 h 849088"/>
                <a:gd name="connsiteX2" fmla="*/ 2416628 w 2416628"/>
                <a:gd name="connsiteY2" fmla="*/ 849088 h 8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628" h="849088">
                  <a:moveTo>
                    <a:pt x="0" y="838723"/>
                  </a:moveTo>
                  <a:cubicBezTo>
                    <a:pt x="841468" y="808059"/>
                    <a:pt x="827315" y="-1725"/>
                    <a:pt x="1230086" y="3"/>
                  </a:cubicBezTo>
                  <a:cubicBezTo>
                    <a:pt x="1632857" y="1731"/>
                    <a:pt x="1413583" y="849519"/>
                    <a:pt x="2416628" y="849088"/>
                  </a:cubicBezTo>
                </a:path>
              </a:pathLst>
            </a:custGeom>
            <a:noFill/>
            <a:ln>
              <a:solidFill>
                <a:srgbClr val="741B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170049" y="572666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049" y="5726668"/>
                  <a:ext cx="304800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/>
            <p:nvPr/>
          </p:nvCxnSpPr>
          <p:spPr>
            <a:xfrm>
              <a:off x="1827149" y="6064989"/>
              <a:ext cx="867554" cy="0"/>
            </a:xfrm>
            <a:prstGeom prst="straightConnector1">
              <a:avLst/>
            </a:prstGeom>
            <a:ln>
              <a:solidFill>
                <a:srgbClr val="741BA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152274" y="5345668"/>
                  <a:ext cx="4644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274" y="5345668"/>
                  <a:ext cx="464422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8421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1477822" y="5271237"/>
                  <a:ext cx="698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7822" y="5271237"/>
                  <a:ext cx="69865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2912753" y="4977757"/>
                  <a:ext cx="4790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753" y="4977757"/>
                  <a:ext cx="479042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2531753" y="5507227"/>
                  <a:ext cx="479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41BA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rgbClr val="741BA5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741BA5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741BA5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41BA5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753" y="5507227"/>
                  <a:ext cx="47904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16456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Straight Arrow Connector 90"/>
          <p:cNvCxnSpPr/>
          <p:nvPr/>
        </p:nvCxnSpPr>
        <p:spPr>
          <a:xfrm>
            <a:off x="3161660" y="5330527"/>
            <a:ext cx="18772" cy="30827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505556" y="5316680"/>
            <a:ext cx="18772" cy="30827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1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8" grpId="0" animBg="1"/>
      <p:bldP spid="19" grpId="0"/>
      <p:bldP spid="22" grpId="0"/>
      <p:bldP spid="24" grpId="0"/>
      <p:bldP spid="25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Kalman</a:t>
            </a:r>
            <a:r>
              <a:rPr lang="en-US" dirty="0" smtClean="0"/>
              <a:t> Filter?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Kalman</a:t>
            </a:r>
            <a:r>
              <a:rPr lang="en-US" dirty="0" smtClean="0"/>
              <a:t> Filter is a particular form of an optimal estimator.</a:t>
            </a:r>
          </a:p>
          <a:p>
            <a:pPr lvl="1"/>
            <a:r>
              <a:rPr lang="en-US" dirty="0" smtClean="0"/>
              <a:t>A KF is a </a:t>
            </a:r>
            <a:r>
              <a:rPr lang="en-US" u="sng" dirty="0" smtClean="0"/>
              <a:t>recursive</a:t>
            </a:r>
            <a:r>
              <a:rPr lang="en-US" dirty="0" smtClean="0"/>
              <a:t> filter, meaning that new measurements are processed as they arrive.</a:t>
            </a:r>
          </a:p>
          <a:p>
            <a:pPr lvl="1"/>
            <a:r>
              <a:rPr lang="en-US" dirty="0" smtClean="0"/>
              <a:t>This means that a KF may allow producing optimal estimates in real-time.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Kalman</a:t>
            </a:r>
            <a:r>
              <a:rPr lang="en-US" sz="3600" dirty="0" smtClean="0"/>
              <a:t> Filter at a Glance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85800" y="1981200"/>
                <a:ext cx="4038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state estimate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uncertainty covariance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state transition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control input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motion vector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motion noise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measurement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measurement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measurement noise</a:t>
                </a:r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identity matrix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5800" y="1981200"/>
                <a:ext cx="4038600" cy="4525963"/>
              </a:xfrm>
              <a:blipFill rotWithShape="1">
                <a:blip r:embed="rId2"/>
                <a:stretch>
                  <a:fillRect l="-302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76800" y="1981200"/>
                <a:ext cx="4038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Time Update (Motion)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Measurement Update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𝐾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76800" y="1981200"/>
                <a:ext cx="4038600" cy="4525963"/>
              </a:xfrm>
              <a:blipFill rotWithShape="1">
                <a:blip r:embed="rId3"/>
                <a:stretch>
                  <a:fillRect l="-1508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3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the KF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case of Gaussian noise:</a:t>
            </a:r>
          </a:p>
          <a:p>
            <a:pPr lvl="1"/>
            <a:r>
              <a:rPr lang="en-US" dirty="0" smtClean="0"/>
              <a:t>Given the mean and standard deviation of the noise, the KF will minimize the MSE of the parameters being estimated.</a:t>
            </a:r>
          </a:p>
          <a:p>
            <a:r>
              <a:rPr lang="en-US" dirty="0" smtClean="0"/>
              <a:t>For non-Gaussian noise:</a:t>
            </a:r>
          </a:p>
          <a:p>
            <a:pPr lvl="1"/>
            <a:r>
              <a:rPr lang="en-US" dirty="0" smtClean="0"/>
              <a:t>The KF will still produce the best (MSE) error based on the assumption that the dynamics </a:t>
            </a:r>
            <a:r>
              <a:rPr lang="en-US" u="sng" dirty="0" smtClean="0"/>
              <a:t>are linear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Localization and Mapping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1828800"/>
            <a:ext cx="48006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0" y="196582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2261424" y="1761796"/>
            <a:ext cx="228600" cy="6366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1"/>
          </p:cNvCxnSpPr>
          <p:nvPr/>
        </p:nvCxnSpPr>
        <p:spPr>
          <a:xfrm>
            <a:off x="2375724" y="2194420"/>
            <a:ext cx="0" cy="502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23260"/>
              </p:ext>
            </p:extLst>
          </p:nvPr>
        </p:nvGraphicFramePr>
        <p:xfrm>
          <a:off x="1722120" y="2743200"/>
          <a:ext cx="124968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04004" y="3456747"/>
            <a:ext cx="112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Map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46719"/>
              </p:ext>
            </p:extLst>
          </p:nvPr>
        </p:nvGraphicFramePr>
        <p:xfrm>
          <a:off x="4267200" y="4364537"/>
          <a:ext cx="124968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09372" y="5040868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Map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5638800"/>
            <a:ext cx="1220382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14800" y="5638800"/>
            <a:ext cx="1612942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2590800" y="4724400"/>
            <a:ext cx="1676400" cy="914400"/>
          </a:xfrm>
          <a:prstGeom prst="bentConnector3">
            <a:avLst>
              <a:gd name="adj1" fmla="val 10004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13" idx="1"/>
          </p:cNvCxnSpPr>
          <p:nvPr/>
        </p:nvCxnSpPr>
        <p:spPr>
          <a:xfrm>
            <a:off x="3125382" y="5905500"/>
            <a:ext cx="9894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20510" y="59055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22" idx="3"/>
          </p:cNvCxnSpPr>
          <p:nvPr/>
        </p:nvCxnSpPr>
        <p:spPr>
          <a:xfrm flipH="1" flipV="1">
            <a:off x="5516880" y="4715057"/>
            <a:ext cx="210862" cy="1190443"/>
          </a:xfrm>
          <a:prstGeom prst="bentConnector3">
            <a:avLst>
              <a:gd name="adj1" fmla="val -10841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010400" y="5587425"/>
                <a:ext cx="2286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dirty="0" smtClean="0"/>
                  <a:t> offsets to correct </a:t>
                </a:r>
                <a:r>
                  <a:rPr lang="en-US" sz="1600" dirty="0" err="1" smtClean="0"/>
                  <a:t>odometry</a:t>
                </a:r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587425"/>
                <a:ext cx="2286000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3011082" y="1761796"/>
            <a:ext cx="228600" cy="6366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7040" y="2217489"/>
            <a:ext cx="1676400" cy="12392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29983"/>
              </p:ext>
            </p:extLst>
          </p:nvPr>
        </p:nvGraphicFramePr>
        <p:xfrm>
          <a:off x="2514600" y="2727960"/>
          <a:ext cx="124968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1" idx="1"/>
            <a:endCxn id="30" idx="0"/>
          </p:cNvCxnSpPr>
          <p:nvPr/>
        </p:nvCxnSpPr>
        <p:spPr>
          <a:xfrm>
            <a:off x="3125382" y="2194420"/>
            <a:ext cx="14058" cy="533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2"/>
          </p:cNvCxnSpPr>
          <p:nvPr/>
        </p:nvCxnSpPr>
        <p:spPr>
          <a:xfrm rot="5400000">
            <a:off x="1821091" y="4290988"/>
            <a:ext cx="1812721" cy="882902"/>
          </a:xfrm>
          <a:prstGeom prst="bentConnector3">
            <a:avLst>
              <a:gd name="adj1" fmla="val 3383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KF and Non-Linear Noise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344987"/>
          </a:xfrm>
        </p:spPr>
        <p:txBody>
          <a:bodyPr/>
          <a:lstStyle/>
          <a:p>
            <a:r>
              <a:rPr lang="en-US" dirty="0" smtClean="0"/>
              <a:t>All is not lost:</a:t>
            </a:r>
          </a:p>
          <a:p>
            <a:pPr lvl="1"/>
            <a:r>
              <a:rPr lang="en-US" dirty="0" smtClean="0"/>
              <a:t>A KF forms the optimal linear estimate of state.</a:t>
            </a:r>
          </a:p>
          <a:p>
            <a:pPr lvl="1"/>
            <a:r>
              <a:rPr lang="en-US" dirty="0" smtClean="0"/>
              <a:t>If noise is not Gaussian, it may be possible to “whiten” it by passing through a filter to modify its power spectral density.</a:t>
            </a:r>
          </a:p>
          <a:p>
            <a:pPr lvl="1"/>
            <a:r>
              <a:rPr lang="en-US" dirty="0" smtClean="0"/>
              <a:t>There are also non-linear variants of the KF (specifically the EKF and UKF).</a:t>
            </a:r>
          </a:p>
          <a:p>
            <a:pPr lvl="1"/>
            <a:r>
              <a:rPr lang="en-US" dirty="0" smtClean="0"/>
              <a:t>Or other non-linear estimators.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573587"/>
          </a:xfrm>
        </p:spPr>
        <p:txBody>
          <a:bodyPr/>
          <a:lstStyle/>
          <a:p>
            <a:r>
              <a:rPr lang="en-US" dirty="0" smtClean="0"/>
              <a:t>We will assume a discrete time system of the form: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state equation captures the evolution of state with time (k=0, 1,…,n)</a:t>
            </a:r>
          </a:p>
          <a:p>
            <a:r>
              <a:rPr lang="en-US" dirty="0" smtClean="0"/>
              <a:t>v(k) represents process noise n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2971800"/>
                <a:ext cx="6633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𝒗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71800"/>
                <a:ext cx="663354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Characteristics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76400"/>
                <a:ext cx="7924800" cy="4649787"/>
              </a:xfrm>
            </p:spPr>
            <p:txBody>
              <a:bodyPr/>
              <a:lstStyle/>
              <a:p>
                <a:r>
                  <a:rPr lang="en-US" dirty="0"/>
                  <a:t>V(k) is called the </a:t>
                </a:r>
                <a:r>
                  <a:rPr lang="en-US" u="sng" dirty="0"/>
                  <a:t>process noise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The state changes with time, but the exact details are unknown.</a:t>
                </a:r>
              </a:p>
              <a:p>
                <a:pPr lvl="1"/>
                <a:r>
                  <a:rPr lang="en-US" dirty="0"/>
                  <a:t>This uncertainty is modeled as a noise process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now, we’ll assume that v(k) has the properties:</a:t>
                </a:r>
              </a:p>
              <a:p>
                <a:pPr lvl="1"/>
                <a:r>
                  <a:rPr lang="en-US" dirty="0" smtClean="0"/>
                  <a:t>E[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(k)] = 0,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(k) is zero mean</a:t>
                </a:r>
              </a:p>
              <a:p>
                <a:pPr lvl="1"/>
                <a:r>
                  <a:rPr lang="en-US" b="1" dirty="0" smtClean="0"/>
                  <a:t>v</a:t>
                </a:r>
                <a:r>
                  <a:rPr lang="en-US" dirty="0" smtClean="0"/>
                  <a:t>(k) will be assumed white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𝒗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𝒗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𝑸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dirty="0" smtClean="0"/>
                  <a:t>process noise covariance.</a:t>
                </a:r>
              </a:p>
              <a:p>
                <a:pPr lvl="1"/>
                <a:endParaRPr lang="en-US" sz="280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76400"/>
                <a:ext cx="7924800" cy="4649787"/>
              </a:xfrm>
              <a:blipFill rotWithShape="1">
                <a:blip r:embed="rId2"/>
                <a:stretch>
                  <a:fillRect l="-692" t="-1311" r="-3077" b="-10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Measurement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27212"/>
                <a:ext cx="7848600" cy="4802188"/>
              </a:xfrm>
            </p:spPr>
            <p:txBody>
              <a:bodyPr/>
              <a:lstStyle/>
              <a:p>
                <a:r>
                  <a:rPr lang="en-US" dirty="0" smtClean="0"/>
                  <a:t>The measurement is of the form: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 assumptions related to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(k) are:</a:t>
                </a:r>
              </a:p>
              <a:p>
                <a:pPr lvl="1"/>
                <a:r>
                  <a:rPr lang="en-US" dirty="0" smtClean="0"/>
                  <a:t>Zero-mean, white, measurement noise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𝒘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𝑹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measurement noise covariance</a:t>
                </a:r>
              </a:p>
              <a:p>
                <a:pPr lvl="1"/>
                <a:r>
                  <a:rPr lang="en-US" dirty="0" smtClean="0"/>
                  <a:t>Statistics of the noise </a:t>
                </a:r>
                <a:r>
                  <a:rPr lang="en-US" u="sng" dirty="0" smtClean="0"/>
                  <a:t>may</a:t>
                </a:r>
                <a:r>
                  <a:rPr lang="en-US" dirty="0" smtClean="0"/>
                  <a:t> be measurable.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27212"/>
                <a:ext cx="7848600" cy="4802188"/>
              </a:xfrm>
              <a:blipFill rotWithShape="1">
                <a:blip r:embed="rId2"/>
                <a:stretch>
                  <a:fillRect l="-621" t="-1269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4961" y="2590800"/>
                <a:ext cx="41953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𝒘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61" y="2590800"/>
                <a:ext cx="419537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1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219" y="1630180"/>
            <a:ext cx="8001000" cy="4114800"/>
          </a:xfrm>
        </p:spPr>
        <p:txBody>
          <a:bodyPr/>
          <a:lstStyle/>
          <a:p>
            <a:r>
              <a:rPr lang="en-US" dirty="0" smtClean="0"/>
              <a:t>F = Ma – A simple mass falling under the influence of gravity.</a:t>
            </a:r>
          </a:p>
          <a:p>
            <a:r>
              <a:rPr lang="en-US" dirty="0" smtClean="0"/>
              <a:t>Estimate its next location based on noisy position measurements.</a:t>
            </a:r>
          </a:p>
          <a:p>
            <a:r>
              <a:rPr lang="en-US" dirty="0" smtClean="0"/>
              <a:t>Assuming a scalar system and a 1kg mass, our continuous measurement equation is: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954463"/>
                <a:ext cx="23578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954463"/>
                <a:ext cx="235782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5518627"/>
                <a:ext cx="40552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518627"/>
                <a:ext cx="405521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6030529"/>
                <a:ext cx="6695038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030529"/>
                <a:ext cx="6695038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7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Discretizing Our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our time steps are in quanta of 1.  i.e. t – t</a:t>
            </a:r>
            <a:r>
              <a:rPr lang="en-US" baseline="-25000" dirty="0" smtClean="0"/>
              <a:t>0</a:t>
            </a:r>
            <a:r>
              <a:rPr lang="en-US" dirty="0" smtClean="0"/>
              <a:t> = 1.</a:t>
            </a:r>
          </a:p>
          <a:p>
            <a:r>
              <a:rPr lang="en-US" dirty="0" smtClean="0"/>
              <a:t>According to the previous equation, location relies on the prior position and prior velocity.</a:t>
            </a:r>
          </a:p>
          <a:p>
            <a:r>
              <a:rPr lang="en-US" dirty="0" smtClean="0"/>
              <a:t>In discrete time: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4844064"/>
                <a:ext cx="4609723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844064"/>
                <a:ext cx="4609723" cy="8274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8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System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7213"/>
            <a:ext cx="7924800" cy="4114800"/>
          </a:xfrm>
        </p:spPr>
        <p:txBody>
          <a:bodyPr/>
          <a:lstStyle/>
          <a:p>
            <a:r>
              <a:rPr lang="en-US" dirty="0" smtClean="0"/>
              <a:t>We now need to assign meanings for the state variables of our system.</a:t>
            </a:r>
          </a:p>
          <a:p>
            <a:r>
              <a:rPr lang="en-US" dirty="0" smtClean="0"/>
              <a:t>In this case it is position and velocity that are variable.  Let’s define the state variable, x, as: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4599" y="4805674"/>
                <a:ext cx="4107791" cy="924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99" y="4805674"/>
                <a:ext cx="4107791" cy="9245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2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State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Expressing position and velocity in discrete time: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2652243"/>
                <a:ext cx="6633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𝒗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652243"/>
                <a:ext cx="663354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07311" y="4190451"/>
                <a:ext cx="508799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311" y="4190451"/>
                <a:ext cx="5087995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2200" y="5552308"/>
                <a:ext cx="36097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𝑎𝑡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552308"/>
                <a:ext cx="360970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Substituting our state variable definitions yields: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Input drive is gravitational acceleration</a:t>
            </a:r>
          </a:p>
          <a:p>
            <a:pPr lvl="1"/>
            <a:r>
              <a:rPr lang="en-US" dirty="0" smtClean="0"/>
              <a:t>Assumed no process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2885451"/>
                <a:ext cx="8857873" cy="924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+1)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+1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(−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85451"/>
                <a:ext cx="8857873" cy="9245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62400" y="3843929"/>
                <a:ext cx="25190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𝑭𝒙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𝑮𝒖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43929"/>
                <a:ext cx="251902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Measurement?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421187"/>
          </a:xfrm>
        </p:spPr>
        <p:txBody>
          <a:bodyPr/>
          <a:lstStyle/>
          <a:p>
            <a:r>
              <a:rPr lang="en-US" dirty="0" smtClean="0"/>
              <a:t>In this example we are receiving noisy measurements of position.</a:t>
            </a:r>
          </a:p>
          <a:p>
            <a:r>
              <a:rPr lang="en-US" dirty="0" smtClean="0"/>
              <a:t>So the measurement equation 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Remember:</a:t>
            </a:r>
          </a:p>
          <a:p>
            <a:pPr lvl="1"/>
            <a:r>
              <a:rPr lang="en-US" dirty="0" smtClean="0"/>
              <a:t>The x</a:t>
            </a:r>
            <a:r>
              <a:rPr lang="en-US" baseline="-25000" dirty="0" smtClean="0"/>
              <a:t>1</a:t>
            </a:r>
            <a:r>
              <a:rPr lang="en-US" dirty="0" smtClean="0"/>
              <a:t> state element = position, y(k).</a:t>
            </a:r>
          </a:p>
          <a:p>
            <a:pPr lvl="1"/>
            <a:r>
              <a:rPr lang="en-US" dirty="0" smtClean="0"/>
              <a:t>We need the variance of w(k) to implement the KF.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11189" y="3873801"/>
                <a:ext cx="36106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𝑤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189" y="3873801"/>
                <a:ext cx="361066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5253" y="3352800"/>
                <a:ext cx="36793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𝑯𝒙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𝑤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53" y="3352800"/>
                <a:ext cx="367934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and Registration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00200"/>
                <a:ext cx="7924800" cy="51054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Collect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sensor readings and create a local map</a:t>
                </a:r>
              </a:p>
              <a:p>
                <a:r>
                  <a:rPr lang="en-US" sz="2400" dirty="0" smtClean="0"/>
                  <a:t>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 poses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that the robot is likely to be in based on the distance travelled from the last map update</a:t>
                </a:r>
              </a:p>
              <a:p>
                <a:r>
                  <a:rPr lang="en-US" sz="2400" dirty="0" smtClean="0"/>
                  <a:t>For each pose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score how well the local map matches the global map at this position</a:t>
                </a:r>
              </a:p>
              <a:p>
                <a:r>
                  <a:rPr lang="en-US" sz="2400" dirty="0" smtClean="0"/>
                  <a:t>Choose the pose with the best score.  Update the position of the robot to the corresponding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𝜃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location</a:t>
                </a:r>
                <a:r>
                  <a:rPr lang="en-US" sz="2400" dirty="0" smtClean="0"/>
                  <a:t>.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00200"/>
                <a:ext cx="7924800" cy="5105400"/>
              </a:xfrm>
              <a:blipFill rotWithShape="1">
                <a:blip r:embed="rId2"/>
                <a:stretch>
                  <a:fillRect l="-385" t="-1075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0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attempt to reduce the potential size of the search space, different representations of the world may be applied.</a:t>
            </a:r>
          </a:p>
          <a:p>
            <a:r>
              <a:rPr lang="en-US" dirty="0" smtClean="0"/>
              <a:t>For example, one simplification might be to incorporate discrete objects into a representation that “includes” obstacles into the map.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335280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961701" cy="389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4045" y="5833767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Line-based map (~100 lines)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7583" y="5695268"/>
            <a:ext cx="350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real map with walls, doors and furniture.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Feature-Based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approach might be to not map the layout of the space, but rather to connect identifiable features in the environment as a connected graph.</a:t>
            </a:r>
          </a:p>
          <a:p>
            <a:r>
              <a:rPr lang="en-US" dirty="0" smtClean="0"/>
              <a:t>This might not be as “human friendly” but may allow for sufficient localization.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Feature-Based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Extract features such as doorways, corners and intersections</a:t>
            </a:r>
          </a:p>
          <a:p>
            <a:r>
              <a:rPr lang="en-US" sz="2000" dirty="0" smtClean="0"/>
              <a:t>Based on detecting these features:</a:t>
            </a:r>
          </a:p>
          <a:p>
            <a:pPr lvl="1"/>
            <a:r>
              <a:rPr lang="en-US" sz="2000" dirty="0" smtClean="0"/>
              <a:t>Use continuous localization to try and match features at each update</a:t>
            </a:r>
          </a:p>
          <a:p>
            <a:pPr lvl="1"/>
            <a:r>
              <a:rPr lang="en-US" sz="2000" dirty="0" smtClean="0"/>
              <a:t>Use topological information to create a graph of the environment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14600" y="4572000"/>
            <a:ext cx="2743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90800" y="5334000"/>
            <a:ext cx="990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19600" y="5334000"/>
            <a:ext cx="838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4114800"/>
            <a:ext cx="0" cy="213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57800" y="4114800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57800" y="5334000"/>
            <a:ext cx="0" cy="838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388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86200" y="493272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6"/>
            <a:endCxn id="16" idx="2"/>
          </p:cNvCxnSpPr>
          <p:nvPr/>
        </p:nvCxnSpPr>
        <p:spPr>
          <a:xfrm flipV="1">
            <a:off x="4038600" y="4953000"/>
            <a:ext cx="1600200" cy="5592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</p:cNvCxnSpPr>
          <p:nvPr/>
        </p:nvCxnSpPr>
        <p:spPr>
          <a:xfrm flipV="1">
            <a:off x="5715000" y="3962400"/>
            <a:ext cx="0" cy="914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4"/>
          </p:cNvCxnSpPr>
          <p:nvPr/>
        </p:nvCxnSpPr>
        <p:spPr>
          <a:xfrm>
            <a:off x="5715000" y="5029200"/>
            <a:ext cx="0" cy="1219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2"/>
          </p:cNvCxnSpPr>
          <p:nvPr/>
        </p:nvCxnSpPr>
        <p:spPr>
          <a:xfrm flipH="1" flipV="1">
            <a:off x="2590800" y="4953000"/>
            <a:ext cx="1295400" cy="5592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0525"/>
            <a:ext cx="3962400" cy="40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65" y="1784020"/>
            <a:ext cx="42291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01312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Grid-based map (3000 cells, each 50cm x 50cm)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5906616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Topological map (50 features, 18 nodes)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876799"/>
          </a:xfrm>
        </p:spPr>
        <p:txBody>
          <a:bodyPr/>
          <a:lstStyle/>
          <a:p>
            <a:r>
              <a:rPr lang="en-US" dirty="0" smtClean="0"/>
              <a:t>When using real sensor data, it is unlikely that the world and the measurements will match exactly.</a:t>
            </a:r>
          </a:p>
          <a:p>
            <a:r>
              <a:rPr lang="en-US" dirty="0" smtClean="0"/>
              <a:t>In fact, there may be multiple localization solutions that are more-or-less equally good.</a:t>
            </a:r>
          </a:p>
          <a:p>
            <a:r>
              <a:rPr lang="en-US" dirty="0" smtClean="0"/>
              <a:t>Optimizing the fit (and thus localizing) effectively increases the probability we’re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9179</TotalTime>
  <Words>1729</Words>
  <Application>Microsoft Office PowerPoint</Application>
  <PresentationFormat>On-screen Show (4:3)</PresentationFormat>
  <Paragraphs>224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Eclipse</vt:lpstr>
      <vt:lpstr> Mobile Platform Localization II</vt:lpstr>
      <vt:lpstr>Continuous Localization and Mapping</vt:lpstr>
      <vt:lpstr>Matching and Registration</vt:lpstr>
      <vt:lpstr>Reducing Complexity</vt:lpstr>
      <vt:lpstr>Representations</vt:lpstr>
      <vt:lpstr>Feature-Based Localization</vt:lpstr>
      <vt:lpstr>Feature-Based Localization</vt:lpstr>
      <vt:lpstr>Representations</vt:lpstr>
      <vt:lpstr>Enter Uncertainty</vt:lpstr>
      <vt:lpstr>Localizing</vt:lpstr>
      <vt:lpstr>Belief representation</vt:lpstr>
      <vt:lpstr>Belief representation</vt:lpstr>
      <vt:lpstr>Multi-hypothesis belief tracking example</vt:lpstr>
      <vt:lpstr>Kalman Filtering</vt:lpstr>
      <vt:lpstr>The Basic Idea</vt:lpstr>
      <vt:lpstr>What we want to represent</vt:lpstr>
      <vt:lpstr>What is a Kalman Filter?</vt:lpstr>
      <vt:lpstr>Kalman Filter at a Glance</vt:lpstr>
      <vt:lpstr>Characteristics of the KF</vt:lpstr>
      <vt:lpstr>KF and Non-Linear Noise Processes</vt:lpstr>
      <vt:lpstr>Example KF Problem</vt:lpstr>
      <vt:lpstr>Noise Characteristics</vt:lpstr>
      <vt:lpstr>The Measurement Equation</vt:lpstr>
      <vt:lpstr>A Simple Example</vt:lpstr>
      <vt:lpstr>Discretizing Our Equation</vt:lpstr>
      <vt:lpstr>Defining System State</vt:lpstr>
      <vt:lpstr>Our State Equation</vt:lpstr>
      <vt:lpstr>Substituting Variables</vt:lpstr>
      <vt:lpstr>Our Measurement?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Output Sensors and Digital Communications (SPI, IIC, etc.)</dc:title>
  <dc:creator>ECE</dc:creator>
  <cp:lastModifiedBy>Julian Center</cp:lastModifiedBy>
  <cp:revision>492</cp:revision>
  <cp:lastPrinted>2015-11-11T16:44:58Z</cp:lastPrinted>
  <dcterms:created xsi:type="dcterms:W3CDTF">2009-01-29T01:18:55Z</dcterms:created>
  <dcterms:modified xsi:type="dcterms:W3CDTF">2017-11-08T21:17:17Z</dcterms:modified>
</cp:coreProperties>
</file>