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256" r:id="rId2"/>
    <p:sldId id="29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6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ulian\Documents\WPI%20RBE500\CenterRBE500\Class%20Notes\Lecture%2010\logOdd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ln ( p/(1-p) )</c:v>
                </c:pt>
              </c:strCache>
            </c:strRef>
          </c:tx>
          <c:x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1.85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3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-0.61903920840622351</c:v>
                </c:pt>
                <c:pt idx="1">
                  <c:v>-0.61903920840622351</c:v>
                </c:pt>
                <c:pt idx="2">
                  <c:v>0</c:v>
                </c:pt>
                <c:pt idx="3">
                  <c:v>0.84729786038720345</c:v>
                </c:pt>
                <c:pt idx="4">
                  <c:v>0.84729786038720345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07488"/>
        <c:axId val="120008064"/>
      </c:scatterChart>
      <c:valAx>
        <c:axId val="120007488"/>
        <c:scaling>
          <c:orientation val="minMax"/>
          <c:max val="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 - meters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crossAx val="120008064"/>
        <c:crossesAt val="-0.8"/>
        <c:crossBetween val="midCat"/>
      </c:valAx>
      <c:valAx>
        <c:axId val="1200080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Log Odds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0074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3040326-530C-4C99-9DEC-4DBD6E5AA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59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AC3EA2-9090-468E-A59C-80C489C00A31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8376-5F7A-470D-9216-7B570C08D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A2917-214C-4399-BFF8-449D11220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1559-A0FB-4A7A-AD6B-51820CBBC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306513"/>
            <a:ext cx="4129087" cy="479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5" y="1306513"/>
            <a:ext cx="4129088" cy="2322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92675" y="3781425"/>
            <a:ext cx="4129088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 to Mobile Robotics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93CC6-E1CB-465B-BBE7-0F8564C52639}" type="datetime1">
              <a:rPr lang="en-US" altLang="en-US"/>
              <a:pPr>
                <a:defRPr/>
              </a:pPr>
              <a:t>11/8/2017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71038-6534-419A-908B-F9BFE1172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7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5CEE-74BA-4F22-BC3B-0152E3B4F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1A60-9CB6-48FB-B5CA-18469DDCC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983AE-4202-4F80-9FE2-33991F683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494CC-B173-4C3B-8A20-CD24E9600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0258B-A05E-4128-92A3-3D6D6B35F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FC72-534B-48D5-8194-1797BA48F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BC3DE-6680-4DBB-AE0A-25E9F39CB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31651-0337-4EB6-B366-041E5B3F8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5F5537D-FF95-4CC5-B43B-84C95B14A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985838"/>
            <a:ext cx="7310438" cy="1444625"/>
          </a:xfrm>
        </p:spPr>
        <p:txBody>
          <a:bodyPr/>
          <a:lstStyle/>
          <a:p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Mapping</a:t>
            </a:r>
            <a:endParaRPr lang="en-US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 10-3</a:t>
            </a:r>
          </a:p>
          <a:p>
            <a:pPr eaLnBrk="1" hangingPunct="1"/>
            <a:r>
              <a:rPr lang="en-US" altLang="en-US" dirty="0" smtClean="0"/>
              <a:t>RBE500-F17</a:t>
            </a:r>
          </a:p>
          <a:p>
            <a:pPr eaLnBrk="1" hangingPunct="1"/>
            <a:r>
              <a:rPr lang="en-US" altLang="en-US" dirty="0" smtClean="0"/>
              <a:t>Adj. Prof. J. Center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C94F0C-02C6-41BB-BC91-F6D5EE491074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08C167-13B0-4EBE-AB0A-A294DB124EC1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4339" name="Rectangle 13"/>
          <p:cNvSpPr>
            <a:spLocks noChangeArrowheads="1"/>
          </p:cNvSpPr>
          <p:nvPr/>
        </p:nvSpPr>
        <p:spPr bwMode="auto">
          <a:xfrm>
            <a:off x="1003300" y="4406900"/>
            <a:ext cx="3810000" cy="16383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5207000" y="4419600"/>
            <a:ext cx="3416300" cy="17399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Updating Occupancy Grid Maps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8488" y="1524000"/>
            <a:ext cx="8074025" cy="47990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smtClean="0"/>
              <a:t>Update</a:t>
            </a:r>
            <a:r>
              <a:rPr lang="de-DE" altLang="en-US" sz="2800" smtClean="0"/>
              <a:t> the map cells</a:t>
            </a:r>
            <a:r>
              <a:rPr lang="en-US" altLang="en-US" sz="2800" smtClean="0"/>
              <a:t> using</a:t>
            </a:r>
            <a:r>
              <a:rPr lang="de-DE" altLang="en-US" sz="2800" smtClean="0"/>
              <a:t> the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chemeClr val="folHlink"/>
                </a:solidFill>
              </a:rPr>
              <a:t>inverse sensor model</a:t>
            </a:r>
          </a:p>
          <a:p>
            <a:pPr eaLnBrk="1" hangingPunct="1">
              <a:spcBef>
                <a:spcPct val="40000"/>
              </a:spcBef>
            </a:pPr>
            <a:endParaRPr lang="en-US" altLang="en-US" sz="2800" smtClean="0"/>
          </a:p>
          <a:p>
            <a:pPr eaLnBrk="1" hangingPunct="1">
              <a:spcBef>
                <a:spcPct val="40000"/>
              </a:spcBef>
            </a:pPr>
            <a:endParaRPr lang="de-DE" altLang="en-US" sz="2800" smtClean="0"/>
          </a:p>
          <a:p>
            <a:pPr eaLnBrk="1" hangingPunct="1">
              <a:spcBef>
                <a:spcPct val="40000"/>
              </a:spcBef>
            </a:pPr>
            <a:endParaRPr lang="en-US" altLang="en-US" sz="900" smtClean="0"/>
          </a:p>
          <a:p>
            <a:pPr eaLnBrk="1" hangingPunct="1">
              <a:spcBef>
                <a:spcPct val="40000"/>
              </a:spcBef>
            </a:pPr>
            <a:r>
              <a:rPr lang="de-DE" altLang="en-US" sz="2800" smtClean="0"/>
              <a:t>O</a:t>
            </a:r>
            <a:r>
              <a:rPr lang="en-US" altLang="en-US" sz="2800" smtClean="0"/>
              <a:t>r </a:t>
            </a:r>
            <a:r>
              <a:rPr lang="de-DE" altLang="en-US" sz="2800" smtClean="0"/>
              <a:t>use the </a:t>
            </a:r>
            <a:r>
              <a:rPr lang="en-US" altLang="en-US" sz="2800" smtClean="0">
                <a:solidFill>
                  <a:schemeClr val="folHlink"/>
                </a:solidFill>
              </a:rPr>
              <a:t>log-odds r</a:t>
            </a:r>
            <a:r>
              <a:rPr lang="de-DE" altLang="en-US" sz="2800" smtClean="0">
                <a:solidFill>
                  <a:schemeClr val="folHlink"/>
                </a:solidFill>
              </a:rPr>
              <a:t>epresentation</a:t>
            </a:r>
            <a:endParaRPr lang="en-US" altLang="en-US" sz="2800" smtClean="0"/>
          </a:p>
        </p:txBody>
      </p:sp>
      <p:graphicFrame>
        <p:nvGraphicFramePr>
          <p:cNvPr id="1434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70000" y="2551113"/>
          <a:ext cx="7086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3" imgW="4102100" imgH="508000" progId="Equation.3">
                  <p:embed/>
                </p:oleObj>
              </mc:Choice>
              <mc:Fallback>
                <p:oleObj name="Equation" r:id="rId3" imgW="4102100" imgH="508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551113"/>
                        <a:ext cx="7086600" cy="877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27113" y="4529138"/>
          <a:ext cx="3735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5" imgW="1993900" imgH="241300" progId="Equation.3">
                  <p:embed/>
                </p:oleObj>
              </mc:Choice>
              <mc:Fallback>
                <p:oleObj name="Equation" r:id="rId5" imgW="1993900" imgH="2413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529138"/>
                        <a:ext cx="3735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6"/>
          <p:cNvGraphicFramePr>
            <a:graphicFrameLocks noChangeAspect="1"/>
          </p:cNvGraphicFramePr>
          <p:nvPr/>
        </p:nvGraphicFramePr>
        <p:xfrm>
          <a:off x="5399088" y="4608513"/>
          <a:ext cx="3135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7" imgW="1600200" imgH="241300" progId="Equation.3">
                  <p:embed/>
                </p:oleObj>
              </mc:Choice>
              <mc:Fallback>
                <p:oleObj name="Equation" r:id="rId7" imgW="1600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608513"/>
                        <a:ext cx="31353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8"/>
          <p:cNvGraphicFramePr>
            <a:graphicFrameLocks noChangeAspect="1"/>
          </p:cNvGraphicFramePr>
          <p:nvPr/>
        </p:nvGraphicFramePr>
        <p:xfrm>
          <a:off x="5453063" y="5132388"/>
          <a:ext cx="24542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9" imgW="1320800" imgH="457200" progId="Equation.3">
                  <p:embed/>
                </p:oleObj>
              </mc:Choice>
              <mc:Fallback>
                <p:oleObj name="Equation" r:id="rId9" imgW="1320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132388"/>
                        <a:ext cx="24542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2038350" y="5014913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11" imgW="1028254" imgH="241195" progId="Equation.3">
                  <p:embed/>
                </p:oleObj>
              </mc:Choice>
              <mc:Fallback>
                <p:oleObj name="Equation" r:id="rId11" imgW="1028254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014913"/>
                        <a:ext cx="2016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2030413" y="5522913"/>
          <a:ext cx="1244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3" imgW="634725" imgH="241195" progId="Equation.3">
                  <p:embed/>
                </p:oleObj>
              </mc:Choice>
              <mc:Fallback>
                <p:oleObj name="Equation" r:id="rId13" imgW="634725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522913"/>
                        <a:ext cx="1244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E663C2-2571-4FEF-A2AF-052F92618060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Key Parameters of the </a:t>
            </a:r>
            <a:r>
              <a:rPr lang="en-US" altLang="en-US" dirty="0" smtClean="0"/>
              <a:t>Beam Sensor Model</a:t>
            </a:r>
            <a:endParaRPr lang="de-DE" altLang="en-US" dirty="0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677988"/>
            <a:ext cx="8291512" cy="35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411CAB-FF5B-4693-BFAE-C985BDD96415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4775"/>
            <a:ext cx="8424863" cy="11906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More Complex Sensor Model </a:t>
            </a:r>
            <a:br>
              <a:rPr lang="en-US" altLang="en-US" dirty="0" smtClean="0"/>
            </a:br>
            <a:r>
              <a:rPr lang="en-US" altLang="en-US" dirty="0" smtClean="0"/>
              <a:t>for Occupancy Grid Maps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00200"/>
            <a:ext cx="7466012" cy="106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Combination of a linear function and a Gaussian:</a:t>
            </a:r>
            <a:endParaRPr lang="de-DE" altLang="en-US" sz="2800" dirty="0" smtClean="0"/>
          </a:p>
        </p:txBody>
      </p:sp>
      <p:pic>
        <p:nvPicPr>
          <p:cNvPr id="18437" name="Picture 4" descr="localmap25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2743200"/>
            <a:ext cx="5334000" cy="3733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 descr="localmap2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04800" y="2689225"/>
            <a:ext cx="5410200" cy="37877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5D5009-CB32-4FC6-9DDA-5FDE1B2C2C1A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grpSp>
        <p:nvGrpSpPr>
          <p:cNvPr id="19459" name="Group 11"/>
          <p:cNvGrpSpPr>
            <a:grpSpLocks/>
          </p:cNvGrpSpPr>
          <p:nvPr/>
        </p:nvGrpSpPr>
        <p:grpSpPr bwMode="auto">
          <a:xfrm>
            <a:off x="628650" y="1728788"/>
            <a:ext cx="7758113" cy="4821237"/>
            <a:chOff x="396" y="1089"/>
            <a:chExt cx="4887" cy="3037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089"/>
              <a:ext cx="4887" cy="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306" y="1860"/>
              <a:ext cx="638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z+d</a:t>
              </a:r>
              <a:r>
                <a:rPr lang="en-US" altLang="en-US" sz="2800" i="1" baseline="-25000">
                  <a:latin typeface="Times New Roman" pitchFamily="18" charset="0"/>
                </a:rPr>
                <a:t>1</a:t>
              </a:r>
              <a:endParaRPr lang="de-DE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041" y="1744"/>
              <a:ext cx="638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z+d</a:t>
              </a:r>
              <a:r>
                <a:rPr lang="en-US" altLang="en-US" sz="2800" i="1" baseline="-25000">
                  <a:latin typeface="Times New Roman" pitchFamily="18" charset="0"/>
                </a:rPr>
                <a:t>2</a:t>
              </a:r>
              <a:endParaRPr lang="de-DE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177" y="2528"/>
              <a:ext cx="638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z+d</a:t>
              </a:r>
              <a:r>
                <a:rPr lang="en-US" altLang="en-US" sz="2800" i="1" baseline="-25000">
                  <a:latin typeface="Times New Roman" pitchFamily="18" charset="0"/>
                </a:rPr>
                <a:t>3</a:t>
              </a:r>
              <a:endParaRPr lang="de-DE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625" y="2512"/>
              <a:ext cx="638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z</a:t>
              </a:r>
              <a:endParaRPr lang="de-DE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3073" y="2904"/>
              <a:ext cx="638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z-d</a:t>
              </a:r>
              <a:r>
                <a:rPr lang="en-US" altLang="en-US" sz="2800" i="1" baseline="-25000">
                  <a:latin typeface="Times New Roman" pitchFamily="18" charset="0"/>
                </a:rPr>
                <a:t>1</a:t>
              </a:r>
              <a:endParaRPr lang="de-DE" altLang="en-US" sz="2800" i="1" baseline="-25000">
                <a:latin typeface="Times New Roman" pitchFamily="18" charset="0"/>
              </a:endParaRPr>
            </a:p>
          </p:txBody>
        </p:sp>
      </p:grp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23863"/>
            <a:ext cx="8424863" cy="9540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Occupancy Value Depending on the Measured Distance</a:t>
            </a:r>
            <a:endParaRPr lang="de-DE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498475"/>
            <a:ext cx="8424863" cy="523875"/>
          </a:xfrm>
        </p:spPr>
        <p:txBody>
          <a:bodyPr/>
          <a:lstStyle/>
          <a:p>
            <a:r>
              <a:rPr lang="en-US" altLang="en-US" sz="2800" smtClean="0"/>
              <a:t>Log Odds of More Complex Sensor Model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F0575A-73BA-4038-BC6B-9CB2F2784DFC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308100" y="1409700"/>
          <a:ext cx="6832600" cy="48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5191125" y="3384550"/>
            <a:ext cx="3460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</a:t>
            </a:r>
          </a:p>
        </p:txBody>
      </p:sp>
      <p:cxnSp>
        <p:nvCxnSpPr>
          <p:cNvPr id="20486" name="Straight Arrow Connector 7"/>
          <p:cNvCxnSpPr>
            <a:cxnSpLocks noChangeShapeType="1"/>
            <a:stCxn id="20485" idx="3"/>
          </p:cNvCxnSpPr>
          <p:nvPr/>
        </p:nvCxnSpPr>
        <p:spPr bwMode="auto">
          <a:xfrm>
            <a:off x="5537200" y="3595688"/>
            <a:ext cx="376238" cy="2127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Linear Gaussian Beam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TW" b="1" dirty="0" smtClean="0"/>
          </a:p>
          <a:p>
            <a:pPr eaLnBrk="1" hangingPunct="1">
              <a:defRPr/>
            </a:pPr>
            <a:endParaRPr lang="en-US" altLang="zh-TW" b="1" dirty="0" smtClean="0"/>
          </a:p>
        </p:txBody>
      </p:sp>
      <p:pic>
        <p:nvPicPr>
          <p:cNvPr id="21508" name="Picture 6" descr="0826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1317625"/>
            <a:ext cx="3990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CB238A-8000-4086-972C-38BF40D66366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097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Resulting Map Obtained with Ultrasound Sensors</a:t>
            </a:r>
          </a:p>
        </p:txBody>
      </p:sp>
      <p:pic>
        <p:nvPicPr>
          <p:cNvPr id="22532" name="Picture 3" descr="cor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9300"/>
            <a:ext cx="5143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albert-bez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5717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9CE098-DB6F-4593-A6B0-084060247083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922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Resulting Occupancy and Maximum Likelihood Map</a:t>
            </a:r>
            <a:endParaRPr lang="de-DE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44688"/>
            <a:ext cx="8318500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85788" y="5375275"/>
            <a:ext cx="81280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The maximum likelihood map is obtained by clipping the occupancy grid map at a threshold of 0.5 </a:t>
            </a:r>
            <a:endParaRPr lang="de-D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BB690E-8C81-4700-8E96-F5B808576C52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Occupancy Grids: </a:t>
            </a:r>
            <a:r>
              <a:rPr lang="en-US" altLang="en-US" sz="2800" smtClean="0"/>
              <a:t>From scans to maps</a:t>
            </a:r>
          </a:p>
        </p:txBody>
      </p:sp>
      <p:sp>
        <p:nvSpPr>
          <p:cNvPr id="1569795" name="AutoShape 3"/>
          <p:cNvSpPr>
            <a:spLocks noChangeArrowheads="1"/>
          </p:cNvSpPr>
          <p:nvPr/>
        </p:nvSpPr>
        <p:spPr bwMode="auto">
          <a:xfrm rot="10800000" flipH="1">
            <a:off x="3843338" y="3217863"/>
            <a:ext cx="857250" cy="438150"/>
          </a:xfrm>
          <a:prstGeom prst="rightArrow">
            <a:avLst>
              <a:gd name="adj1" fmla="val 50000"/>
              <a:gd name="adj2" fmla="val 48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pic>
        <p:nvPicPr>
          <p:cNvPr id="1569796" name="Picture 4" descr="corrected_occ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7188"/>
            <a:ext cx="3200400" cy="418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5" descr="corrected_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384300"/>
            <a:ext cx="2466975" cy="4562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6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0623A8-B5B7-474D-A414-BBAAA71E4637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 Museum, San Jose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0" y="1676400"/>
            <a:ext cx="4438650" cy="4495800"/>
            <a:chOff x="2868" y="798"/>
            <a:chExt cx="2796" cy="2832"/>
          </a:xfrm>
        </p:grpSpPr>
        <p:pic>
          <p:nvPicPr>
            <p:cNvPr id="25608" name="Picture 4" descr="tec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798"/>
              <a:ext cx="2796" cy="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 Box 5"/>
            <p:cNvSpPr txBox="1">
              <a:spLocks noChangeArrowheads="1"/>
            </p:cNvSpPr>
            <p:nvPr/>
          </p:nvSpPr>
          <p:spPr bwMode="auto">
            <a:xfrm>
              <a:off x="3888" y="3342"/>
              <a:ext cx="9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charset="0"/>
                </a:rPr>
                <a:t>CAD map</a:t>
              </a:r>
            </a:p>
          </p:txBody>
        </p:sp>
      </p:grpSp>
      <p:grpSp>
        <p:nvGrpSpPr>
          <p:cNvPr id="25605" name="Group 6"/>
          <p:cNvGrpSpPr>
            <a:grpSpLocks/>
          </p:cNvGrpSpPr>
          <p:nvPr/>
        </p:nvGrpSpPr>
        <p:grpSpPr bwMode="auto">
          <a:xfrm>
            <a:off x="4622800" y="1676400"/>
            <a:ext cx="4248150" cy="4424363"/>
            <a:chOff x="288" y="846"/>
            <a:chExt cx="2676" cy="2787"/>
          </a:xfrm>
        </p:grpSpPr>
        <p:pic>
          <p:nvPicPr>
            <p:cNvPr id="25606" name="Picture 7" descr="ma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46"/>
              <a:ext cx="2676" cy="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601" y="3342"/>
              <a:ext cx="20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Arial" charset="0"/>
                </a:rPr>
                <a:t>occupancy grid map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Mapping with known poses</a:t>
            </a:r>
            <a:endParaRPr lang="en-US" dirty="0"/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383830-9D5E-4B8E-B494-3B542271AA24}" type="slidenum">
              <a:rPr lang="en-US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AE28C7-0B47-4DCF-95D9-29DEFA921F94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Alternative: Simple Counting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600" smtClean="0"/>
              <a:t>For every cell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hits(</a:t>
            </a:r>
            <a:r>
              <a:rPr lang="en-US" altLang="en-US" i="1" smtClean="0"/>
              <a:t>x</a:t>
            </a:r>
            <a:r>
              <a:rPr lang="en-US" altLang="en-US" smtClean="0"/>
              <a:t>,</a:t>
            </a:r>
            <a:r>
              <a:rPr lang="en-US" altLang="en-US" i="1" smtClean="0"/>
              <a:t>y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chemeClr val="folHlink"/>
                </a:solidFill>
              </a:rPr>
              <a:t>:</a:t>
            </a:r>
            <a:r>
              <a:rPr lang="en-US" altLang="en-US" smtClean="0"/>
              <a:t> number of cases where a beam ended at &lt;</a:t>
            </a:r>
            <a:r>
              <a:rPr lang="en-US" altLang="en-US" i="1" smtClean="0"/>
              <a:t>x</a:t>
            </a:r>
            <a:r>
              <a:rPr lang="en-US" altLang="en-US" smtClean="0"/>
              <a:t>,</a:t>
            </a:r>
            <a:r>
              <a:rPr lang="en-US" altLang="en-US" i="1" smtClean="0"/>
              <a:t>y&gt;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misses(</a:t>
            </a:r>
            <a:r>
              <a:rPr lang="en-US" altLang="en-US" i="1" smtClean="0"/>
              <a:t>x</a:t>
            </a:r>
            <a:r>
              <a:rPr lang="en-US" altLang="en-US" smtClean="0"/>
              <a:t>,</a:t>
            </a:r>
            <a:r>
              <a:rPr lang="en-US" altLang="en-US" i="1" smtClean="0"/>
              <a:t>y</a:t>
            </a:r>
            <a:r>
              <a:rPr lang="en-US" altLang="en-US" smtClean="0"/>
              <a:t>): number of cases where a beam passed through </a:t>
            </a:r>
            <a:r>
              <a:rPr lang="en-US" altLang="en-US" i="1" smtClean="0"/>
              <a:t>&lt;x,y&gt;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i="1" smtClean="0"/>
          </a:p>
          <a:p>
            <a:pPr lvl="1" eaLnBrk="1" hangingPunct="1">
              <a:lnSpc>
                <a:spcPct val="90000"/>
              </a:lnSpc>
            </a:pPr>
            <a:endParaRPr lang="en-US" altLang="en-US" i="1" smtClean="0"/>
          </a:p>
          <a:p>
            <a:pPr lvl="1" eaLnBrk="1" hangingPunct="1">
              <a:lnSpc>
                <a:spcPct val="90000"/>
              </a:lnSpc>
            </a:pPr>
            <a:endParaRPr lang="en-US" altLang="en-US" i="1" smtClean="0"/>
          </a:p>
          <a:p>
            <a:pPr lvl="1" eaLnBrk="1" hangingPunct="1">
              <a:lnSpc>
                <a:spcPct val="90000"/>
              </a:lnSpc>
            </a:pPr>
            <a:endParaRPr lang="en-US" altLang="en-US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Value of interest: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reflects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x,y</a:t>
            </a:r>
            <a:r>
              <a:rPr lang="en-US" altLang="en-US" sz="2800" smtClean="0"/>
              <a:t>))</a:t>
            </a:r>
            <a:r>
              <a:rPr lang="en-US" altLang="en-US" sz="28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i="1" smtClean="0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011363" y="4114800"/>
          <a:ext cx="5121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2247900" imgH="419100" progId="Equation.3">
                  <p:embed/>
                </p:oleObj>
              </mc:Choice>
              <mc:Fallback>
                <p:oleObj name="Equation" r:id="rId3" imgW="2247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114800"/>
                        <a:ext cx="5121275" cy="954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6EE189-9DB6-4D89-9703-DDC129CBD59E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228600"/>
            <a:ext cx="8424862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Measurement Model</a:t>
            </a: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1146175" y="4122738"/>
          <a:ext cx="6596063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3" imgW="3327400" imgH="889000" progId="Equation.3">
                  <p:embed/>
                </p:oleObj>
              </mc:Choice>
              <mc:Fallback>
                <p:oleObj name="Equation" r:id="rId3" imgW="33274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122738"/>
                        <a:ext cx="6596063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Group 76"/>
          <p:cNvGrpSpPr>
            <a:grpSpLocks/>
          </p:cNvGrpSpPr>
          <p:nvPr/>
        </p:nvGrpSpPr>
        <p:grpSpPr bwMode="auto">
          <a:xfrm>
            <a:off x="650875" y="1789113"/>
            <a:ext cx="6078538" cy="1922462"/>
            <a:chOff x="240" y="614"/>
            <a:chExt cx="3829" cy="1211"/>
          </a:xfrm>
        </p:grpSpPr>
        <p:graphicFrame>
          <p:nvGraphicFramePr>
            <p:cNvPr id="27720" name="Object 4"/>
            <p:cNvGraphicFramePr>
              <a:graphicFrameLocks noChangeAspect="1"/>
            </p:cNvGraphicFramePr>
            <p:nvPr/>
          </p:nvGraphicFramePr>
          <p:xfrm>
            <a:off x="3504" y="1249"/>
            <a:ext cx="52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6" name="Equation" r:id="rId5" imgW="444307" imgH="241195" progId="Equation.3">
                    <p:embed/>
                  </p:oleObj>
                </mc:Choice>
                <mc:Fallback>
                  <p:oleObj name="Equation" r:id="rId5" imgW="444307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9"/>
                          <a:ext cx="52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21" name="Text Box 5"/>
            <p:cNvSpPr txBox="1">
              <a:spLocks noChangeArrowheads="1"/>
            </p:cNvSpPr>
            <p:nvPr/>
          </p:nvSpPr>
          <p:spPr bwMode="auto">
            <a:xfrm>
              <a:off x="240" y="614"/>
              <a:ext cx="2788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914400" indent="-4572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371600" indent="-4572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828800" indent="-4572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286000" indent="-4572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7432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32004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6576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41148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en-US" altLang="en-US" sz="2000"/>
                <a:t>pose at time </a:t>
              </a:r>
              <a:r>
                <a:rPr lang="en-US" altLang="en-US" sz="2000" i="1"/>
                <a:t>t</a:t>
              </a:r>
              <a:r>
                <a:rPr lang="en-US" altLang="en-US" sz="2000"/>
                <a:t>: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en-US" altLang="en-US" sz="2000"/>
                <a:t>beam </a:t>
              </a:r>
              <a:r>
                <a:rPr lang="en-US" altLang="en-US" sz="2000" i="1"/>
                <a:t>n</a:t>
              </a:r>
              <a:r>
                <a:rPr lang="en-US" altLang="en-US" sz="2000"/>
                <a:t> of scan </a:t>
              </a:r>
              <a:r>
                <a:rPr lang="en-US" altLang="en-US" sz="2000" i="1"/>
                <a:t>t</a:t>
              </a:r>
              <a:r>
                <a:rPr lang="en-US" altLang="en-US" sz="2000"/>
                <a:t>: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en-US" altLang="en-US" sz="2000"/>
                <a:t>maximum range reading: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r>
                <a:rPr lang="en-US" altLang="en-US" sz="2000"/>
                <a:t>beam reflected by an object: </a:t>
              </a:r>
            </a:p>
          </p:txBody>
        </p:sp>
        <p:graphicFrame>
          <p:nvGraphicFramePr>
            <p:cNvPr id="27722" name="Object 6"/>
            <p:cNvGraphicFramePr>
              <a:graphicFrameLocks noChangeAspect="1"/>
            </p:cNvGraphicFramePr>
            <p:nvPr/>
          </p:nvGraphicFramePr>
          <p:xfrm>
            <a:off x="3511" y="1538"/>
            <a:ext cx="55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" name="Equation" r:id="rId7" imgW="469696" imgH="241195" progId="Equation.3">
                    <p:embed/>
                  </p:oleObj>
                </mc:Choice>
                <mc:Fallback>
                  <p:oleObj name="Equation" r:id="rId7" imgW="469696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1538"/>
                          <a:ext cx="55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3" name="Object 71"/>
            <p:cNvGraphicFramePr>
              <a:graphicFrameLocks noChangeAspect="1"/>
            </p:cNvGraphicFramePr>
            <p:nvPr/>
          </p:nvGraphicFramePr>
          <p:xfrm>
            <a:off x="3504" y="960"/>
            <a:ext cx="27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name="Equation" r:id="rId9" imgW="228600" imgH="241300" progId="Equation.3">
                    <p:embed/>
                  </p:oleObj>
                </mc:Choice>
                <mc:Fallback>
                  <p:oleObj name="Equation" r:id="rId9" imgW="228600" imgH="2413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27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4" name="Object 72"/>
            <p:cNvGraphicFramePr>
              <a:graphicFrameLocks noChangeAspect="1"/>
            </p:cNvGraphicFramePr>
            <p:nvPr/>
          </p:nvGraphicFramePr>
          <p:xfrm>
            <a:off x="3504" y="679"/>
            <a:ext cx="1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" name="Equation" r:id="rId11" imgW="152334" imgH="228501" progId="Equation.3">
                    <p:embed/>
                  </p:oleObj>
                </mc:Choice>
                <mc:Fallback>
                  <p:oleObj name="Equation" r:id="rId11" imgW="152334" imgH="228501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79"/>
                          <a:ext cx="1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4" name="Group 75"/>
          <p:cNvGrpSpPr>
            <a:grpSpLocks/>
          </p:cNvGrpSpPr>
          <p:nvPr/>
        </p:nvGrpSpPr>
        <p:grpSpPr bwMode="auto">
          <a:xfrm>
            <a:off x="6691313" y="1600200"/>
            <a:ext cx="2338387" cy="2155825"/>
            <a:chOff x="4239" y="96"/>
            <a:chExt cx="1473" cy="1358"/>
          </a:xfrm>
        </p:grpSpPr>
        <p:grpSp>
          <p:nvGrpSpPr>
            <p:cNvPr id="27655" name="Group 8"/>
            <p:cNvGrpSpPr>
              <a:grpSpLocks/>
            </p:cNvGrpSpPr>
            <p:nvPr/>
          </p:nvGrpSpPr>
          <p:grpSpPr bwMode="auto">
            <a:xfrm>
              <a:off x="4239" y="96"/>
              <a:ext cx="1425" cy="1282"/>
              <a:chOff x="4176" y="223"/>
              <a:chExt cx="1425" cy="1282"/>
            </a:xfrm>
          </p:grpSpPr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 flipV="1">
                <a:off x="4176" y="864"/>
                <a:ext cx="1392" cy="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7659" name="Group 10"/>
              <p:cNvGrpSpPr>
                <a:grpSpLocks/>
              </p:cNvGrpSpPr>
              <p:nvPr/>
            </p:nvGrpSpPr>
            <p:grpSpPr bwMode="auto">
              <a:xfrm>
                <a:off x="4176" y="223"/>
                <a:ext cx="1425" cy="1282"/>
                <a:chOff x="4150" y="240"/>
                <a:chExt cx="1425" cy="1282"/>
              </a:xfrm>
            </p:grpSpPr>
            <p:sp>
              <p:nvSpPr>
                <p:cNvPr id="27660" name="Rectangle 11"/>
                <p:cNvSpPr>
                  <a:spLocks noChangeArrowheads="1"/>
                </p:cNvSpPr>
                <p:nvPr/>
              </p:nvSpPr>
              <p:spPr bwMode="auto">
                <a:xfrm>
                  <a:off x="4150" y="81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1" name="Rectangle 12"/>
                <p:cNvSpPr>
                  <a:spLocks noChangeArrowheads="1"/>
                </p:cNvSpPr>
                <p:nvPr/>
              </p:nvSpPr>
              <p:spPr bwMode="auto">
                <a:xfrm>
                  <a:off x="4293" y="81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2" name="Rectangle 13"/>
                <p:cNvSpPr>
                  <a:spLocks noChangeArrowheads="1"/>
                </p:cNvSpPr>
                <p:nvPr/>
              </p:nvSpPr>
              <p:spPr bwMode="auto">
                <a:xfrm>
                  <a:off x="4435" y="81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3" name="Rectangle 14"/>
                <p:cNvSpPr>
                  <a:spLocks noChangeArrowheads="1"/>
                </p:cNvSpPr>
                <p:nvPr/>
              </p:nvSpPr>
              <p:spPr bwMode="auto">
                <a:xfrm>
                  <a:off x="4578" y="81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4" name="Rectangle 15"/>
                <p:cNvSpPr>
                  <a:spLocks noChangeArrowheads="1"/>
                </p:cNvSpPr>
                <p:nvPr/>
              </p:nvSpPr>
              <p:spPr bwMode="auto">
                <a:xfrm>
                  <a:off x="4720" y="81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5" name="Rectangle 16"/>
                <p:cNvSpPr>
                  <a:spLocks noChangeArrowheads="1"/>
                </p:cNvSpPr>
                <p:nvPr/>
              </p:nvSpPr>
              <p:spPr bwMode="auto">
                <a:xfrm>
                  <a:off x="4863" y="81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6" name="Rectangle 17"/>
                <p:cNvSpPr>
                  <a:spLocks noChangeArrowheads="1"/>
                </p:cNvSpPr>
                <p:nvPr/>
              </p:nvSpPr>
              <p:spPr bwMode="auto">
                <a:xfrm>
                  <a:off x="5005" y="81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7" name="Rectangle 18"/>
                <p:cNvSpPr>
                  <a:spLocks noChangeArrowheads="1"/>
                </p:cNvSpPr>
                <p:nvPr/>
              </p:nvSpPr>
              <p:spPr bwMode="auto">
                <a:xfrm>
                  <a:off x="5148" y="81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8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0" y="81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69" name="Rectangle 20"/>
                <p:cNvSpPr>
                  <a:spLocks noChangeArrowheads="1"/>
                </p:cNvSpPr>
                <p:nvPr/>
              </p:nvSpPr>
              <p:spPr bwMode="auto">
                <a:xfrm>
                  <a:off x="5433" y="81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815"/>
                  <a:ext cx="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Arial" charset="0"/>
                    </a:rPr>
                    <a:t>0</a:t>
                  </a:r>
                  <a:endParaRPr lang="en-US" altLang="en-US" sz="2400" b="1">
                    <a:solidFill>
                      <a:schemeClr val="accent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1" name="Rectangle 22"/>
                <p:cNvSpPr>
                  <a:spLocks noChangeArrowheads="1"/>
                </p:cNvSpPr>
                <p:nvPr/>
              </p:nvSpPr>
              <p:spPr bwMode="auto">
                <a:xfrm>
                  <a:off x="5475" y="804"/>
                  <a:ext cx="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Arial" charset="0"/>
                    </a:rPr>
                    <a:t>n</a:t>
                  </a:r>
                  <a:endParaRPr lang="en-US" altLang="en-US" sz="2400" b="1">
                    <a:solidFill>
                      <a:schemeClr val="accent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2" name="Rectangle 23"/>
                <p:cNvSpPr>
                  <a:spLocks noChangeArrowheads="1"/>
                </p:cNvSpPr>
                <p:nvPr/>
              </p:nvSpPr>
              <p:spPr bwMode="auto">
                <a:xfrm>
                  <a:off x="4333" y="815"/>
                  <a:ext cx="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Arial" charset="0"/>
                    </a:rPr>
                    <a:t>1</a:t>
                  </a:r>
                  <a:endParaRPr lang="en-US" altLang="en-US" sz="2400" b="1">
                    <a:solidFill>
                      <a:schemeClr val="accent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3" name="Rectangle 24"/>
                <p:cNvSpPr>
                  <a:spLocks noChangeArrowheads="1"/>
                </p:cNvSpPr>
                <p:nvPr/>
              </p:nvSpPr>
              <p:spPr bwMode="auto">
                <a:xfrm>
                  <a:off x="5005" y="66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4" name="Rectangle 25"/>
                <p:cNvSpPr>
                  <a:spLocks noChangeArrowheads="1"/>
                </p:cNvSpPr>
                <p:nvPr/>
              </p:nvSpPr>
              <p:spPr bwMode="auto">
                <a:xfrm>
                  <a:off x="5005" y="95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5" name="Rectangle 26"/>
                <p:cNvSpPr>
                  <a:spLocks noChangeArrowheads="1"/>
                </p:cNvSpPr>
                <p:nvPr/>
              </p:nvSpPr>
              <p:spPr bwMode="auto">
                <a:xfrm>
                  <a:off x="5148" y="95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6" name="Rectangle 27"/>
                <p:cNvSpPr>
                  <a:spLocks noChangeArrowheads="1"/>
                </p:cNvSpPr>
                <p:nvPr/>
              </p:nvSpPr>
              <p:spPr bwMode="auto">
                <a:xfrm>
                  <a:off x="4863" y="66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7" name="Rectangle 28"/>
                <p:cNvSpPr>
                  <a:spLocks noChangeArrowheads="1"/>
                </p:cNvSpPr>
                <p:nvPr/>
              </p:nvSpPr>
              <p:spPr bwMode="auto">
                <a:xfrm>
                  <a:off x="4863" y="95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8" name="Rectangle 29"/>
                <p:cNvSpPr>
                  <a:spLocks noChangeArrowheads="1"/>
                </p:cNvSpPr>
                <p:nvPr/>
              </p:nvSpPr>
              <p:spPr bwMode="auto">
                <a:xfrm>
                  <a:off x="4720" y="95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79" name="Rectangle 30"/>
                <p:cNvSpPr>
                  <a:spLocks noChangeArrowheads="1"/>
                </p:cNvSpPr>
                <p:nvPr/>
              </p:nvSpPr>
              <p:spPr bwMode="auto">
                <a:xfrm>
                  <a:off x="5148" y="66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0" name="Rectangle 31"/>
                <p:cNvSpPr>
                  <a:spLocks noChangeArrowheads="1"/>
                </p:cNvSpPr>
                <p:nvPr/>
              </p:nvSpPr>
              <p:spPr bwMode="auto">
                <a:xfrm>
                  <a:off x="4720" y="66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1" name="Rectangle 32"/>
                <p:cNvSpPr>
                  <a:spLocks noChangeArrowheads="1"/>
                </p:cNvSpPr>
                <p:nvPr/>
              </p:nvSpPr>
              <p:spPr bwMode="auto">
                <a:xfrm>
                  <a:off x="4863" y="52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2" name="Rectangle 33"/>
                <p:cNvSpPr>
                  <a:spLocks noChangeArrowheads="1"/>
                </p:cNvSpPr>
                <p:nvPr/>
              </p:nvSpPr>
              <p:spPr bwMode="auto">
                <a:xfrm>
                  <a:off x="5005" y="525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3" name="Rectangle 34"/>
                <p:cNvSpPr>
                  <a:spLocks noChangeArrowheads="1"/>
                </p:cNvSpPr>
                <p:nvPr/>
              </p:nvSpPr>
              <p:spPr bwMode="auto">
                <a:xfrm>
                  <a:off x="5148" y="52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4" name="Rectangle 35"/>
                <p:cNvSpPr>
                  <a:spLocks noChangeArrowheads="1"/>
                </p:cNvSpPr>
                <p:nvPr/>
              </p:nvSpPr>
              <p:spPr bwMode="auto">
                <a:xfrm>
                  <a:off x="5290" y="66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5" name="Rectangle 36"/>
                <p:cNvSpPr>
                  <a:spLocks noChangeArrowheads="1"/>
                </p:cNvSpPr>
                <p:nvPr/>
              </p:nvSpPr>
              <p:spPr bwMode="auto">
                <a:xfrm>
                  <a:off x="5290" y="95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6" name="Rectangle 37"/>
                <p:cNvSpPr>
                  <a:spLocks noChangeArrowheads="1"/>
                </p:cNvSpPr>
                <p:nvPr/>
              </p:nvSpPr>
              <p:spPr bwMode="auto">
                <a:xfrm>
                  <a:off x="5290" y="1095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7" name="Rectangle 38"/>
                <p:cNvSpPr>
                  <a:spLocks noChangeArrowheads="1"/>
                </p:cNvSpPr>
                <p:nvPr/>
              </p:nvSpPr>
              <p:spPr bwMode="auto">
                <a:xfrm>
                  <a:off x="5148" y="109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5" y="1095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89" name="Rectangle 40"/>
                <p:cNvSpPr>
                  <a:spLocks noChangeArrowheads="1"/>
                </p:cNvSpPr>
                <p:nvPr/>
              </p:nvSpPr>
              <p:spPr bwMode="auto">
                <a:xfrm>
                  <a:off x="4863" y="109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0" name="Rectangle 41"/>
                <p:cNvSpPr>
                  <a:spLocks noChangeArrowheads="1"/>
                </p:cNvSpPr>
                <p:nvPr/>
              </p:nvSpPr>
              <p:spPr bwMode="auto">
                <a:xfrm>
                  <a:off x="5433" y="109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1" name="Rectangle 42"/>
                <p:cNvSpPr>
                  <a:spLocks noChangeArrowheads="1"/>
                </p:cNvSpPr>
                <p:nvPr/>
              </p:nvSpPr>
              <p:spPr bwMode="auto">
                <a:xfrm>
                  <a:off x="5433" y="95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2" name="Rectangle 43"/>
                <p:cNvSpPr>
                  <a:spLocks noChangeArrowheads="1"/>
                </p:cNvSpPr>
                <p:nvPr/>
              </p:nvSpPr>
              <p:spPr bwMode="auto">
                <a:xfrm>
                  <a:off x="5290" y="123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3" name="Rectangle 44"/>
                <p:cNvSpPr>
                  <a:spLocks noChangeArrowheads="1"/>
                </p:cNvSpPr>
                <p:nvPr/>
              </p:nvSpPr>
              <p:spPr bwMode="auto">
                <a:xfrm>
                  <a:off x="5433" y="123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4" name="Rectangle 45"/>
                <p:cNvSpPr>
                  <a:spLocks noChangeArrowheads="1"/>
                </p:cNvSpPr>
                <p:nvPr/>
              </p:nvSpPr>
              <p:spPr bwMode="auto">
                <a:xfrm>
                  <a:off x="5433" y="66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5" name="Rectangle 46"/>
                <p:cNvSpPr>
                  <a:spLocks noChangeArrowheads="1"/>
                </p:cNvSpPr>
                <p:nvPr/>
              </p:nvSpPr>
              <p:spPr bwMode="auto">
                <a:xfrm>
                  <a:off x="5433" y="52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6" name="Rectangle 47"/>
                <p:cNvSpPr>
                  <a:spLocks noChangeArrowheads="1"/>
                </p:cNvSpPr>
                <p:nvPr/>
              </p:nvSpPr>
              <p:spPr bwMode="auto">
                <a:xfrm>
                  <a:off x="5433" y="38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7" name="Rectangle 48"/>
                <p:cNvSpPr>
                  <a:spLocks noChangeArrowheads="1"/>
                </p:cNvSpPr>
                <p:nvPr/>
              </p:nvSpPr>
              <p:spPr bwMode="auto">
                <a:xfrm>
                  <a:off x="5290" y="38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8" name="Rectangle 49"/>
                <p:cNvSpPr>
                  <a:spLocks noChangeArrowheads="1"/>
                </p:cNvSpPr>
                <p:nvPr/>
              </p:nvSpPr>
              <p:spPr bwMode="auto">
                <a:xfrm>
                  <a:off x="4720" y="525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699" name="Rectangle 50"/>
                <p:cNvSpPr>
                  <a:spLocks noChangeArrowheads="1"/>
                </p:cNvSpPr>
                <p:nvPr/>
              </p:nvSpPr>
              <p:spPr bwMode="auto">
                <a:xfrm>
                  <a:off x="4578" y="66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0" name="Rectangle 51"/>
                <p:cNvSpPr>
                  <a:spLocks noChangeArrowheads="1"/>
                </p:cNvSpPr>
                <p:nvPr/>
              </p:nvSpPr>
              <p:spPr bwMode="auto">
                <a:xfrm>
                  <a:off x="4578" y="52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1" name="Rectangle 52"/>
                <p:cNvSpPr>
                  <a:spLocks noChangeArrowheads="1"/>
                </p:cNvSpPr>
                <p:nvPr/>
              </p:nvSpPr>
              <p:spPr bwMode="auto">
                <a:xfrm>
                  <a:off x="4435" y="66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2" name="Rectangle 53"/>
                <p:cNvSpPr>
                  <a:spLocks noChangeArrowheads="1"/>
                </p:cNvSpPr>
                <p:nvPr/>
              </p:nvSpPr>
              <p:spPr bwMode="auto">
                <a:xfrm>
                  <a:off x="4293" y="66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3" name="Rectangle 54"/>
                <p:cNvSpPr>
                  <a:spLocks noChangeArrowheads="1"/>
                </p:cNvSpPr>
                <p:nvPr/>
              </p:nvSpPr>
              <p:spPr bwMode="auto">
                <a:xfrm>
                  <a:off x="4293" y="95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4" name="Rectangle 55"/>
                <p:cNvSpPr>
                  <a:spLocks noChangeArrowheads="1"/>
                </p:cNvSpPr>
                <p:nvPr/>
              </p:nvSpPr>
              <p:spPr bwMode="auto">
                <a:xfrm>
                  <a:off x="4435" y="95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5" name="Rectangle 56"/>
                <p:cNvSpPr>
                  <a:spLocks noChangeArrowheads="1"/>
                </p:cNvSpPr>
                <p:nvPr/>
              </p:nvSpPr>
              <p:spPr bwMode="auto">
                <a:xfrm>
                  <a:off x="4578" y="95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6" name="Rectangle 57"/>
                <p:cNvSpPr>
                  <a:spLocks noChangeArrowheads="1"/>
                </p:cNvSpPr>
                <p:nvPr/>
              </p:nvSpPr>
              <p:spPr bwMode="auto">
                <a:xfrm>
                  <a:off x="4720" y="1095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7" name="Rectangle 58"/>
                <p:cNvSpPr>
                  <a:spLocks noChangeArrowheads="1"/>
                </p:cNvSpPr>
                <p:nvPr/>
              </p:nvSpPr>
              <p:spPr bwMode="auto">
                <a:xfrm>
                  <a:off x="4578" y="1095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8" name="Rectangle 59"/>
                <p:cNvSpPr>
                  <a:spLocks noChangeArrowheads="1"/>
                </p:cNvSpPr>
                <p:nvPr/>
              </p:nvSpPr>
              <p:spPr bwMode="auto">
                <a:xfrm>
                  <a:off x="4863" y="123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09" name="Rectangle 60"/>
                <p:cNvSpPr>
                  <a:spLocks noChangeArrowheads="1"/>
                </p:cNvSpPr>
                <p:nvPr/>
              </p:nvSpPr>
              <p:spPr bwMode="auto">
                <a:xfrm>
                  <a:off x="5005" y="1237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0" name="Rectangle 61"/>
                <p:cNvSpPr>
                  <a:spLocks noChangeArrowheads="1"/>
                </p:cNvSpPr>
                <p:nvPr/>
              </p:nvSpPr>
              <p:spPr bwMode="auto">
                <a:xfrm>
                  <a:off x="5148" y="1237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1" name="Rectangle 62"/>
                <p:cNvSpPr>
                  <a:spLocks noChangeArrowheads="1"/>
                </p:cNvSpPr>
                <p:nvPr/>
              </p:nvSpPr>
              <p:spPr bwMode="auto">
                <a:xfrm>
                  <a:off x="5148" y="38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2" name="Rectangle 63"/>
                <p:cNvSpPr>
                  <a:spLocks noChangeArrowheads="1"/>
                </p:cNvSpPr>
                <p:nvPr/>
              </p:nvSpPr>
              <p:spPr bwMode="auto">
                <a:xfrm>
                  <a:off x="5005" y="382"/>
                  <a:ext cx="143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3" name="Rectangle 64"/>
                <p:cNvSpPr>
                  <a:spLocks noChangeArrowheads="1"/>
                </p:cNvSpPr>
                <p:nvPr/>
              </p:nvSpPr>
              <p:spPr bwMode="auto">
                <a:xfrm>
                  <a:off x="4863" y="382"/>
                  <a:ext cx="142" cy="143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4" name="Rectangle 65"/>
                <p:cNvSpPr>
                  <a:spLocks noChangeArrowheads="1"/>
                </p:cNvSpPr>
                <p:nvPr/>
              </p:nvSpPr>
              <p:spPr bwMode="auto">
                <a:xfrm>
                  <a:off x="5148" y="138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5" name="Rectangle 66"/>
                <p:cNvSpPr>
                  <a:spLocks noChangeArrowheads="1"/>
                </p:cNvSpPr>
                <p:nvPr/>
              </p:nvSpPr>
              <p:spPr bwMode="auto">
                <a:xfrm>
                  <a:off x="5290" y="138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6" name="Rectangle 67"/>
                <p:cNvSpPr>
                  <a:spLocks noChangeArrowheads="1"/>
                </p:cNvSpPr>
                <p:nvPr/>
              </p:nvSpPr>
              <p:spPr bwMode="auto">
                <a:xfrm>
                  <a:off x="5433" y="138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7" name="Rectangle 68"/>
                <p:cNvSpPr>
                  <a:spLocks noChangeArrowheads="1"/>
                </p:cNvSpPr>
                <p:nvPr/>
              </p:nvSpPr>
              <p:spPr bwMode="auto">
                <a:xfrm>
                  <a:off x="5148" y="24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8" name="Rectangle 69"/>
                <p:cNvSpPr>
                  <a:spLocks noChangeArrowheads="1"/>
                </p:cNvSpPr>
                <p:nvPr/>
              </p:nvSpPr>
              <p:spPr bwMode="auto">
                <a:xfrm>
                  <a:off x="5290" y="240"/>
                  <a:ext cx="143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2771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33" y="240"/>
                  <a:ext cx="142" cy="142"/>
                </a:xfrm>
                <a:prstGeom prst="rect">
                  <a:avLst/>
                </a:prstGeom>
                <a:noFill/>
                <a:ln w="1588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/>
                </a:p>
              </p:txBody>
            </p:sp>
          </p:grpSp>
        </p:grpSp>
        <p:graphicFrame>
          <p:nvGraphicFramePr>
            <p:cNvPr id="27656" name="Object 73"/>
            <p:cNvGraphicFramePr>
              <a:graphicFrameLocks noChangeAspect="1"/>
            </p:cNvGraphicFramePr>
            <p:nvPr/>
          </p:nvGraphicFramePr>
          <p:xfrm>
            <a:off x="4987" y="1152"/>
            <a:ext cx="72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name="Equation" r:id="rId13" imgW="609336" imgH="253890" progId="Equation.3">
                    <p:embed/>
                  </p:oleObj>
                </mc:Choice>
                <mc:Fallback>
                  <p:oleObj name="Equation" r:id="rId13" imgW="609336" imgH="25389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1152"/>
                          <a:ext cx="725" cy="30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195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Line 74"/>
            <p:cNvSpPr>
              <a:spLocks noChangeShapeType="1"/>
            </p:cNvSpPr>
            <p:nvPr/>
          </p:nvSpPr>
          <p:spPr bwMode="auto">
            <a:xfrm flipV="1">
              <a:off x="5232" y="816"/>
              <a:ext cx="288" cy="43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8B6F13-4028-427A-841A-869188B96A19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the Most Likely Map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413750" cy="22987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200" smtClean="0"/>
              <a:t>Compute values for </a:t>
            </a:r>
            <a:r>
              <a:rPr lang="en-US" altLang="en-US" sz="2200" i="1" smtClean="0">
                <a:latin typeface="Times New Roman" pitchFamily="18" charset="0"/>
              </a:rPr>
              <a:t>m</a:t>
            </a:r>
            <a:r>
              <a:rPr lang="en-US" altLang="en-US" sz="2200" smtClean="0"/>
              <a:t> that maximize</a:t>
            </a:r>
          </a:p>
          <a:p>
            <a:pPr eaLnBrk="1" hangingPunct="1">
              <a:spcBef>
                <a:spcPct val="70000"/>
              </a:spcBef>
            </a:pPr>
            <a:endParaRPr lang="en-US" altLang="en-US" sz="2200" smtClean="0"/>
          </a:p>
          <a:p>
            <a:pPr eaLnBrk="1" hangingPunct="1">
              <a:spcBef>
                <a:spcPct val="70000"/>
              </a:spcBef>
            </a:pPr>
            <a:r>
              <a:rPr lang="en-US" altLang="en-US" sz="2200" smtClean="0"/>
              <a:t>Assuming a uniform prior probability for p(m), this is equivalent to maximizing (applic. of Bayes rule)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066800" y="1905000"/>
          <a:ext cx="56530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2311400" imgH="317500" progId="Equation.3">
                  <p:embed/>
                </p:oleObj>
              </mc:Choice>
              <mc:Fallback>
                <p:oleObj name="Equation" r:id="rId3" imgW="23114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56530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087438" y="3451225"/>
          <a:ext cx="5653087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5" imgW="2311400" imgH="1219200" progId="Equation.3">
                  <p:embed/>
                </p:oleObj>
              </mc:Choice>
              <mc:Fallback>
                <p:oleObj name="Equation" r:id="rId5" imgW="2311400" imgH="1219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451225"/>
                        <a:ext cx="5653087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6DE49E-233A-46C3-A164-0EC75D60C345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24863" cy="64135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Computing the Most Likely Map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762000" y="1600200"/>
          <a:ext cx="734536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3556000" imgH="1016000" progId="Equation.3">
                  <p:embed/>
                </p:oleObj>
              </mc:Choice>
              <mc:Fallback>
                <p:oleObj name="Equation" r:id="rId3" imgW="35560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34536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09600" y="396240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Suppose</a:t>
            </a:r>
            <a:endParaRPr lang="de-DE" altLang="en-US" sz="2400"/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938213" y="4516438"/>
          <a:ext cx="4546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2400300" imgH="431800" progId="Equation.3">
                  <p:embed/>
                </p:oleObj>
              </mc:Choice>
              <mc:Fallback>
                <p:oleObj name="Equation" r:id="rId5" imgW="2400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516438"/>
                        <a:ext cx="4546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930275" y="5545138"/>
          <a:ext cx="38814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7" imgW="2082800" imgH="508000" progId="Equation.3">
                  <p:embed/>
                </p:oleObj>
              </mc:Choice>
              <mc:Fallback>
                <p:oleObj name="Equation" r:id="rId7" imgW="20828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5545138"/>
                        <a:ext cx="38814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1A7048-DD18-4825-A706-A0616412348A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Meaning of </a:t>
            </a:r>
            <a:r>
              <a:rPr lang="en-US" altLang="en-US" smtClean="0">
                <a:latin typeface="Symbol" pitchFamily="18" charset="2"/>
              </a:rPr>
              <a:t>a</a:t>
            </a:r>
            <a:r>
              <a:rPr lang="en-US" altLang="en-US" i="1" baseline="-25000" smtClean="0">
                <a:latin typeface="Times New Roman" pitchFamily="18" charset="0"/>
              </a:rPr>
              <a:t>j</a:t>
            </a:r>
            <a:r>
              <a:rPr lang="en-US" altLang="en-US" smtClean="0"/>
              <a:t> and </a:t>
            </a:r>
            <a:r>
              <a:rPr lang="en-US" altLang="en-US" smtClean="0">
                <a:latin typeface="Symbol" pitchFamily="18" charset="2"/>
              </a:rPr>
              <a:t>b</a:t>
            </a:r>
            <a:r>
              <a:rPr lang="en-US" altLang="en-US" i="1" baseline="-25000" smtClean="0">
                <a:latin typeface="Times New Roman" pitchFamily="18" charset="0"/>
              </a:rPr>
              <a:t>j</a:t>
            </a:r>
            <a:endParaRPr lang="de-DE" altLang="en-US" i="1" baseline="-25000" smtClean="0">
              <a:latin typeface="Times New Roman" pitchFamily="18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95338" y="1670050"/>
          <a:ext cx="4546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3" imgW="2400300" imgH="431800" progId="Equation.3">
                  <p:embed/>
                </p:oleObj>
              </mc:Choice>
              <mc:Fallback>
                <p:oleObj name="Equation" r:id="rId3" imgW="2400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670050"/>
                        <a:ext cx="4546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803275" y="4033838"/>
          <a:ext cx="38814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5" imgW="2082800" imgH="508000" progId="Equation.3">
                  <p:embed/>
                </p:oleObj>
              </mc:Choice>
              <mc:Fallback>
                <p:oleObj name="Equation" r:id="rId5" imgW="20828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033838"/>
                        <a:ext cx="38814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95338" y="2505075"/>
            <a:ext cx="74485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corresponds to the number of times a beam that is not a maximum range beam ended in cell </a:t>
            </a:r>
            <a:r>
              <a:rPr lang="en-US" altLang="en-US" sz="2800" i="1">
                <a:latin typeface="Times New Roman" pitchFamily="18" charset="0"/>
              </a:rPr>
              <a:t>j</a:t>
            </a:r>
            <a:r>
              <a:rPr lang="en-US" altLang="en-US" sz="2800"/>
              <a:t> (</a:t>
            </a:r>
            <a:r>
              <a:rPr lang="en-US" altLang="en-US" sz="2800" i="1">
                <a:latin typeface="Times New Roman" pitchFamily="18" charset="0"/>
              </a:rPr>
              <a:t>hits(j)</a:t>
            </a:r>
            <a:r>
              <a:rPr lang="en-US" altLang="en-US" sz="2800"/>
              <a:t>)</a:t>
            </a:r>
            <a:endParaRPr lang="de-DE" altLang="en-US" sz="28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84238" y="5184775"/>
            <a:ext cx="74485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corresponds to the number of times a beam intercepted cell </a:t>
            </a:r>
            <a:r>
              <a:rPr lang="en-US" altLang="en-US" sz="2800" i="1">
                <a:latin typeface="Times New Roman" pitchFamily="18" charset="0"/>
              </a:rPr>
              <a:t>j</a:t>
            </a:r>
            <a:r>
              <a:rPr lang="en-US" altLang="en-US" sz="2800"/>
              <a:t> without ending in it (</a:t>
            </a:r>
            <a:r>
              <a:rPr lang="en-US" altLang="en-US" sz="2800" i="1">
                <a:latin typeface="Times New Roman" pitchFamily="18" charset="0"/>
              </a:rPr>
              <a:t>misses(j)</a:t>
            </a:r>
            <a:r>
              <a:rPr lang="en-US" altLang="en-US" sz="2800"/>
              <a:t>).</a:t>
            </a:r>
            <a:endParaRPr lang="de-D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B19A79-38D2-4630-B6F3-1ECC87C5FC48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24863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Computing the Most Likely Map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90600" y="2209800"/>
          <a:ext cx="5273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2552700" imgH="482600" progId="Equation.3">
                  <p:embed/>
                </p:oleObj>
              </mc:Choice>
              <mc:Fallback>
                <p:oleObj name="Equation" r:id="rId3" imgW="2552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52736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754063" y="1631950"/>
            <a:ext cx="703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We assume that all cells </a:t>
            </a:r>
            <a:r>
              <a:rPr lang="en-US" altLang="en-US" sz="2400" i="1">
                <a:latin typeface="Times New Roman" pitchFamily="18" charset="0"/>
              </a:rPr>
              <a:t>m</a:t>
            </a:r>
            <a:r>
              <a:rPr lang="en-US" altLang="en-US" sz="2400" i="1" baseline="-25000">
                <a:latin typeface="Times New Roman" pitchFamily="18" charset="0"/>
              </a:rPr>
              <a:t>j</a:t>
            </a:r>
            <a:r>
              <a:rPr lang="en-US" altLang="en-US" sz="2400"/>
              <a:t> are independent:</a:t>
            </a:r>
            <a:endParaRPr lang="de-DE" altLang="en-US" sz="2400"/>
          </a:p>
        </p:txBody>
      </p:sp>
      <p:grpSp>
        <p:nvGrpSpPr>
          <p:cNvPr id="1625093" name="Group 5"/>
          <p:cNvGrpSpPr>
            <a:grpSpLocks/>
          </p:cNvGrpSpPr>
          <p:nvPr/>
        </p:nvGrpSpPr>
        <p:grpSpPr bwMode="auto">
          <a:xfrm>
            <a:off x="717550" y="3487738"/>
            <a:ext cx="3140075" cy="1693862"/>
            <a:chOff x="422" y="1728"/>
            <a:chExt cx="1978" cy="1067"/>
          </a:xfrm>
        </p:grpSpPr>
        <p:graphicFrame>
          <p:nvGraphicFramePr>
            <p:cNvPr id="31757" name="Object 6"/>
            <p:cNvGraphicFramePr>
              <a:graphicFrameLocks noChangeAspect="1"/>
            </p:cNvGraphicFramePr>
            <p:nvPr/>
          </p:nvGraphicFramePr>
          <p:xfrm>
            <a:off x="432" y="2140"/>
            <a:ext cx="1968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5" name="Equation" r:id="rId5" imgW="1409700" imgH="469900" progId="Equation.3">
                    <p:embed/>
                  </p:oleObj>
                </mc:Choice>
                <mc:Fallback>
                  <p:oleObj name="Equation" r:id="rId5" imgW="14097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40"/>
                          <a:ext cx="1968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7"/>
            <p:cNvSpPr txBox="1">
              <a:spLocks noChangeArrowheads="1"/>
            </p:cNvSpPr>
            <p:nvPr/>
          </p:nvSpPr>
          <p:spPr bwMode="auto">
            <a:xfrm>
              <a:off x="422" y="172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If we set</a:t>
              </a:r>
              <a:endParaRPr lang="de-DE" altLang="en-US" sz="2400"/>
            </a:p>
          </p:txBody>
        </p:sp>
      </p:grpSp>
      <p:grpSp>
        <p:nvGrpSpPr>
          <p:cNvPr id="1625096" name="Group 8"/>
          <p:cNvGrpSpPr>
            <a:grpSpLocks/>
          </p:cNvGrpSpPr>
          <p:nvPr/>
        </p:nvGrpSpPr>
        <p:grpSpPr bwMode="auto">
          <a:xfrm>
            <a:off x="746125" y="4648200"/>
            <a:ext cx="7712075" cy="1828800"/>
            <a:chOff x="470" y="2928"/>
            <a:chExt cx="4858" cy="1152"/>
          </a:xfrm>
        </p:grpSpPr>
        <p:sp>
          <p:nvSpPr>
            <p:cNvPr id="31755" name="Text Box 9"/>
            <p:cNvSpPr txBox="1">
              <a:spLocks noChangeArrowheads="1"/>
            </p:cNvSpPr>
            <p:nvPr/>
          </p:nvSpPr>
          <p:spPr bwMode="auto">
            <a:xfrm>
              <a:off x="470" y="3332"/>
              <a:ext cx="485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Computing the most likely map amounts to counting how often a cell has reflected a measurement and how often it was intercepted.</a:t>
              </a:r>
              <a:endParaRPr lang="de-DE" altLang="en-US" sz="2400"/>
            </a:p>
          </p:txBody>
        </p:sp>
        <p:sp>
          <p:nvSpPr>
            <p:cNvPr id="31756" name="AutoShape 10"/>
            <p:cNvSpPr>
              <a:spLocks noChangeArrowheads="1"/>
            </p:cNvSpPr>
            <p:nvPr/>
          </p:nvSpPr>
          <p:spPr bwMode="auto">
            <a:xfrm>
              <a:off x="2496" y="2928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1625099" name="Group 11"/>
          <p:cNvGrpSpPr>
            <a:grpSpLocks/>
          </p:cNvGrpSpPr>
          <p:nvPr/>
        </p:nvGrpSpPr>
        <p:grpSpPr bwMode="auto">
          <a:xfrm>
            <a:off x="4910138" y="3508375"/>
            <a:ext cx="2060575" cy="1673225"/>
            <a:chOff x="3070" y="1728"/>
            <a:chExt cx="1298" cy="1054"/>
          </a:xfrm>
        </p:grpSpPr>
        <p:graphicFrame>
          <p:nvGraphicFramePr>
            <p:cNvPr id="31753" name="Object 12"/>
            <p:cNvGraphicFramePr>
              <a:graphicFrameLocks noChangeAspect="1"/>
            </p:cNvGraphicFramePr>
            <p:nvPr/>
          </p:nvGraphicFramePr>
          <p:xfrm>
            <a:off x="3117" y="2092"/>
            <a:ext cx="1251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6" name="Equation" r:id="rId7" imgW="850531" imgH="469696" progId="Equation.3">
                    <p:embed/>
                  </p:oleObj>
                </mc:Choice>
                <mc:Fallback>
                  <p:oleObj name="Equation" r:id="rId7" imgW="850531" imgH="46969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2092"/>
                          <a:ext cx="1251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Rectangle 13"/>
            <p:cNvSpPr>
              <a:spLocks noChangeArrowheads="1"/>
            </p:cNvSpPr>
            <p:nvPr/>
          </p:nvSpPr>
          <p:spPr bwMode="auto">
            <a:xfrm>
              <a:off x="3070" y="1728"/>
              <a:ext cx="10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we obtain</a:t>
              </a:r>
              <a:endParaRPr lang="de-DE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99A977-D2A8-4B95-8CDF-B7D3FA858228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Difference between Occupancy Grid Maps and Counting</a:t>
            </a:r>
            <a:endParaRPr lang="de-DE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10575" cy="47990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counting model determines how often a cell reflects a beam.</a:t>
            </a:r>
          </a:p>
          <a:p>
            <a:pPr eaLnBrk="1" hangingPunct="1"/>
            <a:r>
              <a:rPr lang="en-US" altLang="en-US" smtClean="0"/>
              <a:t>The occupancy model represents whether or not a cell is occupied by an object.</a:t>
            </a:r>
          </a:p>
          <a:p>
            <a:pPr eaLnBrk="1" hangingPunct="1"/>
            <a:r>
              <a:rPr lang="en-US" altLang="en-US" smtClean="0"/>
              <a:t>Although a cell might be occupied by an object, the reflection probability of this object might be very small.</a:t>
            </a:r>
            <a:endParaRPr lang="de-DE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59891B6-066B-4FB1-A9B1-728B1A63A804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Occupancy Map</a:t>
            </a:r>
            <a:endParaRPr lang="de-DE" altLang="en-US" smtClean="0"/>
          </a:p>
        </p:txBody>
      </p:sp>
      <p:pic>
        <p:nvPicPr>
          <p:cNvPr id="33796" name="Picture 4" descr="fr079-complete-occpr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92375"/>
            <a:ext cx="818515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0DF173-331C-480A-AA71-6597BB082B5A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pic>
        <p:nvPicPr>
          <p:cNvPr id="34819" name="Picture 4" descr="fr079-complete-refpr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92375"/>
            <a:ext cx="818515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Reflection Map</a:t>
            </a:r>
            <a:endParaRPr lang="de-DE" altLang="en-US" smtClean="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57900" y="1577975"/>
            <a:ext cx="2273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glass panes</a:t>
            </a:r>
            <a:endParaRPr lang="de-DE" altLang="en-US" sz="280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5575300" y="2044700"/>
            <a:ext cx="6731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5562600" y="2070100"/>
            <a:ext cx="812800" cy="2197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99C1B2-08F8-43AD-8518-F4F1DC4DA102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de-DE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550988"/>
            <a:ext cx="8410575" cy="5307012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Occupancy grid maps are a popular approach to represent the environment of a mobile robot given known poses.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In this approach each cell is considered independently from all others.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It stores the posterior probability that the corresponding area in the environment is occupied.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Occupancy grid maps can be learned efficiently using a probabilistic approach.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Reflection maps are an alternative representation.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They store in each cell the probability that a beam is reflected by this cell.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We provided a sensor model for computing the likelihood of measurements and showed that the counting procedure underlying reflection maps yield the optimal map. </a:t>
            </a:r>
            <a:endParaRPr lang="de-DE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5DF0A6-CEEA-4469-9A38-3B8EDE0130A6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6100"/>
            <a:ext cx="8424863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Mapping?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611938" y="53054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n-US" sz="2400" b="1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6149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30250" y="1511300"/>
            <a:ext cx="841375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maps is one of the fundamental problems in mobile robotics</a:t>
            </a:r>
          </a:p>
          <a:p>
            <a:pPr eaLnBrk="1" hangingPunct="1"/>
            <a:r>
              <a:rPr lang="en-US" altLang="en-US" smtClean="0"/>
              <a:t>Maps allow robots to efficiently carry out their tasks, allow localization …</a:t>
            </a:r>
          </a:p>
          <a:p>
            <a:pPr eaLnBrk="1" hangingPunct="1"/>
            <a:r>
              <a:rPr lang="en-US" altLang="en-US" smtClean="0"/>
              <a:t>Successful robot systems rely on maps for localization, path planning, activity planning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DD82ED-AEDF-40EE-80B9-4CE8A36FD219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7171" name="Picture 6" descr="mappingno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92238"/>
            <a:ext cx="5881688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732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General Problem of Mapping</a:t>
            </a:r>
            <a:endParaRPr lang="de-DE" altLang="en-US" smtClean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95388" y="5260975"/>
            <a:ext cx="43465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What does the environment look like?</a:t>
            </a:r>
            <a:endParaRPr lang="de-D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6BADD0-051B-4055-BDCC-771E73748917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732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General Problem of Mapping</a:t>
            </a:r>
            <a:endParaRPr lang="de-DE" altLang="en-US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4988" y="1433513"/>
            <a:ext cx="8410575" cy="4799012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Formally, mapping involves, given the sensor data,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to calculate the most likely map</a:t>
            </a:r>
            <a:endParaRPr lang="de-DE" altLang="en-US" smtClean="0"/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868488" y="2603500"/>
          <a:ext cx="54117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651000" imgH="228600" progId="Equation.3">
                  <p:embed/>
                </p:oleObj>
              </mc:Choice>
              <mc:Fallback>
                <p:oleObj name="Equation" r:id="rId3" imgW="1651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603500"/>
                        <a:ext cx="541178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1906588" y="4400550"/>
          <a:ext cx="4495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371600" imgH="317500" progId="Equation.3">
                  <p:embed/>
                </p:oleObj>
              </mc:Choice>
              <mc:Fallback>
                <p:oleObj name="Equation" r:id="rId5" imgW="13716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400550"/>
                        <a:ext cx="4495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A63529-DA14-4F4D-912F-AC925D41F49C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5725"/>
            <a:ext cx="8424863" cy="1190625"/>
          </a:xfrm>
        </p:spPr>
        <p:txBody>
          <a:bodyPr/>
          <a:lstStyle/>
          <a:p>
            <a:pPr eaLnBrk="1" hangingPunct="1"/>
            <a:r>
              <a:rPr lang="en-US" altLang="en-US" smtClean="0"/>
              <a:t>Mapping as a Chicken and Egg Problem</a:t>
            </a:r>
            <a:endParaRPr lang="de-DE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73213"/>
            <a:ext cx="8410575" cy="4799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 far we learned how to estimate the pose of the vehicle given the data and the map.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Mapping, however, involves to simultaneously estimate the pose of the vehicle and the map.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general problem is therefore denoted as the simultaneous localization and mapping problem (SLAM).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Throughout this section we will describe how to calculate a map given we know the pose of the vehicle.</a:t>
            </a:r>
            <a:endParaRPr lang="de-DE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21751C-C5DA-40B9-AF1E-9B6B6A5E4920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in Mapping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524000"/>
            <a:ext cx="8410575" cy="5192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Sensor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do we extract relevant information from raw sensor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do we represent and integrate this information over time?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Robot locations have to be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can we identify that we are at a previously visited place?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problem is the so-called data association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5599AC-B362-4320-B05E-4D8C0AFAC3BE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Occupancy Grid Maps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Introduced by Moravec and Elfes in 1985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Represent environment by a grid.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Estimate the probability that a location is occupied by an obstacle.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smtClean="0"/>
              <a:t>Key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Occupancy of individual cells</a:t>
            </a:r>
            <a:r>
              <a:rPr lang="de-DE" altLang="en-US" sz="2400" smtClean="0"/>
              <a:t> (m[xy])</a:t>
            </a:r>
            <a:r>
              <a:rPr lang="en-US" altLang="en-US" sz="2400" smtClean="0"/>
              <a:t> is independent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Robot positions are known!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224088" y="4800600"/>
          <a:ext cx="46958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2044700" imgH="609600" progId="Equation.3">
                  <p:embed/>
                </p:oleObj>
              </mc:Choice>
              <mc:Fallback>
                <p:oleObj name="Equation" r:id="rId3" imgW="20447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800600"/>
                        <a:ext cx="4695825" cy="1400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F4F7B6-7BFC-41D3-AE42-8EBE277E08DA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Updating Occupancy Grid Maps</a:t>
            </a:r>
          </a:p>
        </p:txBody>
      </p:sp>
      <p:graphicFrame>
        <p:nvGraphicFramePr>
          <p:cNvPr id="1562627" name="Object 3"/>
          <p:cNvGraphicFramePr>
            <a:graphicFrameLocks noChangeAspect="1"/>
          </p:cNvGraphicFramePr>
          <p:nvPr/>
        </p:nvGraphicFramePr>
        <p:xfrm>
          <a:off x="388938" y="3108325"/>
          <a:ext cx="8721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3797300" imgH="279400" progId="Equation.3">
                  <p:embed/>
                </p:oleObj>
              </mc:Choice>
              <mc:Fallback>
                <p:oleObj name="Equation" r:id="rId3" imgW="37973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108325"/>
                        <a:ext cx="8721725" cy="641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b="1" smtClean="0"/>
              <a:t>Idea</a:t>
            </a:r>
            <a:r>
              <a:rPr lang="en-US" altLang="en-US" smtClean="0"/>
              <a:t>: Update each individual cell using a </a:t>
            </a:r>
            <a:r>
              <a:rPr lang="en-US" altLang="en-US" smtClean="0">
                <a:solidFill>
                  <a:schemeClr val="hlink"/>
                </a:solidFill>
              </a:rPr>
              <a:t>binary Bayes filter</a:t>
            </a:r>
            <a:r>
              <a:rPr lang="en-US" altLang="en-US" smtClean="0"/>
              <a:t>.</a:t>
            </a:r>
          </a:p>
          <a:p>
            <a:pPr eaLnBrk="1" hangingPunct="1">
              <a:spcBef>
                <a:spcPct val="40000"/>
              </a:spcBef>
            </a:pPr>
            <a:endParaRPr lang="en-US" altLang="en-US" smtClean="0"/>
          </a:p>
          <a:p>
            <a:pPr eaLnBrk="1" hangingPunct="1">
              <a:spcBef>
                <a:spcPct val="40000"/>
              </a:spcBef>
            </a:pPr>
            <a:endParaRPr lang="en-US" altLang="en-US" smtClean="0"/>
          </a:p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Additional assumption: Map is static.</a:t>
            </a:r>
          </a:p>
          <a:p>
            <a:pPr eaLnBrk="1" hangingPunct="1">
              <a:spcBef>
                <a:spcPct val="40000"/>
              </a:spcBef>
            </a:pPr>
            <a:endParaRPr lang="en-US" altLang="en-US" smtClean="0"/>
          </a:p>
          <a:p>
            <a:pPr eaLnBrk="1" hangingPunct="1">
              <a:spcBef>
                <a:spcPct val="40000"/>
              </a:spcBef>
            </a:pPr>
            <a:endParaRPr lang="en-US" altLang="en-US" smtClean="0"/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en-US" smtClean="0"/>
          </a:p>
        </p:txBody>
      </p:sp>
      <p:graphicFrame>
        <p:nvGraphicFramePr>
          <p:cNvPr id="1562629" name="Object 5"/>
          <p:cNvGraphicFramePr>
            <a:graphicFrameLocks noChangeAspect="1"/>
          </p:cNvGraphicFramePr>
          <p:nvPr/>
        </p:nvGraphicFramePr>
        <p:xfrm>
          <a:off x="2019300" y="5257800"/>
          <a:ext cx="5105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2222500" imgH="241300" progId="Equation.3">
                  <p:embed/>
                </p:oleObj>
              </mc:Choice>
              <mc:Fallback>
                <p:oleObj name="Equation" r:id="rId5" imgW="2222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257800"/>
                        <a:ext cx="5105400" cy="554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clipse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  <a:fontScheme name="Eclipse">
    <a:majorFont>
      <a:latin typeface="Arial"/>
      <a:ea typeface=""/>
      <a:cs typeface="Arial"/>
    </a:majorFont>
    <a:minorFont>
      <a:latin typeface="Verdan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25812</TotalTime>
  <Words>798</Words>
  <Application>Microsoft Office PowerPoint</Application>
  <PresentationFormat>On-screen Show (4:3)</PresentationFormat>
  <Paragraphs>149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Eclipse</vt:lpstr>
      <vt:lpstr>Equation</vt:lpstr>
      <vt:lpstr> Mapping</vt:lpstr>
      <vt:lpstr>Mapping with known poses</vt:lpstr>
      <vt:lpstr>Why Mapping?</vt:lpstr>
      <vt:lpstr>The General Problem of Mapping</vt:lpstr>
      <vt:lpstr>The General Problem of Mapping</vt:lpstr>
      <vt:lpstr>Mapping as a Chicken and Egg Problem</vt:lpstr>
      <vt:lpstr>Problems in Mapping</vt:lpstr>
      <vt:lpstr>Occupancy Grid Maps</vt:lpstr>
      <vt:lpstr>Updating Occupancy Grid Maps</vt:lpstr>
      <vt:lpstr>Updating Occupancy Grid Maps</vt:lpstr>
      <vt:lpstr>Key Parameters of the Beam Sensor Model</vt:lpstr>
      <vt:lpstr>More Complex Sensor Model  for Occupancy Grid Maps</vt:lpstr>
      <vt:lpstr>Occupancy Value Depending on the Measured Distance</vt:lpstr>
      <vt:lpstr>Log Odds of More Complex Sensor Model</vt:lpstr>
      <vt:lpstr>A Linear Gaussian Beam Model</vt:lpstr>
      <vt:lpstr>Resulting Map Obtained with Ultrasound Sensors</vt:lpstr>
      <vt:lpstr>Resulting Occupancy and Maximum Likelihood Map</vt:lpstr>
      <vt:lpstr>Occupancy Grids: From scans to maps</vt:lpstr>
      <vt:lpstr>Tech Museum, San Jose</vt:lpstr>
      <vt:lpstr>Alternative: Simple Counting</vt:lpstr>
      <vt:lpstr>The Measurement Model</vt:lpstr>
      <vt:lpstr>Computing the Most Likely Map</vt:lpstr>
      <vt:lpstr>Computing the Most Likely Map</vt:lpstr>
      <vt:lpstr>Meaning of aj and bj</vt:lpstr>
      <vt:lpstr>Computing the Most Likely Map</vt:lpstr>
      <vt:lpstr>Difference between Occupancy Grid Maps and Counting</vt:lpstr>
      <vt:lpstr>Example Occupancy Map</vt:lpstr>
      <vt:lpstr>Example Reflection Map</vt:lpstr>
      <vt:lpstr>Summary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534</cp:revision>
  <dcterms:created xsi:type="dcterms:W3CDTF">2009-01-29T01:18:55Z</dcterms:created>
  <dcterms:modified xsi:type="dcterms:W3CDTF">2017-11-08T22:04:46Z</dcterms:modified>
</cp:coreProperties>
</file>