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94" r:id="rId2"/>
    <p:sldId id="297" r:id="rId3"/>
    <p:sldId id="305" r:id="rId4"/>
    <p:sldId id="306" r:id="rId5"/>
    <p:sldId id="298" r:id="rId6"/>
    <p:sldId id="299" r:id="rId7"/>
    <p:sldId id="307" r:id="rId8"/>
    <p:sldId id="300" r:id="rId9"/>
    <p:sldId id="308" r:id="rId10"/>
    <p:sldId id="309" r:id="rId11"/>
    <p:sldId id="301" r:id="rId12"/>
    <p:sldId id="310" r:id="rId13"/>
    <p:sldId id="311" r:id="rId14"/>
    <p:sldId id="302" r:id="rId15"/>
    <p:sldId id="303" r:id="rId16"/>
    <p:sldId id="312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4737" autoAdjust="0"/>
  </p:normalViewPr>
  <p:slideViewPr>
    <p:cSldViewPr snapToGrid="0">
      <p:cViewPr>
        <p:scale>
          <a:sx n="66" d="100"/>
          <a:sy n="66" d="100"/>
        </p:scale>
        <p:origin x="-174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45D9-E608-4591-849A-5A6BA731727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38B6E-4D25-4871-A4A5-31BC684F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361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2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7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A94518A-4C6D-4511-831A-8223DC66C0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Microcontroller Interfaces</a:t>
            </a:r>
            <a:br>
              <a:rPr lang="en-US" dirty="0" smtClean="0"/>
            </a:br>
            <a:r>
              <a:rPr lang="en-US" dirty="0" smtClean="0"/>
              <a:t>SPI and I2C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RBE500-F17-10-04</a:t>
            </a:r>
            <a:endParaRPr lang="en-US" dirty="0" smtClean="0"/>
          </a:p>
          <a:p>
            <a:r>
              <a:rPr lang="en-US" dirty="0" smtClean="0"/>
              <a:t>Adj. Prof. Julian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(I</a:t>
            </a:r>
            <a:r>
              <a:rPr lang="en-US" baseline="30000" dirty="0" smtClean="0"/>
              <a:t>2</a:t>
            </a:r>
            <a:r>
              <a:rPr lang="en-US" dirty="0" smtClean="0"/>
              <a:t>C)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Developed by Phillips Labs in Eindhoven, Netherlands in 1982.</a:t>
            </a:r>
          </a:p>
          <a:p>
            <a:r>
              <a:rPr lang="en-US" sz="2400" dirty="0" smtClean="0"/>
              <a:t>Well documented and controlled specification, continually improved.</a:t>
            </a:r>
          </a:p>
          <a:p>
            <a:r>
              <a:rPr lang="en-US" sz="2400" dirty="0" smtClean="0"/>
              <a:t>Uses only 2 wires for one or many peripherals.</a:t>
            </a:r>
          </a:p>
          <a:p>
            <a:r>
              <a:rPr lang="en-US" sz="2400" dirty="0" smtClean="0"/>
              <a:t>Can have multiple masters.</a:t>
            </a:r>
          </a:p>
          <a:p>
            <a:r>
              <a:rPr lang="en-US" sz="2400" dirty="0" smtClean="0"/>
              <a:t>Open drain communications prevent conflicts. Pull to ground to send zero. Otherwise one.</a:t>
            </a:r>
          </a:p>
        </p:txBody>
      </p:sp>
    </p:spTree>
    <p:extLst>
      <p:ext uri="{BB962C8B-B14F-4D97-AF65-F5344CB8AC3E}">
        <p14:creationId xmlns:p14="http://schemas.microsoft.com/office/powerpoint/2010/main" val="33126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Interconnections</a:t>
            </a:r>
            <a:endParaRPr lang="en-US" dirty="0"/>
          </a:p>
        </p:txBody>
      </p:sp>
      <p:pic>
        <p:nvPicPr>
          <p:cNvPr id="4098" name="Picture 2" descr="I2C bus topolog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3"/>
          <a:stretch/>
        </p:blipFill>
        <p:spPr bwMode="auto">
          <a:xfrm>
            <a:off x="650276" y="1739901"/>
            <a:ext cx="8214323" cy="46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7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Signal Protocol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sends peripheral address code and read/write bit.</a:t>
            </a:r>
          </a:p>
          <a:p>
            <a:r>
              <a:rPr lang="en-US" dirty="0" smtClean="0"/>
              <a:t>Message is initiated by master sending a unique start signal.</a:t>
            </a:r>
          </a:p>
          <a:p>
            <a:r>
              <a:rPr lang="en-US" dirty="0" smtClean="0"/>
              <a:t>All peripherals listen for their address. </a:t>
            </a:r>
          </a:p>
          <a:p>
            <a:r>
              <a:rPr lang="en-US" dirty="0" smtClean="0"/>
              <a:t>Peripheral that was addressed sends acknowledge signal.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Signal Protocol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 transmission begins in byte multiples.</a:t>
            </a:r>
          </a:p>
          <a:p>
            <a:r>
              <a:rPr lang="en-US" sz="2800" dirty="0" smtClean="0"/>
              <a:t>Data can change only on SDA line when SCL clock is low.</a:t>
            </a:r>
          </a:p>
          <a:p>
            <a:r>
              <a:rPr lang="en-US" sz="2800" dirty="0" smtClean="0"/>
              <a:t>Data is considered valid when SCL is high.</a:t>
            </a:r>
          </a:p>
          <a:p>
            <a:r>
              <a:rPr lang="en-US" sz="2800" dirty="0" smtClean="0"/>
              <a:t>After transmission, master sends unique stop signal, which releases the bus.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65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Start and Stop Conditions</a:t>
            </a:r>
            <a:endParaRPr lang="en-US" dirty="0"/>
          </a:p>
        </p:txBody>
      </p:sp>
      <p:pic>
        <p:nvPicPr>
          <p:cNvPr id="5122" name="Picture 2" descr="Details (2) on I2C proto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739565"/>
            <a:ext cx="5600699" cy="445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Extended Addressing</a:t>
            </a:r>
            <a:endParaRPr lang="en-US" dirty="0"/>
          </a:p>
        </p:txBody>
      </p:sp>
      <p:pic>
        <p:nvPicPr>
          <p:cNvPr id="6146" name="Picture 2" descr="I2C 10 bits addressing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" b="33970"/>
          <a:stretch/>
        </p:blipFill>
        <p:spPr bwMode="auto">
          <a:xfrm>
            <a:off x="1476374" y="1831294"/>
            <a:ext cx="7406369" cy="2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918" y="4392749"/>
            <a:ext cx="488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 Normal I2C address is 7 bits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9918" y="4904071"/>
            <a:ext cx="6937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 Most peripherals allow two possible addresses by hardware jumper change.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918" y="5784725"/>
            <a:ext cx="6100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 Some peripherals </a:t>
            </a:r>
            <a:r>
              <a:rPr lang="en-US" sz="2400" dirty="0"/>
              <a:t>can utilize and extended 10 bit address</a:t>
            </a:r>
          </a:p>
        </p:txBody>
      </p:sp>
    </p:spTree>
    <p:extLst>
      <p:ext uri="{BB962C8B-B14F-4D97-AF65-F5344CB8AC3E}">
        <p14:creationId xmlns:p14="http://schemas.microsoft.com/office/powerpoint/2010/main" val="9539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Data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data rates are 100kbps (standard mode), 400kbps (fast mode), and 3.4 Mbps (high speed mode).</a:t>
            </a:r>
          </a:p>
          <a:p>
            <a:r>
              <a:rPr lang="en-US" dirty="0" smtClean="0"/>
              <a:t>Some variants have 10kbps (low speed mode) and 1 Mbps (fast mode 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SPI and I2C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Pins used</a:t>
            </a:r>
          </a:p>
          <a:p>
            <a:pPr lvl="1"/>
            <a:r>
              <a:rPr lang="en-US" sz="2400" dirty="0" smtClean="0"/>
              <a:t>SPI uses at least 4 microcontroller pins and one more for each extra peripheral.</a:t>
            </a:r>
          </a:p>
          <a:p>
            <a:pPr lvl="1"/>
            <a:r>
              <a:rPr lang="en-US" sz="2400" dirty="0" smtClean="0"/>
              <a:t>I2C uses only 2 pins for typically up to 16 peripherals due to bus loading, but more are possible by expansion chips.</a:t>
            </a:r>
          </a:p>
          <a:p>
            <a:r>
              <a:rPr lang="en-US" sz="2800" dirty="0" smtClean="0"/>
              <a:t>Data Speed</a:t>
            </a:r>
          </a:p>
          <a:p>
            <a:pPr lvl="1"/>
            <a:r>
              <a:rPr lang="en-US" sz="2400" dirty="0" smtClean="0"/>
              <a:t>SPI can be much faster than I2C and is full duplex. At least 10Mbps. Often used to </a:t>
            </a:r>
            <a:r>
              <a:rPr lang="en-US" sz="2400" smtClean="0"/>
              <a:t>connect two </a:t>
            </a:r>
            <a:r>
              <a:rPr lang="en-US" sz="2400" dirty="0" smtClean="0"/>
              <a:t>controllers.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3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12" y="301625"/>
            <a:ext cx="7685087" cy="1143000"/>
          </a:xfrm>
        </p:spPr>
        <p:txBody>
          <a:bodyPr/>
          <a:lstStyle/>
          <a:p>
            <a:r>
              <a:rPr lang="en-US" sz="3000" dirty="0" smtClean="0"/>
              <a:t>Relatively Low Speed Interfaces Between Microcontrollers and Peripherals</a:t>
            </a:r>
            <a:endParaRPr 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Digital – On/Of</a:t>
                </a:r>
              </a:p>
              <a:p>
                <a:r>
                  <a:rPr lang="en-US" dirty="0" smtClean="0"/>
                  <a:t>Analog – 0 to </a:t>
                </a:r>
                <a:r>
                  <a:rPr lang="en-US" dirty="0" err="1" smtClean="0"/>
                  <a:t>Vref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err="1" smtClean="0"/>
                  <a:t>Vcc</a:t>
                </a:r>
                <a:r>
                  <a:rPr lang="en-US" dirty="0" smtClean="0"/>
                  <a:t> </a:t>
                </a:r>
                <a:r>
                  <a:rPr lang="en-US" dirty="0" smtClean="0"/>
                  <a:t>volts</a:t>
                </a:r>
              </a:p>
              <a:p>
                <a:r>
                  <a:rPr lang="en-US" dirty="0" smtClean="0"/>
                  <a:t>Interrupt Triggers – Rising, Falling, Change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SPI– Serial Peripheral Interface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I2C – Inter-Integrated Circuit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51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06400" y="55765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http://www.byteparadigm.com/applications/introduction-to-i2c-and-spi-protocols/</a:t>
            </a:r>
          </a:p>
        </p:txBody>
      </p:sp>
    </p:spTree>
    <p:extLst>
      <p:ext uri="{BB962C8B-B14F-4D97-AF65-F5344CB8AC3E}">
        <p14:creationId xmlns:p14="http://schemas.microsoft.com/office/powerpoint/2010/main" val="20826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Grew out of popular Motorola 68000 microprocessor architecture around 1979.</a:t>
            </a:r>
          </a:p>
          <a:p>
            <a:r>
              <a:rPr lang="en-US" dirty="0" smtClean="0"/>
              <a:t>No detailed formal description. Can vary with microcontroller and peripheral.</a:t>
            </a:r>
          </a:p>
          <a:p>
            <a:r>
              <a:rPr lang="en-US" dirty="0" smtClean="0"/>
              <a:t>4 wire interface. Requires one extra microcontroller pin per peripheral.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SCLK – clock sent by the bus master to all slaves. All SPI signals are synchronized to this clock.</a:t>
            </a:r>
          </a:p>
          <a:p>
            <a:r>
              <a:rPr lang="en-US" sz="2800" dirty="0" err="1" smtClean="0"/>
              <a:t>SSn</a:t>
            </a:r>
            <a:r>
              <a:rPr lang="en-US" sz="2800" dirty="0" smtClean="0"/>
              <a:t> – Slave select signal for each peripheral.</a:t>
            </a:r>
          </a:p>
          <a:p>
            <a:r>
              <a:rPr lang="en-US" sz="2800" dirty="0" smtClean="0"/>
              <a:t>MOSI – (Master Out Slave In) Data communication from master to slave.</a:t>
            </a:r>
          </a:p>
          <a:p>
            <a:r>
              <a:rPr lang="en-US" sz="2800" dirty="0" smtClean="0"/>
              <a:t>MISO – (Master In Slave Out) </a:t>
            </a:r>
            <a:r>
              <a:rPr lang="en-US" sz="2800" dirty="0" smtClean="0"/>
              <a:t>Data </a:t>
            </a:r>
            <a:r>
              <a:rPr lang="en-US" sz="2800" dirty="0" smtClean="0"/>
              <a:t>communication from slave to master.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81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Interconnections</a:t>
            </a:r>
            <a:endParaRPr lang="en-US" dirty="0"/>
          </a:p>
        </p:txBody>
      </p:sp>
      <p:pic>
        <p:nvPicPr>
          <p:cNvPr id="1026" name="Picture 2" descr="SPI bus topolog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t="13263" r="14602"/>
          <a:stretch/>
        </p:blipFill>
        <p:spPr bwMode="auto">
          <a:xfrm>
            <a:off x="1079499" y="1663700"/>
            <a:ext cx="5089545" cy="502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32500" y="2387600"/>
            <a:ext cx="21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Peripheral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2500" y="4810919"/>
            <a:ext cx="244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Peripherals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</a:t>
            </a:r>
            <a:r>
              <a:rPr lang="en-US" dirty="0" smtClean="0"/>
              <a:t>Signal Relationships</a:t>
            </a:r>
            <a:endParaRPr lang="en-US" dirty="0"/>
          </a:p>
        </p:txBody>
      </p:sp>
      <p:pic>
        <p:nvPicPr>
          <p:cNvPr id="2050" name="Picture 2" descr="SPI protocol overvi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21"/>
          <a:stretch/>
        </p:blipFill>
        <p:spPr bwMode="auto">
          <a:xfrm>
            <a:off x="1044574" y="1718153"/>
            <a:ext cx="7720502" cy="454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Toggling and Sampling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Toggling (changing data) and Data Sampling can be varied.</a:t>
            </a:r>
          </a:p>
          <a:p>
            <a:r>
              <a:rPr lang="en-US" dirty="0" smtClean="0"/>
              <a:t>Option must be negotiated between master and slave.</a:t>
            </a:r>
          </a:p>
          <a:p>
            <a:r>
              <a:rPr lang="en-US" dirty="0" smtClean="0"/>
              <a:t>Master may have to change modes between talking to multiple peripherals.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Toggling and Sampling Options</a:t>
            </a:r>
            <a:endParaRPr lang="en-US" dirty="0"/>
          </a:p>
        </p:txBody>
      </p:sp>
      <p:pic>
        <p:nvPicPr>
          <p:cNvPr id="3074" name="Picture 2" descr="SPI mod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" r="2215" b="30104"/>
          <a:stretch/>
        </p:blipFill>
        <p:spPr bwMode="auto">
          <a:xfrm>
            <a:off x="1054100" y="1762128"/>
            <a:ext cx="7444542" cy="380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1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master system, usually the microcontroller.</a:t>
            </a:r>
          </a:p>
          <a:p>
            <a:r>
              <a:rPr lang="en-US" dirty="0" smtClean="0"/>
              <a:t>Can be used to communicate between multiple microcontrollers, but only one must be master.</a:t>
            </a:r>
          </a:p>
          <a:p>
            <a:r>
              <a:rPr lang="en-US" dirty="0" smtClean="0"/>
              <a:t>Full-Duplex communication. Both master and slave can send data at the same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BE500 PowerPoint Templat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RBE500 PowerPoint Template</Template>
  <TotalTime>2564</TotalTime>
  <Words>539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RBE500 PowerPoint Template</vt:lpstr>
      <vt:lpstr>Microcontroller Interfaces SPI and I2C</vt:lpstr>
      <vt:lpstr>Relatively Low Speed Interfaces Between Microcontrollers and Peripherals</vt:lpstr>
      <vt:lpstr>SPI Overview</vt:lpstr>
      <vt:lpstr>SPI Signals</vt:lpstr>
      <vt:lpstr>SPI Interconnections</vt:lpstr>
      <vt:lpstr>SPI Signal Relationships</vt:lpstr>
      <vt:lpstr>Toggling and Sampling Options</vt:lpstr>
      <vt:lpstr>SPI Toggling and Sampling Options</vt:lpstr>
      <vt:lpstr>SPI Characteristics</vt:lpstr>
      <vt:lpstr>I2C (I2C) Overview</vt:lpstr>
      <vt:lpstr>I2C Interconnections</vt:lpstr>
      <vt:lpstr>SPI Signal Protocol (1)</vt:lpstr>
      <vt:lpstr>SPI Signal Protocol (2)</vt:lpstr>
      <vt:lpstr>I2C Start and Stop Conditions</vt:lpstr>
      <vt:lpstr>I2C Extended Addressing</vt:lpstr>
      <vt:lpstr>SPI Data Rates</vt:lpstr>
      <vt:lpstr>Comparison of SPI and I2C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Interfaces SPI and I2C</dc:title>
  <dc:creator>Julian Center</dc:creator>
  <cp:lastModifiedBy>Julian Center</cp:lastModifiedBy>
  <cp:revision>15</cp:revision>
  <dcterms:created xsi:type="dcterms:W3CDTF">2017-11-07T03:23:17Z</dcterms:created>
  <dcterms:modified xsi:type="dcterms:W3CDTF">2017-11-08T22:14:36Z</dcterms:modified>
</cp:coreProperties>
</file>