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68"/>
  </p:notesMasterIdLst>
  <p:sldIdLst>
    <p:sldId id="256" r:id="rId2"/>
    <p:sldId id="393" r:id="rId3"/>
    <p:sldId id="299" r:id="rId4"/>
    <p:sldId id="300" r:id="rId5"/>
    <p:sldId id="301" r:id="rId6"/>
    <p:sldId id="392" r:id="rId7"/>
    <p:sldId id="302" r:id="rId8"/>
    <p:sldId id="317" r:id="rId9"/>
    <p:sldId id="272" r:id="rId10"/>
    <p:sldId id="304" r:id="rId11"/>
    <p:sldId id="305" r:id="rId12"/>
    <p:sldId id="306" r:id="rId13"/>
    <p:sldId id="307" r:id="rId14"/>
    <p:sldId id="308" r:id="rId15"/>
    <p:sldId id="309" r:id="rId16"/>
    <p:sldId id="318" r:id="rId17"/>
    <p:sldId id="311" r:id="rId18"/>
    <p:sldId id="312" r:id="rId19"/>
    <p:sldId id="310" r:id="rId20"/>
    <p:sldId id="313" r:id="rId21"/>
    <p:sldId id="314" r:id="rId22"/>
    <p:sldId id="315" r:id="rId23"/>
    <p:sldId id="319" r:id="rId24"/>
    <p:sldId id="391" r:id="rId25"/>
    <p:sldId id="390" r:id="rId26"/>
    <p:sldId id="370" r:id="rId27"/>
    <p:sldId id="371" r:id="rId28"/>
    <p:sldId id="372" r:id="rId29"/>
    <p:sldId id="373" r:id="rId30"/>
    <p:sldId id="374" r:id="rId31"/>
    <p:sldId id="39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26" r:id="rId48"/>
    <p:sldId id="350" r:id="rId49"/>
    <p:sldId id="351" r:id="rId50"/>
    <p:sldId id="352" r:id="rId51"/>
    <p:sldId id="353" r:id="rId52"/>
    <p:sldId id="354" r:id="rId53"/>
    <p:sldId id="356" r:id="rId54"/>
    <p:sldId id="348" r:id="rId55"/>
    <p:sldId id="358" r:id="rId56"/>
    <p:sldId id="359" r:id="rId57"/>
    <p:sldId id="360" r:id="rId58"/>
    <p:sldId id="361" r:id="rId59"/>
    <p:sldId id="363" r:id="rId60"/>
    <p:sldId id="364" r:id="rId61"/>
    <p:sldId id="365" r:id="rId62"/>
    <p:sldId id="362" r:id="rId63"/>
    <p:sldId id="366" r:id="rId64"/>
    <p:sldId id="367" r:id="rId65"/>
    <p:sldId id="368" r:id="rId66"/>
    <p:sldId id="369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89C40EE-4F9A-480E-AB1D-4C38296E8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5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9EB3C-B8DE-43AF-9286-F5BDF174F2E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76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D8374-67A3-4C64-9F27-FCFE4DFD1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570CA-29E3-46B1-A532-C79BF830D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6C7CB-A76F-4DCE-8072-C7F784E25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4FF34-D880-47D7-88DD-3915C63E0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921AE-5D55-4546-90C0-860A916915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AFCB7-CDE6-4244-838A-D6A237BEA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00102-86CD-4156-B6AC-2C779159E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889DF-75B8-4738-8EBC-2F91DC7BB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CE4CE-51D7-4AEA-94A2-8B8056997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FDFE-9F72-4422-B981-6F97A3120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52404-29AD-4BB7-B7B4-6F010BEF9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26627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628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29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3CA0CF0-5E95-49C2-B5C6-3251CAB02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Navigation </a:t>
            </a:r>
            <a:r>
              <a:rPr lang="en-US" sz="3600" smtClean="0"/>
              <a:t>and 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Inertial Measurements</a:t>
            </a:r>
            <a:endParaRPr lang="en-US" sz="3600" dirty="0" smtClean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11-01</a:t>
            </a:r>
          </a:p>
          <a:p>
            <a:pPr eaLnBrk="1" hangingPunct="1"/>
            <a:r>
              <a:rPr lang="en-US" dirty="0" smtClean="0"/>
              <a:t>RBE500</a:t>
            </a:r>
          </a:p>
          <a:p>
            <a:pPr eaLnBrk="1" hangingPunct="1"/>
            <a:r>
              <a:rPr lang="en-US" dirty="0" smtClean="0"/>
              <a:t>Adj. Prof. J. Center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76CCF-B078-468A-A386-23CC3CE2A6BF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Differential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2413"/>
            <a:ext cx="7694612" cy="5335587"/>
          </a:xfrm>
        </p:spPr>
        <p:txBody>
          <a:bodyPr/>
          <a:lstStyle/>
          <a:p>
            <a:r>
              <a:rPr lang="en-US" sz="2800" dirty="0" smtClean="0"/>
              <a:t>In this situation, the direction and velocity of the platform is controlled by the speed of the left and right wheels.</a:t>
            </a:r>
          </a:p>
          <a:p>
            <a:r>
              <a:rPr lang="en-US" sz="2800" dirty="0" smtClean="0"/>
              <a:t>Let’s make some assumptions:</a:t>
            </a:r>
          </a:p>
          <a:p>
            <a:pPr lvl="1"/>
            <a:r>
              <a:rPr lang="en-US" sz="2200" dirty="0" smtClean="0"/>
              <a:t>Wheels stay in contact with the ground.</a:t>
            </a:r>
          </a:p>
          <a:p>
            <a:pPr lvl="1"/>
            <a:r>
              <a:rPr lang="en-US" sz="2200" dirty="0" smtClean="0"/>
              <a:t>Wheels are a fixed and equal diameter, D.</a:t>
            </a:r>
          </a:p>
          <a:p>
            <a:pPr lvl="1"/>
            <a:r>
              <a:rPr lang="en-US" sz="2200" dirty="0" smtClean="0"/>
              <a:t>Wheels are separated by a fixed distance, L, from the center of the axle.</a:t>
            </a:r>
          </a:p>
          <a:p>
            <a:pPr lvl="1"/>
            <a:r>
              <a:rPr lang="en-US" sz="2200" dirty="0" smtClean="0"/>
              <a:t>R is the distance from the center of the axel to the Instantaneous Center of Curvature (ICC)</a:t>
            </a:r>
          </a:p>
          <a:p>
            <a:pPr lvl="1"/>
            <a:r>
              <a:rPr lang="en-US" sz="2200" dirty="0" smtClean="0"/>
              <a:t>No bumps.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Differential Drive Characteristics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00200"/>
                <a:ext cx="7313612" cy="4572000"/>
              </a:xfrm>
            </p:spPr>
            <p:txBody>
              <a:bodyPr/>
              <a:lstStyle/>
              <a:p>
                <a:r>
                  <a:rPr lang="en-US" sz="2700" dirty="0" smtClean="0"/>
                  <a:t>Given this setup, if the velocities of the contact points of left wheel,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7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700" dirty="0" smtClean="0"/>
                  <a:t>, and the right wheel,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7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700" dirty="0" smtClean="0"/>
                  <a:t>, are the same, the platform will move straight 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/>
                  <a:t> 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𝑅</m:t>
                    </m:r>
                    <m:r>
                      <a:rPr lang="en-US" sz="2800" b="0" i="1" smtClean="0">
                        <a:latin typeface="Cambria Math"/>
                      </a:rPr>
                      <m:t>=∞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700" dirty="0" smtClean="0"/>
                  <a:t>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7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700" dirty="0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7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700" dirty="0" smtClean="0"/>
                  <a:t> (or both) allows steering the platform to the left or right.</a:t>
                </a:r>
              </a:p>
              <a:p>
                <a:r>
                  <a:rPr lang="en-US" sz="2700" dirty="0" smtClean="0"/>
                  <a:t>This only works under the assumption that there is </a:t>
                </a:r>
                <a:r>
                  <a:rPr lang="en-US" sz="2700" u="sng" dirty="0" smtClean="0"/>
                  <a:t>no slip or bumps</a:t>
                </a:r>
                <a:r>
                  <a:rPr lang="en-US" sz="2700" dirty="0" smtClean="0"/>
                  <a:t>.</a:t>
                </a:r>
                <a:endParaRPr lang="en-US" sz="2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00200"/>
                <a:ext cx="7313612" cy="4572000"/>
              </a:xfrm>
              <a:blipFill rotWithShape="1">
                <a:blip r:embed="rId2"/>
                <a:stretch>
                  <a:fillRect l="-500" t="-1067" r="-3167" b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Differential Drive Equations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219200" y="1600200"/>
                <a:ext cx="7161212" cy="43449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Mathematically, we have: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𝑑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, or</a:t>
                </a:r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and instantaneous velocity,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219200" y="1600200"/>
                <a:ext cx="7161212" cy="4344987"/>
              </a:xfrm>
              <a:blipFill rotWithShape="1">
                <a:blip r:embed="rId2"/>
                <a:stretch>
                  <a:fillRect l="-1277" t="-1124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28307" y="2573696"/>
                <a:ext cx="21998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𝜔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07" y="2573696"/>
                <a:ext cx="2199898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28307" y="2112031"/>
                <a:ext cx="222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𝜔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07" y="2112031"/>
                <a:ext cx="222439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3436" y="3623232"/>
                <a:ext cx="4363117" cy="80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den>
                      </m:f>
                      <m:r>
                        <a:rPr lang="en-US" sz="2400" b="0" i="0" smtClean="0">
                          <a:latin typeface="Cambria Math"/>
                          <a:ea typeface="Cambria Math"/>
                        </a:rPr>
                        <m:t>,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36" y="3623232"/>
                <a:ext cx="4363117" cy="8090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67567" y="4419600"/>
                <a:ext cx="4281044" cy="871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𝑖𝑓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en-US" sz="2400" b="0" i="1" smtClean="0">
                          <a:latin typeface="Cambria Math"/>
                        </a:rPr>
                        <m:t>𝑅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𝑑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67" y="4419600"/>
                <a:ext cx="4281044" cy="8715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5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Determining Position and Orientation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1827212"/>
                <a:ext cx="7693025" cy="4725987"/>
              </a:xfrm>
            </p:spPr>
            <p:txBody>
              <a:bodyPr/>
              <a:lstStyle/>
              <a:p>
                <a:r>
                  <a:rPr lang="en-US" sz="2800" dirty="0" smtClean="0"/>
                  <a:t>At any given point in time, t, the left and right velocities of the wheels can be known:</a:t>
                </a:r>
                <a:endParaRPr lang="en-US" sz="2800" dirty="0"/>
              </a:p>
              <a:p>
                <a:pPr lvl="1"/>
                <a:r>
                  <a:rPr lang="en-US" sz="2400" dirty="0" smtClean="0"/>
                  <a:t>For example, by using an encoder to measure amount of wheel rotation.</a:t>
                </a:r>
              </a:p>
              <a:p>
                <a:pPr lvl="1"/>
                <a:r>
                  <a:rPr lang="en-US" sz="2400" dirty="0" smtClean="0"/>
                  <a:t>May be use with a PID controller given target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𝑣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𝑎𝑛𝑑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2400" dirty="0" smtClean="0"/>
                  <a:t> goals.</a:t>
                </a:r>
              </a:p>
              <a:p>
                <a:r>
                  <a:rPr lang="en-US" sz="2800" dirty="0" smtClean="0"/>
                  <a:t>Assuming the center of the axle is the origin for the robot platform, we can calculate the position and orientation of the robot as a function of time.</a:t>
                </a:r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827212"/>
                <a:ext cx="7693025" cy="4725987"/>
              </a:xfrm>
              <a:blipFill rotWithShape="1">
                <a:blip r:embed="rId2"/>
                <a:stretch>
                  <a:fillRect l="-714" t="-1290" r="-2538" b="-4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Determining Position and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a Cartesian coordinate system: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67778" y="4644335"/>
                <a:ext cx="3497881" cy="918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  <m:r>
                        <a:rPr lang="en-US" sz="2400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78" y="4644335"/>
                <a:ext cx="3497881" cy="9182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74552" y="3714308"/>
                <a:ext cx="4781694" cy="918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(0)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552" y="3714308"/>
                <a:ext cx="4781694" cy="9182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2076" y="2819400"/>
                <a:ext cx="4765728" cy="918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(0)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76" y="2819400"/>
                <a:ext cx="4765728" cy="9182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4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Accumulated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313612" cy="4802187"/>
          </a:xfrm>
        </p:spPr>
        <p:txBody>
          <a:bodyPr/>
          <a:lstStyle/>
          <a:p>
            <a:r>
              <a:rPr lang="en-US" dirty="0" smtClean="0"/>
              <a:t>It is in the underlying assumptions (and the integration) that result in accumulated errors:</a:t>
            </a:r>
          </a:p>
          <a:p>
            <a:pPr lvl="1"/>
            <a:r>
              <a:rPr lang="en-US" dirty="0" smtClean="0"/>
              <a:t>Mechanical tolerances and stability of wheel spacing and diameter.</a:t>
            </a:r>
          </a:p>
          <a:p>
            <a:pPr lvl="1"/>
            <a:r>
              <a:rPr lang="en-US" dirty="0" smtClean="0"/>
              <a:t>Flatness and traction of travel surface.</a:t>
            </a:r>
          </a:p>
          <a:p>
            <a:pPr lvl="1"/>
            <a:r>
              <a:rPr lang="en-US" dirty="0" smtClean="0"/>
              <a:t>Electrical/mechanical tolerances measuring (and maintaining) wheel velocity. (e.g. missing interrupts or timing errors.)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“Momentary”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7213"/>
            <a:ext cx="7693025" cy="4114800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Font typeface="Wingdings" pitchFamily="2" charset="2"/>
              <a:buChar char="¡"/>
            </a:pPr>
            <a:r>
              <a:rPr lang="en-US" sz="2900" dirty="0" smtClean="0"/>
              <a:t>The integration that is part of dead reckoning. This means that even transient errors in determining orientation will result in a constantly increasing position error.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¡"/>
            </a:pPr>
            <a:r>
              <a:rPr lang="en-US" sz="2900" dirty="0" smtClean="0"/>
              <a:t>Further, any biases in the system </a:t>
            </a:r>
            <a:r>
              <a:rPr lang="en-US" sz="2900" dirty="0"/>
              <a:t>are continuously “integrated in” to the position and orientation solution.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Rotational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725987"/>
          </a:xfrm>
        </p:spPr>
        <p:txBody>
          <a:bodyPr/>
          <a:lstStyle/>
          <a:p>
            <a:r>
              <a:rPr lang="en-US" dirty="0" smtClean="0"/>
              <a:t>The differential drive example is one simple way of controlling the velocity and orientation of a robot.</a:t>
            </a:r>
          </a:p>
          <a:p>
            <a:r>
              <a:rPr lang="en-US" dirty="0" smtClean="0"/>
              <a:t>For other steering mechanisms, some indication of the orientation of the steering mechanism is needed.</a:t>
            </a:r>
          </a:p>
          <a:p>
            <a:pPr lvl="1"/>
            <a:r>
              <a:rPr lang="en-US" dirty="0" smtClean="0"/>
              <a:t>As well as modifications to the math to account for the steering and drive having different origins.</a:t>
            </a:r>
          </a:p>
          <a:p>
            <a:r>
              <a:rPr lang="en-US" dirty="0" smtClean="0"/>
              <a:t>Thus, we need rotational sensors.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Rotation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Rotation sensors come in a variety of forms:</a:t>
            </a:r>
          </a:p>
          <a:p>
            <a:pPr lvl="1"/>
            <a:r>
              <a:rPr lang="en-US" dirty="0" smtClean="0"/>
              <a:t>Incremental encoders – determine displacement of a shaft from a known starting point</a:t>
            </a:r>
          </a:p>
          <a:p>
            <a:pPr lvl="1"/>
            <a:r>
              <a:rPr lang="en-US" dirty="0" smtClean="0"/>
              <a:t>Absolute encoders – provide a direct indication of the position of a shaft.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Incremental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540625" cy="2439987"/>
          </a:xfrm>
        </p:spPr>
        <p:txBody>
          <a:bodyPr/>
          <a:lstStyle/>
          <a:p>
            <a:r>
              <a:rPr lang="en-US" dirty="0" smtClean="0"/>
              <a:t>A common example of an incremental encoder is a quadrature encoder.</a:t>
            </a:r>
          </a:p>
          <a:p>
            <a:r>
              <a:rPr lang="en-US" dirty="0" smtClean="0"/>
              <a:t>Allows determining direction and amount of rotation: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6548438" cy="256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86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Navigation Problem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33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Incremental 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802188"/>
          </a:xfrm>
        </p:spPr>
        <p:txBody>
          <a:bodyPr/>
          <a:lstStyle/>
          <a:p>
            <a:r>
              <a:rPr lang="en-US" sz="2400" dirty="0" smtClean="0"/>
              <a:t>Work well for measuring relatively small amounts of rotation</a:t>
            </a:r>
          </a:p>
          <a:p>
            <a:pPr lvl="1"/>
            <a:r>
              <a:rPr lang="en-US" sz="2400" dirty="0" smtClean="0"/>
              <a:t>Limited by optical resolution and interrupt conflicts.</a:t>
            </a:r>
          </a:p>
          <a:p>
            <a:r>
              <a:rPr lang="en-US" sz="2400" dirty="0" smtClean="0"/>
              <a:t>“Index” can provide a count of whole rotations, but many encoder do not have this.</a:t>
            </a:r>
          </a:p>
          <a:p>
            <a:r>
              <a:rPr lang="en-US" sz="2400" dirty="0" smtClean="0"/>
              <a:t>Eventually, quantization or interrupts conflicts may cause missed counts or timing errors.</a:t>
            </a:r>
          </a:p>
          <a:p>
            <a:r>
              <a:rPr lang="en-US" sz="2400" dirty="0" smtClean="0"/>
              <a:t>Even with an index mark, an encoder only indicates actual shaft position at one point.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Absolute 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1449387"/>
          </a:xfrm>
        </p:spPr>
        <p:txBody>
          <a:bodyPr/>
          <a:lstStyle/>
          <a:p>
            <a:r>
              <a:rPr lang="en-US" dirty="0" smtClean="0"/>
              <a:t>An absolute encoder provides a way to directly measure the orientation of a shaft: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276600"/>
            <a:ext cx="813074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Absolute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1601786"/>
          </a:xfrm>
        </p:spPr>
        <p:txBody>
          <a:bodyPr/>
          <a:lstStyle/>
          <a:p>
            <a:r>
              <a:rPr lang="en-US" dirty="0" smtClean="0"/>
              <a:t>These systems typically use a Gray-coded disk to allow encoding absolute shaft position”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28999"/>
            <a:ext cx="2924175" cy="280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69328" y="3351214"/>
            <a:ext cx="3886200" cy="327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These sensors tend to be most commonly used in low-speed applications needing 10-12 bits of resolution.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29804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Heading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detect drift while dead reckoning using odometry, it is possible to include other measures of orientation:</a:t>
            </a:r>
          </a:p>
          <a:p>
            <a:r>
              <a:rPr lang="en-US" dirty="0" smtClean="0"/>
              <a:t>These may include:</a:t>
            </a:r>
          </a:p>
          <a:p>
            <a:pPr lvl="1"/>
            <a:r>
              <a:rPr lang="en-US" dirty="0" smtClean="0"/>
              <a:t>Magnetometer / Compass</a:t>
            </a:r>
          </a:p>
          <a:p>
            <a:pPr lvl="1"/>
            <a:r>
              <a:rPr lang="en-US" dirty="0" smtClean="0"/>
              <a:t>Angular rate sensor – Gyroscope.</a:t>
            </a:r>
          </a:p>
          <a:p>
            <a:pPr lvl="1"/>
            <a:r>
              <a:rPr lang="en-US" dirty="0" smtClean="0"/>
              <a:t>Velocity sensor – Accelerometer.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Inertial Systems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38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 versus IMU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616825" cy="4878387"/>
          </a:xfrm>
        </p:spPr>
        <p:txBody>
          <a:bodyPr/>
          <a:lstStyle/>
          <a:p>
            <a:r>
              <a:rPr lang="en-US" sz="2800" dirty="0" smtClean="0"/>
              <a:t>There are two terms that are often used incorrectly and/or synonymously when discussing inertial systems</a:t>
            </a:r>
            <a:r>
              <a:rPr lang="en-US" sz="2800" dirty="0"/>
              <a:t>. An INS is an “Inertial Navigation System”</a:t>
            </a:r>
          </a:p>
          <a:p>
            <a:pPr lvl="1"/>
            <a:r>
              <a:rPr lang="en-US" sz="2400" dirty="0"/>
              <a:t>An INS, therefore, produces a </a:t>
            </a:r>
            <a:r>
              <a:rPr lang="en-US" sz="2400" u="sng" dirty="0"/>
              <a:t>navigation solution</a:t>
            </a:r>
            <a:r>
              <a:rPr lang="en-US" sz="24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An IMU is an “Inertial Measurement Unit”</a:t>
            </a:r>
          </a:p>
          <a:p>
            <a:pPr lvl="1"/>
            <a:r>
              <a:rPr lang="en-US" sz="2400" dirty="0" smtClean="0"/>
              <a:t>An IMU measures physical properties that may be used by the INS.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830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Sensors - Accelerometers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suspends a mass on a spring or pendulum.</a:t>
            </a:r>
          </a:p>
          <a:p>
            <a:r>
              <a:rPr lang="en-US" dirty="0" smtClean="0"/>
              <a:t>Measures the displacement of a proof mass.</a:t>
            </a:r>
          </a:p>
          <a:p>
            <a:r>
              <a:rPr lang="en-US" dirty="0" smtClean="0"/>
              <a:t>Displacement of the proof mass is proportional to the force along the axis of the sensor.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5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Accelerometers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Modeled by:</a:t>
            </a:r>
          </a:p>
          <a:p>
            <a:endParaRPr lang="en-US" dirty="0"/>
          </a:p>
          <a:p>
            <a:r>
              <a:rPr lang="en-US" dirty="0" smtClean="0"/>
              <a:t>where </a:t>
            </a:r>
            <a:r>
              <a:rPr lang="en-US" i="1" dirty="0" smtClean="0"/>
              <a:t>l</a:t>
            </a:r>
            <a:r>
              <a:rPr lang="en-US" dirty="0" smtClean="0"/>
              <a:t> is the displacement, </a:t>
            </a:r>
            <a:r>
              <a:rPr lang="en-US" i="1" dirty="0" smtClean="0"/>
              <a:t>m</a:t>
            </a:r>
            <a:r>
              <a:rPr lang="en-US" dirty="0" smtClean="0"/>
              <a:t> is the mass,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v</a:t>
            </a:r>
            <a:r>
              <a:rPr lang="en-US" dirty="0" smtClean="0"/>
              <a:t> is the damping coefficient, and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e</a:t>
            </a:r>
            <a:r>
              <a:rPr lang="en-US" dirty="0" smtClean="0"/>
              <a:t> is the spring coefficient.</a:t>
            </a:r>
          </a:p>
          <a:p>
            <a:r>
              <a:rPr lang="en-US" dirty="0" smtClean="0"/>
              <a:t>In steady state: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90875" y="2352675"/>
                <a:ext cx="3281924" cy="5481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sz="2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𝑙</m:t>
                          </m:r>
                        </m:e>
                      </m:acc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𝑙</m:t>
                          </m:r>
                        </m:e>
                      </m:acc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𝑙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875" y="2352675"/>
                <a:ext cx="3281924" cy="5481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31066" y="5344180"/>
                <a:ext cx="17693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𝑙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066" y="5344180"/>
                <a:ext cx="176939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3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Spring 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676400"/>
            <a:ext cx="4752975" cy="4800600"/>
          </a:xfrm>
        </p:spPr>
        <p:txBody>
          <a:bodyPr/>
          <a:lstStyle/>
          <a:p>
            <a:r>
              <a:rPr lang="en-US" sz="2400" dirty="0" smtClean="0"/>
              <a:t>Measuring the displacement, </a:t>
            </a:r>
            <a:r>
              <a:rPr lang="en-US" sz="2400" i="1" dirty="0" smtClean="0"/>
              <a:t>l, </a:t>
            </a:r>
            <a:r>
              <a:rPr lang="en-US" sz="2400" dirty="0" smtClean="0"/>
              <a:t>provides a measure of force F.</a:t>
            </a:r>
          </a:p>
          <a:p>
            <a:r>
              <a:rPr lang="en-US" sz="2400" dirty="0" smtClean="0"/>
              <a:t>However, this is only true in </a:t>
            </a:r>
            <a:r>
              <a:rPr lang="en-US" sz="2400" u="sng" dirty="0" smtClean="0"/>
              <a:t>steady state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This means that there is a </a:t>
            </a:r>
            <a:r>
              <a:rPr lang="en-US" sz="2400" u="sng" dirty="0" smtClean="0"/>
              <a:t>limit</a:t>
            </a:r>
            <a:r>
              <a:rPr lang="en-US" sz="2400" dirty="0" smtClean="0"/>
              <a:t> on how fast the accelerometer can react to changes in force.</a:t>
            </a:r>
          </a:p>
          <a:p>
            <a:r>
              <a:rPr lang="en-US" sz="2400" dirty="0" smtClean="0"/>
              <a:t>This limit is a function of the spring and damping coefficients.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09800"/>
            <a:ext cx="3581400" cy="4224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1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Vibrating 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848600" cy="4648200"/>
          </a:xfrm>
        </p:spPr>
        <p:txBody>
          <a:bodyPr/>
          <a:lstStyle/>
          <a:p>
            <a:r>
              <a:rPr lang="en-US" sz="2800" dirty="0" smtClean="0"/>
              <a:t>When a mass hangs from a wire, an acceleration in the direction of the mass will tend to stretch or compress the wire.</a:t>
            </a:r>
          </a:p>
          <a:p>
            <a:r>
              <a:rPr lang="en-US" sz="2800" dirty="0" smtClean="0"/>
              <a:t>Like a guitar string, this change in tension results in a change in resonant frequency of the wire.</a:t>
            </a:r>
          </a:p>
          <a:p>
            <a:r>
              <a:rPr lang="en-US" sz="2800" dirty="0" smtClean="0"/>
              <a:t>Since resonant frequency is proportional to  acceleration, measuring frequency measures acceleration.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27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Sensor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problem of </a:t>
            </a:r>
            <a:r>
              <a:rPr lang="en-US" sz="2800" dirty="0" smtClean="0"/>
              <a:t>determining</a:t>
            </a:r>
            <a:r>
              <a:rPr lang="en-US" dirty="0" smtClean="0"/>
              <a:t> the location and heading of a platform (or parts of a platform):</a:t>
            </a:r>
          </a:p>
          <a:p>
            <a:pPr lvl="1"/>
            <a:r>
              <a:rPr lang="en-US" dirty="0" smtClean="0"/>
              <a:t>Relative position – we can determine position as a change from a known pose.</a:t>
            </a:r>
          </a:p>
          <a:p>
            <a:pPr lvl="1"/>
            <a:r>
              <a:rPr lang="en-US" dirty="0" smtClean="0"/>
              <a:t>Absolute position – we can determine pose within a known coordinate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MEMS Accelerometers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and vibratory mass can be built to achieve very accurate measurements.</a:t>
            </a:r>
          </a:p>
          <a:p>
            <a:r>
              <a:rPr lang="en-US" dirty="0" smtClean="0"/>
              <a:t>This accuracy, however, is achieved at substantial expense.</a:t>
            </a:r>
          </a:p>
          <a:p>
            <a:r>
              <a:rPr lang="en-US" dirty="0" smtClean="0"/>
              <a:t>Thus, there is a market for low-cost alternatives – Enter the MEMS accelerometer.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Vertical Accelerometer Measurements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600200"/>
            <a:ext cx="7313612" cy="4497387"/>
          </a:xfrm>
        </p:spPr>
        <p:txBody>
          <a:bodyPr/>
          <a:lstStyle/>
          <a:p>
            <a:r>
              <a:rPr lang="en-US" sz="2800" dirty="0" smtClean="0"/>
              <a:t>The “acceleration” measurement in the vertical direction measures the force countering gravity, not just F=ma.</a:t>
            </a:r>
          </a:p>
          <a:p>
            <a:r>
              <a:rPr lang="en-US" sz="2800" dirty="0" smtClean="0"/>
              <a:t>Therefore, a gravity model is needed to correct this measurement, or knowledge that the vehicle is moving on a flat surface can be used to eliminate the erroneous vertical motion estimate.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7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Measuring 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3733799" cy="4876800"/>
          </a:xfrm>
        </p:spPr>
        <p:txBody>
          <a:bodyPr/>
          <a:lstStyle/>
          <a:p>
            <a:r>
              <a:rPr lang="en-US" sz="2800" dirty="0" smtClean="0"/>
              <a:t>There are many MEMS accelerometer configurations.</a:t>
            </a:r>
          </a:p>
          <a:p>
            <a:r>
              <a:rPr lang="en-US" sz="2800" dirty="0" smtClean="0"/>
              <a:t>Most involve measuring changes in capacitance when a proof mass moves relative to the substrate.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46672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3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3-Axis MEMS Topology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33600"/>
            <a:ext cx="5138738" cy="420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2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3-Axis Device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57399"/>
            <a:ext cx="4572000" cy="460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Accelerometer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958138" cy="4338637"/>
          </a:xfrm>
        </p:spPr>
        <p:txBody>
          <a:bodyPr/>
          <a:lstStyle/>
          <a:p>
            <a:r>
              <a:rPr lang="en-US" dirty="0" smtClean="0"/>
              <a:t>The accelerometer bias is a “constant” value that is present when the accelerometer is stationary.</a:t>
            </a:r>
          </a:p>
          <a:p>
            <a:r>
              <a:rPr lang="en-US" dirty="0" smtClean="0"/>
              <a:t>Bias occurs (primarily) due to:</a:t>
            </a:r>
          </a:p>
          <a:p>
            <a:pPr lvl="1"/>
            <a:r>
              <a:rPr lang="en-US" dirty="0" smtClean="0"/>
              <a:t>DC offset in the sensor electronics.</a:t>
            </a:r>
          </a:p>
          <a:p>
            <a:pPr lvl="1"/>
            <a:r>
              <a:rPr lang="en-US" dirty="0" smtClean="0"/>
              <a:t>Mechanical offset of the accelerometer relative to gravity.</a:t>
            </a:r>
          </a:p>
          <a:p>
            <a:r>
              <a:rPr lang="en-US" dirty="0" smtClean="0"/>
              <a:t>It may take a </a:t>
            </a:r>
            <a:r>
              <a:rPr lang="en-US" b="1" dirty="0" smtClean="0"/>
              <a:t>LONG</a:t>
            </a:r>
            <a:r>
              <a:rPr lang="en-US" dirty="0" smtClean="0"/>
              <a:t> time to stabilize!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Effect of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958138" cy="4800600"/>
          </a:xfrm>
        </p:spPr>
        <p:txBody>
          <a:bodyPr/>
          <a:lstStyle/>
          <a:p>
            <a:r>
              <a:rPr lang="en-US" dirty="0" smtClean="0"/>
              <a:t>Extracting position from acceleration requires double integration.</a:t>
            </a:r>
          </a:p>
          <a:p>
            <a:r>
              <a:rPr lang="en-US" dirty="0" smtClean="0"/>
              <a:t>Assuming a constant bias, </a:t>
            </a:r>
            <a:r>
              <a:rPr lang="en-US" i="1" dirty="0" smtClean="0">
                <a:latin typeface="Symbol" pitchFamily="18" charset="2"/>
              </a:rPr>
              <a:t>e</a:t>
            </a:r>
            <a:r>
              <a:rPr lang="en-US" dirty="0" smtClean="0"/>
              <a:t>, the effect on position is quadratic with time: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Unless corrected, this eventually results in extreme degradation of position and velocity estimates.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52800" y="3505200"/>
                <a:ext cx="2179123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𝜀</m:t>
                      </m:r>
                      <m:r>
                        <a:rPr lang="en-US" sz="2800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505200"/>
                <a:ext cx="2179123" cy="9541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7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Compensating for These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313612" cy="4497387"/>
          </a:xfrm>
        </p:spPr>
        <p:txBody>
          <a:bodyPr/>
          <a:lstStyle/>
          <a:p>
            <a:r>
              <a:rPr lang="en-US" sz="2800" dirty="0" smtClean="0"/>
              <a:t>This bias is a cumulative effect.</a:t>
            </a:r>
          </a:p>
          <a:p>
            <a:r>
              <a:rPr lang="en-US" sz="2800" dirty="0" smtClean="0"/>
              <a:t>Like odometry, over the short term, an INU can be very accurate.</a:t>
            </a:r>
          </a:p>
          <a:p>
            <a:pPr lvl="1"/>
            <a:r>
              <a:rPr lang="en-US" sz="2400" dirty="0" smtClean="0"/>
              <a:t>One common approach is to “reset” the INU initial parameters periodically.</a:t>
            </a:r>
          </a:p>
          <a:p>
            <a:pPr lvl="1"/>
            <a:r>
              <a:rPr lang="en-US" sz="2400" dirty="0" smtClean="0"/>
              <a:t>These “resets” can involve simply stopping (velocity fix), and readjusting biases and their accumulated effects.</a:t>
            </a:r>
          </a:p>
          <a:p>
            <a:pPr lvl="1"/>
            <a:r>
              <a:rPr lang="en-US" sz="2400" dirty="0" smtClean="0"/>
              <a:t>They may involve “resetting” by using information from an absolute positioning system periodically (position fix).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Effects of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noise in an accelerometer tends to consist of two parts.</a:t>
            </a:r>
          </a:p>
          <a:p>
            <a:pPr lvl="1"/>
            <a:r>
              <a:rPr lang="en-US" dirty="0" smtClean="0"/>
              <a:t>Over short time periods, it looks fairly white</a:t>
            </a:r>
          </a:p>
          <a:p>
            <a:pPr lvl="1"/>
            <a:r>
              <a:rPr lang="en-US" dirty="0" smtClean="0"/>
              <a:t>Over longer time periods, it begins to look Markov.</a:t>
            </a:r>
          </a:p>
          <a:p>
            <a:r>
              <a:rPr lang="en-US" dirty="0" smtClean="0"/>
              <a:t>There is a great temptation to identify accelerometer data as “noisy” and “filter”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Filtering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924800" cy="4114800"/>
          </a:xfrm>
        </p:spPr>
        <p:txBody>
          <a:bodyPr/>
          <a:lstStyle/>
          <a:p>
            <a:r>
              <a:rPr lang="en-US" sz="2800" dirty="0" smtClean="0"/>
              <a:t>A filter essentially averages a signal to reduce the instantaneous fluctuations.</a:t>
            </a:r>
          </a:p>
          <a:p>
            <a:r>
              <a:rPr lang="en-US" sz="2800" dirty="0" smtClean="0"/>
              <a:t>Put another way, filtering effectively integrates the noise.</a:t>
            </a:r>
          </a:p>
          <a:p>
            <a:r>
              <a:rPr lang="en-US" sz="2800" dirty="0" smtClean="0"/>
              <a:t>This, in turn, changes the statistics of the noise.</a:t>
            </a:r>
          </a:p>
          <a:p>
            <a:r>
              <a:rPr lang="en-US" sz="2800" dirty="0" smtClean="0"/>
              <a:t>Integrating the noise, creates a random walk which has a variance which grows as t</a:t>
            </a:r>
            <a:r>
              <a:rPr lang="en-US" sz="2800" baseline="30000" dirty="0" smtClean="0"/>
              <a:t>1/2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36658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Relative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573587"/>
          </a:xfrm>
        </p:spPr>
        <p:txBody>
          <a:bodyPr/>
          <a:lstStyle/>
          <a:p>
            <a:r>
              <a:rPr lang="en-US" dirty="0" smtClean="0"/>
              <a:t>Determining relative pose implies “dead reckoning”:</a:t>
            </a:r>
          </a:p>
          <a:p>
            <a:pPr lvl="1"/>
            <a:r>
              <a:rPr lang="en-US" dirty="0" smtClean="0"/>
              <a:t>Assumes some known starting point.</a:t>
            </a:r>
          </a:p>
          <a:p>
            <a:pPr lvl="1"/>
            <a:r>
              <a:rPr lang="en-US" dirty="0" smtClean="0"/>
              <a:t>Sensors measure some “advance” from that starting point.</a:t>
            </a:r>
          </a:p>
          <a:p>
            <a:pPr lvl="1"/>
            <a:r>
              <a:rPr lang="en-US" dirty="0" smtClean="0"/>
              <a:t>Prone to accumulation of errors.</a:t>
            </a:r>
          </a:p>
          <a:p>
            <a:pPr lvl="2"/>
            <a:r>
              <a:rPr lang="en-US" dirty="0" smtClean="0"/>
              <a:t>Errors may be reasonably bounded by periodic recalibration</a:t>
            </a:r>
          </a:p>
          <a:p>
            <a:pPr lvl="3"/>
            <a:r>
              <a:rPr lang="en-US" dirty="0" smtClean="0"/>
              <a:t>Position Fixes -- Absolute fixes</a:t>
            </a:r>
          </a:p>
          <a:p>
            <a:pPr lvl="3"/>
            <a:r>
              <a:rPr lang="en-US" dirty="0" smtClean="0"/>
              <a:t>Velocity Fixes -- Zero-velocity Updates</a:t>
            </a:r>
          </a:p>
          <a:p>
            <a:pPr lvl="3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this means…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958138" cy="4800600"/>
          </a:xfrm>
        </p:spPr>
        <p:txBody>
          <a:bodyPr/>
          <a:lstStyle/>
          <a:p>
            <a:r>
              <a:rPr lang="en-US" sz="2800" dirty="0" smtClean="0"/>
              <a:t>So, the bias errors result in continually increasing position errors.</a:t>
            </a:r>
          </a:p>
          <a:p>
            <a:r>
              <a:rPr lang="en-US" sz="2800" dirty="0" smtClean="0"/>
              <a:t>Integrating the accelerometer noise results in increasing velocity variance.</a:t>
            </a:r>
          </a:p>
          <a:p>
            <a:r>
              <a:rPr lang="en-US" sz="2800" dirty="0" smtClean="0"/>
              <a:t>In addition, we have:</a:t>
            </a:r>
          </a:p>
          <a:p>
            <a:pPr lvl="1"/>
            <a:r>
              <a:rPr lang="en-US" dirty="0" smtClean="0"/>
              <a:t>Bias stability – bias tends to wander over time.</a:t>
            </a:r>
          </a:p>
          <a:p>
            <a:pPr lvl="1"/>
            <a:r>
              <a:rPr lang="en-US" dirty="0" smtClean="0"/>
              <a:t>Temperature – non-linear bias change with temp</a:t>
            </a:r>
          </a:p>
          <a:p>
            <a:pPr lvl="1"/>
            <a:r>
              <a:rPr lang="en-US" dirty="0" smtClean="0"/>
              <a:t>Calibration errors – scale, alignment, linearity.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Accelerometer Error Summary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3" y="2133599"/>
            <a:ext cx="8478337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3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Gyroscopes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2214563"/>
            <a:ext cx="4219575" cy="3881437"/>
          </a:xfrm>
        </p:spPr>
        <p:txBody>
          <a:bodyPr/>
          <a:lstStyle/>
          <a:p>
            <a:r>
              <a:rPr lang="en-US" dirty="0" smtClean="0"/>
              <a:t>Early gyroscopes were mechanical, involving a spinning flywheel.</a:t>
            </a:r>
          </a:p>
          <a:p>
            <a:r>
              <a:rPr lang="en-US" dirty="0" smtClean="0"/>
              <a:t>Current high-quality gyros tend to be laser or fiber optic gyros.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38400"/>
            <a:ext cx="40957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875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Vibratory MEMS Gyroscope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5229224" cy="4559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7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MEMS Gyroscope Device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7696200" cy="426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9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Gyro Error Sources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90307"/>
            <a:ext cx="8324367" cy="414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5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Sensing 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2214563"/>
            <a:ext cx="7958138" cy="1290637"/>
          </a:xfrm>
        </p:spPr>
        <p:txBody>
          <a:bodyPr/>
          <a:lstStyle/>
          <a:p>
            <a:r>
              <a:rPr lang="en-US" dirty="0" smtClean="0"/>
              <a:t>A generic accelerometer/gyro block diagram is: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7543800" cy="182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97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Inertial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58138" cy="4262437"/>
          </a:xfrm>
        </p:spPr>
        <p:txBody>
          <a:bodyPr/>
          <a:lstStyle/>
          <a:p>
            <a:r>
              <a:rPr lang="en-US" dirty="0" smtClean="0"/>
              <a:t>Because the error mechanisms are independent, it is common to combine odometry with inertial navigation.</a:t>
            </a:r>
          </a:p>
          <a:p>
            <a:r>
              <a:rPr lang="en-US" dirty="0" smtClean="0"/>
              <a:t>While inertial systems have problems (drift) for navigation systems, they also have some advantages:</a:t>
            </a:r>
          </a:p>
          <a:p>
            <a:pPr lvl="1"/>
            <a:r>
              <a:rPr lang="en-US" dirty="0" smtClean="0"/>
              <a:t>High update rate.</a:t>
            </a:r>
          </a:p>
          <a:p>
            <a:pPr lvl="1"/>
            <a:r>
              <a:rPr lang="en-US" dirty="0" smtClean="0"/>
              <a:t>Potential high accuracy.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Inertial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58138" cy="5029200"/>
          </a:xfrm>
        </p:spPr>
        <p:txBody>
          <a:bodyPr/>
          <a:lstStyle/>
          <a:p>
            <a:r>
              <a:rPr lang="en-US" sz="3000" dirty="0" smtClean="0"/>
              <a:t>There are basically two different “flavors” of inertial systems.</a:t>
            </a:r>
          </a:p>
          <a:p>
            <a:r>
              <a:rPr lang="en-US" sz="3000" dirty="0" smtClean="0"/>
              <a:t>“Strapdown” Inertial Navigation</a:t>
            </a:r>
          </a:p>
          <a:p>
            <a:pPr lvl="1"/>
            <a:r>
              <a:rPr lang="en-US" sz="2400" dirty="0" smtClean="0"/>
              <a:t>In a </a:t>
            </a:r>
            <a:r>
              <a:rPr lang="en-US" sz="2400" dirty="0" err="1" smtClean="0"/>
              <a:t>strapdown</a:t>
            </a:r>
            <a:r>
              <a:rPr lang="en-US" sz="2400" dirty="0" smtClean="0"/>
              <a:t> inertial system, the IMU is fixed to the body (platform).  Thus the orientation of the body and the IMU changes as one.</a:t>
            </a:r>
          </a:p>
          <a:p>
            <a:r>
              <a:rPr lang="en-US" sz="3000" dirty="0" smtClean="0"/>
              <a:t>“Gimbaled” Inertial Navigation</a:t>
            </a:r>
          </a:p>
          <a:p>
            <a:pPr lvl="1"/>
            <a:r>
              <a:rPr lang="en-US" sz="2400" dirty="0" smtClean="0"/>
              <a:t>In a gimbaled inertial system, the IMU stays in the inertial (navigation) frame and the body moves around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59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Gimbaled IMU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39965"/>
            <a:ext cx="4038600" cy="38814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gimbaled (or “stable” platform) allows the IMU to rotate freely to maintain alignment with the navigation frame.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04936"/>
            <a:ext cx="4181475" cy="4286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3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Dead Reckoning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268787"/>
          </a:xfrm>
        </p:spPr>
        <p:txBody>
          <a:bodyPr/>
          <a:lstStyle/>
          <a:p>
            <a:r>
              <a:rPr lang="en-US" dirty="0" smtClean="0"/>
              <a:t>There are two basic types of sensors that provide data to a dead reckoning system:</a:t>
            </a:r>
          </a:p>
          <a:p>
            <a:pPr lvl="1"/>
            <a:r>
              <a:rPr lang="en-US" dirty="0" smtClean="0"/>
              <a:t>Odometry – Odometry sensors measure displacement or orientation as a function of time.</a:t>
            </a:r>
          </a:p>
          <a:p>
            <a:pPr lvl="1"/>
            <a:r>
              <a:rPr lang="en-US" dirty="0" smtClean="0"/>
              <a:t>Inertial – Inertial sensors measure physical parameters like acceleration or rotation relative to an inertial reference frame.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Stable Platform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2214563"/>
            <a:ext cx="7958138" cy="1595437"/>
          </a:xfrm>
        </p:spPr>
        <p:txBody>
          <a:bodyPr/>
          <a:lstStyle/>
          <a:p>
            <a:r>
              <a:rPr lang="en-US" dirty="0" smtClean="0"/>
              <a:t>Since a stable platform stays in the navigation frame, the basic idea is pretty straightforward: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816529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2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Strapdown Navigation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772400" cy="4800600"/>
          </a:xfrm>
        </p:spPr>
        <p:txBody>
          <a:bodyPr/>
          <a:lstStyle/>
          <a:p>
            <a:r>
              <a:rPr lang="en-US" dirty="0" smtClean="0"/>
              <a:t>In a </a:t>
            </a:r>
            <a:r>
              <a:rPr lang="en-US" dirty="0" err="1" smtClean="0"/>
              <a:t>strapdown</a:t>
            </a:r>
            <a:r>
              <a:rPr lang="en-US" dirty="0" smtClean="0"/>
              <a:t> system, things get a little more complicated.</a:t>
            </a:r>
          </a:p>
          <a:p>
            <a:pPr lvl="1"/>
            <a:r>
              <a:rPr lang="en-US" sz="2400" dirty="0" smtClean="0"/>
              <a:t>The orientation of the accelerometers will now change as the platform orientation changes.</a:t>
            </a:r>
          </a:p>
          <a:p>
            <a:pPr lvl="1"/>
            <a:r>
              <a:rPr lang="en-US" sz="2400" dirty="0" smtClean="0"/>
              <a:t>Thus, the meaning of the accelerometer information depends on knowing how the orientation has changed relative to the navigation frame.</a:t>
            </a:r>
          </a:p>
          <a:p>
            <a:pPr lvl="1"/>
            <a:r>
              <a:rPr lang="en-US" sz="2400" dirty="0" smtClean="0"/>
              <a:t>These changes are often measured using gyroscopes to measure pitch, roll and yaw.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84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Strapdown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958138" cy="159543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strapdown</a:t>
            </a:r>
            <a:r>
              <a:rPr lang="en-US" dirty="0" smtClean="0"/>
              <a:t> system is mechanically simpler, but adds some computational complexity (and an additional source of error).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581400"/>
            <a:ext cx="783020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3352799" y="4572000"/>
            <a:ext cx="5315607" cy="1676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399" y="4202668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Same processing as gimbaled system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Simplified INU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 approach to creating an INU is to first compensate for platform orientation and then integrate: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659053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8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More Realistic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905000"/>
            <a:ext cx="749080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6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Accelerating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3-axis accelerometer sliding across a table.	</a:t>
            </a:r>
          </a:p>
          <a:p>
            <a:pPr lvl="1"/>
            <a:r>
              <a:rPr lang="en-US" dirty="0" smtClean="0"/>
              <a:t>We’d expect an increase in acceleration as the body begins moving.</a:t>
            </a:r>
          </a:p>
          <a:p>
            <a:pPr lvl="1"/>
            <a:r>
              <a:rPr lang="en-US" dirty="0" smtClean="0"/>
              <a:t>Little acceleration while at constant velocity.</a:t>
            </a:r>
          </a:p>
          <a:p>
            <a:pPr lvl="1"/>
            <a:r>
              <a:rPr lang="en-US" dirty="0" smtClean="0"/>
              <a:t>Decrease in acceleration as the body comes to a stop.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3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Sliding Across a Table – Raw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6251821" cy="453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Movement Was Along X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raw data we see a couple of things of note:</a:t>
            </a:r>
          </a:p>
          <a:p>
            <a:pPr lvl="1"/>
            <a:r>
              <a:rPr lang="en-US" dirty="0" smtClean="0"/>
              <a:t>Movement was along the X-Axis, but there are artifacts in Y and Z as well.</a:t>
            </a:r>
          </a:p>
          <a:p>
            <a:pPr lvl="1"/>
            <a:r>
              <a:rPr lang="en-US" dirty="0" smtClean="0"/>
              <a:t>Slight biases in X, Y and Z</a:t>
            </a:r>
          </a:p>
          <a:p>
            <a:pPr lvl="2"/>
            <a:r>
              <a:rPr lang="en-US" dirty="0" smtClean="0"/>
              <a:t>0-6 second region</a:t>
            </a:r>
          </a:p>
          <a:p>
            <a:pPr lvl="2"/>
            <a:r>
              <a:rPr lang="en-US" dirty="0" smtClean="0"/>
              <a:t>X-Axis: mean = 0.022, </a:t>
            </a:r>
            <a:r>
              <a:rPr lang="en-US" dirty="0" err="1" smtClean="0"/>
              <a:t>std</a:t>
            </a:r>
            <a:r>
              <a:rPr lang="en-US" dirty="0" smtClean="0"/>
              <a:t> = 0.0013</a:t>
            </a:r>
          </a:p>
          <a:p>
            <a:pPr lvl="2"/>
            <a:r>
              <a:rPr lang="en-US" dirty="0" smtClean="0"/>
              <a:t>Y-Axis</a:t>
            </a:r>
            <a:r>
              <a:rPr lang="en-US" dirty="0"/>
              <a:t>: mean = </a:t>
            </a:r>
            <a:r>
              <a:rPr lang="en-US" dirty="0" smtClean="0"/>
              <a:t>0.008, </a:t>
            </a:r>
            <a:r>
              <a:rPr lang="en-US" dirty="0" err="1"/>
              <a:t>std</a:t>
            </a:r>
            <a:r>
              <a:rPr lang="en-US" dirty="0"/>
              <a:t> = </a:t>
            </a:r>
            <a:r>
              <a:rPr lang="en-US" dirty="0" smtClean="0"/>
              <a:t>0.0009</a:t>
            </a:r>
            <a:endParaRPr lang="en-US" dirty="0"/>
          </a:p>
          <a:p>
            <a:pPr lvl="2"/>
            <a:r>
              <a:rPr lang="en-US" dirty="0" smtClean="0"/>
              <a:t>Z-Axis</a:t>
            </a:r>
            <a:r>
              <a:rPr lang="en-US" dirty="0"/>
              <a:t>: mean = </a:t>
            </a:r>
            <a:r>
              <a:rPr lang="en-US" dirty="0" smtClean="0"/>
              <a:t>-0.994, </a:t>
            </a:r>
            <a:r>
              <a:rPr lang="en-US" dirty="0" err="1"/>
              <a:t>std</a:t>
            </a:r>
            <a:r>
              <a:rPr lang="en-US" dirty="0"/>
              <a:t> = </a:t>
            </a:r>
            <a:r>
              <a:rPr lang="en-US" dirty="0" smtClean="0"/>
              <a:t>0.0014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X-Axis Histogram – 0-6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6578120" cy="476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3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Calibration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offset is due to a number of factors:</a:t>
            </a:r>
          </a:p>
          <a:p>
            <a:pPr lvl="1"/>
            <a:r>
              <a:rPr lang="en-US" dirty="0" smtClean="0"/>
              <a:t>Mechanical offset of accelerometer</a:t>
            </a:r>
          </a:p>
          <a:p>
            <a:pPr lvl="2"/>
            <a:r>
              <a:rPr lang="en-US" dirty="0" smtClean="0"/>
              <a:t>Gravity vector projects onto X and Y axes.</a:t>
            </a:r>
          </a:p>
          <a:p>
            <a:pPr lvl="1"/>
            <a:r>
              <a:rPr lang="en-US" dirty="0" smtClean="0"/>
              <a:t>Electrical bias</a:t>
            </a:r>
          </a:p>
          <a:p>
            <a:r>
              <a:rPr lang="en-US" dirty="0" smtClean="0"/>
              <a:t>These error mechanisms both appear as a constant acceleration term!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8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Odometry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96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“Velocity” of Stationary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6634515" cy="480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4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“Position” of a Stationary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6538109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3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Acceleration Region – 6-8 Secs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924675" cy="502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5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Velocity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6739687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0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Velocity of Moving Body – </a:t>
            </a:r>
            <a:br>
              <a:rPr lang="en-US" dirty="0" smtClean="0"/>
            </a:br>
            <a:r>
              <a:rPr lang="en-US" dirty="0" smtClean="0"/>
              <a:t>Fine Scale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73092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7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Velocity Low-Pass Filtered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1600200"/>
            <a:ext cx="6688137" cy="484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Resulting Displacement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6538110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4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Odometry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Odometry sensors are among the most common of robot platforms.</a:t>
            </a:r>
          </a:p>
          <a:p>
            <a:r>
              <a:rPr lang="en-US" dirty="0" smtClean="0"/>
              <a:t>They take many forms:</a:t>
            </a:r>
          </a:p>
          <a:p>
            <a:pPr lvl="1"/>
            <a:r>
              <a:rPr lang="en-US" dirty="0" smtClean="0"/>
              <a:t>Rotation sensors</a:t>
            </a:r>
          </a:p>
          <a:p>
            <a:pPr lvl="2"/>
            <a:r>
              <a:rPr lang="en-US" dirty="0" smtClean="0"/>
              <a:t>Some kind of encoder is used to measure wheel rotation. Or, less accurately, motor current.</a:t>
            </a:r>
          </a:p>
          <a:p>
            <a:pPr lvl="2"/>
            <a:r>
              <a:rPr lang="en-US" dirty="0" smtClean="0"/>
              <a:t>Knowing the amount of rotation and the wheel diameter and wheel spacing, a displacement can be determined.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Differential Drive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1525587"/>
          </a:xfrm>
        </p:spPr>
        <p:txBody>
          <a:bodyPr/>
          <a:lstStyle/>
          <a:p>
            <a:r>
              <a:rPr lang="en-US" dirty="0" smtClean="0"/>
              <a:t>Consider an example of a simple robot system which uses differential drive: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15115"/>
            <a:ext cx="4573587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9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Differential Drive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With both wheels driven, at any time, t, the system can be viewed as rotating along its instantaneous center of curvature (ICC):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256" y="3048000"/>
            <a:ext cx="4187138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6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12578</TotalTime>
  <Words>2421</Words>
  <Application>Microsoft Office PowerPoint</Application>
  <PresentationFormat>On-screen Show (4:3)</PresentationFormat>
  <Paragraphs>284</Paragraphs>
  <Slides>66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Eclipse</vt:lpstr>
      <vt:lpstr> Navigation and  Inertial Measurements</vt:lpstr>
      <vt:lpstr>General Navigation Problem</vt:lpstr>
      <vt:lpstr>Using Sensor Data</vt:lpstr>
      <vt:lpstr>Relative Position</vt:lpstr>
      <vt:lpstr>Dead Reckoning Sensors</vt:lpstr>
      <vt:lpstr>Review of Odometry</vt:lpstr>
      <vt:lpstr>Odometry Sensors</vt:lpstr>
      <vt:lpstr>Example Differential Drive Robot</vt:lpstr>
      <vt:lpstr>A Differential Drive Example</vt:lpstr>
      <vt:lpstr>Differential Drive</vt:lpstr>
      <vt:lpstr>Differential Drive Characteristics</vt:lpstr>
      <vt:lpstr>Differential Drive Equations</vt:lpstr>
      <vt:lpstr>Determining Position and Orientation</vt:lpstr>
      <vt:lpstr>Determining Position and Orientation</vt:lpstr>
      <vt:lpstr>Accumulated Errors</vt:lpstr>
      <vt:lpstr>“Momentary” Errors</vt:lpstr>
      <vt:lpstr>Rotational Sensors</vt:lpstr>
      <vt:lpstr>Rotation Sensors</vt:lpstr>
      <vt:lpstr>Incremental Encoder</vt:lpstr>
      <vt:lpstr>Incremental Encoders</vt:lpstr>
      <vt:lpstr>Absolute Encoders</vt:lpstr>
      <vt:lpstr>Absolute Encoder</vt:lpstr>
      <vt:lpstr>Heading Sensors</vt:lpstr>
      <vt:lpstr>Inertial Systems</vt:lpstr>
      <vt:lpstr>INS versus IMU</vt:lpstr>
      <vt:lpstr>Sensors - Accelerometers</vt:lpstr>
      <vt:lpstr>Accelerometers</vt:lpstr>
      <vt:lpstr>Spring Accelerometer</vt:lpstr>
      <vt:lpstr>Vibrating Accelerometer</vt:lpstr>
      <vt:lpstr>MEMS Accelerometers</vt:lpstr>
      <vt:lpstr>Vertical Accelerometer Measurements</vt:lpstr>
      <vt:lpstr>Measuring Acceleration</vt:lpstr>
      <vt:lpstr>3-Axis MEMS Topology</vt:lpstr>
      <vt:lpstr>3-Axis Device</vt:lpstr>
      <vt:lpstr>Accelerometer Bias</vt:lpstr>
      <vt:lpstr>Effect of Bias</vt:lpstr>
      <vt:lpstr>Compensating for These Effects</vt:lpstr>
      <vt:lpstr>Effects of Noise</vt:lpstr>
      <vt:lpstr>Filtering Noise</vt:lpstr>
      <vt:lpstr>What this means…</vt:lpstr>
      <vt:lpstr>Accelerometer Error Summary</vt:lpstr>
      <vt:lpstr>Gyroscopes</vt:lpstr>
      <vt:lpstr>Vibratory MEMS Gyroscope</vt:lpstr>
      <vt:lpstr>MEMS Gyroscope Device</vt:lpstr>
      <vt:lpstr>Gyro Error Sources</vt:lpstr>
      <vt:lpstr>Sensing Electronics</vt:lpstr>
      <vt:lpstr>Inertial Measurements</vt:lpstr>
      <vt:lpstr>Types of Inertial Systems</vt:lpstr>
      <vt:lpstr>A Gimbaled IMU</vt:lpstr>
      <vt:lpstr>Stable Platform Navigation</vt:lpstr>
      <vt:lpstr>Strapdown Navigation Issues</vt:lpstr>
      <vt:lpstr>Strapdown Navigation</vt:lpstr>
      <vt:lpstr>A Simplified INU</vt:lpstr>
      <vt:lpstr>A More Realistic System</vt:lpstr>
      <vt:lpstr>Simple Accelerating Body</vt:lpstr>
      <vt:lpstr>Sliding Across a Table – Raw Data</vt:lpstr>
      <vt:lpstr>Movement Was Along X Axis</vt:lpstr>
      <vt:lpstr>X-Axis Histogram – 0-6 Seconds</vt:lpstr>
      <vt:lpstr>Calibration Data</vt:lpstr>
      <vt:lpstr>“Velocity” of Stationary Body</vt:lpstr>
      <vt:lpstr>“Position” of a Stationary Body</vt:lpstr>
      <vt:lpstr>Acceleration Region – 6-8 Secs</vt:lpstr>
      <vt:lpstr>Velocity Data</vt:lpstr>
      <vt:lpstr>Velocity of Moving Body –  Fine Scale </vt:lpstr>
      <vt:lpstr>Velocity Low-Pass Filtered</vt:lpstr>
      <vt:lpstr>Resulting Displacement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Output Sensors and Digital Communications (SPI, IIC, etc.)</dc:title>
  <dc:creator>ECE</dc:creator>
  <cp:lastModifiedBy>Julian Center</cp:lastModifiedBy>
  <cp:revision>386</cp:revision>
  <dcterms:created xsi:type="dcterms:W3CDTF">2009-01-29T01:18:55Z</dcterms:created>
  <dcterms:modified xsi:type="dcterms:W3CDTF">2017-11-13T01:53:36Z</dcterms:modified>
</cp:coreProperties>
</file>