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7" r:id="rId3"/>
    <p:sldId id="312" r:id="rId4"/>
    <p:sldId id="257" r:id="rId5"/>
    <p:sldId id="313" r:id="rId6"/>
    <p:sldId id="258" r:id="rId7"/>
    <p:sldId id="259" r:id="rId8"/>
    <p:sldId id="307" r:id="rId9"/>
    <p:sldId id="308" r:id="rId10"/>
    <p:sldId id="309" r:id="rId11"/>
    <p:sldId id="310" r:id="rId12"/>
    <p:sldId id="311" r:id="rId13"/>
    <p:sldId id="321" r:id="rId14"/>
    <p:sldId id="306" r:id="rId15"/>
    <p:sldId id="274" r:id="rId16"/>
    <p:sldId id="261" r:id="rId17"/>
    <p:sldId id="273" r:id="rId18"/>
    <p:sldId id="314" r:id="rId19"/>
    <p:sldId id="315" r:id="rId20"/>
    <p:sldId id="316" r:id="rId21"/>
    <p:sldId id="266" r:id="rId22"/>
    <p:sldId id="320" r:id="rId23"/>
    <p:sldId id="324" r:id="rId24"/>
    <p:sldId id="317" r:id="rId25"/>
    <p:sldId id="278" r:id="rId26"/>
    <p:sldId id="318" r:id="rId27"/>
    <p:sldId id="319" r:id="rId28"/>
    <p:sldId id="279" r:id="rId29"/>
    <p:sldId id="280" r:id="rId30"/>
    <p:sldId id="298" r:id="rId31"/>
    <p:sldId id="299" r:id="rId32"/>
    <p:sldId id="285" r:id="rId33"/>
    <p:sldId id="300" r:id="rId34"/>
    <p:sldId id="301" r:id="rId35"/>
    <p:sldId id="281" r:id="rId36"/>
    <p:sldId id="328" r:id="rId37"/>
    <p:sldId id="304" r:id="rId38"/>
    <p:sldId id="305" r:id="rId39"/>
    <p:sldId id="302" r:id="rId40"/>
    <p:sldId id="284" r:id="rId41"/>
    <p:sldId id="286" r:id="rId42"/>
    <p:sldId id="263" r:id="rId43"/>
    <p:sldId id="275" r:id="rId44"/>
    <p:sldId id="276" r:id="rId45"/>
    <p:sldId id="277" r:id="rId46"/>
    <p:sldId id="262" r:id="rId47"/>
    <p:sldId id="287" r:id="rId48"/>
    <p:sldId id="288" r:id="rId49"/>
    <p:sldId id="325" r:id="rId50"/>
    <p:sldId id="323" r:id="rId51"/>
    <p:sldId id="326" r:id="rId52"/>
    <p:sldId id="295" r:id="rId53"/>
  </p:sldIdLst>
  <p:sldSz cx="9144000" cy="6858000" type="screen4x3"/>
  <p:notesSz cx="707707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snapToGrid="0" showGuides="1">
      <p:cViewPr>
        <p:scale>
          <a:sx n="61" d="100"/>
          <a:sy n="61" d="100"/>
        </p:scale>
        <p:origin x="-1614" y="-270"/>
      </p:cViewPr>
      <p:guideLst>
        <p:guide orient="horz" pos="2160"/>
        <p:guide pos="28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2.wmf"/><Relationship Id="rId18" Type="http://schemas.openxmlformats.org/officeDocument/2006/relationships/image" Target="../media/image47.wmf"/><Relationship Id="rId3" Type="http://schemas.openxmlformats.org/officeDocument/2006/relationships/image" Target="../media/image31.wmf"/><Relationship Id="rId7" Type="http://schemas.openxmlformats.org/officeDocument/2006/relationships/image" Target="../media/image34.wmf"/><Relationship Id="rId12" Type="http://schemas.openxmlformats.org/officeDocument/2006/relationships/image" Target="../media/image41.wmf"/><Relationship Id="rId17" Type="http://schemas.openxmlformats.org/officeDocument/2006/relationships/image" Target="../media/image46.wmf"/><Relationship Id="rId2" Type="http://schemas.openxmlformats.org/officeDocument/2006/relationships/image" Target="../media/image30.wmf"/><Relationship Id="rId16" Type="http://schemas.openxmlformats.org/officeDocument/2006/relationships/image" Target="../media/image45.wmf"/><Relationship Id="rId1" Type="http://schemas.openxmlformats.org/officeDocument/2006/relationships/image" Target="../media/image39.wmf"/><Relationship Id="rId6" Type="http://schemas.openxmlformats.org/officeDocument/2006/relationships/image" Target="../media/image40.wmf"/><Relationship Id="rId11" Type="http://schemas.openxmlformats.org/officeDocument/2006/relationships/image" Target="../media/image38.wmf"/><Relationship Id="rId5" Type="http://schemas.openxmlformats.org/officeDocument/2006/relationships/image" Target="../media/image33.wmf"/><Relationship Id="rId15" Type="http://schemas.openxmlformats.org/officeDocument/2006/relationships/image" Target="../media/image44.wmf"/><Relationship Id="rId10" Type="http://schemas.openxmlformats.org/officeDocument/2006/relationships/image" Target="../media/image37.wmf"/><Relationship Id="rId19" Type="http://schemas.openxmlformats.org/officeDocument/2006/relationships/image" Target="../media/image48.wmf"/><Relationship Id="rId4" Type="http://schemas.openxmlformats.org/officeDocument/2006/relationships/image" Target="../media/image32.wmf"/><Relationship Id="rId9" Type="http://schemas.openxmlformats.org/officeDocument/2006/relationships/image" Target="../media/image36.wmf"/><Relationship Id="rId14"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37.wmf"/><Relationship Id="rId18" Type="http://schemas.openxmlformats.org/officeDocument/2006/relationships/image" Target="../media/image55.wmf"/><Relationship Id="rId26" Type="http://schemas.openxmlformats.org/officeDocument/2006/relationships/image" Target="../media/image45.wmf"/><Relationship Id="rId3" Type="http://schemas.openxmlformats.org/officeDocument/2006/relationships/image" Target="../media/image30.wmf"/><Relationship Id="rId21" Type="http://schemas.openxmlformats.org/officeDocument/2006/relationships/image" Target="../media/image42.wmf"/><Relationship Id="rId7" Type="http://schemas.openxmlformats.org/officeDocument/2006/relationships/image" Target="../media/image33.wmf"/><Relationship Id="rId12" Type="http://schemas.openxmlformats.org/officeDocument/2006/relationships/image" Target="../media/image36.wmf"/><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image" Target="../media/image39.wmf"/><Relationship Id="rId16" Type="http://schemas.openxmlformats.org/officeDocument/2006/relationships/image" Target="../media/image38.wmf"/><Relationship Id="rId20" Type="http://schemas.openxmlformats.org/officeDocument/2006/relationships/image" Target="../media/image41.wmf"/><Relationship Id="rId29" Type="http://schemas.openxmlformats.org/officeDocument/2006/relationships/image" Target="../media/image47.wmf"/><Relationship Id="rId1" Type="http://schemas.openxmlformats.org/officeDocument/2006/relationships/image" Target="../media/image49.wmf"/><Relationship Id="rId6" Type="http://schemas.openxmlformats.org/officeDocument/2006/relationships/image" Target="../media/image32.wmf"/><Relationship Id="rId11" Type="http://schemas.openxmlformats.org/officeDocument/2006/relationships/image" Target="../media/image35.wmf"/><Relationship Id="rId24" Type="http://schemas.openxmlformats.org/officeDocument/2006/relationships/image" Target="../media/image57.wmf"/><Relationship Id="rId5" Type="http://schemas.openxmlformats.org/officeDocument/2006/relationships/image" Target="../media/image50.wmf"/><Relationship Id="rId15" Type="http://schemas.openxmlformats.org/officeDocument/2006/relationships/image" Target="../media/image53.wmf"/><Relationship Id="rId23" Type="http://schemas.openxmlformats.org/officeDocument/2006/relationships/image" Target="../media/image44.wmf"/><Relationship Id="rId28" Type="http://schemas.openxmlformats.org/officeDocument/2006/relationships/image" Target="../media/image59.wmf"/><Relationship Id="rId10" Type="http://schemas.openxmlformats.org/officeDocument/2006/relationships/image" Target="../media/image51.wmf"/><Relationship Id="rId19" Type="http://schemas.openxmlformats.org/officeDocument/2006/relationships/image" Target="../media/image56.wmf"/><Relationship Id="rId4" Type="http://schemas.openxmlformats.org/officeDocument/2006/relationships/image" Target="../media/image31.wmf"/><Relationship Id="rId9" Type="http://schemas.openxmlformats.org/officeDocument/2006/relationships/image" Target="../media/image34.wmf"/><Relationship Id="rId14" Type="http://schemas.openxmlformats.org/officeDocument/2006/relationships/image" Target="../media/image52.wmf"/><Relationship Id="rId22" Type="http://schemas.openxmlformats.org/officeDocument/2006/relationships/image" Target="../media/image43.wmf"/><Relationship Id="rId27" Type="http://schemas.openxmlformats.org/officeDocument/2006/relationships/image" Target="../media/image46.wmf"/><Relationship Id="rId30"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37.wmf"/><Relationship Id="rId18" Type="http://schemas.openxmlformats.org/officeDocument/2006/relationships/image" Target="../media/image55.wmf"/><Relationship Id="rId26" Type="http://schemas.openxmlformats.org/officeDocument/2006/relationships/image" Target="../media/image45.wmf"/><Relationship Id="rId3" Type="http://schemas.openxmlformats.org/officeDocument/2006/relationships/image" Target="../media/image30.wmf"/><Relationship Id="rId21" Type="http://schemas.openxmlformats.org/officeDocument/2006/relationships/image" Target="../media/image42.wmf"/><Relationship Id="rId7" Type="http://schemas.openxmlformats.org/officeDocument/2006/relationships/image" Target="../media/image33.wmf"/><Relationship Id="rId12" Type="http://schemas.openxmlformats.org/officeDocument/2006/relationships/image" Target="../media/image36.wmf"/><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image" Target="../media/image39.wmf"/><Relationship Id="rId16" Type="http://schemas.openxmlformats.org/officeDocument/2006/relationships/image" Target="../media/image38.wmf"/><Relationship Id="rId20" Type="http://schemas.openxmlformats.org/officeDocument/2006/relationships/image" Target="../media/image41.wmf"/><Relationship Id="rId29" Type="http://schemas.openxmlformats.org/officeDocument/2006/relationships/image" Target="../media/image60.wmf"/><Relationship Id="rId1" Type="http://schemas.openxmlformats.org/officeDocument/2006/relationships/image" Target="../media/image49.wmf"/><Relationship Id="rId6" Type="http://schemas.openxmlformats.org/officeDocument/2006/relationships/image" Target="../media/image32.wmf"/><Relationship Id="rId11" Type="http://schemas.openxmlformats.org/officeDocument/2006/relationships/image" Target="../media/image35.wmf"/><Relationship Id="rId24" Type="http://schemas.openxmlformats.org/officeDocument/2006/relationships/image" Target="../media/image57.wmf"/><Relationship Id="rId5" Type="http://schemas.openxmlformats.org/officeDocument/2006/relationships/image" Target="../media/image50.wmf"/><Relationship Id="rId15" Type="http://schemas.openxmlformats.org/officeDocument/2006/relationships/image" Target="../media/image53.wmf"/><Relationship Id="rId23" Type="http://schemas.openxmlformats.org/officeDocument/2006/relationships/image" Target="../media/image44.wmf"/><Relationship Id="rId28" Type="http://schemas.openxmlformats.org/officeDocument/2006/relationships/image" Target="../media/image59.wmf"/><Relationship Id="rId10" Type="http://schemas.openxmlformats.org/officeDocument/2006/relationships/image" Target="../media/image51.wmf"/><Relationship Id="rId19" Type="http://schemas.openxmlformats.org/officeDocument/2006/relationships/image" Target="../media/image56.wmf"/><Relationship Id="rId31" Type="http://schemas.openxmlformats.org/officeDocument/2006/relationships/image" Target="../media/image48.wmf"/><Relationship Id="rId4" Type="http://schemas.openxmlformats.org/officeDocument/2006/relationships/image" Target="../media/image31.wmf"/><Relationship Id="rId9" Type="http://schemas.openxmlformats.org/officeDocument/2006/relationships/image" Target="../media/image34.wmf"/><Relationship Id="rId14" Type="http://schemas.openxmlformats.org/officeDocument/2006/relationships/image" Target="../media/image52.wmf"/><Relationship Id="rId22" Type="http://schemas.openxmlformats.org/officeDocument/2006/relationships/image" Target="../media/image43.wmf"/><Relationship Id="rId27" Type="http://schemas.openxmlformats.org/officeDocument/2006/relationships/image" Target="../media/image46.wmf"/><Relationship Id="rId30"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7654" name="Rectangle 6"/>
          <p:cNvSpPr>
            <a:spLocks noGrp="1" noChangeArrowheads="1"/>
          </p:cNvSpPr>
          <p:nvPr>
            <p:ph type="ctrTitle"/>
          </p:nvPr>
        </p:nvSpPr>
        <p:spPr>
          <a:xfrm>
            <a:off x="1443038" y="985838"/>
            <a:ext cx="7239000" cy="1444625"/>
          </a:xfrm>
        </p:spPr>
        <p:txBody>
          <a:bodyPr/>
          <a:lstStyle>
            <a:lvl1pPr>
              <a:defRPr sz="4000"/>
            </a:lvl1pPr>
          </a:lstStyle>
          <a:p>
            <a:r>
              <a:rPr lang="en-US" smtClean="0"/>
              <a:t>Click to edit Master title style</a:t>
            </a:r>
            <a:endParaRPr lang="en-US"/>
          </a:p>
        </p:txBody>
      </p:sp>
      <p:sp>
        <p:nvSpPr>
          <p:cNvPr id="27655"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8" name="Rectangle 8"/>
          <p:cNvSpPr>
            <a:spLocks noGrp="1" noChangeArrowheads="1"/>
          </p:cNvSpPr>
          <p:nvPr>
            <p:ph type="dt" sz="half" idx="10"/>
          </p:nvPr>
        </p:nvSpPr>
        <p:spPr/>
        <p:txBody>
          <a:bodyPr/>
          <a:lstStyle>
            <a:lvl1pPr>
              <a:defRPr/>
            </a:lvl1pPr>
          </a:lstStyle>
          <a:p>
            <a:fld id="{3BDF14DF-4878-4DC2-83F2-C629B19D0E3A}" type="datetimeFigureOut">
              <a:rPr lang="en-US" smtClean="0"/>
              <a:t>11/12/2017</a:t>
            </a:fld>
            <a:endParaRPr lang="en-US"/>
          </a:p>
        </p:txBody>
      </p:sp>
      <p:sp>
        <p:nvSpPr>
          <p:cNvPr id="9" name="Rectangle 9"/>
          <p:cNvSpPr>
            <a:spLocks noGrp="1" noChangeArrowheads="1"/>
          </p:cNvSpPr>
          <p:nvPr>
            <p:ph type="ftr" sz="quarter" idx="11"/>
          </p:nvPr>
        </p:nvSpPr>
        <p:spPr/>
        <p:txBody>
          <a:bodyPr/>
          <a:lstStyle>
            <a:lvl1pPr>
              <a:defRPr/>
            </a:lvl1pPr>
          </a:lstStyle>
          <a:p>
            <a:endParaRPr lang="en-US"/>
          </a:p>
        </p:txBody>
      </p:sp>
      <p:sp>
        <p:nvSpPr>
          <p:cNvPr id="10" name="Rectangle 10"/>
          <p:cNvSpPr>
            <a:spLocks noGrp="1" noChangeArrowheads="1"/>
          </p:cNvSpPr>
          <p:nvPr>
            <p:ph type="sldNum" sz="quarter" idx="12"/>
          </p:nvPr>
        </p:nvSpPr>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411912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73978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1368274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349788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70013" y="3960813"/>
            <a:ext cx="731361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159290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0013" y="1827213"/>
            <a:ext cx="357981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2225" y="18272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02225" y="3960813"/>
            <a:ext cx="3581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7" name="Rectangle 9"/>
          <p:cNvSpPr>
            <a:spLocks noGrp="1" noChangeArrowheads="1"/>
          </p:cNvSpPr>
          <p:nvPr>
            <p:ph type="ftr" sz="quarter" idx="11"/>
          </p:nvPr>
        </p:nvSpPr>
        <p:spPr>
          <a:ln/>
        </p:spPr>
        <p:txBody>
          <a:bodyPr/>
          <a:lstStyle>
            <a:lvl1pPr>
              <a:defRPr/>
            </a:lvl1pPr>
          </a:lstStyle>
          <a:p>
            <a:endParaRPr lang="en-US"/>
          </a:p>
        </p:txBody>
      </p:sp>
      <p:sp>
        <p:nvSpPr>
          <p:cNvPr id="8"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61908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415962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5" name="Rectangle 9"/>
          <p:cNvSpPr>
            <a:spLocks noGrp="1" noChangeArrowheads="1"/>
          </p:cNvSpPr>
          <p:nvPr>
            <p:ph type="ftr" sz="quarter" idx="11"/>
          </p:nvPr>
        </p:nvSpPr>
        <p:spPr>
          <a:ln/>
        </p:spPr>
        <p:txBody>
          <a:bodyPr/>
          <a:lstStyle>
            <a:lvl1pPr>
              <a:defRPr/>
            </a:lvl1pPr>
          </a:lstStyle>
          <a:p>
            <a:endParaRPr lang="en-US"/>
          </a:p>
        </p:txBody>
      </p:sp>
      <p:sp>
        <p:nvSpPr>
          <p:cNvPr id="6"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371724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23406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8" name="Rectangle 9"/>
          <p:cNvSpPr>
            <a:spLocks noGrp="1" noChangeArrowheads="1"/>
          </p:cNvSpPr>
          <p:nvPr>
            <p:ph type="ftr" sz="quarter" idx="11"/>
          </p:nvPr>
        </p:nvSpPr>
        <p:spPr>
          <a:ln/>
        </p:spPr>
        <p:txBody>
          <a:bodyPr/>
          <a:lstStyle>
            <a:lvl1pPr>
              <a:defRPr/>
            </a:lvl1pPr>
          </a:lstStyle>
          <a:p>
            <a:endParaRPr lang="en-US"/>
          </a:p>
        </p:txBody>
      </p:sp>
      <p:sp>
        <p:nvSpPr>
          <p:cNvPr id="9"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40388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4" name="Rectangle 9"/>
          <p:cNvSpPr>
            <a:spLocks noGrp="1" noChangeArrowheads="1"/>
          </p:cNvSpPr>
          <p:nvPr>
            <p:ph type="ftr" sz="quarter" idx="11"/>
          </p:nvPr>
        </p:nvSpPr>
        <p:spPr>
          <a:ln/>
        </p:spPr>
        <p:txBody>
          <a:bodyPr/>
          <a:lstStyle>
            <a:lvl1pPr>
              <a:defRPr/>
            </a:lvl1pPr>
          </a:lstStyle>
          <a:p>
            <a:endParaRPr lang="en-US"/>
          </a:p>
        </p:txBody>
      </p:sp>
      <p:sp>
        <p:nvSpPr>
          <p:cNvPr id="5"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115947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3" name="Rectangle 9"/>
          <p:cNvSpPr>
            <a:spLocks noGrp="1" noChangeArrowheads="1"/>
          </p:cNvSpPr>
          <p:nvPr>
            <p:ph type="ftr" sz="quarter" idx="11"/>
          </p:nvPr>
        </p:nvSpPr>
        <p:spPr>
          <a:ln/>
        </p:spPr>
        <p:txBody>
          <a:bodyPr/>
          <a:lstStyle>
            <a:lvl1pPr>
              <a:defRPr/>
            </a:lvl1pPr>
          </a:lstStyle>
          <a:p>
            <a:endParaRPr lang="en-US"/>
          </a:p>
        </p:txBody>
      </p:sp>
      <p:sp>
        <p:nvSpPr>
          <p:cNvPr id="4"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357352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31423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3BDF14DF-4878-4DC2-83F2-C629B19D0E3A}" type="datetimeFigureOut">
              <a:rPr lang="en-US" smtClean="0"/>
              <a:t>11/12/2017</a:t>
            </a:fld>
            <a:endParaRPr lang="en-US"/>
          </a:p>
        </p:txBody>
      </p:sp>
      <p:sp>
        <p:nvSpPr>
          <p:cNvPr id="6" name="Rectangle 9"/>
          <p:cNvSpPr>
            <a:spLocks noGrp="1" noChangeArrowheads="1"/>
          </p:cNvSpPr>
          <p:nvPr>
            <p:ph type="ftr" sz="quarter" idx="11"/>
          </p:nvPr>
        </p:nvSpPr>
        <p:spPr>
          <a:ln/>
        </p:spPr>
        <p:txBody>
          <a:bodyPr/>
          <a:lstStyle>
            <a:lvl1pPr>
              <a:defRPr/>
            </a:lvl1pPr>
          </a:lstStyle>
          <a:p>
            <a:endParaRPr lang="en-US"/>
          </a:p>
        </p:txBody>
      </p:sp>
      <p:sp>
        <p:nvSpPr>
          <p:cNvPr id="7" name="Rectangle 10"/>
          <p:cNvSpPr>
            <a:spLocks noGrp="1" noChangeArrowheads="1"/>
          </p:cNvSpPr>
          <p:nvPr>
            <p:ph type="sldNum" sz="quarter" idx="12"/>
          </p:nvPr>
        </p:nvSpPr>
        <p:spPr>
          <a:ln/>
        </p:spPr>
        <p:txBody>
          <a:bodyPr/>
          <a:lstStyle>
            <a:lvl1pPr>
              <a:defRPr/>
            </a:lvl1pPr>
          </a:lstStyle>
          <a:p>
            <a:fld id="{EA50C965-4B41-4556-909D-C2CB34A17D28}" type="slidenum">
              <a:rPr lang="en-US" smtClean="0"/>
              <a:t>‹#›</a:t>
            </a:fld>
            <a:endParaRPr lang="en-US"/>
          </a:p>
        </p:txBody>
      </p:sp>
    </p:spTree>
    <p:extLst>
      <p:ext uri="{BB962C8B-B14F-4D97-AF65-F5344CB8AC3E}">
        <p14:creationId xmlns:p14="http://schemas.microsoft.com/office/powerpoint/2010/main" val="188966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3"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6632"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3BDF14DF-4878-4DC2-83F2-C629B19D0E3A}" type="datetimeFigureOut">
              <a:rPr lang="en-US" smtClean="0"/>
              <a:t>11/12/2017</a:t>
            </a:fld>
            <a:endParaRPr lang="en-US"/>
          </a:p>
        </p:txBody>
      </p:sp>
      <p:sp>
        <p:nvSpPr>
          <p:cNvPr id="26633"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26634"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A50C965-4B41-4556-909D-C2CB34A17D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cs typeface="Arial" charset="0"/>
        </a:defRPr>
      </a:lvl2pPr>
      <a:lvl3pPr algn="l" rtl="0" eaLnBrk="1" fontAlgn="base" hangingPunct="1">
        <a:spcBef>
          <a:spcPct val="0"/>
        </a:spcBef>
        <a:spcAft>
          <a:spcPct val="0"/>
        </a:spcAft>
        <a:defRPr sz="3600">
          <a:solidFill>
            <a:schemeClr val="tx2"/>
          </a:solidFill>
          <a:latin typeface="Arial" charset="0"/>
          <a:cs typeface="Arial" charset="0"/>
        </a:defRPr>
      </a:lvl3pPr>
      <a:lvl4pPr algn="l" rtl="0" eaLnBrk="1" fontAlgn="base" hangingPunct="1">
        <a:spcBef>
          <a:spcPct val="0"/>
        </a:spcBef>
        <a:spcAft>
          <a:spcPct val="0"/>
        </a:spcAft>
        <a:defRPr sz="3600">
          <a:solidFill>
            <a:schemeClr val="tx2"/>
          </a:solidFill>
          <a:latin typeface="Arial" charset="0"/>
          <a:cs typeface="Arial" charset="0"/>
        </a:defRPr>
      </a:lvl4pPr>
      <a:lvl5pPr algn="l" rtl="0" eaLnBrk="1" fontAlgn="base" hangingPunct="1">
        <a:spcBef>
          <a:spcPct val="0"/>
        </a:spcBef>
        <a:spcAft>
          <a:spcPct val="0"/>
        </a:spcAft>
        <a:defRPr sz="3600">
          <a:solidFill>
            <a:schemeClr val="tx2"/>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charset="0"/>
          <a:cs typeface="Arial" charset="0"/>
        </a:defRPr>
      </a:lvl6pPr>
      <a:lvl7pPr marL="914400" algn="l" rtl="0" eaLnBrk="1" fontAlgn="base" hangingPunct="1">
        <a:spcBef>
          <a:spcPct val="0"/>
        </a:spcBef>
        <a:spcAft>
          <a:spcPct val="0"/>
        </a:spcAft>
        <a:defRPr sz="3600">
          <a:solidFill>
            <a:schemeClr val="tx2"/>
          </a:solidFill>
          <a:latin typeface="Arial" charset="0"/>
          <a:cs typeface="Arial" charset="0"/>
        </a:defRPr>
      </a:lvl7pPr>
      <a:lvl8pPr marL="1371600" algn="l" rtl="0" eaLnBrk="1" fontAlgn="base" hangingPunct="1">
        <a:spcBef>
          <a:spcPct val="0"/>
        </a:spcBef>
        <a:spcAft>
          <a:spcPct val="0"/>
        </a:spcAft>
        <a:defRPr sz="3600">
          <a:solidFill>
            <a:schemeClr val="tx2"/>
          </a:solidFill>
          <a:latin typeface="Arial" charset="0"/>
          <a:cs typeface="Arial" charset="0"/>
        </a:defRPr>
      </a:lvl8pPr>
      <a:lvl9pPr marL="1828800" algn="l"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8.png"/><Relationship Id="rId12"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 Id="rId11" Type="http://schemas.openxmlformats.org/officeDocument/2006/relationships/image" Target="../media/image6.png"/><Relationship Id="rId10" Type="http://schemas.openxmlformats.org/officeDocument/2006/relationships/image" Target="../media/image511.png"/><Relationship Id="rId9" Type="http://schemas.openxmlformats.org/officeDocument/2006/relationships/image" Target="../media/image14.png"/><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11.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1.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10.png"/><Relationship Id="rId10" Type="http://schemas.openxmlformats.org/officeDocument/2006/relationships/image" Target="../media/image12.png"/><Relationship Id="rId4" Type="http://schemas.openxmlformats.org/officeDocument/2006/relationships/image" Target="../media/image9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1.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1.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3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320.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10.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600.png"/><Relationship Id="rId7"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540.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4.wmf"/><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38.wmf"/><Relationship Id="rId7" Type="http://schemas.openxmlformats.org/officeDocument/2006/relationships/image" Target="../media/image31.wmf"/><Relationship Id="rId12" Type="http://schemas.openxmlformats.org/officeDocument/2006/relationships/oleObject" Target="../embeddings/oleObject6.bin"/><Relationship Id="rId17" Type="http://schemas.openxmlformats.org/officeDocument/2006/relationships/image" Target="../media/image36.wmf"/><Relationship Id="rId2" Type="http://schemas.openxmlformats.org/officeDocument/2006/relationships/slideLayout" Target="../slideLayouts/slideLayout6.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33.wmf"/><Relationship Id="rId5" Type="http://schemas.openxmlformats.org/officeDocument/2006/relationships/oleObject" Target="../embeddings/oleObject2.bin"/><Relationship Id="rId15" Type="http://schemas.openxmlformats.org/officeDocument/2006/relationships/image" Target="../media/image35.wmf"/><Relationship Id="rId10" Type="http://schemas.openxmlformats.org/officeDocument/2006/relationships/oleObject" Target="../embeddings/oleObject5.bin"/><Relationship Id="rId19" Type="http://schemas.openxmlformats.org/officeDocument/2006/relationships/image" Target="../media/image37.wmf"/><Relationship Id="rId4" Type="http://schemas.openxmlformats.org/officeDocument/2006/relationships/image" Target="../media/image30.wmf"/><Relationship Id="rId9" Type="http://schemas.openxmlformats.org/officeDocument/2006/relationships/image" Target="../media/image32.wmf"/><Relationship Id="rId1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13" Type="http://schemas.openxmlformats.org/officeDocument/2006/relationships/image" Target="../media/image33.wmf"/><Relationship Id="rId18" Type="http://schemas.openxmlformats.org/officeDocument/2006/relationships/oleObject" Target="../embeddings/oleObject19.bin"/><Relationship Id="rId26" Type="http://schemas.openxmlformats.org/officeDocument/2006/relationships/oleObject" Target="../embeddings/oleObject23.bin"/><Relationship Id="rId39" Type="http://schemas.openxmlformats.org/officeDocument/2006/relationships/image" Target="../media/image47.wmf"/><Relationship Id="rId21" Type="http://schemas.openxmlformats.org/officeDocument/2006/relationships/image" Target="../media/image36.wmf"/><Relationship Id="rId34" Type="http://schemas.openxmlformats.org/officeDocument/2006/relationships/oleObject" Target="../embeddings/oleObject27.bin"/><Relationship Id="rId7" Type="http://schemas.openxmlformats.org/officeDocument/2006/relationships/oleObject" Target="../embeddings/oleObject13.bin"/><Relationship Id="rId2" Type="http://schemas.openxmlformats.org/officeDocument/2006/relationships/slideLayout" Target="../slideLayouts/slideLayout6.xml"/><Relationship Id="rId16" Type="http://schemas.openxmlformats.org/officeDocument/2006/relationships/oleObject" Target="../embeddings/oleObject18.bin"/><Relationship Id="rId20" Type="http://schemas.openxmlformats.org/officeDocument/2006/relationships/oleObject" Target="../embeddings/oleObject20.bin"/><Relationship Id="rId29" Type="http://schemas.openxmlformats.org/officeDocument/2006/relationships/image" Target="../media/image42.wmf"/><Relationship Id="rId41" Type="http://schemas.openxmlformats.org/officeDocument/2006/relationships/image" Target="../media/image48.wmf"/><Relationship Id="rId1" Type="http://schemas.openxmlformats.org/officeDocument/2006/relationships/vmlDrawing" Target="../drawings/vmlDrawing2.vml"/><Relationship Id="rId6" Type="http://schemas.openxmlformats.org/officeDocument/2006/relationships/image" Target="../media/image30.wmf"/><Relationship Id="rId11" Type="http://schemas.openxmlformats.org/officeDocument/2006/relationships/image" Target="../media/image32.wmf"/><Relationship Id="rId24" Type="http://schemas.openxmlformats.org/officeDocument/2006/relationships/oleObject" Target="../embeddings/oleObject22.bin"/><Relationship Id="rId32" Type="http://schemas.openxmlformats.org/officeDocument/2006/relationships/oleObject" Target="../embeddings/oleObject26.bin"/><Relationship Id="rId37" Type="http://schemas.openxmlformats.org/officeDocument/2006/relationships/image" Target="../media/image46.wmf"/><Relationship Id="rId40" Type="http://schemas.openxmlformats.org/officeDocument/2006/relationships/oleObject" Target="../embeddings/oleObject30.bin"/><Relationship Id="rId5" Type="http://schemas.openxmlformats.org/officeDocument/2006/relationships/oleObject" Target="../embeddings/oleObject12.bin"/><Relationship Id="rId15" Type="http://schemas.openxmlformats.org/officeDocument/2006/relationships/image" Target="../media/image40.wmf"/><Relationship Id="rId23" Type="http://schemas.openxmlformats.org/officeDocument/2006/relationships/image" Target="../media/image37.wmf"/><Relationship Id="rId28" Type="http://schemas.openxmlformats.org/officeDocument/2006/relationships/oleObject" Target="../embeddings/oleObject24.bin"/><Relationship Id="rId36" Type="http://schemas.openxmlformats.org/officeDocument/2006/relationships/oleObject" Target="../embeddings/oleObject28.bin"/><Relationship Id="rId10" Type="http://schemas.openxmlformats.org/officeDocument/2006/relationships/oleObject" Target="../embeddings/oleObject15.bin"/><Relationship Id="rId19" Type="http://schemas.openxmlformats.org/officeDocument/2006/relationships/image" Target="../media/image35.wmf"/><Relationship Id="rId31" Type="http://schemas.openxmlformats.org/officeDocument/2006/relationships/image" Target="../media/image43.wmf"/><Relationship Id="rId4" Type="http://schemas.openxmlformats.org/officeDocument/2006/relationships/image" Target="../media/image39.wmf"/><Relationship Id="rId9" Type="http://schemas.openxmlformats.org/officeDocument/2006/relationships/image" Target="../media/image31.wmf"/><Relationship Id="rId14" Type="http://schemas.openxmlformats.org/officeDocument/2006/relationships/oleObject" Target="../embeddings/oleObject17.bin"/><Relationship Id="rId22" Type="http://schemas.openxmlformats.org/officeDocument/2006/relationships/oleObject" Target="../embeddings/oleObject21.bin"/><Relationship Id="rId27" Type="http://schemas.openxmlformats.org/officeDocument/2006/relationships/image" Target="../media/image41.wmf"/><Relationship Id="rId30" Type="http://schemas.openxmlformats.org/officeDocument/2006/relationships/oleObject" Target="../embeddings/oleObject25.bin"/><Relationship Id="rId35" Type="http://schemas.openxmlformats.org/officeDocument/2006/relationships/image" Target="../media/image45.wmf"/><Relationship Id="rId8" Type="http://schemas.openxmlformats.org/officeDocument/2006/relationships/oleObject" Target="../embeddings/oleObject14.bin"/><Relationship Id="rId3" Type="http://schemas.openxmlformats.org/officeDocument/2006/relationships/oleObject" Target="../embeddings/oleObject11.bin"/><Relationship Id="rId12" Type="http://schemas.openxmlformats.org/officeDocument/2006/relationships/oleObject" Target="../embeddings/oleObject16.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4.wmf"/><Relationship Id="rId38" Type="http://schemas.openxmlformats.org/officeDocument/2006/relationships/oleObject" Target="../embeddings/oleObject29.bin"/></Relationships>
</file>

<file path=ppt/slides/_rels/slide44.xml.rels><?xml version="1.0" encoding="UTF-8" standalone="yes"?>
<Relationships xmlns="http://schemas.openxmlformats.org/package/2006/relationships"><Relationship Id="rId13" Type="http://schemas.openxmlformats.org/officeDocument/2006/relationships/image" Target="../media/image50.wmf"/><Relationship Id="rId18" Type="http://schemas.openxmlformats.org/officeDocument/2006/relationships/oleObject" Target="../embeddings/oleObject39.bin"/><Relationship Id="rId26" Type="http://schemas.openxmlformats.org/officeDocument/2006/relationships/oleObject" Target="../embeddings/oleObject43.bin"/><Relationship Id="rId39" Type="http://schemas.openxmlformats.org/officeDocument/2006/relationships/image" Target="../media/image55.wmf"/><Relationship Id="rId21" Type="http://schemas.openxmlformats.org/officeDocument/2006/relationships/image" Target="../media/image34.wmf"/><Relationship Id="rId34" Type="http://schemas.openxmlformats.org/officeDocument/2006/relationships/oleObject" Target="../embeddings/oleObject47.bin"/><Relationship Id="rId42" Type="http://schemas.openxmlformats.org/officeDocument/2006/relationships/oleObject" Target="../embeddings/oleObject51.bin"/><Relationship Id="rId47" Type="http://schemas.openxmlformats.org/officeDocument/2006/relationships/image" Target="../media/image43.wmf"/><Relationship Id="rId50" Type="http://schemas.openxmlformats.org/officeDocument/2006/relationships/oleObject" Target="../embeddings/oleObject55.bin"/><Relationship Id="rId55" Type="http://schemas.openxmlformats.org/officeDocument/2006/relationships/image" Target="../media/image45.wmf"/><Relationship Id="rId63" Type="http://schemas.openxmlformats.org/officeDocument/2006/relationships/oleObject" Target="../embeddings/oleObject62.bin"/><Relationship Id="rId7" Type="http://schemas.openxmlformats.org/officeDocument/2006/relationships/oleObject" Target="../embeddings/oleObject33.bin"/><Relationship Id="rId2" Type="http://schemas.openxmlformats.org/officeDocument/2006/relationships/slideLayout" Target="../slideLayouts/slideLayout6.xml"/><Relationship Id="rId16" Type="http://schemas.openxmlformats.org/officeDocument/2006/relationships/oleObject" Target="../embeddings/oleObject38.bin"/><Relationship Id="rId29" Type="http://schemas.openxmlformats.org/officeDocument/2006/relationships/image" Target="../media/image37.wmf"/><Relationship Id="rId11" Type="http://schemas.openxmlformats.org/officeDocument/2006/relationships/image" Target="../media/image31.wmf"/><Relationship Id="rId24" Type="http://schemas.openxmlformats.org/officeDocument/2006/relationships/oleObject" Target="../embeddings/oleObject42.bin"/><Relationship Id="rId32" Type="http://schemas.openxmlformats.org/officeDocument/2006/relationships/oleObject" Target="../embeddings/oleObject46.bin"/><Relationship Id="rId37" Type="http://schemas.openxmlformats.org/officeDocument/2006/relationships/image" Target="../media/image54.wmf"/><Relationship Id="rId40" Type="http://schemas.openxmlformats.org/officeDocument/2006/relationships/oleObject" Target="../embeddings/oleObject50.bin"/><Relationship Id="rId45" Type="http://schemas.openxmlformats.org/officeDocument/2006/relationships/image" Target="../media/image42.wmf"/><Relationship Id="rId53" Type="http://schemas.openxmlformats.org/officeDocument/2006/relationships/image" Target="../media/image58.wmf"/><Relationship Id="rId58" Type="http://schemas.openxmlformats.org/officeDocument/2006/relationships/oleObject" Target="../embeddings/oleObject59.bin"/><Relationship Id="rId5" Type="http://schemas.openxmlformats.org/officeDocument/2006/relationships/oleObject" Target="../embeddings/oleObject32.bin"/><Relationship Id="rId61" Type="http://schemas.openxmlformats.org/officeDocument/2006/relationships/oleObject" Target="../embeddings/oleObject61.bin"/><Relationship Id="rId19" Type="http://schemas.openxmlformats.org/officeDocument/2006/relationships/image" Target="../media/image40.wmf"/><Relationship Id="rId14" Type="http://schemas.openxmlformats.org/officeDocument/2006/relationships/oleObject" Target="../embeddings/oleObject37.bin"/><Relationship Id="rId22" Type="http://schemas.openxmlformats.org/officeDocument/2006/relationships/oleObject" Target="../embeddings/oleObject41.bin"/><Relationship Id="rId27" Type="http://schemas.openxmlformats.org/officeDocument/2006/relationships/image" Target="../media/image36.wmf"/><Relationship Id="rId30" Type="http://schemas.openxmlformats.org/officeDocument/2006/relationships/oleObject" Target="../embeddings/oleObject45.bin"/><Relationship Id="rId35" Type="http://schemas.openxmlformats.org/officeDocument/2006/relationships/image" Target="../media/image38.wmf"/><Relationship Id="rId43" Type="http://schemas.openxmlformats.org/officeDocument/2006/relationships/image" Target="../media/image41.wmf"/><Relationship Id="rId48" Type="http://schemas.openxmlformats.org/officeDocument/2006/relationships/oleObject" Target="../embeddings/oleObject54.bin"/><Relationship Id="rId56" Type="http://schemas.openxmlformats.org/officeDocument/2006/relationships/oleObject" Target="../embeddings/oleObject58.bin"/><Relationship Id="rId64" Type="http://schemas.openxmlformats.org/officeDocument/2006/relationships/image" Target="../media/image48.wmf"/><Relationship Id="rId8" Type="http://schemas.openxmlformats.org/officeDocument/2006/relationships/image" Target="../media/image30.wmf"/><Relationship Id="rId51" Type="http://schemas.openxmlformats.org/officeDocument/2006/relationships/image" Target="../media/image57.wmf"/><Relationship Id="rId3" Type="http://schemas.openxmlformats.org/officeDocument/2006/relationships/oleObject" Target="../embeddings/oleObject31.bin"/><Relationship Id="rId12" Type="http://schemas.openxmlformats.org/officeDocument/2006/relationships/oleObject" Target="../embeddings/oleObject36.bin"/><Relationship Id="rId17" Type="http://schemas.openxmlformats.org/officeDocument/2006/relationships/image" Target="../media/image33.wmf"/><Relationship Id="rId25" Type="http://schemas.openxmlformats.org/officeDocument/2006/relationships/image" Target="../media/image35.wmf"/><Relationship Id="rId33" Type="http://schemas.openxmlformats.org/officeDocument/2006/relationships/image" Target="../media/image53.wmf"/><Relationship Id="rId38" Type="http://schemas.openxmlformats.org/officeDocument/2006/relationships/oleObject" Target="../embeddings/oleObject49.bin"/><Relationship Id="rId46" Type="http://schemas.openxmlformats.org/officeDocument/2006/relationships/oleObject" Target="../embeddings/oleObject53.bin"/><Relationship Id="rId59" Type="http://schemas.openxmlformats.org/officeDocument/2006/relationships/image" Target="../media/image59.wmf"/><Relationship Id="rId20" Type="http://schemas.openxmlformats.org/officeDocument/2006/relationships/oleObject" Target="../embeddings/oleObject40.bin"/><Relationship Id="rId41" Type="http://schemas.openxmlformats.org/officeDocument/2006/relationships/image" Target="../media/image56.wmf"/><Relationship Id="rId54" Type="http://schemas.openxmlformats.org/officeDocument/2006/relationships/oleObject" Target="../embeddings/oleObject57.bin"/><Relationship Id="rId62" Type="http://schemas.openxmlformats.org/officeDocument/2006/relationships/image" Target="../media/image47.wmf"/><Relationship Id="rId1" Type="http://schemas.openxmlformats.org/officeDocument/2006/relationships/vmlDrawing" Target="../drawings/vmlDrawing3.vml"/><Relationship Id="rId6" Type="http://schemas.openxmlformats.org/officeDocument/2006/relationships/image" Target="../media/image39.wmf"/><Relationship Id="rId15" Type="http://schemas.openxmlformats.org/officeDocument/2006/relationships/image" Target="../media/image32.wmf"/><Relationship Id="rId23" Type="http://schemas.openxmlformats.org/officeDocument/2006/relationships/image" Target="../media/image51.wmf"/><Relationship Id="rId28" Type="http://schemas.openxmlformats.org/officeDocument/2006/relationships/oleObject" Target="../embeddings/oleObject44.bin"/><Relationship Id="rId36" Type="http://schemas.openxmlformats.org/officeDocument/2006/relationships/oleObject" Target="../embeddings/oleObject48.bin"/><Relationship Id="rId49" Type="http://schemas.openxmlformats.org/officeDocument/2006/relationships/image" Target="../media/image44.wmf"/><Relationship Id="rId57" Type="http://schemas.openxmlformats.org/officeDocument/2006/relationships/image" Target="../media/image46.wmf"/><Relationship Id="rId10" Type="http://schemas.openxmlformats.org/officeDocument/2006/relationships/oleObject" Target="../embeddings/oleObject35.bin"/><Relationship Id="rId31" Type="http://schemas.openxmlformats.org/officeDocument/2006/relationships/image" Target="../media/image52.wmf"/><Relationship Id="rId44" Type="http://schemas.openxmlformats.org/officeDocument/2006/relationships/oleObject" Target="../embeddings/oleObject52.bin"/><Relationship Id="rId52" Type="http://schemas.openxmlformats.org/officeDocument/2006/relationships/oleObject" Target="../embeddings/oleObject56.bin"/><Relationship Id="rId60" Type="http://schemas.openxmlformats.org/officeDocument/2006/relationships/oleObject" Target="../embeddings/oleObject60.bin"/><Relationship Id="rId4" Type="http://schemas.openxmlformats.org/officeDocument/2006/relationships/image" Target="../media/image49.wmf"/><Relationship Id="rId9" Type="http://schemas.openxmlformats.org/officeDocument/2006/relationships/oleObject" Target="../embeddings/oleObject34.bin"/></Relationships>
</file>

<file path=ppt/slides/_rels/slide45.xml.rels><?xml version="1.0" encoding="UTF-8" standalone="yes"?>
<Relationships xmlns="http://schemas.openxmlformats.org/package/2006/relationships"><Relationship Id="rId26" Type="http://schemas.openxmlformats.org/officeDocument/2006/relationships/oleObject" Target="../embeddings/oleObject75.bin"/><Relationship Id="rId21" Type="http://schemas.openxmlformats.org/officeDocument/2006/relationships/image" Target="../media/image34.wmf"/><Relationship Id="rId34" Type="http://schemas.openxmlformats.org/officeDocument/2006/relationships/oleObject" Target="../embeddings/oleObject79.bin"/><Relationship Id="rId42" Type="http://schemas.openxmlformats.org/officeDocument/2006/relationships/oleObject" Target="../embeddings/oleObject83.bin"/><Relationship Id="rId47" Type="http://schemas.openxmlformats.org/officeDocument/2006/relationships/image" Target="../media/image43.wmf"/><Relationship Id="rId50" Type="http://schemas.openxmlformats.org/officeDocument/2006/relationships/oleObject" Target="../embeddings/oleObject87.bin"/><Relationship Id="rId55" Type="http://schemas.openxmlformats.org/officeDocument/2006/relationships/image" Target="../media/image45.wmf"/><Relationship Id="rId63" Type="http://schemas.openxmlformats.org/officeDocument/2006/relationships/oleObject" Target="../embeddings/oleObject94.bin"/><Relationship Id="rId7"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oleObject" Target="../embeddings/oleObject70.bin"/><Relationship Id="rId29" Type="http://schemas.openxmlformats.org/officeDocument/2006/relationships/image" Target="../media/image37.wmf"/><Relationship Id="rId11" Type="http://schemas.openxmlformats.org/officeDocument/2006/relationships/image" Target="../media/image31.wmf"/><Relationship Id="rId24" Type="http://schemas.openxmlformats.org/officeDocument/2006/relationships/oleObject" Target="../embeddings/oleObject74.bin"/><Relationship Id="rId32" Type="http://schemas.openxmlformats.org/officeDocument/2006/relationships/oleObject" Target="../embeddings/oleObject78.bin"/><Relationship Id="rId37" Type="http://schemas.openxmlformats.org/officeDocument/2006/relationships/image" Target="../media/image54.wmf"/><Relationship Id="rId40" Type="http://schemas.openxmlformats.org/officeDocument/2006/relationships/oleObject" Target="../embeddings/oleObject82.bin"/><Relationship Id="rId45" Type="http://schemas.openxmlformats.org/officeDocument/2006/relationships/image" Target="../media/image42.wmf"/><Relationship Id="rId53" Type="http://schemas.openxmlformats.org/officeDocument/2006/relationships/image" Target="../media/image58.wmf"/><Relationship Id="rId58" Type="http://schemas.openxmlformats.org/officeDocument/2006/relationships/oleObject" Target="../embeddings/oleObject91.bin"/><Relationship Id="rId66" Type="http://schemas.openxmlformats.org/officeDocument/2006/relationships/image" Target="../media/image48.wmf"/><Relationship Id="rId5" Type="http://schemas.openxmlformats.org/officeDocument/2006/relationships/oleObject" Target="../embeddings/oleObject64.bin"/><Relationship Id="rId61" Type="http://schemas.openxmlformats.org/officeDocument/2006/relationships/oleObject" Target="../embeddings/oleObject93.bin"/><Relationship Id="rId19" Type="http://schemas.openxmlformats.org/officeDocument/2006/relationships/image" Target="../media/image40.wmf"/><Relationship Id="rId14" Type="http://schemas.openxmlformats.org/officeDocument/2006/relationships/oleObject" Target="../embeddings/oleObject69.bin"/><Relationship Id="rId22" Type="http://schemas.openxmlformats.org/officeDocument/2006/relationships/oleObject" Target="../embeddings/oleObject73.bin"/><Relationship Id="rId27" Type="http://schemas.openxmlformats.org/officeDocument/2006/relationships/image" Target="../media/image36.wmf"/><Relationship Id="rId30" Type="http://schemas.openxmlformats.org/officeDocument/2006/relationships/oleObject" Target="../embeddings/oleObject77.bin"/><Relationship Id="rId35" Type="http://schemas.openxmlformats.org/officeDocument/2006/relationships/image" Target="../media/image38.wmf"/><Relationship Id="rId43" Type="http://schemas.openxmlformats.org/officeDocument/2006/relationships/image" Target="../media/image41.wmf"/><Relationship Id="rId48" Type="http://schemas.openxmlformats.org/officeDocument/2006/relationships/oleObject" Target="../embeddings/oleObject86.bin"/><Relationship Id="rId56" Type="http://schemas.openxmlformats.org/officeDocument/2006/relationships/oleObject" Target="../embeddings/oleObject90.bin"/><Relationship Id="rId64" Type="http://schemas.openxmlformats.org/officeDocument/2006/relationships/image" Target="../media/image47.wmf"/><Relationship Id="rId8" Type="http://schemas.openxmlformats.org/officeDocument/2006/relationships/image" Target="../media/image30.wmf"/><Relationship Id="rId51" Type="http://schemas.openxmlformats.org/officeDocument/2006/relationships/image" Target="../media/image57.wmf"/><Relationship Id="rId3" Type="http://schemas.openxmlformats.org/officeDocument/2006/relationships/oleObject" Target="../embeddings/oleObject63.bin"/><Relationship Id="rId12" Type="http://schemas.openxmlformats.org/officeDocument/2006/relationships/oleObject" Target="../embeddings/oleObject68.bin"/><Relationship Id="rId17" Type="http://schemas.openxmlformats.org/officeDocument/2006/relationships/image" Target="../media/image33.wmf"/><Relationship Id="rId25" Type="http://schemas.openxmlformats.org/officeDocument/2006/relationships/image" Target="../media/image35.wmf"/><Relationship Id="rId33" Type="http://schemas.openxmlformats.org/officeDocument/2006/relationships/image" Target="../media/image53.wmf"/><Relationship Id="rId38" Type="http://schemas.openxmlformats.org/officeDocument/2006/relationships/oleObject" Target="../embeddings/oleObject81.bin"/><Relationship Id="rId46" Type="http://schemas.openxmlformats.org/officeDocument/2006/relationships/oleObject" Target="../embeddings/oleObject85.bin"/><Relationship Id="rId59" Type="http://schemas.openxmlformats.org/officeDocument/2006/relationships/image" Target="../media/image59.wmf"/><Relationship Id="rId20" Type="http://schemas.openxmlformats.org/officeDocument/2006/relationships/oleObject" Target="../embeddings/oleObject72.bin"/><Relationship Id="rId41" Type="http://schemas.openxmlformats.org/officeDocument/2006/relationships/image" Target="../media/image56.wmf"/><Relationship Id="rId54" Type="http://schemas.openxmlformats.org/officeDocument/2006/relationships/oleObject" Target="../embeddings/oleObject89.bin"/><Relationship Id="rId62" Type="http://schemas.openxmlformats.org/officeDocument/2006/relationships/image" Target="../media/image60.wmf"/><Relationship Id="rId1" Type="http://schemas.openxmlformats.org/officeDocument/2006/relationships/vmlDrawing" Target="../drawings/vmlDrawing4.vml"/><Relationship Id="rId6" Type="http://schemas.openxmlformats.org/officeDocument/2006/relationships/image" Target="../media/image39.wmf"/><Relationship Id="rId15" Type="http://schemas.openxmlformats.org/officeDocument/2006/relationships/image" Target="../media/image32.wmf"/><Relationship Id="rId23" Type="http://schemas.openxmlformats.org/officeDocument/2006/relationships/image" Target="../media/image51.wmf"/><Relationship Id="rId28" Type="http://schemas.openxmlformats.org/officeDocument/2006/relationships/oleObject" Target="../embeddings/oleObject76.bin"/><Relationship Id="rId36" Type="http://schemas.openxmlformats.org/officeDocument/2006/relationships/oleObject" Target="../embeddings/oleObject80.bin"/><Relationship Id="rId49" Type="http://schemas.openxmlformats.org/officeDocument/2006/relationships/image" Target="../media/image44.wmf"/><Relationship Id="rId57" Type="http://schemas.openxmlformats.org/officeDocument/2006/relationships/image" Target="../media/image46.wmf"/><Relationship Id="rId10" Type="http://schemas.openxmlformats.org/officeDocument/2006/relationships/oleObject" Target="../embeddings/oleObject67.bin"/><Relationship Id="rId31" Type="http://schemas.openxmlformats.org/officeDocument/2006/relationships/image" Target="../media/image52.wmf"/><Relationship Id="rId44" Type="http://schemas.openxmlformats.org/officeDocument/2006/relationships/oleObject" Target="../embeddings/oleObject84.bin"/><Relationship Id="rId52" Type="http://schemas.openxmlformats.org/officeDocument/2006/relationships/oleObject" Target="../embeddings/oleObject88.bin"/><Relationship Id="rId60" Type="http://schemas.openxmlformats.org/officeDocument/2006/relationships/oleObject" Target="../embeddings/oleObject92.bin"/><Relationship Id="rId65" Type="http://schemas.openxmlformats.org/officeDocument/2006/relationships/oleObject" Target="../embeddings/oleObject95.bin"/><Relationship Id="rId4" Type="http://schemas.openxmlformats.org/officeDocument/2006/relationships/image" Target="../media/image49.wmf"/><Relationship Id="rId9" Type="http://schemas.openxmlformats.org/officeDocument/2006/relationships/oleObject" Target="../embeddings/oleObject66.bin"/><Relationship Id="rId13" Type="http://schemas.openxmlformats.org/officeDocument/2006/relationships/image" Target="../media/image50.wmf"/><Relationship Id="rId18" Type="http://schemas.openxmlformats.org/officeDocument/2006/relationships/oleObject" Target="../embeddings/oleObject71.bin"/><Relationship Id="rId39" Type="http://schemas.openxmlformats.org/officeDocument/2006/relationships/image" Target="../media/image55.wmf"/></Relationships>
</file>

<file path=ppt/slides/_rels/slide46.xml.rels><?xml version="1.0" encoding="UTF-8" standalone="yes"?>
<Relationships xmlns="http://schemas.openxmlformats.org/package/2006/relationships"><Relationship Id="rId13" Type="http://schemas.openxmlformats.org/officeDocument/2006/relationships/image" Target="../media/image109.png"/><Relationship Id="rId18" Type="http://schemas.openxmlformats.org/officeDocument/2006/relationships/image" Target="../media/image114.png"/><Relationship Id="rId26" Type="http://schemas.openxmlformats.org/officeDocument/2006/relationships/image" Target="../media/image121.png"/><Relationship Id="rId3" Type="http://schemas.openxmlformats.org/officeDocument/2006/relationships/image" Target="../media/image99.png"/><Relationship Id="rId21" Type="http://schemas.openxmlformats.org/officeDocument/2006/relationships/image" Target="../media/image71.png"/><Relationship Id="rId34" Type="http://schemas.openxmlformats.org/officeDocument/2006/relationships/image" Target="../media/image128.png"/><Relationship Id="rId7" Type="http://schemas.openxmlformats.org/officeDocument/2006/relationships/image" Target="../media/image103.png"/><Relationship Id="rId12" Type="http://schemas.openxmlformats.org/officeDocument/2006/relationships/image" Target="../media/image108.png"/><Relationship Id="rId17" Type="http://schemas.openxmlformats.org/officeDocument/2006/relationships/image" Target="../media/image113.png"/><Relationship Id="rId25" Type="http://schemas.openxmlformats.org/officeDocument/2006/relationships/image" Target="../media/image120.png"/><Relationship Id="rId33" Type="http://schemas.openxmlformats.org/officeDocument/2006/relationships/image" Target="../media/image127.png"/><Relationship Id="rId2" Type="http://schemas.openxmlformats.org/officeDocument/2006/relationships/image" Target="../media/image98.png"/><Relationship Id="rId16" Type="http://schemas.openxmlformats.org/officeDocument/2006/relationships/image" Target="../media/image112.png"/><Relationship Id="rId20" Type="http://schemas.openxmlformats.org/officeDocument/2006/relationships/image" Target="../media/image116.png"/><Relationship Id="rId29" Type="http://schemas.openxmlformats.org/officeDocument/2006/relationships/image" Target="../media/image124.png"/><Relationship Id="rId1" Type="http://schemas.openxmlformats.org/officeDocument/2006/relationships/slideLayout" Target="../slideLayouts/slideLayout6.xml"/><Relationship Id="rId6" Type="http://schemas.openxmlformats.org/officeDocument/2006/relationships/image" Target="../media/image102.png"/><Relationship Id="rId11" Type="http://schemas.openxmlformats.org/officeDocument/2006/relationships/image" Target="../media/image107.png"/><Relationship Id="rId24" Type="http://schemas.openxmlformats.org/officeDocument/2006/relationships/image" Target="../media/image119.png"/><Relationship Id="rId32" Type="http://schemas.openxmlformats.org/officeDocument/2006/relationships/image" Target="../media/image126.png"/><Relationship Id="rId5" Type="http://schemas.openxmlformats.org/officeDocument/2006/relationships/image" Target="../media/image101.png"/><Relationship Id="rId15" Type="http://schemas.openxmlformats.org/officeDocument/2006/relationships/image" Target="../media/image111.png"/><Relationship Id="rId23" Type="http://schemas.openxmlformats.org/officeDocument/2006/relationships/image" Target="../media/image118.png"/><Relationship Id="rId28" Type="http://schemas.openxmlformats.org/officeDocument/2006/relationships/image" Target="../media/image123.png"/><Relationship Id="rId10" Type="http://schemas.openxmlformats.org/officeDocument/2006/relationships/image" Target="../media/image106.png"/><Relationship Id="rId19" Type="http://schemas.openxmlformats.org/officeDocument/2006/relationships/image" Target="../media/image115.png"/><Relationship Id="rId31" Type="http://schemas.openxmlformats.org/officeDocument/2006/relationships/image" Target="../media/image125.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 Id="rId22" Type="http://schemas.openxmlformats.org/officeDocument/2006/relationships/image" Target="../media/image117.png"/><Relationship Id="rId27" Type="http://schemas.openxmlformats.org/officeDocument/2006/relationships/image" Target="../media/image122.png"/><Relationship Id="rId30" Type="http://schemas.openxmlformats.org/officeDocument/2006/relationships/image" Target="../media/image80.png"/><Relationship Id="rId35" Type="http://schemas.openxmlformats.org/officeDocument/2006/relationships/image" Target="../media/image129.png"/><Relationship Id="rId8" Type="http://schemas.openxmlformats.org/officeDocument/2006/relationships/image" Target="../media/image10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30.png"/><Relationship Id="rId1" Type="http://schemas.openxmlformats.org/officeDocument/2006/relationships/slideLayout" Target="../slideLayouts/slideLayout6.xml"/><Relationship Id="rId4" Type="http://schemas.openxmlformats.org/officeDocument/2006/relationships/image" Target="../media/image132.png"/></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38.png"/><Relationship Id="rId1" Type="http://schemas.openxmlformats.org/officeDocument/2006/relationships/slideLayout" Target="../slideLayouts/slideLayout6.xml"/><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146.png"/><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11.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6.xml"/><Relationship Id="rId11"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Coordinate </a:t>
            </a:r>
            <a:r>
              <a:rPr lang="en-US" dirty="0" smtClean="0"/>
              <a:t>Systems and Self Leveling</a:t>
            </a:r>
            <a:endParaRPr lang="en-US" dirty="0"/>
          </a:p>
        </p:txBody>
      </p:sp>
      <p:sp>
        <p:nvSpPr>
          <p:cNvPr id="2" name="Subtitle 1"/>
          <p:cNvSpPr>
            <a:spLocks noGrp="1"/>
          </p:cNvSpPr>
          <p:nvPr>
            <p:ph type="subTitle" idx="1"/>
          </p:nvPr>
        </p:nvSpPr>
        <p:spPr/>
        <p:txBody>
          <a:bodyPr/>
          <a:lstStyle/>
          <a:p>
            <a:r>
              <a:rPr lang="en-US"/>
              <a:t>Lecture </a:t>
            </a:r>
            <a:r>
              <a:rPr lang="en-US" smtClean="0"/>
              <a:t>011 </a:t>
            </a:r>
            <a:r>
              <a:rPr lang="en-US" smtClean="0"/>
              <a:t>– </a:t>
            </a:r>
            <a:r>
              <a:rPr lang="en-US" smtClean="0"/>
              <a:t>02</a:t>
            </a:r>
            <a:endParaRPr lang="en-US" dirty="0"/>
          </a:p>
          <a:p>
            <a:r>
              <a:rPr lang="en-US" dirty="0" smtClean="0"/>
              <a:t>RBE500 F16</a:t>
            </a:r>
            <a:endParaRPr lang="en-US" dirty="0"/>
          </a:p>
          <a:p>
            <a:r>
              <a:rPr lang="en-US" dirty="0"/>
              <a:t>Adj. Prof. J. Center</a:t>
            </a:r>
          </a:p>
          <a:p>
            <a:endParaRPr lang="en-US" dirty="0"/>
          </a:p>
        </p:txBody>
      </p:sp>
    </p:spTree>
    <p:extLst>
      <p:ext uri="{BB962C8B-B14F-4D97-AF65-F5344CB8AC3E}">
        <p14:creationId xmlns:p14="http://schemas.microsoft.com/office/powerpoint/2010/main" val="1238212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964" y="285005"/>
            <a:ext cx="7287494" cy="1143000"/>
          </a:xfrm>
        </p:spPr>
        <p:txBody>
          <a:bodyPr>
            <a:normAutofit fontScale="90000"/>
          </a:bodyPr>
          <a:lstStyle/>
          <a:p>
            <a:r>
              <a:rPr lang="en-US" dirty="0" smtClean="0"/>
              <a:t>Vector Representation in a Coordinate Frame</a:t>
            </a:r>
            <a:endParaRPr lang="en-US" dirty="0"/>
          </a:p>
        </p:txBody>
      </p:sp>
      <p:pic>
        <p:nvPicPr>
          <p:cNvPr id="3076" name="Picture 4" descr="3D V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891" y="1556879"/>
            <a:ext cx="3955184" cy="374424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5225921" y="2632363"/>
            <a:ext cx="2518773" cy="2199173"/>
            <a:chOff x="5225921" y="2632363"/>
            <a:chExt cx="2518773" cy="2199173"/>
          </a:xfrm>
        </p:grpSpPr>
        <p:sp>
          <p:nvSpPr>
            <p:cNvPr id="20" name="Arc 19"/>
            <p:cNvSpPr/>
            <p:nvPr/>
          </p:nvSpPr>
          <p:spPr>
            <a:xfrm rot="16200000">
              <a:off x="5481324" y="2568167"/>
              <a:ext cx="2199173" cy="2327566"/>
            </a:xfrm>
            <a:prstGeom prst="arc">
              <a:avLst>
                <a:gd name="adj1" fmla="val 15474313"/>
                <a:gd name="adj2" fmla="val 741097"/>
              </a:avLst>
            </a:prstGeom>
            <a:ln>
              <a:headEnd type="triangl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5225921" y="2780207"/>
                  <a:ext cx="382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𝛼</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25921" y="2780207"/>
                  <a:ext cx="382412"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26" name="Group 25"/>
          <p:cNvGrpSpPr/>
          <p:nvPr/>
        </p:nvGrpSpPr>
        <p:grpSpPr>
          <a:xfrm>
            <a:off x="6308384" y="2304692"/>
            <a:ext cx="1965482" cy="2167648"/>
            <a:chOff x="6308384" y="2304692"/>
            <a:chExt cx="1965482" cy="2167648"/>
          </a:xfrm>
        </p:grpSpPr>
        <p:sp>
          <p:nvSpPr>
            <p:cNvPr id="22" name="Arc 21"/>
            <p:cNvSpPr/>
            <p:nvPr/>
          </p:nvSpPr>
          <p:spPr>
            <a:xfrm rot="19674583">
              <a:off x="6308384" y="2304692"/>
              <a:ext cx="1668503" cy="2167648"/>
            </a:xfrm>
            <a:prstGeom prst="arc">
              <a:avLst>
                <a:gd name="adj1" fmla="val 17636641"/>
                <a:gd name="adj2" fmla="val 5295138"/>
              </a:avLst>
            </a:prstGeom>
            <a:ln>
              <a:headEnd type="none" w="med" len="med"/>
              <a:tailEnd type="triangle" w="lg" len="lg"/>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7889851" y="2780207"/>
                  <a:ext cx="3840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𝛽</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7889851" y="2780207"/>
                  <a:ext cx="384015" cy="369332"/>
                </a:xfrm>
                <a:prstGeom prst="rect">
                  <a:avLst/>
                </a:prstGeom>
                <a:blipFill rotWithShape="1">
                  <a:blip r:embed="rId9"/>
                  <a:stretch>
                    <a:fillRect b="-114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p:cNvSpPr txBox="1"/>
              <p:nvPr/>
            </p:nvSpPr>
            <p:spPr>
              <a:xfrm>
                <a:off x="955964" y="3662440"/>
                <a:ext cx="2896562"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𝐚</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1" i="1" smtClean="0">
                          <a:latin typeface="Cambria Math"/>
                        </a:rPr>
                        <m:t>𝒊</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1" i="1" smtClean="0">
                          <a:latin typeface="Cambria Math"/>
                        </a:rPr>
                        <m:t>𝒋</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𝑧</m:t>
                          </m:r>
                        </m:sub>
                      </m:sSub>
                      <m:r>
                        <a:rPr lang="en-US" sz="2400" b="1" i="1" smtClean="0">
                          <a:latin typeface="Cambria Math"/>
                        </a:rPr>
                        <m:t>𝒌</m:t>
                      </m:r>
                    </m:oMath>
                  </m:oMathPara>
                </a14:m>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955964" y="3662440"/>
                <a:ext cx="2896562" cy="490840"/>
              </a:xfrm>
              <a:prstGeom prst="rect">
                <a:avLst/>
              </a:prstGeom>
              <a:blipFill rotWithShape="1">
                <a:blip r:embed="rId10"/>
                <a:stretch>
                  <a:fillRect b="-11250"/>
                </a:stretch>
              </a:blipFill>
            </p:spPr>
            <p:txBody>
              <a:bodyPr/>
              <a:lstStyle/>
              <a:p>
                <a:r>
                  <a:rPr lang="en-US">
                    <a:noFill/>
                  </a:rPr>
                  <a:t> </a:t>
                </a:r>
              </a:p>
            </p:txBody>
          </p:sp>
        </mc:Fallback>
      </mc:AlternateContent>
      <p:sp>
        <p:nvSpPr>
          <p:cNvPr id="18" name="TextBox 17"/>
          <p:cNvSpPr txBox="1"/>
          <p:nvPr/>
        </p:nvSpPr>
        <p:spPr>
          <a:xfrm>
            <a:off x="983984" y="1576216"/>
            <a:ext cx="4721677" cy="400110"/>
          </a:xfrm>
          <a:prstGeom prst="rect">
            <a:avLst/>
          </a:prstGeom>
          <a:noFill/>
        </p:spPr>
        <p:txBody>
          <a:bodyPr wrap="none" rtlCol="0">
            <a:spAutoFit/>
          </a:bodyPr>
          <a:lstStyle/>
          <a:p>
            <a:r>
              <a:rPr lang="en-US" sz="2000" dirty="0" smtClean="0"/>
              <a:t>Unit Vectors along Coordinate Axes</a:t>
            </a:r>
            <a:endParaRPr lang="en-US" sz="2000" dirty="0"/>
          </a:p>
        </p:txBody>
      </p:sp>
      <p:grpSp>
        <p:nvGrpSpPr>
          <p:cNvPr id="19" name="Group 18"/>
          <p:cNvGrpSpPr/>
          <p:nvPr/>
        </p:nvGrpSpPr>
        <p:grpSpPr>
          <a:xfrm>
            <a:off x="955964" y="2112818"/>
            <a:ext cx="3785639" cy="461665"/>
            <a:chOff x="955964" y="1933832"/>
            <a:chExt cx="3785639" cy="461665"/>
          </a:xfrm>
        </p:grpSpPr>
        <mc:AlternateContent xmlns:mc="http://schemas.openxmlformats.org/markup-compatibility/2006" xmlns:a14="http://schemas.microsoft.com/office/drawing/2010/main">
          <mc:Choice Requires="a14">
            <p:sp>
              <p:nvSpPr>
                <p:cNvPr id="21" name="TextBox 20"/>
                <p:cNvSpPr txBox="1"/>
                <p:nvPr/>
              </p:nvSpPr>
              <p:spPr>
                <a:xfrm>
                  <a:off x="955964" y="1933832"/>
                  <a:ext cx="9028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𝒊</m:t>
                        </m:r>
                        <m:r>
                          <a:rPr lang="en-US" sz="2400" b="1" i="1" smtClean="0">
                            <a:latin typeface="Cambria Math"/>
                          </a:rPr>
                          <m:t>, </m:t>
                        </m:r>
                        <m:r>
                          <a:rPr lang="en-US" sz="2400" b="1" i="1" smtClean="0">
                            <a:latin typeface="Cambria Math"/>
                          </a:rPr>
                          <m:t>𝒋</m:t>
                        </m:r>
                        <m:r>
                          <a:rPr lang="en-US" sz="2400" b="1" i="1" smtClean="0">
                            <a:latin typeface="Cambria Math"/>
                          </a:rPr>
                          <m:t>, </m:t>
                        </m:r>
                        <m:r>
                          <a:rPr lang="en-US" sz="2400" b="1" i="1" smtClean="0">
                            <a:latin typeface="Cambria Math"/>
                          </a:rPr>
                          <m:t>𝒌</m:t>
                        </m:r>
                      </m:oMath>
                    </m:oMathPara>
                  </a14:m>
                  <a:endParaRPr lang="en-US" sz="24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955964" y="1933832"/>
                  <a:ext cx="902811" cy="461665"/>
                </a:xfrm>
                <a:prstGeom prst="rect">
                  <a:avLst/>
                </a:prstGeom>
                <a:blipFill rotWithShape="1">
                  <a:blip r:embed="rId11"/>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441230" y="1933832"/>
                  <a:ext cx="2300373" cy="461665"/>
                </a:xfrm>
                <a:prstGeom prst="rect">
                  <a:avLst/>
                </a:prstGeom>
                <a:noFill/>
              </p:spPr>
              <p:txBody>
                <a:bodyPr wrap="none" rtlCol="0">
                  <a:spAutoFit/>
                </a:bodyPr>
                <a:lstStyle/>
                <a:p>
                  <a14:m>
                    <m:oMath xmlns:m="http://schemas.openxmlformats.org/officeDocument/2006/math">
                      <m:d>
                        <m:dPr>
                          <m:begChr m:val="|"/>
                          <m:endChr m:val="|"/>
                          <m:ctrlPr>
                            <a:rPr lang="en-US" sz="2400" i="1" smtClean="0">
                              <a:latin typeface="Cambria Math"/>
                            </a:rPr>
                          </m:ctrlPr>
                        </m:dPr>
                        <m:e>
                          <m:r>
                            <a:rPr lang="en-US" sz="2400" b="1" i="1" smtClean="0">
                              <a:latin typeface="Cambria Math"/>
                            </a:rPr>
                            <m:t>𝒊</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𝒋</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𝒌</m:t>
                          </m:r>
                        </m:e>
                      </m:d>
                    </m:oMath>
                  </a14:m>
                  <a:r>
                    <a:rPr lang="en-US" sz="2400" dirty="0" smtClean="0"/>
                    <a:t>=1</a:t>
                  </a:r>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441230" y="1933832"/>
                  <a:ext cx="2300373" cy="461665"/>
                </a:xfrm>
                <a:prstGeom prst="rect">
                  <a:avLst/>
                </a:prstGeom>
                <a:blipFill rotWithShape="1">
                  <a:blip r:embed="rId12"/>
                  <a:stretch>
                    <a:fillRect t="-12000" r="-8995" b="-29333"/>
                  </a:stretch>
                </a:blipFill>
              </p:spPr>
              <p:txBody>
                <a:bodyPr/>
                <a:lstStyle/>
                <a:p>
                  <a:r>
                    <a:rPr lang="en-US">
                      <a:noFill/>
                    </a:rPr>
                    <a:t> </a:t>
                  </a:r>
                </a:p>
              </p:txBody>
            </p:sp>
          </mc:Fallback>
        </mc:AlternateContent>
      </p:grpSp>
      <p:sp>
        <p:nvSpPr>
          <p:cNvPr id="28" name="TextBox 27"/>
          <p:cNvSpPr txBox="1"/>
          <p:nvPr/>
        </p:nvSpPr>
        <p:spPr>
          <a:xfrm>
            <a:off x="955964" y="2702963"/>
            <a:ext cx="3692486" cy="707886"/>
          </a:xfrm>
          <a:prstGeom prst="rect">
            <a:avLst/>
          </a:prstGeom>
          <a:noFill/>
        </p:spPr>
        <p:txBody>
          <a:bodyPr wrap="none" rtlCol="0">
            <a:spAutoFit/>
          </a:bodyPr>
          <a:lstStyle/>
          <a:p>
            <a:r>
              <a:rPr lang="en-US" sz="2000" dirty="0" smtClean="0"/>
              <a:t>Representation of Vector a </a:t>
            </a:r>
          </a:p>
          <a:p>
            <a:r>
              <a:rPr lang="en-US" sz="2000" dirty="0" smtClean="0"/>
              <a:t>in unit vectors</a:t>
            </a:r>
            <a:endParaRPr lang="en-US" sz="2000" dirty="0"/>
          </a:p>
        </p:txBody>
      </p:sp>
      <mc:AlternateContent xmlns:mc="http://schemas.openxmlformats.org/markup-compatibility/2006" xmlns:a14="http://schemas.microsoft.com/office/drawing/2010/main">
        <mc:Choice Requires="a14">
          <p:sp>
            <p:nvSpPr>
              <p:cNvPr id="29" name="TextBox 28"/>
              <p:cNvSpPr txBox="1"/>
              <p:nvPr/>
            </p:nvSpPr>
            <p:spPr>
              <a:xfrm>
                <a:off x="955964" y="4281760"/>
                <a:ext cx="31787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𝒊</m:t>
                      </m:r>
                      <m:r>
                        <a:rPr lang="en-US" sz="2400" b="1" i="0" smtClean="0">
                          <a:latin typeface="Cambria Math"/>
                        </a:rPr>
                        <m:t>=</m:t>
                      </m:r>
                      <m:d>
                        <m:dPr>
                          <m:begChr m:val="|"/>
                          <m:endChr m:val="|"/>
                          <m:ctrlPr>
                            <a:rPr lang="en-US" sz="2400" b="1" i="1" smtClean="0">
                              <a:latin typeface="Cambria Math"/>
                            </a:rPr>
                          </m:ctrlPr>
                        </m:dPr>
                        <m:e>
                          <m:r>
                            <a:rPr lang="en-US" sz="2400" b="1" i="0" smtClean="0">
                              <a:latin typeface="Cambria Math"/>
                            </a:rPr>
                            <m:t>𝐚</m:t>
                          </m:r>
                        </m:e>
                      </m:d>
                      <m:r>
                        <m:rPr>
                          <m:sty m:val="p"/>
                        </m:rPr>
                        <a:rPr lang="en-US" sz="2400" b="0" i="0" smtClean="0">
                          <a:latin typeface="Cambria Math"/>
                        </a:rPr>
                        <m:t>cos</m:t>
                      </m:r>
                      <m:d>
                        <m:dPr>
                          <m:ctrlPr>
                            <a:rPr lang="en-US" sz="2400" b="0" i="1" smtClean="0">
                              <a:latin typeface="Cambria Math"/>
                            </a:rPr>
                          </m:ctrlPr>
                        </m:dPr>
                        <m:e>
                          <m:r>
                            <a:rPr lang="en-US" sz="2400" b="0" i="1" smtClean="0">
                              <a:latin typeface="Cambria Math"/>
                              <a:ea typeface="Cambria Math"/>
                            </a:rPr>
                            <m:t>𝛼</m:t>
                          </m:r>
                        </m:e>
                      </m:d>
                    </m:oMath>
                  </m:oMathPara>
                </a14:m>
                <a:endParaRPr lang="en-US" sz="24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955964" y="4281760"/>
                <a:ext cx="3178755"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55964" y="4871905"/>
                <a:ext cx="3195811"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𝒋</m:t>
                      </m:r>
                      <m:r>
                        <a:rPr lang="en-US" sz="2400" b="1">
                          <a:latin typeface="Cambria Math"/>
                        </a:rPr>
                        <m:t>=</m:t>
                      </m:r>
                      <m:d>
                        <m:dPr>
                          <m:begChr m:val="|"/>
                          <m:endChr m:val="|"/>
                          <m:ctrlPr>
                            <a:rPr lang="en-US" sz="2400" b="1" i="1">
                              <a:latin typeface="Cambria Math"/>
                            </a:rPr>
                          </m:ctrlPr>
                        </m:dPr>
                        <m:e>
                          <m:r>
                            <a:rPr lang="en-US" sz="2400" b="1">
                              <a:latin typeface="Cambria Math"/>
                            </a:rPr>
                            <m:t>𝐚</m:t>
                          </m:r>
                        </m:e>
                      </m:d>
                      <m:r>
                        <m:rPr>
                          <m:sty m:val="p"/>
                        </m:rPr>
                        <a:rPr lang="en-US" sz="2400">
                          <a:latin typeface="Cambria Math"/>
                        </a:rPr>
                        <m:t>cos</m:t>
                      </m:r>
                      <m:d>
                        <m:dPr>
                          <m:ctrlPr>
                            <a:rPr lang="en-US" sz="2400" i="1">
                              <a:latin typeface="Cambria Math"/>
                            </a:rPr>
                          </m:ctrlPr>
                        </m:dPr>
                        <m:e>
                          <m:r>
                            <a:rPr lang="en-US" sz="2400" i="1" smtClean="0">
                              <a:latin typeface="Cambria Math"/>
                              <a:ea typeface="Cambria Math"/>
                            </a:rPr>
                            <m:t>𝛽</m:t>
                          </m:r>
                        </m:e>
                      </m:d>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55964" y="4871905"/>
                <a:ext cx="3195811" cy="490840"/>
              </a:xfrm>
              <a:prstGeom prst="rect">
                <a:avLst/>
              </a:prstGeom>
              <a:blipFill rotWithShape="1">
                <a:blip r:embed="rId14"/>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5473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964" y="296545"/>
            <a:ext cx="7432651" cy="1143000"/>
          </a:xfrm>
        </p:spPr>
        <p:txBody>
          <a:bodyPr>
            <a:normAutofit fontScale="90000"/>
          </a:bodyPr>
          <a:lstStyle/>
          <a:p>
            <a:r>
              <a:rPr lang="en-US" dirty="0" smtClean="0"/>
              <a:t>Vector Representation in a Coordinate Frame</a:t>
            </a:r>
            <a:endParaRPr lang="en-US" dirty="0"/>
          </a:p>
        </p:txBody>
      </p:sp>
      <p:pic>
        <p:nvPicPr>
          <p:cNvPr id="3076" name="Picture 4" descr="3D V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891" y="1556879"/>
            <a:ext cx="3955184" cy="37442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955964" y="3662440"/>
                <a:ext cx="2896562"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𝐚</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1" i="1" smtClean="0">
                          <a:latin typeface="Cambria Math"/>
                        </a:rPr>
                        <m:t>𝒊</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1" i="1" smtClean="0">
                          <a:latin typeface="Cambria Math"/>
                        </a:rPr>
                        <m:t>𝒋</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𝑧</m:t>
                          </m:r>
                        </m:sub>
                      </m:sSub>
                      <m:r>
                        <a:rPr lang="en-US" sz="2400" b="1" i="1" smtClean="0">
                          <a:latin typeface="Cambria Math"/>
                        </a:rPr>
                        <m:t>𝒌</m:t>
                      </m:r>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955964" y="3662440"/>
                <a:ext cx="2896562" cy="490840"/>
              </a:xfrm>
              <a:prstGeom prst="rect">
                <a:avLst/>
              </a:prstGeom>
              <a:blipFill rotWithShape="1">
                <a:blip r:embed="rId3"/>
                <a:stretch>
                  <a:fillRect b="-11250"/>
                </a:stretch>
              </a:blipFill>
            </p:spPr>
            <p:txBody>
              <a:bodyPr/>
              <a:lstStyle/>
              <a:p>
                <a:r>
                  <a:rPr lang="en-US">
                    <a:noFill/>
                  </a:rPr>
                  <a:t> </a:t>
                </a:r>
              </a:p>
            </p:txBody>
          </p:sp>
        </mc:Fallback>
      </mc:AlternateContent>
      <p:sp>
        <p:nvSpPr>
          <p:cNvPr id="10" name="TextBox 9"/>
          <p:cNvSpPr txBox="1"/>
          <p:nvPr/>
        </p:nvSpPr>
        <p:spPr>
          <a:xfrm>
            <a:off x="955964" y="1579150"/>
            <a:ext cx="4721677" cy="400110"/>
          </a:xfrm>
          <a:prstGeom prst="rect">
            <a:avLst/>
          </a:prstGeom>
          <a:noFill/>
        </p:spPr>
        <p:txBody>
          <a:bodyPr wrap="none" rtlCol="0">
            <a:spAutoFit/>
          </a:bodyPr>
          <a:lstStyle/>
          <a:p>
            <a:r>
              <a:rPr lang="en-US" sz="2000" dirty="0" smtClean="0"/>
              <a:t>Unit Vectors along Coordinate Axes</a:t>
            </a:r>
            <a:endParaRPr lang="en-US" sz="2000" dirty="0"/>
          </a:p>
        </p:txBody>
      </p:sp>
      <p:grpSp>
        <p:nvGrpSpPr>
          <p:cNvPr id="3" name="Group 2"/>
          <p:cNvGrpSpPr/>
          <p:nvPr/>
        </p:nvGrpSpPr>
        <p:grpSpPr>
          <a:xfrm>
            <a:off x="955964" y="2112818"/>
            <a:ext cx="3785639" cy="461665"/>
            <a:chOff x="955964" y="1933832"/>
            <a:chExt cx="3785639" cy="461665"/>
          </a:xfrm>
        </p:grpSpPr>
        <mc:AlternateContent xmlns:mc="http://schemas.openxmlformats.org/markup-compatibility/2006" xmlns:a14="http://schemas.microsoft.com/office/drawing/2010/main">
          <mc:Choice Requires="a14">
            <p:sp>
              <p:nvSpPr>
                <p:cNvPr id="11" name="TextBox 10"/>
                <p:cNvSpPr txBox="1"/>
                <p:nvPr/>
              </p:nvSpPr>
              <p:spPr>
                <a:xfrm>
                  <a:off x="955964" y="1933832"/>
                  <a:ext cx="9028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𝒊</m:t>
                        </m:r>
                        <m:r>
                          <a:rPr lang="en-US" sz="2400" b="1" i="1" smtClean="0">
                            <a:latin typeface="Cambria Math"/>
                          </a:rPr>
                          <m:t>, </m:t>
                        </m:r>
                        <m:r>
                          <a:rPr lang="en-US" sz="2400" b="1" i="1" smtClean="0">
                            <a:latin typeface="Cambria Math"/>
                          </a:rPr>
                          <m:t>𝒋</m:t>
                        </m:r>
                        <m:r>
                          <a:rPr lang="en-US" sz="2400" b="1" i="1" smtClean="0">
                            <a:latin typeface="Cambria Math"/>
                          </a:rPr>
                          <m:t>, </m:t>
                        </m:r>
                        <m:r>
                          <a:rPr lang="en-US" sz="2400" b="1" i="1" smtClean="0">
                            <a:latin typeface="Cambria Math"/>
                          </a:rPr>
                          <m:t>𝒌</m:t>
                        </m:r>
                      </m:oMath>
                    </m:oMathPara>
                  </a14:m>
                  <a:endParaRPr lang="en-US"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955964" y="1933832"/>
                  <a:ext cx="902811" cy="461665"/>
                </a:xfrm>
                <a:prstGeom prst="rect">
                  <a:avLst/>
                </a:prstGeom>
                <a:blipFill rotWithShape="1">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41230" y="1933832"/>
                  <a:ext cx="2300373" cy="461665"/>
                </a:xfrm>
                <a:prstGeom prst="rect">
                  <a:avLst/>
                </a:prstGeom>
                <a:noFill/>
              </p:spPr>
              <p:txBody>
                <a:bodyPr wrap="none" rtlCol="0">
                  <a:spAutoFit/>
                </a:bodyPr>
                <a:lstStyle/>
                <a:p>
                  <a14:m>
                    <m:oMath xmlns:m="http://schemas.openxmlformats.org/officeDocument/2006/math">
                      <m:d>
                        <m:dPr>
                          <m:begChr m:val="|"/>
                          <m:endChr m:val="|"/>
                          <m:ctrlPr>
                            <a:rPr lang="en-US" sz="2400" i="1" smtClean="0">
                              <a:latin typeface="Cambria Math"/>
                            </a:rPr>
                          </m:ctrlPr>
                        </m:dPr>
                        <m:e>
                          <m:r>
                            <a:rPr lang="en-US" sz="2400" b="1" i="1" smtClean="0">
                              <a:latin typeface="Cambria Math"/>
                            </a:rPr>
                            <m:t>𝒊</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𝒋</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𝒌</m:t>
                          </m:r>
                        </m:e>
                      </m:d>
                    </m:oMath>
                  </a14:m>
                  <a:r>
                    <a:rPr lang="en-US" sz="2400" dirty="0" smtClean="0"/>
                    <a:t>=1</a:t>
                  </a:r>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441230" y="1933832"/>
                  <a:ext cx="2300373" cy="461665"/>
                </a:xfrm>
                <a:prstGeom prst="rect">
                  <a:avLst/>
                </a:prstGeom>
                <a:blipFill rotWithShape="1">
                  <a:blip r:embed="rId5"/>
                  <a:stretch>
                    <a:fillRect t="-12000" r="-8995" b="-29333"/>
                  </a:stretch>
                </a:blipFill>
              </p:spPr>
              <p:txBody>
                <a:bodyPr/>
                <a:lstStyle/>
                <a:p>
                  <a:r>
                    <a:rPr lang="en-US">
                      <a:noFill/>
                    </a:rPr>
                    <a:t> </a:t>
                  </a:r>
                </a:p>
              </p:txBody>
            </p:sp>
          </mc:Fallback>
        </mc:AlternateContent>
      </p:grpSp>
      <p:sp>
        <p:nvSpPr>
          <p:cNvPr id="13" name="TextBox 12"/>
          <p:cNvSpPr txBox="1"/>
          <p:nvPr/>
        </p:nvSpPr>
        <p:spPr>
          <a:xfrm>
            <a:off x="955964" y="2702963"/>
            <a:ext cx="3692486" cy="707886"/>
          </a:xfrm>
          <a:prstGeom prst="rect">
            <a:avLst/>
          </a:prstGeom>
          <a:noFill/>
        </p:spPr>
        <p:txBody>
          <a:bodyPr wrap="none" rtlCol="0">
            <a:spAutoFit/>
          </a:bodyPr>
          <a:lstStyle/>
          <a:p>
            <a:r>
              <a:rPr lang="en-US" sz="2000" dirty="0" smtClean="0"/>
              <a:t>Representation of Vector a </a:t>
            </a:r>
          </a:p>
          <a:p>
            <a:r>
              <a:rPr lang="en-US" sz="2000" dirty="0" smtClean="0"/>
              <a:t>in unit vectors</a:t>
            </a:r>
            <a:endParaRPr lang="en-US" sz="2000" dirty="0"/>
          </a:p>
        </p:txBody>
      </p:sp>
      <mc:AlternateContent xmlns:mc="http://schemas.openxmlformats.org/markup-compatibility/2006" xmlns:a14="http://schemas.microsoft.com/office/drawing/2010/main">
        <mc:Choice Requires="a14">
          <p:sp>
            <p:nvSpPr>
              <p:cNvPr id="14" name="TextBox 13"/>
              <p:cNvSpPr txBox="1"/>
              <p:nvPr/>
            </p:nvSpPr>
            <p:spPr>
              <a:xfrm>
                <a:off x="955964" y="4281760"/>
                <a:ext cx="31787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𝒊</m:t>
                      </m:r>
                      <m:r>
                        <a:rPr lang="en-US" sz="2400" b="1" i="0" smtClean="0">
                          <a:latin typeface="Cambria Math"/>
                        </a:rPr>
                        <m:t>=</m:t>
                      </m:r>
                      <m:d>
                        <m:dPr>
                          <m:begChr m:val="|"/>
                          <m:endChr m:val="|"/>
                          <m:ctrlPr>
                            <a:rPr lang="en-US" sz="2400" b="1" i="1" smtClean="0">
                              <a:latin typeface="Cambria Math"/>
                            </a:rPr>
                          </m:ctrlPr>
                        </m:dPr>
                        <m:e>
                          <m:r>
                            <a:rPr lang="en-US" sz="2400" b="1" i="0" smtClean="0">
                              <a:latin typeface="Cambria Math"/>
                            </a:rPr>
                            <m:t>𝐚</m:t>
                          </m:r>
                        </m:e>
                      </m:d>
                      <m:r>
                        <m:rPr>
                          <m:sty m:val="p"/>
                        </m:rPr>
                        <a:rPr lang="en-US" sz="2400" b="0" i="0" smtClean="0">
                          <a:latin typeface="Cambria Math"/>
                        </a:rPr>
                        <m:t>cos</m:t>
                      </m:r>
                      <m:d>
                        <m:dPr>
                          <m:ctrlPr>
                            <a:rPr lang="en-US" sz="2400" b="0" i="1" smtClean="0">
                              <a:latin typeface="Cambria Math"/>
                            </a:rPr>
                          </m:ctrlPr>
                        </m:dPr>
                        <m:e>
                          <m:r>
                            <a:rPr lang="en-US" sz="2400" b="0" i="1" smtClean="0">
                              <a:latin typeface="Cambria Math"/>
                              <a:ea typeface="Cambria Math"/>
                            </a:rPr>
                            <m:t>𝛼</m:t>
                          </m:r>
                        </m:e>
                      </m:d>
                    </m:oMath>
                  </m:oMathPara>
                </a14:m>
                <a:endParaRPr lang="en-US"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955964" y="4281760"/>
                <a:ext cx="3178755"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55964" y="4871905"/>
                <a:ext cx="3195811"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𝒋</m:t>
                      </m:r>
                      <m:r>
                        <a:rPr lang="en-US" sz="2400" b="1">
                          <a:latin typeface="Cambria Math"/>
                        </a:rPr>
                        <m:t>=</m:t>
                      </m:r>
                      <m:d>
                        <m:dPr>
                          <m:begChr m:val="|"/>
                          <m:endChr m:val="|"/>
                          <m:ctrlPr>
                            <a:rPr lang="en-US" sz="2400" b="1" i="1">
                              <a:latin typeface="Cambria Math"/>
                            </a:rPr>
                          </m:ctrlPr>
                        </m:dPr>
                        <m:e>
                          <m:r>
                            <a:rPr lang="en-US" sz="2400" b="1">
                              <a:latin typeface="Cambria Math"/>
                            </a:rPr>
                            <m:t>𝐚</m:t>
                          </m:r>
                        </m:e>
                      </m:d>
                      <m:r>
                        <m:rPr>
                          <m:sty m:val="p"/>
                        </m:rPr>
                        <a:rPr lang="en-US" sz="2400">
                          <a:latin typeface="Cambria Math"/>
                        </a:rPr>
                        <m:t>cos</m:t>
                      </m:r>
                      <m:d>
                        <m:dPr>
                          <m:ctrlPr>
                            <a:rPr lang="en-US" sz="2400" i="1">
                              <a:latin typeface="Cambria Math"/>
                            </a:rPr>
                          </m:ctrlPr>
                        </m:dPr>
                        <m:e>
                          <m:r>
                            <a:rPr lang="en-US" sz="2400" i="1" smtClean="0">
                              <a:latin typeface="Cambria Math"/>
                              <a:ea typeface="Cambria Math"/>
                            </a:rPr>
                            <m:t>𝛽</m:t>
                          </m:r>
                        </m:e>
                      </m:d>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955964" y="4871905"/>
                <a:ext cx="3195811" cy="490840"/>
              </a:xfrm>
              <a:prstGeom prst="rect">
                <a:avLst/>
              </a:prstGeom>
              <a:blipFill rotWithShape="1">
                <a:blip r:embed="rId7"/>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55964" y="5491226"/>
                <a:ext cx="32135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𝑧</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𝒌</m:t>
                      </m:r>
                      <m:r>
                        <a:rPr lang="en-US" sz="2400" b="1">
                          <a:latin typeface="Cambria Math"/>
                        </a:rPr>
                        <m:t>=</m:t>
                      </m:r>
                      <m:d>
                        <m:dPr>
                          <m:begChr m:val="|"/>
                          <m:endChr m:val="|"/>
                          <m:ctrlPr>
                            <a:rPr lang="en-US" sz="2400" b="1" i="1">
                              <a:latin typeface="Cambria Math"/>
                            </a:rPr>
                          </m:ctrlPr>
                        </m:dPr>
                        <m:e>
                          <m:r>
                            <a:rPr lang="en-US" sz="2400" b="1">
                              <a:latin typeface="Cambria Math"/>
                            </a:rPr>
                            <m:t>𝐚</m:t>
                          </m:r>
                        </m:e>
                      </m:d>
                      <m:r>
                        <m:rPr>
                          <m:sty m:val="p"/>
                        </m:rPr>
                        <a:rPr lang="en-US" sz="2400">
                          <a:latin typeface="Cambria Math"/>
                        </a:rPr>
                        <m:t>cos</m:t>
                      </m:r>
                      <m:d>
                        <m:dPr>
                          <m:ctrlPr>
                            <a:rPr lang="en-US" sz="2400" i="1">
                              <a:latin typeface="Cambria Math"/>
                            </a:rPr>
                          </m:ctrlPr>
                        </m:dPr>
                        <m:e>
                          <m:r>
                            <a:rPr lang="en-US" sz="2400" i="1" smtClean="0">
                              <a:latin typeface="Cambria Math"/>
                              <a:ea typeface="Cambria Math"/>
                            </a:rPr>
                            <m:t>𝛾</m:t>
                          </m:r>
                        </m:e>
                      </m:d>
                    </m:oMath>
                  </m:oMathPara>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955964" y="5491226"/>
                <a:ext cx="3213508" cy="461665"/>
              </a:xfrm>
              <a:prstGeom prst="rect">
                <a:avLst/>
              </a:prstGeom>
              <a:blipFill rotWithShape="1">
                <a:blip r:embed="rId8"/>
                <a:stretch>
                  <a:fillRect b="-10526"/>
                </a:stretch>
              </a:blipFill>
            </p:spPr>
            <p:txBody>
              <a:bodyPr/>
              <a:lstStyle/>
              <a:p>
                <a:r>
                  <a:rPr lang="en-US">
                    <a:noFill/>
                  </a:rPr>
                  <a:t> </a:t>
                </a:r>
              </a:p>
            </p:txBody>
          </p:sp>
        </mc:Fallback>
      </mc:AlternateContent>
      <p:grpSp>
        <p:nvGrpSpPr>
          <p:cNvPr id="24" name="Group 23"/>
          <p:cNvGrpSpPr/>
          <p:nvPr/>
        </p:nvGrpSpPr>
        <p:grpSpPr>
          <a:xfrm>
            <a:off x="5225921" y="2632363"/>
            <a:ext cx="2518773" cy="2199173"/>
            <a:chOff x="5225921" y="2632363"/>
            <a:chExt cx="2518773" cy="2199173"/>
          </a:xfrm>
        </p:grpSpPr>
        <p:sp>
          <p:nvSpPr>
            <p:cNvPr id="20" name="Arc 19"/>
            <p:cNvSpPr/>
            <p:nvPr/>
          </p:nvSpPr>
          <p:spPr>
            <a:xfrm rot="16200000">
              <a:off x="5481324" y="2568167"/>
              <a:ext cx="2199173" cy="2327566"/>
            </a:xfrm>
            <a:prstGeom prst="arc">
              <a:avLst>
                <a:gd name="adj1" fmla="val 15474313"/>
                <a:gd name="adj2" fmla="val 741097"/>
              </a:avLst>
            </a:prstGeom>
            <a:ln>
              <a:headEnd type="triangl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5225921" y="2780207"/>
                  <a:ext cx="382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𝛼</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25921" y="2780207"/>
                  <a:ext cx="382412" cy="369332"/>
                </a:xfrm>
                <a:prstGeom prst="rect">
                  <a:avLst/>
                </a:prstGeom>
                <a:blipFill rotWithShape="1">
                  <a:blip r:embed="rId9"/>
                  <a:stretch>
                    <a:fillRect/>
                  </a:stretch>
                </a:blipFill>
              </p:spPr>
              <p:txBody>
                <a:bodyPr/>
                <a:lstStyle/>
                <a:p>
                  <a:r>
                    <a:rPr lang="en-US">
                      <a:noFill/>
                    </a:rPr>
                    <a:t> </a:t>
                  </a:r>
                </a:p>
              </p:txBody>
            </p:sp>
          </mc:Fallback>
        </mc:AlternateContent>
      </p:grpSp>
      <p:grpSp>
        <p:nvGrpSpPr>
          <p:cNvPr id="26" name="Group 25"/>
          <p:cNvGrpSpPr/>
          <p:nvPr/>
        </p:nvGrpSpPr>
        <p:grpSpPr>
          <a:xfrm>
            <a:off x="6308384" y="2304692"/>
            <a:ext cx="1965482" cy="2167648"/>
            <a:chOff x="6308384" y="2304692"/>
            <a:chExt cx="1965482" cy="2167648"/>
          </a:xfrm>
        </p:grpSpPr>
        <p:sp>
          <p:nvSpPr>
            <p:cNvPr id="22" name="Arc 21"/>
            <p:cNvSpPr/>
            <p:nvPr/>
          </p:nvSpPr>
          <p:spPr>
            <a:xfrm rot="19674583">
              <a:off x="6308384" y="2304692"/>
              <a:ext cx="1668503" cy="2167648"/>
            </a:xfrm>
            <a:prstGeom prst="arc">
              <a:avLst>
                <a:gd name="adj1" fmla="val 17636641"/>
                <a:gd name="adj2" fmla="val 5295138"/>
              </a:avLst>
            </a:prstGeom>
            <a:ln>
              <a:headEnd type="none" w="med" len="med"/>
              <a:tailEnd type="triangle" w="lg" len="lg"/>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7889851" y="2780207"/>
                  <a:ext cx="3840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𝛽</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7889851" y="2780207"/>
                  <a:ext cx="384015" cy="369332"/>
                </a:xfrm>
                <a:prstGeom prst="rect">
                  <a:avLst/>
                </a:prstGeom>
                <a:blipFill rotWithShape="1">
                  <a:blip r:embed="rId10"/>
                  <a:stretch>
                    <a:fillRect b="-11475"/>
                  </a:stretch>
                </a:blipFill>
              </p:spPr>
              <p:txBody>
                <a:bodyPr/>
                <a:lstStyle/>
                <a:p>
                  <a:r>
                    <a:rPr lang="en-US">
                      <a:noFill/>
                    </a:rPr>
                    <a:t> </a:t>
                  </a:r>
                </a:p>
              </p:txBody>
            </p:sp>
          </mc:Fallback>
        </mc:AlternateContent>
      </p:grpSp>
      <p:grpSp>
        <p:nvGrpSpPr>
          <p:cNvPr id="2" name="Group 1"/>
          <p:cNvGrpSpPr/>
          <p:nvPr/>
        </p:nvGrpSpPr>
        <p:grpSpPr>
          <a:xfrm>
            <a:off x="5856865" y="1775257"/>
            <a:ext cx="1089658" cy="1143337"/>
            <a:chOff x="5856865" y="1775257"/>
            <a:chExt cx="1089658" cy="1143337"/>
          </a:xfrm>
        </p:grpSpPr>
        <p:sp>
          <p:nvSpPr>
            <p:cNvPr id="21" name="Arc 20"/>
            <p:cNvSpPr/>
            <p:nvPr/>
          </p:nvSpPr>
          <p:spPr>
            <a:xfrm>
              <a:off x="5856865" y="2072701"/>
              <a:ext cx="1025236" cy="845893"/>
            </a:xfrm>
            <a:prstGeom prst="arc">
              <a:avLst/>
            </a:prstGeom>
            <a:ln>
              <a:headEnd type="triangle" w="med" len="med"/>
              <a:tailEnd type="none" w="lg" len="lg"/>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580910" y="1775257"/>
                  <a:ext cx="365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𝛾</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0910" y="1775257"/>
                  <a:ext cx="365613" cy="369332"/>
                </a:xfrm>
                <a:prstGeom prst="rect">
                  <a:avLst/>
                </a:prstGeom>
                <a:blipFill rotWithShape="1">
                  <a:blip r:embed="rId11"/>
                  <a:stretch>
                    <a:fillRect b="-3279"/>
                  </a:stretch>
                </a:blipFill>
              </p:spPr>
              <p:txBody>
                <a:bodyPr/>
                <a:lstStyle/>
                <a:p>
                  <a:r>
                    <a:rPr lang="en-US">
                      <a:noFill/>
                    </a:rPr>
                    <a:t> </a:t>
                  </a:r>
                </a:p>
              </p:txBody>
            </p:sp>
          </mc:Fallback>
        </mc:AlternateContent>
      </p:grpSp>
    </p:spTree>
    <p:extLst>
      <p:ext uri="{BB962C8B-B14F-4D97-AF65-F5344CB8AC3E}">
        <p14:creationId xmlns:p14="http://schemas.microsoft.com/office/powerpoint/2010/main" val="3507406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964" y="273130"/>
            <a:ext cx="7287494" cy="1143000"/>
          </a:xfrm>
        </p:spPr>
        <p:txBody>
          <a:bodyPr>
            <a:normAutofit fontScale="90000"/>
          </a:bodyPr>
          <a:lstStyle/>
          <a:p>
            <a:r>
              <a:rPr lang="en-US" dirty="0" smtClean="0"/>
              <a:t>Vector Representation in a Coordinate Frame</a:t>
            </a:r>
            <a:endParaRPr lang="en-US" dirty="0"/>
          </a:p>
        </p:txBody>
      </p:sp>
      <p:pic>
        <p:nvPicPr>
          <p:cNvPr id="3076" name="Picture 4" descr="3D V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891" y="1556879"/>
            <a:ext cx="3955184" cy="37442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955964" y="3090308"/>
                <a:ext cx="2220416"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𝐚</m:t>
                      </m:r>
                      <m:r>
                        <a:rPr lang="en-US" b="0" i="1" smtClean="0">
                          <a:latin typeface="Cambria Math"/>
                        </a:rPr>
                        <m:t>=</m:t>
                      </m:r>
                      <m:sSub>
                        <m:sSubPr>
                          <m:ctrlPr>
                            <a:rPr lang="en-US" b="0" i="1" smtClean="0">
                              <a:latin typeface="Cambria Math"/>
                            </a:rPr>
                          </m:ctrlPr>
                        </m:sSubPr>
                        <m:e>
                          <m:r>
                            <m:rPr>
                              <m:sty m:val="p"/>
                            </m:rPr>
                            <a:rPr lang="en-US" b="0" i="0" smtClean="0">
                              <a:latin typeface="Cambria Math"/>
                            </a:rPr>
                            <m:t>a</m:t>
                          </m:r>
                        </m:e>
                        <m:sub>
                          <m:r>
                            <a:rPr lang="en-US" b="0" i="1" smtClean="0">
                              <a:latin typeface="Cambria Math"/>
                            </a:rPr>
                            <m:t>𝑥</m:t>
                          </m:r>
                        </m:sub>
                      </m:sSub>
                      <m:r>
                        <a:rPr lang="en-US" b="1" i="1" smtClean="0">
                          <a:latin typeface="Cambria Math"/>
                        </a:rPr>
                        <m:t>𝒊</m:t>
                      </m:r>
                      <m:r>
                        <a:rPr lang="en-US" b="0" i="1" smtClean="0">
                          <a:latin typeface="Cambria Math"/>
                        </a:rPr>
                        <m:t>+</m:t>
                      </m:r>
                      <m:sSub>
                        <m:sSubPr>
                          <m:ctrlPr>
                            <a:rPr lang="en-US" b="0" i="1" smtClean="0">
                              <a:latin typeface="Cambria Math"/>
                            </a:rPr>
                          </m:ctrlPr>
                        </m:sSubPr>
                        <m:e>
                          <m:r>
                            <m:rPr>
                              <m:sty m:val="p"/>
                            </m:rPr>
                            <a:rPr lang="en-US" b="0" i="0" smtClean="0">
                              <a:latin typeface="Cambria Math"/>
                            </a:rPr>
                            <m:t>a</m:t>
                          </m:r>
                        </m:e>
                        <m:sub>
                          <m:r>
                            <a:rPr lang="en-US" b="0" i="1" smtClean="0">
                              <a:latin typeface="Cambria Math"/>
                            </a:rPr>
                            <m:t>𝑦</m:t>
                          </m:r>
                        </m:sub>
                      </m:sSub>
                      <m:r>
                        <a:rPr lang="en-US" b="1" i="1" smtClean="0">
                          <a:latin typeface="Cambria Math"/>
                        </a:rPr>
                        <m:t>𝒋</m:t>
                      </m:r>
                      <m:r>
                        <a:rPr lang="en-US" b="0" i="1" smtClean="0">
                          <a:latin typeface="Cambria Math"/>
                        </a:rPr>
                        <m:t>+</m:t>
                      </m:r>
                      <m:sSub>
                        <m:sSubPr>
                          <m:ctrlPr>
                            <a:rPr lang="en-US" b="0" i="1" smtClean="0">
                              <a:latin typeface="Cambria Math"/>
                            </a:rPr>
                          </m:ctrlPr>
                        </m:sSubPr>
                        <m:e>
                          <m:r>
                            <m:rPr>
                              <m:sty m:val="p"/>
                            </m:rPr>
                            <a:rPr lang="en-US" b="0" i="0" smtClean="0">
                              <a:latin typeface="Cambria Math"/>
                            </a:rPr>
                            <m:t>a</m:t>
                          </m:r>
                        </m:e>
                        <m:sub>
                          <m:r>
                            <a:rPr lang="en-US" b="0" i="1" smtClean="0">
                              <a:latin typeface="Cambria Math"/>
                            </a:rPr>
                            <m:t>𝑧</m:t>
                          </m:r>
                        </m:sub>
                      </m:sSub>
                      <m:r>
                        <a:rPr lang="en-US" b="1" i="1" smtClean="0">
                          <a:latin typeface="Cambria Math"/>
                        </a:rPr>
                        <m:t>𝒌</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955964" y="3090308"/>
                <a:ext cx="2220416" cy="391261"/>
              </a:xfrm>
              <a:prstGeom prst="rect">
                <a:avLst/>
              </a:prstGeom>
              <a:blipFill rotWithShape="1">
                <a:blip r:embed="rId3"/>
                <a:stretch>
                  <a:fillRect b="-7813"/>
                </a:stretch>
              </a:blipFill>
            </p:spPr>
            <p:txBody>
              <a:bodyPr/>
              <a:lstStyle/>
              <a:p>
                <a:r>
                  <a:rPr lang="en-US">
                    <a:noFill/>
                  </a:rPr>
                  <a:t> </a:t>
                </a:r>
              </a:p>
            </p:txBody>
          </p:sp>
        </mc:Fallback>
      </mc:AlternateContent>
      <p:sp>
        <p:nvSpPr>
          <p:cNvPr id="10" name="TextBox 9"/>
          <p:cNvSpPr txBox="1"/>
          <p:nvPr/>
        </p:nvSpPr>
        <p:spPr>
          <a:xfrm>
            <a:off x="955964" y="1522673"/>
            <a:ext cx="4274375" cy="369332"/>
          </a:xfrm>
          <a:prstGeom prst="rect">
            <a:avLst/>
          </a:prstGeom>
          <a:noFill/>
        </p:spPr>
        <p:txBody>
          <a:bodyPr wrap="none" rtlCol="0">
            <a:spAutoFit/>
          </a:bodyPr>
          <a:lstStyle/>
          <a:p>
            <a:r>
              <a:rPr lang="en-US" dirty="0" smtClean="0"/>
              <a:t>Unit Vectors along Coordinate Axes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955964" y="1914543"/>
                <a:ext cx="7264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𝒊</m:t>
                      </m:r>
                      <m:r>
                        <a:rPr lang="en-US" b="1" i="1" smtClean="0">
                          <a:latin typeface="Cambria Math"/>
                        </a:rPr>
                        <m:t>, </m:t>
                      </m:r>
                      <m:r>
                        <a:rPr lang="en-US" b="1" i="1" smtClean="0">
                          <a:latin typeface="Cambria Math"/>
                        </a:rPr>
                        <m:t>𝒋</m:t>
                      </m:r>
                      <m:r>
                        <a:rPr lang="en-US" b="1" i="1" smtClean="0">
                          <a:latin typeface="Cambria Math"/>
                        </a:rPr>
                        <m:t>, </m:t>
                      </m:r>
                      <m:r>
                        <a:rPr lang="en-US" b="1" i="1" smtClean="0">
                          <a:latin typeface="Cambria Math"/>
                        </a:rPr>
                        <m:t>𝒌</m:t>
                      </m:r>
                    </m:oMath>
                  </m:oMathPara>
                </a14:m>
                <a:endParaRPr 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955964" y="1914543"/>
                <a:ext cx="726481" cy="369332"/>
              </a:xfrm>
              <a:prstGeom prst="rect">
                <a:avLst/>
              </a:prstGeom>
              <a:blipFill rotWithShape="1">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41230" y="1953121"/>
                <a:ext cx="1773819"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a:rPr>
                        </m:ctrlPr>
                      </m:dPr>
                      <m:e>
                        <m:r>
                          <a:rPr lang="en-US" b="1" i="1" smtClean="0">
                            <a:latin typeface="Cambria Math"/>
                          </a:rPr>
                          <m:t>𝒊</m:t>
                        </m:r>
                      </m:e>
                    </m:d>
                    <m:r>
                      <a:rPr lang="en-US" b="0" i="1" smtClean="0">
                        <a:latin typeface="Cambria Math"/>
                      </a:rPr>
                      <m:t>=</m:t>
                    </m:r>
                    <m:d>
                      <m:dPr>
                        <m:begChr m:val="|"/>
                        <m:endChr m:val="|"/>
                        <m:ctrlPr>
                          <a:rPr lang="en-US" b="0" i="1" smtClean="0">
                            <a:latin typeface="Cambria Math"/>
                          </a:rPr>
                        </m:ctrlPr>
                      </m:dPr>
                      <m:e>
                        <m:r>
                          <a:rPr lang="en-US" b="1" i="1" smtClean="0">
                            <a:latin typeface="Cambria Math"/>
                          </a:rPr>
                          <m:t>𝒋</m:t>
                        </m:r>
                      </m:e>
                    </m:d>
                    <m:r>
                      <a:rPr lang="en-US" b="0" i="1" smtClean="0">
                        <a:latin typeface="Cambria Math"/>
                      </a:rPr>
                      <m:t>=</m:t>
                    </m:r>
                    <m:d>
                      <m:dPr>
                        <m:begChr m:val="|"/>
                        <m:endChr m:val="|"/>
                        <m:ctrlPr>
                          <a:rPr lang="en-US" b="0" i="1" smtClean="0">
                            <a:latin typeface="Cambria Math"/>
                          </a:rPr>
                        </m:ctrlPr>
                      </m:dPr>
                      <m:e>
                        <m:r>
                          <a:rPr lang="en-US" b="1" i="1" smtClean="0">
                            <a:latin typeface="Cambria Math"/>
                          </a:rPr>
                          <m:t>𝒌</m:t>
                        </m:r>
                      </m:e>
                    </m:d>
                  </m:oMath>
                </a14:m>
                <a:r>
                  <a:rPr lang="en-US" dirty="0" smtClean="0"/>
                  <a:t>=1</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441230" y="1953121"/>
                <a:ext cx="1773819" cy="369332"/>
              </a:xfrm>
              <a:prstGeom prst="rect">
                <a:avLst/>
              </a:prstGeom>
              <a:blipFill rotWithShape="1">
                <a:blip r:embed="rId5"/>
                <a:stretch>
                  <a:fillRect t="-8197" r="-2062" b="-24590"/>
                </a:stretch>
              </a:blipFill>
            </p:spPr>
            <p:txBody>
              <a:bodyPr/>
              <a:lstStyle/>
              <a:p>
                <a:r>
                  <a:rPr lang="en-US">
                    <a:noFill/>
                  </a:rPr>
                  <a:t> </a:t>
                </a:r>
              </a:p>
            </p:txBody>
          </p:sp>
        </mc:Fallback>
      </mc:AlternateContent>
      <p:sp>
        <p:nvSpPr>
          <p:cNvPr id="13" name="TextBox 12"/>
          <p:cNvSpPr txBox="1"/>
          <p:nvPr/>
        </p:nvSpPr>
        <p:spPr>
          <a:xfrm>
            <a:off x="955964" y="2426917"/>
            <a:ext cx="3349700" cy="646331"/>
          </a:xfrm>
          <a:prstGeom prst="rect">
            <a:avLst/>
          </a:prstGeom>
          <a:noFill/>
        </p:spPr>
        <p:txBody>
          <a:bodyPr wrap="none" rtlCol="0">
            <a:spAutoFit/>
          </a:bodyPr>
          <a:lstStyle/>
          <a:p>
            <a:r>
              <a:rPr lang="en-US" dirty="0" smtClean="0"/>
              <a:t>Representation of Vector a </a:t>
            </a:r>
          </a:p>
          <a:p>
            <a:r>
              <a:rPr lang="en-US" dirty="0" smtClean="0"/>
              <a:t>in unit vectors</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955964" y="3488497"/>
                <a:ext cx="24949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n-US" b="0" i="0" smtClean="0">
                              <a:latin typeface="Cambria Math"/>
                            </a:rPr>
                            <m:t>a</m:t>
                          </m:r>
                        </m:e>
                        <m:sub>
                          <m:r>
                            <a:rPr lang="en-US" b="0" i="1" smtClean="0">
                              <a:latin typeface="Cambria Math"/>
                            </a:rPr>
                            <m:t>𝑥</m:t>
                          </m:r>
                        </m:sub>
                      </m:sSub>
                      <m:r>
                        <a:rPr lang="en-US" b="0" i="1" smtClean="0">
                          <a:latin typeface="Cambria Math"/>
                        </a:rPr>
                        <m:t>=</m:t>
                      </m:r>
                      <m:r>
                        <a:rPr lang="en-US" b="1" i="0" smtClean="0">
                          <a:latin typeface="Cambria Math"/>
                        </a:rPr>
                        <m:t>𝐚</m:t>
                      </m:r>
                      <m:r>
                        <a:rPr lang="en-US" b="1" i="1" smtClean="0">
                          <a:latin typeface="Cambria Math"/>
                        </a:rPr>
                        <m:t>∗</m:t>
                      </m:r>
                      <m:r>
                        <a:rPr lang="en-US" b="1" i="1" smtClean="0">
                          <a:latin typeface="Cambria Math"/>
                        </a:rPr>
                        <m:t>𝒊</m:t>
                      </m:r>
                      <m:r>
                        <a:rPr lang="en-US" b="1" i="0" smtClean="0">
                          <a:latin typeface="Cambria Math"/>
                        </a:rPr>
                        <m:t>=</m:t>
                      </m:r>
                      <m:d>
                        <m:dPr>
                          <m:begChr m:val="|"/>
                          <m:endChr m:val="|"/>
                          <m:ctrlPr>
                            <a:rPr lang="en-US" b="1" i="1" smtClean="0">
                              <a:latin typeface="Cambria Math"/>
                            </a:rPr>
                          </m:ctrlPr>
                        </m:dPr>
                        <m:e>
                          <m:r>
                            <a:rPr lang="en-US" b="1" i="0" smtClean="0">
                              <a:latin typeface="Cambria Math"/>
                            </a:rPr>
                            <m:t>𝐚</m:t>
                          </m:r>
                        </m:e>
                      </m:d>
                      <m:r>
                        <m:rPr>
                          <m:sty m:val="p"/>
                        </m:rPr>
                        <a:rPr lang="en-US" b="0" i="0" smtClean="0">
                          <a:latin typeface="Cambria Math"/>
                        </a:rPr>
                        <m:t>cos</m:t>
                      </m:r>
                      <m:d>
                        <m:dPr>
                          <m:ctrlPr>
                            <a:rPr lang="en-US" b="0" i="1" smtClean="0">
                              <a:latin typeface="Cambria Math"/>
                            </a:rPr>
                          </m:ctrlPr>
                        </m:dPr>
                        <m:e>
                          <m:r>
                            <a:rPr lang="en-US" b="0" i="1" smtClean="0">
                              <a:latin typeface="Cambria Math"/>
                              <a:ea typeface="Cambria Math"/>
                            </a:rPr>
                            <m:t>𝛼</m:t>
                          </m:r>
                        </m:e>
                      </m:d>
                    </m:oMath>
                  </m:oMathPara>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955964" y="3488497"/>
                <a:ext cx="249491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55964" y="3864756"/>
                <a:ext cx="2440605"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n-US" b="0" i="0" smtClean="0">
                              <a:latin typeface="Cambria Math"/>
                            </a:rPr>
                            <m:t>a</m:t>
                          </m:r>
                        </m:e>
                        <m:sub>
                          <m:r>
                            <a:rPr lang="en-US" b="0" i="1" smtClean="0">
                              <a:latin typeface="Cambria Math"/>
                            </a:rPr>
                            <m:t>𝑦</m:t>
                          </m:r>
                        </m:sub>
                      </m:sSub>
                      <m:r>
                        <a:rPr lang="en-US" b="0" i="1" smtClean="0">
                          <a:latin typeface="Cambria Math"/>
                        </a:rPr>
                        <m:t>=</m:t>
                      </m:r>
                      <m:r>
                        <a:rPr lang="en-US" b="1" i="0" smtClean="0">
                          <a:latin typeface="Cambria Math"/>
                        </a:rPr>
                        <m:t>𝐚</m:t>
                      </m:r>
                      <m:r>
                        <a:rPr lang="en-US" b="1" i="1" smtClean="0">
                          <a:latin typeface="Cambria Math"/>
                        </a:rPr>
                        <m:t>∗</m:t>
                      </m:r>
                      <m:r>
                        <a:rPr lang="en-US" b="1" i="1" smtClean="0">
                          <a:latin typeface="Cambria Math"/>
                        </a:rPr>
                        <m:t>𝒋</m:t>
                      </m:r>
                      <m:r>
                        <a:rPr lang="en-US" b="1">
                          <a:latin typeface="Cambria Math"/>
                        </a:rPr>
                        <m:t>=</m:t>
                      </m:r>
                      <m:d>
                        <m:dPr>
                          <m:begChr m:val="|"/>
                          <m:endChr m:val="|"/>
                          <m:ctrlPr>
                            <a:rPr lang="en-US" b="1" i="1">
                              <a:latin typeface="Cambria Math"/>
                            </a:rPr>
                          </m:ctrlPr>
                        </m:dPr>
                        <m:e>
                          <m:r>
                            <a:rPr lang="en-US" b="1">
                              <a:latin typeface="Cambria Math"/>
                            </a:rPr>
                            <m:t>𝐚</m:t>
                          </m:r>
                        </m:e>
                      </m:d>
                      <m:r>
                        <m:rPr>
                          <m:sty m:val="p"/>
                        </m:rPr>
                        <a:rPr lang="en-US">
                          <a:latin typeface="Cambria Math"/>
                        </a:rPr>
                        <m:t>cos</m:t>
                      </m:r>
                      <m:d>
                        <m:dPr>
                          <m:ctrlPr>
                            <a:rPr lang="en-US" i="1">
                              <a:latin typeface="Cambria Math"/>
                            </a:rPr>
                          </m:ctrlPr>
                        </m:dPr>
                        <m:e>
                          <m:r>
                            <a:rPr lang="en-US" i="1" smtClean="0">
                              <a:latin typeface="Cambria Math"/>
                              <a:ea typeface="Cambria Math"/>
                            </a:rPr>
                            <m:t>𝛽</m:t>
                          </m:r>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55964" y="3864756"/>
                <a:ext cx="2440605" cy="391261"/>
              </a:xfrm>
              <a:prstGeom prst="rect">
                <a:avLst/>
              </a:prstGeom>
              <a:blipFill rotWithShape="1">
                <a:blip r:embed="rId7"/>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55964" y="4290223"/>
                <a:ext cx="24738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n-US" b="0" i="0" smtClean="0">
                              <a:latin typeface="Cambria Math"/>
                            </a:rPr>
                            <m:t>a</m:t>
                          </m:r>
                        </m:e>
                        <m:sub>
                          <m:r>
                            <a:rPr lang="en-US" b="0" i="1" smtClean="0">
                              <a:latin typeface="Cambria Math"/>
                            </a:rPr>
                            <m:t>𝑧</m:t>
                          </m:r>
                        </m:sub>
                      </m:sSub>
                      <m:r>
                        <a:rPr lang="en-US" b="0" i="1" smtClean="0">
                          <a:latin typeface="Cambria Math"/>
                        </a:rPr>
                        <m:t>=</m:t>
                      </m:r>
                      <m:r>
                        <a:rPr lang="en-US" b="1" i="0" smtClean="0">
                          <a:latin typeface="Cambria Math"/>
                        </a:rPr>
                        <m:t>𝐚</m:t>
                      </m:r>
                      <m:r>
                        <a:rPr lang="en-US" b="1" i="1" smtClean="0">
                          <a:latin typeface="Cambria Math"/>
                        </a:rPr>
                        <m:t>∗</m:t>
                      </m:r>
                      <m:r>
                        <a:rPr lang="en-US" b="1" i="1" smtClean="0">
                          <a:latin typeface="Cambria Math"/>
                        </a:rPr>
                        <m:t>𝒌</m:t>
                      </m:r>
                      <m:r>
                        <a:rPr lang="en-US" b="1">
                          <a:latin typeface="Cambria Math"/>
                        </a:rPr>
                        <m:t>=</m:t>
                      </m:r>
                      <m:d>
                        <m:dPr>
                          <m:begChr m:val="|"/>
                          <m:endChr m:val="|"/>
                          <m:ctrlPr>
                            <a:rPr lang="en-US" b="1" i="1">
                              <a:latin typeface="Cambria Math"/>
                            </a:rPr>
                          </m:ctrlPr>
                        </m:dPr>
                        <m:e>
                          <m:r>
                            <a:rPr lang="en-US" b="1">
                              <a:latin typeface="Cambria Math"/>
                            </a:rPr>
                            <m:t>𝐚</m:t>
                          </m:r>
                        </m:e>
                      </m:d>
                      <m:r>
                        <m:rPr>
                          <m:sty m:val="p"/>
                        </m:rPr>
                        <a:rPr lang="en-US">
                          <a:latin typeface="Cambria Math"/>
                        </a:rPr>
                        <m:t>cos</m:t>
                      </m:r>
                      <m:d>
                        <m:dPr>
                          <m:ctrlPr>
                            <a:rPr lang="en-US" i="1">
                              <a:latin typeface="Cambria Math"/>
                            </a:rPr>
                          </m:ctrlPr>
                        </m:dPr>
                        <m:e>
                          <m:r>
                            <a:rPr lang="en-US" i="1" smtClean="0">
                              <a:latin typeface="Cambria Math"/>
                              <a:ea typeface="Cambria Math"/>
                            </a:rPr>
                            <m:t>𝛾</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55964" y="4290223"/>
                <a:ext cx="2473882" cy="369332"/>
              </a:xfrm>
              <a:prstGeom prst="rect">
                <a:avLst/>
              </a:prstGeom>
              <a:blipFill rotWithShape="1">
                <a:blip r:embed="rId8"/>
                <a:stretch>
                  <a:fillRect b="-5000"/>
                </a:stretch>
              </a:blipFill>
            </p:spPr>
            <p:txBody>
              <a:bodyPr/>
              <a:lstStyle/>
              <a:p>
                <a:r>
                  <a:rPr lang="en-US">
                    <a:noFill/>
                  </a:rPr>
                  <a:t> </a:t>
                </a:r>
              </a:p>
            </p:txBody>
          </p:sp>
        </mc:Fallback>
      </mc:AlternateContent>
      <p:sp>
        <p:nvSpPr>
          <p:cNvPr id="17" name="TextBox 16"/>
          <p:cNvSpPr txBox="1"/>
          <p:nvPr/>
        </p:nvSpPr>
        <p:spPr>
          <a:xfrm>
            <a:off x="955964" y="4917245"/>
            <a:ext cx="3708772" cy="369332"/>
          </a:xfrm>
          <a:prstGeom prst="rect">
            <a:avLst/>
          </a:prstGeom>
          <a:noFill/>
        </p:spPr>
        <p:txBody>
          <a:bodyPr wrap="none" rtlCol="0">
            <a:spAutoFit/>
          </a:bodyPr>
          <a:lstStyle/>
          <a:p>
            <a:r>
              <a:rPr lang="en-US" dirty="0" smtClean="0"/>
              <a:t>Column Vector Representation</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955964" y="5294192"/>
                <a:ext cx="1087477" cy="824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𝐚</m:t>
                      </m:r>
                      <m:r>
                        <a:rPr lang="en-US" b="0" i="0" smtClean="0">
                          <a:latin typeface="Cambria Math"/>
                        </a:rPr>
                        <m:t>=</m:t>
                      </m:r>
                      <m:d>
                        <m:dPr>
                          <m:begChr m:val="["/>
                          <m:endChr m:val="]"/>
                          <m:ctrlPr>
                            <a:rPr lang="en-US" i="1" smtClean="0">
                              <a:latin typeface="Cambria Math"/>
                            </a:rPr>
                          </m:ctrlPr>
                        </m:dPr>
                        <m:e>
                          <m:m>
                            <m:mPr>
                              <m:mcs>
                                <m:mc>
                                  <m:mcPr>
                                    <m:count m:val="1"/>
                                    <m:mcJc m:val="center"/>
                                  </m:mcPr>
                                </m:mc>
                              </m:mcs>
                              <m:ctrlPr>
                                <a:rPr lang="en-US" i="1" smtClean="0">
                                  <a:latin typeface="Cambria Math"/>
                                </a:rPr>
                              </m:ctrlPr>
                            </m:mPr>
                            <m:mr>
                              <m:e>
                                <m:sSub>
                                  <m:sSubPr>
                                    <m:ctrlPr>
                                      <a:rPr lang="en-US" i="1" smtClean="0">
                                        <a:latin typeface="Cambria Math"/>
                                      </a:rPr>
                                    </m:ctrlPr>
                                  </m:sSubPr>
                                  <m:e>
                                    <m:r>
                                      <m:rPr>
                                        <m:sty m:val="p"/>
                                      </m:rPr>
                                      <a:rPr lang="en-US" b="0" i="0" smtClean="0">
                                        <a:latin typeface="Cambria Math"/>
                                      </a:rPr>
                                      <m:t>a</m:t>
                                    </m:r>
                                  </m:e>
                                  <m:sub>
                                    <m:r>
                                      <a:rPr lang="en-US" b="0" i="1" smtClean="0">
                                        <a:latin typeface="Cambria Math"/>
                                      </a:rPr>
                                      <m:t>𝑥</m:t>
                                    </m:r>
                                  </m:sub>
                                </m:sSub>
                              </m:e>
                            </m:mr>
                            <m:mr>
                              <m:e>
                                <m:sSub>
                                  <m:sSubPr>
                                    <m:ctrlPr>
                                      <a:rPr lang="en-US" b="1" i="1" smtClean="0">
                                        <a:latin typeface="Cambria Math"/>
                                      </a:rPr>
                                    </m:ctrlPr>
                                  </m:sSubPr>
                                  <m:e>
                                    <m:r>
                                      <m:rPr>
                                        <m:sty m:val="p"/>
                                      </m:rPr>
                                      <a:rPr lang="en-US" b="0" i="0" smtClean="0">
                                        <a:latin typeface="Cambria Math"/>
                                      </a:rPr>
                                      <m:t>a</m:t>
                                    </m:r>
                                  </m:e>
                                  <m:sub>
                                    <m:r>
                                      <a:rPr lang="en-US" b="0" i="1" smtClean="0">
                                        <a:latin typeface="Cambria Math"/>
                                      </a:rPr>
                                      <m:t>𝑦</m:t>
                                    </m:r>
                                  </m:sub>
                                </m:sSub>
                              </m:e>
                            </m:mr>
                            <m:mr>
                              <m:e>
                                <m:sSub>
                                  <m:sSubPr>
                                    <m:ctrlPr>
                                      <a:rPr lang="en-US" i="1" smtClean="0">
                                        <a:latin typeface="Cambria Math"/>
                                      </a:rPr>
                                    </m:ctrlPr>
                                  </m:sSubPr>
                                  <m:e>
                                    <m:r>
                                      <m:rPr>
                                        <m:sty m:val="p"/>
                                      </m:rPr>
                                      <a:rPr lang="en-US" b="0" i="0" smtClean="0">
                                        <a:latin typeface="Cambria Math"/>
                                      </a:rPr>
                                      <m:t>a</m:t>
                                    </m:r>
                                  </m:e>
                                  <m:sub>
                                    <m:r>
                                      <a:rPr lang="en-US" b="0" i="1" smtClean="0">
                                        <a:latin typeface="Cambria Math"/>
                                      </a:rPr>
                                      <m:t>𝑧</m:t>
                                    </m:r>
                                  </m:sub>
                                </m:sSub>
                              </m:e>
                            </m:mr>
                          </m:m>
                        </m:e>
                      </m:d>
                    </m:oMath>
                  </m:oMathPara>
                </a14:m>
                <a:endParaRPr lang="en-US"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955964" y="5294192"/>
                <a:ext cx="1087477" cy="824200"/>
              </a:xfrm>
              <a:prstGeom prst="rect">
                <a:avLst/>
              </a:prstGeom>
              <a:blipFill rotWithShape="1">
                <a:blip r:embed="rId9"/>
                <a:stretch>
                  <a:fillRect/>
                </a:stretch>
              </a:blipFill>
            </p:spPr>
            <p:txBody>
              <a:bodyPr/>
              <a:lstStyle/>
              <a:p>
                <a:r>
                  <a:rPr lang="en-US">
                    <a:noFill/>
                  </a:rPr>
                  <a:t> </a:t>
                </a:r>
              </a:p>
            </p:txBody>
          </p:sp>
        </mc:Fallback>
      </mc:AlternateContent>
      <p:grpSp>
        <p:nvGrpSpPr>
          <p:cNvPr id="24" name="Group 23"/>
          <p:cNvGrpSpPr/>
          <p:nvPr/>
        </p:nvGrpSpPr>
        <p:grpSpPr>
          <a:xfrm>
            <a:off x="5225921" y="2632363"/>
            <a:ext cx="2518773" cy="2199173"/>
            <a:chOff x="5225921" y="2632363"/>
            <a:chExt cx="2518773" cy="2199173"/>
          </a:xfrm>
        </p:grpSpPr>
        <p:sp>
          <p:nvSpPr>
            <p:cNvPr id="20" name="Arc 19"/>
            <p:cNvSpPr/>
            <p:nvPr/>
          </p:nvSpPr>
          <p:spPr>
            <a:xfrm rot="16200000">
              <a:off x="5481324" y="2568167"/>
              <a:ext cx="2199173" cy="2327566"/>
            </a:xfrm>
            <a:prstGeom prst="arc">
              <a:avLst>
                <a:gd name="adj1" fmla="val 15474313"/>
                <a:gd name="adj2" fmla="val 741097"/>
              </a:avLst>
            </a:prstGeom>
            <a:ln>
              <a:headEnd type="triangl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5225921" y="2780207"/>
                  <a:ext cx="382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𝛼</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25921" y="2780207"/>
                  <a:ext cx="382412" cy="369332"/>
                </a:xfrm>
                <a:prstGeom prst="rect">
                  <a:avLst/>
                </a:prstGeom>
                <a:blipFill rotWithShape="1">
                  <a:blip r:embed="rId10"/>
                  <a:stretch>
                    <a:fillRect/>
                  </a:stretch>
                </a:blipFill>
              </p:spPr>
              <p:txBody>
                <a:bodyPr/>
                <a:lstStyle/>
                <a:p>
                  <a:r>
                    <a:rPr lang="en-US">
                      <a:noFill/>
                    </a:rPr>
                    <a:t> </a:t>
                  </a:r>
                </a:p>
              </p:txBody>
            </p:sp>
          </mc:Fallback>
        </mc:AlternateContent>
      </p:grpSp>
      <p:grpSp>
        <p:nvGrpSpPr>
          <p:cNvPr id="26" name="Group 25"/>
          <p:cNvGrpSpPr/>
          <p:nvPr/>
        </p:nvGrpSpPr>
        <p:grpSpPr>
          <a:xfrm>
            <a:off x="6308384" y="2304692"/>
            <a:ext cx="1965482" cy="2167648"/>
            <a:chOff x="6308384" y="2304692"/>
            <a:chExt cx="1965482" cy="2167648"/>
          </a:xfrm>
        </p:grpSpPr>
        <p:sp>
          <p:nvSpPr>
            <p:cNvPr id="22" name="Arc 21"/>
            <p:cNvSpPr/>
            <p:nvPr/>
          </p:nvSpPr>
          <p:spPr>
            <a:xfrm rot="19674583">
              <a:off x="6308384" y="2304692"/>
              <a:ext cx="1668503" cy="2167648"/>
            </a:xfrm>
            <a:prstGeom prst="arc">
              <a:avLst>
                <a:gd name="adj1" fmla="val 17636641"/>
                <a:gd name="adj2" fmla="val 5295138"/>
              </a:avLst>
            </a:prstGeom>
            <a:ln>
              <a:headEnd type="none" w="med" len="med"/>
              <a:tailEnd type="triangle" w="lg" len="lg"/>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7889851" y="2780207"/>
                  <a:ext cx="3840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𝛽</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7889851" y="2780207"/>
                  <a:ext cx="384015" cy="369332"/>
                </a:xfrm>
                <a:prstGeom prst="rect">
                  <a:avLst/>
                </a:prstGeom>
                <a:blipFill rotWithShape="1">
                  <a:blip r:embed="rId11"/>
                  <a:stretch>
                    <a:fillRect b="-11475"/>
                  </a:stretch>
                </a:blipFill>
              </p:spPr>
              <p:txBody>
                <a:bodyPr/>
                <a:lstStyle/>
                <a:p>
                  <a:r>
                    <a:rPr lang="en-US">
                      <a:noFill/>
                    </a:rPr>
                    <a:t> </a:t>
                  </a:r>
                </a:p>
              </p:txBody>
            </p:sp>
          </mc:Fallback>
        </mc:AlternateContent>
      </p:grpSp>
      <p:grpSp>
        <p:nvGrpSpPr>
          <p:cNvPr id="2" name="Group 1"/>
          <p:cNvGrpSpPr/>
          <p:nvPr/>
        </p:nvGrpSpPr>
        <p:grpSpPr>
          <a:xfrm>
            <a:off x="5856865" y="1775257"/>
            <a:ext cx="1089658" cy="1143337"/>
            <a:chOff x="5856865" y="1775257"/>
            <a:chExt cx="1089658" cy="1143337"/>
          </a:xfrm>
        </p:grpSpPr>
        <p:sp>
          <p:nvSpPr>
            <p:cNvPr id="21" name="Arc 20"/>
            <p:cNvSpPr/>
            <p:nvPr/>
          </p:nvSpPr>
          <p:spPr>
            <a:xfrm>
              <a:off x="5856865" y="2072701"/>
              <a:ext cx="1025236" cy="845893"/>
            </a:xfrm>
            <a:prstGeom prst="arc">
              <a:avLst/>
            </a:prstGeom>
            <a:ln>
              <a:headEnd type="triangle" w="med" len="med"/>
              <a:tailEnd type="none" w="lg" len="lg"/>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580910" y="1775257"/>
                  <a:ext cx="365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𝛾</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0910" y="1775257"/>
                  <a:ext cx="365613" cy="369332"/>
                </a:xfrm>
                <a:prstGeom prst="rect">
                  <a:avLst/>
                </a:prstGeom>
                <a:blipFill rotWithShape="1">
                  <a:blip r:embed="rId12"/>
                  <a:stretch>
                    <a:fillRect b="-3279"/>
                  </a:stretch>
                </a:blipFill>
              </p:spPr>
              <p:txBody>
                <a:bodyPr/>
                <a:lstStyle/>
                <a:p>
                  <a:r>
                    <a:rPr lang="en-US">
                      <a:noFill/>
                    </a:rPr>
                    <a:t> </a:t>
                  </a:r>
                </a:p>
              </p:txBody>
            </p:sp>
          </mc:Fallback>
        </mc:AlternateContent>
      </p:grpSp>
    </p:spTree>
    <p:extLst>
      <p:ext uri="{BB962C8B-B14F-4D97-AF65-F5344CB8AC3E}">
        <p14:creationId xmlns:p14="http://schemas.microsoft.com/office/powerpoint/2010/main" val="410968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61886" y="4951353"/>
            <a:ext cx="5749987" cy="707886"/>
          </a:xfrm>
          <a:prstGeom prst="rect">
            <a:avLst/>
          </a:prstGeom>
          <a:noFill/>
        </p:spPr>
        <p:txBody>
          <a:bodyPr wrap="square" rtlCol="0">
            <a:spAutoFit/>
          </a:bodyPr>
          <a:lstStyle/>
          <a:p>
            <a:r>
              <a:rPr lang="en-US" sz="2000" dirty="0" smtClean="0"/>
              <a:t>Then we can express the vector cross product in matrix form as:</a:t>
            </a:r>
            <a:endParaRPr lang="en-US" sz="2000" dirty="0"/>
          </a:p>
        </p:txBody>
      </p:sp>
      <p:sp>
        <p:nvSpPr>
          <p:cNvPr id="2" name="Title 1"/>
          <p:cNvSpPr>
            <a:spLocks noGrp="1"/>
          </p:cNvSpPr>
          <p:nvPr>
            <p:ph type="title"/>
          </p:nvPr>
        </p:nvSpPr>
        <p:spPr/>
        <p:txBody>
          <a:bodyPr>
            <a:normAutofit fontScale="90000"/>
          </a:bodyPr>
          <a:lstStyle/>
          <a:p>
            <a:r>
              <a:rPr lang="en-US" dirty="0" smtClean="0"/>
              <a:t>Representing a Vector Cross Product to </a:t>
            </a:r>
            <a:r>
              <a:rPr lang="en-US" dirty="0"/>
              <a:t>a</a:t>
            </a:r>
            <a:r>
              <a:rPr lang="en-US" dirty="0" smtClean="0"/>
              <a:t> Matrix Operation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661886" y="1770743"/>
                <a:ext cx="3326423" cy="1266180"/>
              </a:xfrm>
              <a:prstGeom prst="rect">
                <a:avLst/>
              </a:prstGeom>
              <a:noFill/>
            </p:spPr>
            <p:txBody>
              <a:bodyPr wrap="none" rtlCol="0">
                <a:spAutoFit/>
              </a:bodyPr>
              <a:lstStyle/>
              <a:p>
                <a14:m>
                  <m:oMath xmlns:m="http://schemas.openxmlformats.org/officeDocument/2006/math">
                    <m:r>
                      <a:rPr lang="en-US" sz="2400" b="1" i="1" smtClean="0">
                        <a:latin typeface="Cambria Math"/>
                      </a:rPr>
                      <m:t>𝒂</m:t>
                    </m:r>
                    <m:r>
                      <a:rPr lang="en-US" sz="2400" b="1" i="1" smtClean="0">
                        <a:latin typeface="Cambria Math"/>
                        <a:ea typeface="Cambria Math"/>
                      </a:rPr>
                      <m:t>×</m:t>
                    </m:r>
                    <m:r>
                      <a:rPr lang="en-US" sz="2400" b="1" i="1" smtClean="0">
                        <a:latin typeface="Cambria Math"/>
                        <a:ea typeface="Cambria Math"/>
                      </a:rPr>
                      <m:t>𝒃</m:t>
                    </m:r>
                    <m:r>
                      <a:rPr lang="en-US" sz="2400" b="1" i="1" smtClean="0">
                        <a:latin typeface="Cambria Math"/>
                        <a:ea typeface="Cambria Math"/>
                      </a:rPr>
                      <m:t>=</m:t>
                    </m:r>
                    <m:d>
                      <m:dPr>
                        <m:begChr m:val="["/>
                        <m:endChr m:val="]"/>
                        <m:ctrlPr>
                          <a:rPr lang="en-US" sz="2400" b="1" i="1" smtClean="0">
                            <a:latin typeface="Cambria Math"/>
                            <a:ea typeface="Cambria Math"/>
                          </a:rPr>
                        </m:ctrlPr>
                      </m:dPr>
                      <m:e>
                        <m:m>
                          <m:mPr>
                            <m:mcs>
                              <m:mc>
                                <m:mcPr>
                                  <m:count m:val="1"/>
                                  <m:mcJc m:val="center"/>
                                </m:mcPr>
                              </m:mc>
                            </m:mcs>
                            <m:ctrlPr>
                              <a:rPr lang="en-US" sz="2400" b="1" i="1" smtClean="0">
                                <a:latin typeface="Cambria Math"/>
                                <a:ea typeface="Cambria Math"/>
                              </a:rPr>
                            </m:ctrlPr>
                          </m:mPr>
                          <m:mr>
                            <m:e>
                              <m:sSub>
                                <m:sSubPr>
                                  <m:ctrlPr>
                                    <a:rPr lang="en-US" sz="2400" b="1" i="1" smtClean="0">
                                      <a:latin typeface="Cambria Math"/>
                                      <a:ea typeface="Cambria Math"/>
                                    </a:rPr>
                                  </m:ctrlPr>
                                </m:sSubPr>
                                <m:e>
                                  <m:r>
                                    <a:rPr lang="en-US" sz="2400" b="1" i="1" smtClean="0">
                                      <a:latin typeface="Cambria Math"/>
                                      <a:ea typeface="Cambria Math"/>
                                    </a:rPr>
                                    <m:t>𝒂</m:t>
                                  </m:r>
                                </m:e>
                                <m:sub>
                                  <m:r>
                                    <a:rPr lang="en-US" sz="2400" b="1" i="1" smtClean="0">
                                      <a:latin typeface="Cambria Math"/>
                                      <a:ea typeface="Cambria Math"/>
                                    </a:rPr>
                                    <m:t>𝒚</m:t>
                                  </m:r>
                                </m:sub>
                              </m:sSub>
                              <m:sSub>
                                <m:sSubPr>
                                  <m:ctrlPr>
                                    <a:rPr lang="en-US" sz="2400" b="1" i="1" smtClean="0">
                                      <a:latin typeface="Cambria Math"/>
                                      <a:ea typeface="Cambria Math"/>
                                    </a:rPr>
                                  </m:ctrlPr>
                                </m:sSubPr>
                                <m:e>
                                  <m:r>
                                    <a:rPr lang="en-US" sz="2400" b="1" i="1" smtClean="0">
                                      <a:latin typeface="Cambria Math"/>
                                      <a:ea typeface="Cambria Math"/>
                                    </a:rPr>
                                    <m:t>𝒃</m:t>
                                  </m:r>
                                </m:e>
                                <m:sub>
                                  <m:r>
                                    <a:rPr lang="en-US" sz="2400" b="1" i="1" smtClean="0">
                                      <a:latin typeface="Cambria Math"/>
                                      <a:ea typeface="Cambria Math"/>
                                    </a:rPr>
                                    <m:t>𝒛</m:t>
                                  </m:r>
                                </m:sub>
                              </m:sSub>
                              <m:r>
                                <m:rPr>
                                  <m:brk m:alnAt="7"/>
                                </m:rPr>
                                <a:rPr lang="en-US" sz="2400" b="1" i="1" smtClean="0">
                                  <a:latin typeface="Cambria Math"/>
                                  <a:ea typeface="Cambria Math"/>
                                </a:rPr>
                                <m:t>−</m:t>
                              </m:r>
                              <m:sSub>
                                <m:sSubPr>
                                  <m:ctrlPr>
                                    <a:rPr lang="en-US" sz="2400" b="1" i="1" smtClean="0">
                                      <a:latin typeface="Cambria Math"/>
                                      <a:ea typeface="Cambria Math"/>
                                    </a:rPr>
                                  </m:ctrlPr>
                                </m:sSubPr>
                                <m:e>
                                  <m:r>
                                    <a:rPr lang="en-US" sz="2400" b="1" i="1" smtClean="0">
                                      <a:latin typeface="Cambria Math"/>
                                      <a:ea typeface="Cambria Math"/>
                                    </a:rPr>
                                    <m:t>𝒂</m:t>
                                  </m:r>
                                </m:e>
                                <m:sub>
                                  <m:r>
                                    <a:rPr lang="en-US" sz="2400" b="1" i="1" smtClean="0">
                                      <a:latin typeface="Cambria Math"/>
                                      <a:ea typeface="Cambria Math"/>
                                    </a:rPr>
                                    <m:t>𝒛</m:t>
                                  </m:r>
                                </m:sub>
                              </m:sSub>
                              <m:sSub>
                                <m:sSubPr>
                                  <m:ctrlPr>
                                    <a:rPr lang="en-US" sz="2400" b="1" i="1" smtClean="0">
                                      <a:latin typeface="Cambria Math"/>
                                      <a:ea typeface="Cambria Math"/>
                                    </a:rPr>
                                  </m:ctrlPr>
                                </m:sSubPr>
                                <m:e>
                                  <m:r>
                                    <a:rPr lang="en-US" sz="2400" b="1" i="1" smtClean="0">
                                      <a:latin typeface="Cambria Math"/>
                                      <a:ea typeface="Cambria Math"/>
                                    </a:rPr>
                                    <m:t>𝒃</m:t>
                                  </m:r>
                                </m:e>
                                <m:sub>
                                  <m:r>
                                    <a:rPr lang="en-US" sz="2400" b="1" i="1" smtClean="0">
                                      <a:latin typeface="Cambria Math"/>
                                      <a:ea typeface="Cambria Math"/>
                                    </a:rPr>
                                    <m:t>𝒚</m:t>
                                  </m:r>
                                </m:sub>
                              </m:sSub>
                            </m:e>
                          </m:mr>
                          <m:mr>
                            <m:e>
                              <m:sSub>
                                <m:sSubPr>
                                  <m:ctrlPr>
                                    <a:rPr lang="en-US" sz="2400" b="1" i="1">
                                      <a:latin typeface="Cambria Math"/>
                                      <a:ea typeface="Cambria Math"/>
                                    </a:rPr>
                                  </m:ctrlPr>
                                </m:sSubPr>
                                <m:e>
                                  <m:r>
                                    <a:rPr lang="en-US" sz="2400" b="1" i="1">
                                      <a:latin typeface="Cambria Math"/>
                                      <a:ea typeface="Cambria Math"/>
                                    </a:rPr>
                                    <m:t>𝒂</m:t>
                                  </m:r>
                                </m:e>
                                <m:sub>
                                  <m:r>
                                    <a:rPr lang="en-US" sz="2400" b="1" i="1" smtClean="0">
                                      <a:latin typeface="Cambria Math"/>
                                      <a:ea typeface="Cambria Math"/>
                                    </a:rPr>
                                    <m:t>𝒛</m:t>
                                  </m:r>
                                </m:sub>
                              </m:sSub>
                              <m:sSub>
                                <m:sSubPr>
                                  <m:ctrlPr>
                                    <a:rPr lang="en-US" sz="2400" b="1" i="1">
                                      <a:latin typeface="Cambria Math"/>
                                      <a:ea typeface="Cambria Math"/>
                                    </a:rPr>
                                  </m:ctrlPr>
                                </m:sSubPr>
                                <m:e>
                                  <m:r>
                                    <a:rPr lang="en-US" sz="2400" b="1" i="1">
                                      <a:latin typeface="Cambria Math"/>
                                      <a:ea typeface="Cambria Math"/>
                                    </a:rPr>
                                    <m:t>𝒃</m:t>
                                  </m:r>
                                </m:e>
                                <m:sub>
                                  <m:r>
                                    <a:rPr lang="en-US" sz="2400" b="1" i="1" smtClean="0">
                                      <a:latin typeface="Cambria Math"/>
                                      <a:ea typeface="Cambria Math"/>
                                    </a:rPr>
                                    <m:t>𝒙</m:t>
                                  </m:r>
                                </m:sub>
                              </m:sSub>
                              <m:r>
                                <m:rPr>
                                  <m:brk m:alnAt="7"/>
                                </m:rPr>
                                <a:rPr lang="en-US" sz="2400" b="1" i="1">
                                  <a:latin typeface="Cambria Math"/>
                                  <a:ea typeface="Cambria Math"/>
                                </a:rPr>
                                <m:t>−</m:t>
                              </m:r>
                              <m:sSub>
                                <m:sSubPr>
                                  <m:ctrlPr>
                                    <a:rPr lang="en-US" sz="2400" b="1" i="1">
                                      <a:latin typeface="Cambria Math"/>
                                      <a:ea typeface="Cambria Math"/>
                                    </a:rPr>
                                  </m:ctrlPr>
                                </m:sSubPr>
                                <m:e>
                                  <m:r>
                                    <a:rPr lang="en-US" sz="2400" b="1" i="1">
                                      <a:latin typeface="Cambria Math"/>
                                      <a:ea typeface="Cambria Math"/>
                                    </a:rPr>
                                    <m:t>𝒂</m:t>
                                  </m:r>
                                </m:e>
                                <m:sub>
                                  <m:r>
                                    <a:rPr lang="en-US" sz="2400" b="1" i="1" smtClean="0">
                                      <a:latin typeface="Cambria Math"/>
                                      <a:ea typeface="Cambria Math"/>
                                    </a:rPr>
                                    <m:t>𝒙</m:t>
                                  </m:r>
                                </m:sub>
                              </m:sSub>
                              <m:sSub>
                                <m:sSubPr>
                                  <m:ctrlPr>
                                    <a:rPr lang="en-US" sz="2400" b="1" i="1">
                                      <a:latin typeface="Cambria Math"/>
                                      <a:ea typeface="Cambria Math"/>
                                    </a:rPr>
                                  </m:ctrlPr>
                                </m:sSubPr>
                                <m:e>
                                  <m:r>
                                    <a:rPr lang="en-US" sz="2400" b="1" i="1">
                                      <a:latin typeface="Cambria Math"/>
                                      <a:ea typeface="Cambria Math"/>
                                    </a:rPr>
                                    <m:t>𝒃</m:t>
                                  </m:r>
                                </m:e>
                                <m:sub>
                                  <m:r>
                                    <a:rPr lang="en-US" sz="2400" b="1" i="1" smtClean="0">
                                      <a:latin typeface="Cambria Math"/>
                                      <a:ea typeface="Cambria Math"/>
                                    </a:rPr>
                                    <m:t>𝒛</m:t>
                                  </m:r>
                                </m:sub>
                              </m:sSub>
                            </m:e>
                          </m:mr>
                          <m:mr>
                            <m:e>
                              <m:sSub>
                                <m:sSubPr>
                                  <m:ctrlPr>
                                    <a:rPr lang="en-US" sz="2400" b="1" i="1">
                                      <a:latin typeface="Cambria Math"/>
                                      <a:ea typeface="Cambria Math"/>
                                    </a:rPr>
                                  </m:ctrlPr>
                                </m:sSubPr>
                                <m:e>
                                  <m:r>
                                    <a:rPr lang="en-US" sz="2400" b="1" i="1">
                                      <a:latin typeface="Cambria Math"/>
                                      <a:ea typeface="Cambria Math"/>
                                    </a:rPr>
                                    <m:t>𝒂</m:t>
                                  </m:r>
                                </m:e>
                                <m:sub>
                                  <m:r>
                                    <a:rPr lang="en-US" sz="2400" b="1" i="1" smtClean="0">
                                      <a:latin typeface="Cambria Math"/>
                                      <a:ea typeface="Cambria Math"/>
                                    </a:rPr>
                                    <m:t>𝒙</m:t>
                                  </m:r>
                                </m:sub>
                              </m:sSub>
                              <m:sSub>
                                <m:sSubPr>
                                  <m:ctrlPr>
                                    <a:rPr lang="en-US" sz="2400" b="1" i="1">
                                      <a:latin typeface="Cambria Math"/>
                                      <a:ea typeface="Cambria Math"/>
                                    </a:rPr>
                                  </m:ctrlPr>
                                </m:sSubPr>
                                <m:e>
                                  <m:r>
                                    <a:rPr lang="en-US" sz="2400" b="1" i="1">
                                      <a:latin typeface="Cambria Math"/>
                                      <a:ea typeface="Cambria Math"/>
                                    </a:rPr>
                                    <m:t>𝒃</m:t>
                                  </m:r>
                                </m:e>
                                <m:sub>
                                  <m:r>
                                    <a:rPr lang="en-US" sz="2400" b="1" i="1" smtClean="0">
                                      <a:latin typeface="Cambria Math"/>
                                      <a:ea typeface="Cambria Math"/>
                                    </a:rPr>
                                    <m:t>𝒚</m:t>
                                  </m:r>
                                </m:sub>
                              </m:sSub>
                              <m:r>
                                <m:rPr>
                                  <m:brk m:alnAt="7"/>
                                </m:rPr>
                                <a:rPr lang="en-US" sz="2400" b="1" i="1">
                                  <a:latin typeface="Cambria Math"/>
                                  <a:ea typeface="Cambria Math"/>
                                </a:rPr>
                                <m:t>−</m:t>
                              </m:r>
                              <m:sSub>
                                <m:sSubPr>
                                  <m:ctrlPr>
                                    <a:rPr lang="en-US" sz="2400" b="1" i="1">
                                      <a:latin typeface="Cambria Math"/>
                                      <a:ea typeface="Cambria Math"/>
                                    </a:rPr>
                                  </m:ctrlPr>
                                </m:sSubPr>
                                <m:e>
                                  <m:r>
                                    <a:rPr lang="en-US" sz="2400" b="1" i="1">
                                      <a:latin typeface="Cambria Math"/>
                                      <a:ea typeface="Cambria Math"/>
                                    </a:rPr>
                                    <m:t>𝒂</m:t>
                                  </m:r>
                                </m:e>
                                <m:sub>
                                  <m:r>
                                    <a:rPr lang="en-US" sz="2400" b="1" i="1" smtClean="0">
                                      <a:latin typeface="Cambria Math"/>
                                      <a:ea typeface="Cambria Math"/>
                                    </a:rPr>
                                    <m:t>𝒚</m:t>
                                  </m:r>
                                </m:sub>
                              </m:sSub>
                              <m:sSub>
                                <m:sSubPr>
                                  <m:ctrlPr>
                                    <a:rPr lang="en-US" sz="2400" b="1" i="1">
                                      <a:latin typeface="Cambria Math"/>
                                      <a:ea typeface="Cambria Math"/>
                                    </a:rPr>
                                  </m:ctrlPr>
                                </m:sSubPr>
                                <m:e>
                                  <m:r>
                                    <a:rPr lang="en-US" sz="2400" b="1" i="1">
                                      <a:latin typeface="Cambria Math"/>
                                      <a:ea typeface="Cambria Math"/>
                                    </a:rPr>
                                    <m:t>𝒃</m:t>
                                  </m:r>
                                </m:e>
                                <m:sub>
                                  <m:r>
                                    <a:rPr lang="en-US" sz="2400" b="1" i="1" smtClean="0">
                                      <a:latin typeface="Cambria Math"/>
                                      <a:ea typeface="Cambria Math"/>
                                    </a:rPr>
                                    <m:t>𝒙</m:t>
                                  </m:r>
                                </m:sub>
                              </m:sSub>
                            </m:e>
                          </m:mr>
                        </m:m>
                      </m:e>
                    </m:d>
                  </m:oMath>
                </a14:m>
                <a:r>
                  <a:rPr lang="en-US" b="1" dirty="0" smtClean="0"/>
                  <a:t> </a:t>
                </a:r>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661886" y="1770743"/>
                <a:ext cx="3326423" cy="1266180"/>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661886" y="3037563"/>
            <a:ext cx="1008609" cy="400110"/>
          </a:xfrm>
          <a:prstGeom prst="rect">
            <a:avLst/>
          </a:prstGeom>
          <a:noFill/>
        </p:spPr>
        <p:txBody>
          <a:bodyPr wrap="none" rtlCol="0">
            <a:spAutoFit/>
          </a:bodyPr>
          <a:lstStyle/>
          <a:p>
            <a:r>
              <a:rPr lang="en-US" sz="2000" dirty="0" smtClean="0"/>
              <a:t>Define</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661886" y="3499868"/>
                <a:ext cx="3892924"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a:rPr>
                          </m:ctrlPr>
                        </m:dPr>
                        <m:e>
                          <m:r>
                            <a:rPr lang="en-US" sz="2400" b="1" i="1" smtClean="0">
                              <a:latin typeface="Cambria Math"/>
                            </a:rPr>
                            <m:t>𝒂</m:t>
                          </m:r>
                          <m:r>
                            <a:rPr lang="en-US" sz="2400" b="1" i="1" smtClean="0">
                              <a:latin typeface="Cambria Math"/>
                              <a:ea typeface="Cambria Math"/>
                            </a:rPr>
                            <m:t>×</m:t>
                          </m:r>
                        </m:e>
                      </m:d>
                      <m:r>
                        <a:rPr lang="en-US" sz="2400" b="1" i="1" smtClean="0">
                          <a:latin typeface="Cambria Math"/>
                        </a:rPr>
                        <m:t>=</m:t>
                      </m:r>
                      <m:d>
                        <m:dPr>
                          <m:begChr m:val="["/>
                          <m:endChr m:val="]"/>
                          <m:ctrlPr>
                            <a:rPr lang="en-US" sz="2400" b="1" i="1" smtClean="0">
                              <a:latin typeface="Cambria Math"/>
                            </a:rPr>
                          </m:ctrlPr>
                        </m:dPr>
                        <m:e>
                          <m:m>
                            <m:mPr>
                              <m:mcs>
                                <m:mc>
                                  <m:mcPr>
                                    <m:count m:val="3"/>
                                    <m:mcJc m:val="center"/>
                                  </m:mcPr>
                                </m:mc>
                              </m:mcs>
                              <m:ctrlPr>
                                <a:rPr lang="en-US" sz="2400" b="1" i="1" smtClean="0">
                                  <a:latin typeface="Cambria Math"/>
                                </a:rPr>
                              </m:ctrlPr>
                            </m:mPr>
                            <m:mr>
                              <m:e>
                                <m:r>
                                  <m:rPr>
                                    <m:brk m:alnAt="7"/>
                                  </m:rPr>
                                  <a:rPr lang="en-US" sz="2400" b="1" i="1" smtClean="0">
                                    <a:latin typeface="Cambria Math"/>
                                  </a:rPr>
                                  <m:t>𝟎</m:t>
                                </m:r>
                              </m:e>
                              <m:e>
                                <m:r>
                                  <a:rPr lang="en-US" sz="2400" b="1" i="1" smtClean="0">
                                    <a:latin typeface="Cambria Math"/>
                                  </a:rPr>
                                  <m:t>−</m:t>
                                </m:r>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𝒛</m:t>
                                    </m:r>
                                  </m:sub>
                                </m:sSub>
                              </m:e>
                              <m:e>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𝒚</m:t>
                                    </m:r>
                                  </m:sub>
                                </m:sSub>
                              </m:e>
                            </m:mr>
                            <m:mr>
                              <m:e>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𝒛</m:t>
                                    </m:r>
                                  </m:sub>
                                </m:sSub>
                              </m:e>
                              <m:e>
                                <m:r>
                                  <a:rPr lang="en-US" sz="2400" b="1" i="1" smtClean="0">
                                    <a:latin typeface="Cambria Math"/>
                                  </a:rPr>
                                  <m:t>𝟎</m:t>
                                </m:r>
                              </m:e>
                              <m:e>
                                <m:r>
                                  <a:rPr lang="en-US" sz="2400" b="1" i="1" smtClean="0">
                                    <a:latin typeface="Cambria Math"/>
                                  </a:rPr>
                                  <m:t>−</m:t>
                                </m:r>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𝒙</m:t>
                                    </m:r>
                                  </m:sub>
                                </m:sSub>
                              </m:e>
                            </m:mr>
                            <m:mr>
                              <m:e>
                                <m:r>
                                  <a:rPr lang="en-US" sz="2400" b="1" i="1" smtClean="0">
                                    <a:latin typeface="Cambria Math"/>
                                  </a:rPr>
                                  <m:t>−</m:t>
                                </m:r>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𝒚</m:t>
                                    </m:r>
                                  </m:sub>
                                </m:sSub>
                              </m:e>
                              <m:e>
                                <m:sSub>
                                  <m:sSubPr>
                                    <m:ctrlPr>
                                      <a:rPr lang="en-US" sz="2400" b="1" i="1" smtClean="0">
                                        <a:latin typeface="Cambria Math"/>
                                      </a:rPr>
                                    </m:ctrlPr>
                                  </m:sSubPr>
                                  <m:e>
                                    <m:r>
                                      <a:rPr lang="en-US" sz="2400" b="1" i="1" smtClean="0">
                                        <a:latin typeface="Cambria Math"/>
                                      </a:rPr>
                                      <m:t>𝒂</m:t>
                                    </m:r>
                                  </m:e>
                                  <m:sub>
                                    <m:r>
                                      <a:rPr lang="en-US" sz="2400" b="1" i="1" smtClean="0">
                                        <a:latin typeface="Cambria Math"/>
                                      </a:rPr>
                                      <m:t>𝒙</m:t>
                                    </m:r>
                                  </m:sub>
                                </m:sSub>
                              </m:e>
                              <m:e>
                                <m:r>
                                  <a:rPr lang="en-US" sz="2400" b="1" i="1" smtClean="0">
                                    <a:latin typeface="Cambria Math"/>
                                  </a:rPr>
                                  <m:t>𝟎</m:t>
                                </m:r>
                              </m:e>
                            </m:mr>
                          </m:m>
                        </m:e>
                      </m:d>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661886" y="3499868"/>
                <a:ext cx="3892924" cy="126618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95772" y="5428406"/>
                <a:ext cx="1044004" cy="461665"/>
              </a:xfrm>
              <a:prstGeom prst="rect">
                <a:avLst/>
              </a:prstGeom>
              <a:noFill/>
            </p:spPr>
            <p:txBody>
              <a:bodyPr wrap="none" rtlCol="0">
                <a:spAutoFit/>
              </a:bodyPr>
              <a:lstStyle/>
              <a:p>
                <a14:m>
                  <m:oMath xmlns:m="http://schemas.openxmlformats.org/officeDocument/2006/math">
                    <m:d>
                      <m:dPr>
                        <m:begChr m:val="["/>
                        <m:endChr m:val="]"/>
                        <m:ctrlPr>
                          <a:rPr lang="en-US" sz="2400" i="1" smtClean="0">
                            <a:latin typeface="Cambria Math"/>
                          </a:rPr>
                        </m:ctrlPr>
                      </m:dPr>
                      <m:e>
                        <m:r>
                          <a:rPr lang="en-US" sz="2400" b="1" i="1" smtClean="0">
                            <a:latin typeface="Cambria Math"/>
                          </a:rPr>
                          <m:t>𝒂</m:t>
                        </m:r>
                        <m:r>
                          <a:rPr lang="en-US" sz="2400" b="1" i="1" smtClean="0">
                            <a:latin typeface="Cambria Math"/>
                            <a:ea typeface="Cambria Math"/>
                          </a:rPr>
                          <m:t>×</m:t>
                        </m:r>
                      </m:e>
                    </m:d>
                  </m:oMath>
                </a14:m>
                <a:r>
                  <a:rPr lang="en-US" sz="2400" b="1" dirty="0" smtClean="0"/>
                  <a:t>b</a:t>
                </a:r>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895772" y="5428406"/>
                <a:ext cx="1044004" cy="461665"/>
              </a:xfrm>
              <a:prstGeom prst="rect">
                <a:avLst/>
              </a:prstGeom>
              <a:blipFill rotWithShape="1">
                <a:blip r:embed="rId4"/>
                <a:stretch>
                  <a:fillRect t="-11842" r="-13450" b="-27632"/>
                </a:stretch>
              </a:blipFill>
            </p:spPr>
            <p:txBody>
              <a:bodyPr/>
              <a:lstStyle/>
              <a:p>
                <a:r>
                  <a:rPr lang="en-US">
                    <a:noFill/>
                  </a:rPr>
                  <a:t> </a:t>
                </a:r>
              </a:p>
            </p:txBody>
          </p:sp>
        </mc:Fallback>
      </mc:AlternateContent>
    </p:spTree>
    <p:extLst>
      <p:ext uri="{BB962C8B-B14F-4D97-AF65-F5344CB8AC3E}">
        <p14:creationId xmlns:p14="http://schemas.microsoft.com/office/powerpoint/2010/main" val="1737441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a:t>Aerospace Euler Angles representing a coordinate transformation</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798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Conventions</a:t>
            </a:r>
            <a:endParaRPr lang="en-US" dirty="0"/>
          </a:p>
        </p:txBody>
      </p:sp>
      <p:pic>
        <p:nvPicPr>
          <p:cNvPr id="11266" name="Picture 2" descr="https://upload.wikimedia.org/wikipedia/commons/thumb/c/c1/Yaw_Axis_Corrected.svg/250px-Yaw_Axis_Correcte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366" y="1925782"/>
            <a:ext cx="5190273" cy="390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1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68" y="302347"/>
            <a:ext cx="8229600" cy="1143000"/>
          </a:xfrm>
        </p:spPr>
        <p:txBody>
          <a:bodyPr/>
          <a:lstStyle/>
          <a:p>
            <a:r>
              <a:rPr lang="en-US" dirty="0" smtClean="0"/>
              <a:t>Airplane Coordinates</a:t>
            </a:r>
            <a:endParaRPr lang="en-US" dirty="0"/>
          </a:p>
        </p:txBody>
      </p:sp>
      <p:cxnSp>
        <p:nvCxnSpPr>
          <p:cNvPr id="4" name="Straight Arrow Connector 3"/>
          <p:cNvCxnSpPr/>
          <p:nvPr/>
        </p:nvCxnSpPr>
        <p:spPr>
          <a:xfrm flipH="1" flipV="1">
            <a:off x="2971800" y="2209800"/>
            <a:ext cx="1600200" cy="1219200"/>
          </a:xfrm>
          <a:prstGeom prst="straightConnector1">
            <a:avLst/>
          </a:prstGeom>
          <a:ln>
            <a:headEnd type="none" w="med" len="med"/>
            <a:tailEnd type="arrow" w="lg" len="lg"/>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V="1">
            <a:off x="4547368" y="2022764"/>
            <a:ext cx="1079341" cy="1440872"/>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4572000" y="3429000"/>
            <a:ext cx="0" cy="1447800"/>
          </a:xfrm>
          <a:prstGeom prst="straightConnector1">
            <a:avLst/>
          </a:prstGeom>
          <a:ln>
            <a:tailEnd type="arrow" w="lg" len="lg"/>
          </a:ln>
        </p:spPr>
        <p:style>
          <a:lnRef idx="2">
            <a:schemeClr val="dk1"/>
          </a:lnRef>
          <a:fillRef idx="0">
            <a:schemeClr val="dk1"/>
          </a:fillRef>
          <a:effectRef idx="1">
            <a:schemeClr val="dk1"/>
          </a:effectRef>
          <a:fontRef idx="minor">
            <a:schemeClr val="tx1"/>
          </a:fontRef>
        </p:style>
      </p:cxnSp>
      <p:grpSp>
        <p:nvGrpSpPr>
          <p:cNvPr id="35" name="Group 34"/>
          <p:cNvGrpSpPr/>
          <p:nvPr/>
        </p:nvGrpSpPr>
        <p:grpSpPr>
          <a:xfrm>
            <a:off x="3637056" y="2344981"/>
            <a:ext cx="2334866" cy="2487532"/>
            <a:chOff x="3631591" y="2402115"/>
            <a:chExt cx="2334866" cy="2487532"/>
          </a:xfrm>
        </p:grpSpPr>
        <p:sp>
          <p:nvSpPr>
            <p:cNvPr id="9" name="Oval 8"/>
            <p:cNvSpPr/>
            <p:nvPr/>
          </p:nvSpPr>
          <p:spPr>
            <a:xfrm rot="18369170">
              <a:off x="3274879" y="3439994"/>
              <a:ext cx="2438400" cy="36264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rot="2378671">
              <a:off x="3631591" y="3530591"/>
              <a:ext cx="2334866" cy="34484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rot="18369175">
              <a:off x="4898993" y="4210048"/>
              <a:ext cx="1118339" cy="24086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rot="1649379">
              <a:off x="4180802" y="3202528"/>
              <a:ext cx="669768" cy="29469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rot="16850583" flipV="1">
              <a:off x="5103790" y="3956065"/>
              <a:ext cx="708745" cy="20746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p:cNvSpPr txBox="1"/>
          <p:nvPr/>
        </p:nvSpPr>
        <p:spPr>
          <a:xfrm>
            <a:off x="2493909" y="1882032"/>
            <a:ext cx="957313" cy="369332"/>
          </a:xfrm>
          <a:prstGeom prst="rect">
            <a:avLst/>
          </a:prstGeom>
          <a:noFill/>
        </p:spPr>
        <p:txBody>
          <a:bodyPr wrap="none" rtlCol="0">
            <a:spAutoFit/>
          </a:bodyPr>
          <a:lstStyle/>
          <a:p>
            <a:r>
              <a:rPr lang="en-US" dirty="0" smtClean="0"/>
              <a:t>X - Nose</a:t>
            </a:r>
            <a:endParaRPr lang="en-US" dirty="0"/>
          </a:p>
        </p:txBody>
      </p:sp>
      <p:sp>
        <p:nvSpPr>
          <p:cNvPr id="33" name="TextBox 32"/>
          <p:cNvSpPr txBox="1"/>
          <p:nvPr/>
        </p:nvSpPr>
        <p:spPr>
          <a:xfrm>
            <a:off x="5257822" y="1697366"/>
            <a:ext cx="1543499" cy="369332"/>
          </a:xfrm>
          <a:prstGeom prst="rect">
            <a:avLst/>
          </a:prstGeom>
          <a:noFill/>
        </p:spPr>
        <p:txBody>
          <a:bodyPr wrap="none" rtlCol="0">
            <a:spAutoFit/>
          </a:bodyPr>
          <a:lstStyle/>
          <a:p>
            <a:r>
              <a:rPr lang="en-US" dirty="0" smtClean="0"/>
              <a:t>Y – Right Wing</a:t>
            </a:r>
            <a:endParaRPr lang="en-US" dirty="0"/>
          </a:p>
        </p:txBody>
      </p:sp>
      <p:sp>
        <p:nvSpPr>
          <p:cNvPr id="34" name="TextBox 33"/>
          <p:cNvSpPr txBox="1"/>
          <p:nvPr/>
        </p:nvSpPr>
        <p:spPr>
          <a:xfrm>
            <a:off x="4231264" y="4795890"/>
            <a:ext cx="1063817" cy="369332"/>
          </a:xfrm>
          <a:prstGeom prst="rect">
            <a:avLst/>
          </a:prstGeom>
          <a:noFill/>
        </p:spPr>
        <p:txBody>
          <a:bodyPr wrap="none" rtlCol="0">
            <a:spAutoFit/>
          </a:bodyPr>
          <a:lstStyle/>
          <a:p>
            <a:r>
              <a:rPr lang="en-US" dirty="0" smtClean="0"/>
              <a:t>Z – Down</a:t>
            </a:r>
            <a:endParaRPr lang="en-US" dirty="0"/>
          </a:p>
        </p:txBody>
      </p:sp>
    </p:spTree>
    <p:extLst>
      <p:ext uri="{BB962C8B-B14F-4D97-AF65-F5344CB8AC3E}">
        <p14:creationId xmlns:p14="http://schemas.microsoft.com/office/powerpoint/2010/main" val="1874271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3" name="Group 10262"/>
          <p:cNvGrpSpPr/>
          <p:nvPr/>
        </p:nvGrpSpPr>
        <p:grpSpPr>
          <a:xfrm>
            <a:off x="3098042" y="3169540"/>
            <a:ext cx="1716030" cy="2746765"/>
            <a:chOff x="3098042" y="3169540"/>
            <a:chExt cx="1716030" cy="2746765"/>
          </a:xfrm>
        </p:grpSpPr>
        <p:cxnSp>
          <p:nvCxnSpPr>
            <p:cNvPr id="6" name="Straight Arrow Connector 5"/>
            <p:cNvCxnSpPr/>
            <p:nvPr/>
          </p:nvCxnSpPr>
          <p:spPr>
            <a:xfrm flipH="1">
              <a:off x="3241234" y="4189862"/>
              <a:ext cx="1572838" cy="1023583"/>
            </a:xfrm>
            <a:prstGeom prst="straightConnector1">
              <a:avLst/>
            </a:prstGeom>
            <a:ln>
              <a:solidFill>
                <a:schemeClr val="tx1"/>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3098042" y="3169540"/>
              <a:ext cx="1693762" cy="1020323"/>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4791804" y="4231437"/>
              <a:ext cx="22268" cy="1684868"/>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grpSp>
      <p:sp>
        <p:nvSpPr>
          <p:cNvPr id="10240" name="Arc 10239"/>
          <p:cNvSpPr/>
          <p:nvPr/>
        </p:nvSpPr>
        <p:spPr>
          <a:xfrm rot="10800000">
            <a:off x="2855499" y="3241911"/>
            <a:ext cx="1518016" cy="1712087"/>
          </a:xfrm>
          <a:prstGeom prst="arc">
            <a:avLst>
              <a:gd name="adj1" fmla="val 16200000"/>
              <a:gd name="adj2" fmla="val 988895"/>
            </a:avLst>
          </a:prstGeom>
          <a:ln>
            <a:solidFill>
              <a:schemeClr val="tx1"/>
            </a:solidFill>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2"/>
              </a:solidFill>
            </a:endParaRPr>
          </a:p>
        </p:txBody>
      </p:sp>
      <mc:AlternateContent xmlns:mc="http://schemas.openxmlformats.org/markup-compatibility/2006" xmlns:a14="http://schemas.microsoft.com/office/drawing/2010/main">
        <mc:Choice Requires="a14">
          <p:sp>
            <p:nvSpPr>
              <p:cNvPr id="10241" name="TextBox 10240"/>
              <p:cNvSpPr txBox="1"/>
              <p:nvPr/>
            </p:nvSpPr>
            <p:spPr>
              <a:xfrm>
                <a:off x="2480440" y="4501598"/>
                <a:ext cx="441146"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a:ea typeface="Cambria Math"/>
                        </a:rPr>
                        <m:t>𝝍</m:t>
                      </m:r>
                    </m:oMath>
                  </m:oMathPara>
                </a14:m>
                <a:endParaRPr lang="en-US" sz="2000" b="1" dirty="0">
                  <a:solidFill>
                    <a:schemeClr val="tx1"/>
                  </a:solidFill>
                </a:endParaRPr>
              </a:p>
            </p:txBody>
          </p:sp>
        </mc:Choice>
        <mc:Fallback xmlns="">
          <p:sp>
            <p:nvSpPr>
              <p:cNvPr id="10241" name="TextBox 10240"/>
              <p:cNvSpPr txBox="1">
                <a:spLocks noRot="1" noChangeAspect="1" noMove="1" noResize="1" noEditPoints="1" noAdjustHandles="1" noChangeArrowheads="1" noChangeShapeType="1" noTextEdit="1"/>
              </p:cNvSpPr>
              <p:nvPr/>
            </p:nvSpPr>
            <p:spPr>
              <a:xfrm>
                <a:off x="2480440" y="4501598"/>
                <a:ext cx="441146" cy="400110"/>
              </a:xfrm>
              <a:prstGeom prst="rect">
                <a:avLst/>
              </a:prstGeom>
              <a:blipFill rotWithShape="1">
                <a:blip r:embed="rId2"/>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Aerospace Euler Angles </a:t>
                </a:r>
                <a14:m>
                  <m:oMath xmlns:m="http://schemas.openxmlformats.org/officeDocument/2006/math">
                    <m:r>
                      <a:rPr lang="en-US" i="1" smtClean="0">
                        <a:latin typeface="Cambria Math"/>
                        <a:ea typeface="Cambria Math"/>
                      </a:rPr>
                      <m:t>𝜓</m:t>
                    </m:r>
                    <m:r>
                      <a:rPr lang="en-US" b="0" i="1" smtClean="0">
                        <a:latin typeface="Cambria Math"/>
                        <a:ea typeface="Cambria Math"/>
                      </a:rPr>
                      <m:t>, </m:t>
                    </m:r>
                    <m:r>
                      <a:rPr lang="en-US" b="0" i="1" smtClean="0">
                        <a:latin typeface="Cambria Math"/>
                        <a:ea typeface="Cambria Math"/>
                      </a:rPr>
                      <m:t>𝜃</m:t>
                    </m:r>
                    <m:r>
                      <a:rPr lang="en-US" b="0" i="1" smtClean="0">
                        <a:latin typeface="Cambria Math"/>
                        <a:ea typeface="Cambria Math"/>
                      </a:rPr>
                      <m:t>, </m:t>
                    </m:r>
                    <m:r>
                      <a:rPr lang="en-US" b="0" i="1" smtClean="0">
                        <a:latin typeface="Cambria Math"/>
                        <a:ea typeface="Cambria Math"/>
                      </a:rPr>
                      <m:t>𝜙</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85" b="-20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078927" y="1669662"/>
                <a:ext cx="2755107" cy="1376467"/>
              </a:xfrm>
              <a:prstGeom prst="rect">
                <a:avLst/>
              </a:prstGeom>
              <a:noFill/>
            </p:spPr>
            <p:txBody>
              <a:bodyPr wrap="square" rtlCol="0">
                <a:spAutoFit/>
              </a:bodyPr>
              <a:lstStyle/>
              <a:p>
                <a:r>
                  <a:rPr lang="en-US" sz="2000" dirty="0" smtClean="0">
                    <a:ea typeface="Cambria Math"/>
                  </a:rPr>
                  <a:t>Yaw Rotation, </a:t>
                </a:r>
                <a14:m>
                  <m:oMath xmlns:m="http://schemas.openxmlformats.org/officeDocument/2006/math">
                    <m:r>
                      <a:rPr lang="en-US" sz="2400" b="1" i="0" smtClean="0">
                        <a:latin typeface="Cambria Math"/>
                        <a:ea typeface="Cambria Math"/>
                      </a:rPr>
                      <m:t>𝛙</m:t>
                    </m:r>
                  </m:oMath>
                </a14:m>
                <a:r>
                  <a:rPr lang="en-US" sz="2000" b="1" dirty="0" smtClean="0"/>
                  <a:t>,  </a:t>
                </a:r>
                <a:r>
                  <a:rPr lang="en-US" sz="2000" dirty="0" smtClean="0"/>
                  <a:t>Right-handed Rotation Around Vehicle z Axis.</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078927" y="1669662"/>
                <a:ext cx="2755107" cy="1376467"/>
              </a:xfrm>
              <a:prstGeom prst="rect">
                <a:avLst/>
              </a:prstGeom>
              <a:blipFill rotWithShape="1">
                <a:blip r:embed="rId4"/>
                <a:stretch>
                  <a:fillRect l="-2212" b="-7080"/>
                </a:stretch>
              </a:blipFill>
            </p:spPr>
            <p:txBody>
              <a:bodyPr/>
              <a:lstStyle/>
              <a:p>
                <a:r>
                  <a:rPr lang="en-US">
                    <a:noFill/>
                  </a:rPr>
                  <a:t> </a:t>
                </a:r>
              </a:p>
            </p:txBody>
          </p:sp>
        </mc:Fallback>
      </mc:AlternateContent>
      <p:cxnSp>
        <p:nvCxnSpPr>
          <p:cNvPr id="24" name="Straight Arrow Connector 23"/>
          <p:cNvCxnSpPr/>
          <p:nvPr/>
        </p:nvCxnSpPr>
        <p:spPr>
          <a:xfrm flipH="1" flipV="1">
            <a:off x="2626423" y="3881847"/>
            <a:ext cx="2165381" cy="308016"/>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cxnSp>
        <p:nvCxnSpPr>
          <p:cNvPr id="10244" name="Straight Arrow Connector 10243"/>
          <p:cNvCxnSpPr/>
          <p:nvPr/>
        </p:nvCxnSpPr>
        <p:spPr>
          <a:xfrm flipV="1">
            <a:off x="4768743" y="2331382"/>
            <a:ext cx="151546" cy="1838552"/>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sp>
        <p:nvSpPr>
          <p:cNvPr id="16" name="Oval 15"/>
          <p:cNvSpPr/>
          <p:nvPr/>
        </p:nvSpPr>
        <p:spPr>
          <a:xfrm rot="16525082">
            <a:off x="3497167" y="4165299"/>
            <a:ext cx="2436118" cy="36264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rot="534583">
            <a:off x="3851666" y="4088772"/>
            <a:ext cx="2334866" cy="344523"/>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rot="16525087">
            <a:off x="5347639" y="4342766"/>
            <a:ext cx="1117292" cy="24086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rot="394157">
            <a:off x="4292662" y="4022723"/>
            <a:ext cx="669768" cy="294422"/>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rot="13582754" flipV="1">
            <a:off x="5413945" y="4127034"/>
            <a:ext cx="708082" cy="20746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2323135" y="3656531"/>
            <a:ext cx="303288" cy="400110"/>
          </a:xfrm>
          <a:prstGeom prst="rect">
            <a:avLst/>
          </a:prstGeom>
          <a:noFill/>
        </p:spPr>
        <p:txBody>
          <a:bodyPr wrap="none" rtlCol="0">
            <a:spAutoFit/>
          </a:bodyPr>
          <a:lstStyle/>
          <a:p>
            <a:r>
              <a:rPr lang="en-US" sz="2000" b="1" dirty="0" smtClean="0">
                <a:solidFill>
                  <a:schemeClr val="tx2"/>
                </a:solidFill>
              </a:rPr>
              <a:t>x</a:t>
            </a:r>
            <a:endParaRPr lang="en-US" sz="2000" b="1" dirty="0">
              <a:solidFill>
                <a:schemeClr val="tx2"/>
              </a:solidFill>
            </a:endParaRPr>
          </a:p>
        </p:txBody>
      </p:sp>
      <p:sp>
        <p:nvSpPr>
          <p:cNvPr id="10253" name="TextBox 10252"/>
          <p:cNvSpPr txBox="1"/>
          <p:nvPr/>
        </p:nvSpPr>
        <p:spPr>
          <a:xfrm>
            <a:off x="4768743" y="1979712"/>
            <a:ext cx="306494" cy="400110"/>
          </a:xfrm>
          <a:prstGeom prst="rect">
            <a:avLst/>
          </a:prstGeom>
          <a:noFill/>
        </p:spPr>
        <p:txBody>
          <a:bodyPr wrap="none" rtlCol="0">
            <a:spAutoFit/>
          </a:bodyPr>
          <a:lstStyle/>
          <a:p>
            <a:r>
              <a:rPr lang="en-US" sz="2000" b="1" dirty="0" smtClean="0">
                <a:solidFill>
                  <a:schemeClr val="tx2"/>
                </a:solidFill>
              </a:rPr>
              <a:t>y</a:t>
            </a:r>
            <a:endParaRPr lang="en-US" sz="2000" b="1" dirty="0">
              <a:solidFill>
                <a:schemeClr val="tx2"/>
              </a:solidFill>
            </a:endParaRPr>
          </a:p>
        </p:txBody>
      </p:sp>
      <p:sp>
        <p:nvSpPr>
          <p:cNvPr id="12" name="TextBox 11"/>
          <p:cNvSpPr txBox="1"/>
          <p:nvPr/>
        </p:nvSpPr>
        <p:spPr>
          <a:xfrm>
            <a:off x="2842815" y="2872579"/>
            <a:ext cx="296876" cy="369332"/>
          </a:xfrm>
          <a:prstGeom prst="rect">
            <a:avLst/>
          </a:prstGeom>
          <a:noFill/>
          <a:ln>
            <a:noFill/>
          </a:ln>
        </p:spPr>
        <p:txBody>
          <a:bodyPr wrap="none" rtlCol="0">
            <a:spAutoFit/>
          </a:bodyPr>
          <a:lstStyle/>
          <a:p>
            <a:r>
              <a:rPr lang="en-US" b="1" dirty="0" smtClean="0"/>
              <a:t>E</a:t>
            </a:r>
            <a:endParaRPr lang="en-US" b="1" dirty="0"/>
          </a:p>
        </p:txBody>
      </p:sp>
      <p:sp>
        <p:nvSpPr>
          <p:cNvPr id="13" name="TextBox 12"/>
          <p:cNvSpPr txBox="1"/>
          <p:nvPr/>
        </p:nvSpPr>
        <p:spPr>
          <a:xfrm>
            <a:off x="4656003" y="5961574"/>
            <a:ext cx="566950" cy="400110"/>
          </a:xfrm>
          <a:prstGeom prst="rect">
            <a:avLst/>
          </a:prstGeom>
          <a:noFill/>
          <a:ln>
            <a:noFill/>
          </a:ln>
        </p:spPr>
        <p:txBody>
          <a:bodyPr wrap="none" rtlCol="0">
            <a:spAutoFit/>
          </a:bodyPr>
          <a:lstStyle/>
          <a:p>
            <a:r>
              <a:rPr lang="en-US" sz="2000" b="1" dirty="0" smtClean="0"/>
              <a:t>D, </a:t>
            </a:r>
            <a:r>
              <a:rPr lang="en-US" sz="2000" b="1" dirty="0" smtClean="0">
                <a:solidFill>
                  <a:schemeClr val="tx2"/>
                </a:solidFill>
              </a:rPr>
              <a:t>z</a:t>
            </a:r>
            <a:endParaRPr lang="en-US" sz="2000" b="1" dirty="0">
              <a:solidFill>
                <a:schemeClr val="tx2"/>
              </a:solidFill>
            </a:endParaRPr>
          </a:p>
        </p:txBody>
      </p:sp>
      <p:sp>
        <p:nvSpPr>
          <p:cNvPr id="11" name="TextBox 10"/>
          <p:cNvSpPr txBox="1"/>
          <p:nvPr/>
        </p:nvSpPr>
        <p:spPr>
          <a:xfrm>
            <a:off x="2991253" y="5176248"/>
            <a:ext cx="349776" cy="400110"/>
          </a:xfrm>
          <a:prstGeom prst="rect">
            <a:avLst/>
          </a:prstGeom>
          <a:noFill/>
          <a:ln>
            <a:noFill/>
          </a:ln>
        </p:spPr>
        <p:txBody>
          <a:bodyPr wrap="none" rtlCol="0">
            <a:spAutoFit/>
          </a:bodyPr>
          <a:lstStyle/>
          <a:p>
            <a:r>
              <a:rPr lang="en-US" sz="2000" b="1" dirty="0" smtClean="0"/>
              <a:t>N</a:t>
            </a:r>
            <a:endParaRPr lang="en-US" sz="2000" b="1" dirty="0"/>
          </a:p>
        </p:txBody>
      </p:sp>
    </p:spTree>
    <p:extLst>
      <p:ext uri="{BB962C8B-B14F-4D97-AF65-F5344CB8AC3E}">
        <p14:creationId xmlns:p14="http://schemas.microsoft.com/office/powerpoint/2010/main" val="219519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H="1" flipV="1">
            <a:off x="2626423" y="3881847"/>
            <a:ext cx="2165381" cy="308016"/>
          </a:xfrm>
          <a:prstGeom prst="straightConnector1">
            <a:avLst/>
          </a:prstGeom>
          <a:ln>
            <a:prstDash val="dash"/>
            <a:tailEnd type="arrow" w="lg" len="lg"/>
          </a:ln>
        </p:spPr>
        <p:style>
          <a:lnRef idx="1">
            <a:schemeClr val="dk1"/>
          </a:lnRef>
          <a:fillRef idx="0">
            <a:schemeClr val="dk1"/>
          </a:fillRef>
          <a:effectRef idx="0">
            <a:schemeClr val="dk1"/>
          </a:effectRef>
          <a:fontRef idx="minor">
            <a:schemeClr val="tx1"/>
          </a:fontRef>
        </p:style>
      </p:cxnSp>
      <p:sp>
        <p:nvSpPr>
          <p:cNvPr id="10240" name="Arc 10239"/>
          <p:cNvSpPr/>
          <p:nvPr/>
        </p:nvSpPr>
        <p:spPr>
          <a:xfrm rot="10800000">
            <a:off x="2855499" y="3241911"/>
            <a:ext cx="1518016" cy="1712087"/>
          </a:xfrm>
          <a:prstGeom prst="arc">
            <a:avLst>
              <a:gd name="adj1" fmla="val 16200000"/>
              <a:gd name="adj2" fmla="val 988895"/>
            </a:avLst>
          </a:prstGeom>
          <a:ln>
            <a:solidFill>
              <a:schemeClr val="tx1"/>
            </a:solidFill>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2"/>
              </a:solidFill>
            </a:endParaRPr>
          </a:p>
        </p:txBody>
      </p:sp>
      <mc:AlternateContent xmlns:mc="http://schemas.openxmlformats.org/markup-compatibility/2006" xmlns:a14="http://schemas.microsoft.com/office/drawing/2010/main">
        <mc:Choice Requires="a14">
          <p:sp>
            <p:nvSpPr>
              <p:cNvPr id="10241" name="TextBox 10240"/>
              <p:cNvSpPr txBox="1"/>
              <p:nvPr/>
            </p:nvSpPr>
            <p:spPr>
              <a:xfrm>
                <a:off x="2480440" y="4501598"/>
                <a:ext cx="441146"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a:ea typeface="Cambria Math"/>
                        </a:rPr>
                        <m:t>𝝍</m:t>
                      </m:r>
                    </m:oMath>
                  </m:oMathPara>
                </a14:m>
                <a:endParaRPr lang="en-US" sz="2000" b="1" dirty="0">
                  <a:solidFill>
                    <a:schemeClr val="tx1"/>
                  </a:solidFill>
                </a:endParaRPr>
              </a:p>
            </p:txBody>
          </p:sp>
        </mc:Choice>
        <mc:Fallback xmlns="">
          <p:sp>
            <p:nvSpPr>
              <p:cNvPr id="10241" name="TextBox 10240"/>
              <p:cNvSpPr txBox="1">
                <a:spLocks noRot="1" noChangeAspect="1" noMove="1" noResize="1" noEditPoints="1" noAdjustHandles="1" noChangeArrowheads="1" noChangeShapeType="1" noTextEdit="1"/>
              </p:cNvSpPr>
              <p:nvPr/>
            </p:nvSpPr>
            <p:spPr>
              <a:xfrm>
                <a:off x="2480440" y="4501598"/>
                <a:ext cx="441146" cy="400110"/>
              </a:xfrm>
              <a:prstGeom prst="rect">
                <a:avLst/>
              </a:prstGeom>
              <a:blipFill rotWithShape="1">
                <a:blip r:embed="rId2"/>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Aerospace Euler Angles </a:t>
                </a:r>
                <a14:m>
                  <m:oMath xmlns:m="http://schemas.openxmlformats.org/officeDocument/2006/math">
                    <m:r>
                      <a:rPr lang="en-US" i="1">
                        <a:latin typeface="Cambria Math"/>
                        <a:ea typeface="Cambria Math"/>
                      </a:rPr>
                      <m:t>𝜓</m:t>
                    </m:r>
                    <m:r>
                      <a:rPr lang="en-US" i="1">
                        <a:latin typeface="Cambria Math"/>
                        <a:ea typeface="Cambria Math"/>
                      </a:rPr>
                      <m:t>, </m:t>
                    </m:r>
                    <m:r>
                      <a:rPr lang="en-US" i="1">
                        <a:latin typeface="Cambria Math"/>
                        <a:ea typeface="Cambria Math"/>
                      </a:rPr>
                      <m:t>𝜃</m:t>
                    </m:r>
                    <m:r>
                      <a:rPr lang="en-US" i="1">
                        <a:latin typeface="Cambria Math"/>
                        <a:ea typeface="Cambria Math"/>
                      </a:rPr>
                      <m:t>, </m:t>
                    </m:r>
                    <m:r>
                      <a:rPr lang="en-US" i="1">
                        <a:latin typeface="Cambria Math"/>
                        <a:ea typeface="Cambria Math"/>
                      </a:rPr>
                      <m:t>𝜙</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85" b="-20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093109" y="1555483"/>
                <a:ext cx="2782560" cy="1376467"/>
              </a:xfrm>
              <a:prstGeom prst="rect">
                <a:avLst/>
              </a:prstGeom>
              <a:noFill/>
            </p:spPr>
            <p:txBody>
              <a:bodyPr wrap="square" rtlCol="0">
                <a:spAutoFit/>
              </a:bodyPr>
              <a:lstStyle/>
              <a:p>
                <a:r>
                  <a:rPr lang="en-US" sz="2000" dirty="0" smtClean="0">
                    <a:ea typeface="Cambria Math"/>
                  </a:rPr>
                  <a:t>Pitch Rotation, </a:t>
                </a:r>
                <a14:m>
                  <m:oMath xmlns:m="http://schemas.openxmlformats.org/officeDocument/2006/math">
                    <m:r>
                      <a:rPr lang="en-US" sz="2400" b="1" i="1" smtClean="0">
                        <a:latin typeface="Cambria Math"/>
                        <a:ea typeface="Cambria Math"/>
                      </a:rPr>
                      <m:t>𝛉</m:t>
                    </m:r>
                  </m:oMath>
                </a14:m>
                <a:r>
                  <a:rPr lang="en-US" sz="2000" b="1" dirty="0" smtClean="0"/>
                  <a:t>, </a:t>
                </a:r>
                <a:r>
                  <a:rPr lang="en-US" sz="2000" dirty="0" smtClean="0"/>
                  <a:t>Right-handed Rotation About Vehicle y Axis</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093109" y="1555483"/>
                <a:ext cx="2782560" cy="1376467"/>
              </a:xfrm>
              <a:prstGeom prst="rect">
                <a:avLst/>
              </a:prstGeom>
              <a:blipFill rotWithShape="1">
                <a:blip r:embed="rId4"/>
                <a:stretch>
                  <a:fillRect l="-2412" b="-7080"/>
                </a:stretch>
              </a:blipFill>
            </p:spPr>
            <p:txBody>
              <a:bodyPr/>
              <a:lstStyle/>
              <a:p>
                <a:r>
                  <a:rPr lang="en-US">
                    <a:noFill/>
                  </a:rPr>
                  <a:t> </a:t>
                </a:r>
              </a:p>
            </p:txBody>
          </p:sp>
        </mc:Fallback>
      </mc:AlternateContent>
      <p:grpSp>
        <p:nvGrpSpPr>
          <p:cNvPr id="10264" name="Group 10263"/>
          <p:cNvGrpSpPr/>
          <p:nvPr/>
        </p:nvGrpSpPr>
        <p:grpSpPr>
          <a:xfrm>
            <a:off x="2842815" y="2872579"/>
            <a:ext cx="2159758" cy="3489105"/>
            <a:chOff x="2842815" y="2872579"/>
            <a:chExt cx="2159758" cy="3489105"/>
          </a:xfrm>
        </p:grpSpPr>
        <p:sp>
          <p:nvSpPr>
            <p:cNvPr id="12" name="TextBox 11"/>
            <p:cNvSpPr txBox="1"/>
            <p:nvPr/>
          </p:nvSpPr>
          <p:spPr>
            <a:xfrm>
              <a:off x="2842815" y="2872579"/>
              <a:ext cx="296876" cy="369332"/>
            </a:xfrm>
            <a:prstGeom prst="rect">
              <a:avLst/>
            </a:prstGeom>
            <a:noFill/>
            <a:ln>
              <a:noFill/>
            </a:ln>
          </p:spPr>
          <p:txBody>
            <a:bodyPr wrap="none" rtlCol="0">
              <a:spAutoFit/>
            </a:bodyPr>
            <a:lstStyle/>
            <a:p>
              <a:r>
                <a:rPr lang="en-US" b="1" dirty="0" smtClean="0"/>
                <a:t>E</a:t>
              </a:r>
              <a:endParaRPr lang="en-US" b="1" dirty="0"/>
            </a:p>
          </p:txBody>
        </p:sp>
        <p:grpSp>
          <p:nvGrpSpPr>
            <p:cNvPr id="10263" name="Group 10262"/>
            <p:cNvGrpSpPr/>
            <p:nvPr/>
          </p:nvGrpSpPr>
          <p:grpSpPr>
            <a:xfrm>
              <a:off x="3098042" y="3169540"/>
              <a:ext cx="1716030" cy="2746765"/>
              <a:chOff x="3098042" y="3169540"/>
              <a:chExt cx="1716030" cy="2746765"/>
            </a:xfrm>
          </p:grpSpPr>
          <p:cxnSp>
            <p:nvCxnSpPr>
              <p:cNvPr id="10" name="Straight Arrow Connector 9"/>
              <p:cNvCxnSpPr/>
              <p:nvPr/>
            </p:nvCxnSpPr>
            <p:spPr>
              <a:xfrm>
                <a:off x="4791804" y="4231437"/>
                <a:ext cx="22268" cy="1684868"/>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H="1">
                <a:off x="3241234" y="4189862"/>
                <a:ext cx="1572838" cy="1023583"/>
              </a:xfrm>
              <a:prstGeom prst="straightConnector1">
                <a:avLst/>
              </a:prstGeom>
              <a:ln>
                <a:solidFill>
                  <a:schemeClr val="tx1"/>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3098042" y="3169540"/>
                <a:ext cx="1693762" cy="1020323"/>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grpSp>
        <p:sp>
          <p:nvSpPr>
            <p:cNvPr id="13" name="TextBox 12"/>
            <p:cNvSpPr txBox="1"/>
            <p:nvPr/>
          </p:nvSpPr>
          <p:spPr>
            <a:xfrm>
              <a:off x="4656003" y="5961574"/>
              <a:ext cx="346570" cy="400110"/>
            </a:xfrm>
            <a:prstGeom prst="rect">
              <a:avLst/>
            </a:prstGeom>
            <a:noFill/>
            <a:ln>
              <a:noFill/>
            </a:ln>
          </p:spPr>
          <p:txBody>
            <a:bodyPr wrap="none" rtlCol="0">
              <a:spAutoFit/>
            </a:bodyPr>
            <a:lstStyle/>
            <a:p>
              <a:r>
                <a:rPr lang="en-US" sz="2000" b="1" dirty="0" smtClean="0"/>
                <a:t>D</a:t>
              </a:r>
              <a:endParaRPr lang="en-US" sz="2000" b="1" dirty="0">
                <a:solidFill>
                  <a:schemeClr val="tx2"/>
                </a:solidFill>
              </a:endParaRPr>
            </a:p>
          </p:txBody>
        </p:sp>
        <p:sp>
          <p:nvSpPr>
            <p:cNvPr id="11" name="TextBox 10"/>
            <p:cNvSpPr txBox="1"/>
            <p:nvPr/>
          </p:nvSpPr>
          <p:spPr>
            <a:xfrm>
              <a:off x="2991253" y="5176248"/>
              <a:ext cx="349776" cy="400110"/>
            </a:xfrm>
            <a:prstGeom prst="rect">
              <a:avLst/>
            </a:prstGeom>
            <a:noFill/>
            <a:ln>
              <a:noFill/>
            </a:ln>
          </p:spPr>
          <p:txBody>
            <a:bodyPr wrap="none" rtlCol="0">
              <a:spAutoFit/>
            </a:bodyPr>
            <a:lstStyle/>
            <a:p>
              <a:r>
                <a:rPr lang="en-US" sz="2000" b="1" dirty="0" smtClean="0"/>
                <a:t>N</a:t>
              </a:r>
              <a:endParaRPr lang="en-US" sz="2000" b="1" dirty="0"/>
            </a:p>
          </p:txBody>
        </p:sp>
      </p:grpSp>
      <p:grpSp>
        <p:nvGrpSpPr>
          <p:cNvPr id="9" name="Group 8"/>
          <p:cNvGrpSpPr/>
          <p:nvPr/>
        </p:nvGrpSpPr>
        <p:grpSpPr>
          <a:xfrm rot="861840">
            <a:off x="2446841" y="1820899"/>
            <a:ext cx="3869266" cy="4381972"/>
            <a:chOff x="2323135" y="1979712"/>
            <a:chExt cx="3869266" cy="4381972"/>
          </a:xfrm>
        </p:grpSpPr>
        <p:grpSp>
          <p:nvGrpSpPr>
            <p:cNvPr id="7" name="Group 6"/>
            <p:cNvGrpSpPr/>
            <p:nvPr/>
          </p:nvGrpSpPr>
          <p:grpSpPr>
            <a:xfrm>
              <a:off x="2323135" y="1979712"/>
              <a:ext cx="3869266" cy="3897181"/>
              <a:chOff x="2323135" y="1979712"/>
              <a:chExt cx="3869266" cy="3897181"/>
            </a:xfrm>
          </p:grpSpPr>
          <p:cxnSp>
            <p:nvCxnSpPr>
              <p:cNvPr id="24" name="Straight Arrow Connector 23"/>
              <p:cNvCxnSpPr/>
              <p:nvPr/>
            </p:nvCxnSpPr>
            <p:spPr>
              <a:xfrm flipH="1" flipV="1">
                <a:off x="2626423" y="3881847"/>
                <a:ext cx="2165381" cy="308016"/>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grpSp>
            <p:nvGrpSpPr>
              <p:cNvPr id="5" name="Group 4"/>
              <p:cNvGrpSpPr/>
              <p:nvPr/>
            </p:nvGrpSpPr>
            <p:grpSpPr>
              <a:xfrm>
                <a:off x="2323135" y="1979712"/>
                <a:ext cx="3869266" cy="3897181"/>
                <a:chOff x="2323135" y="1979712"/>
                <a:chExt cx="3869266" cy="3897181"/>
              </a:xfrm>
            </p:grpSpPr>
            <p:cxnSp>
              <p:nvCxnSpPr>
                <p:cNvPr id="25" name="Straight Arrow Connector 24"/>
                <p:cNvCxnSpPr/>
                <p:nvPr/>
              </p:nvCxnSpPr>
              <p:spPr>
                <a:xfrm>
                  <a:off x="4780670" y="4192025"/>
                  <a:ext cx="22268" cy="1684868"/>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2323135" y="1979712"/>
                  <a:ext cx="3869266" cy="3538524"/>
                  <a:chOff x="2323135" y="1979712"/>
                  <a:chExt cx="3869266" cy="3538524"/>
                </a:xfrm>
              </p:grpSpPr>
              <p:cxnSp>
                <p:nvCxnSpPr>
                  <p:cNvPr id="10244" name="Straight Arrow Connector 10243"/>
                  <p:cNvCxnSpPr/>
                  <p:nvPr/>
                </p:nvCxnSpPr>
                <p:spPr>
                  <a:xfrm flipV="1">
                    <a:off x="4768743" y="2331382"/>
                    <a:ext cx="151546" cy="1838552"/>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rot="21088348">
                    <a:off x="3857535" y="3082118"/>
                    <a:ext cx="2334866" cy="2436118"/>
                    <a:chOff x="3658650" y="2462060"/>
                    <a:chExt cx="2334866" cy="2438400"/>
                  </a:xfrm>
                </p:grpSpPr>
                <p:sp>
                  <p:nvSpPr>
                    <p:cNvPr id="16" name="Oval 15"/>
                    <p:cNvSpPr/>
                    <p:nvPr/>
                  </p:nvSpPr>
                  <p:spPr>
                    <a:xfrm rot="17036734">
                      <a:off x="3293679" y="3499939"/>
                      <a:ext cx="2438400" cy="36264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rot="1046235">
                      <a:off x="3658650" y="3469219"/>
                      <a:ext cx="2334866" cy="344846"/>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rot="17036739">
                      <a:off x="5114314" y="3853006"/>
                      <a:ext cx="1118339" cy="24086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rot="905809">
                      <a:off x="4117484" y="3346001"/>
                      <a:ext cx="669768" cy="29469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rot="14094406" flipV="1">
                      <a:off x="5216806" y="3619101"/>
                      <a:ext cx="708745" cy="20746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323135" y="3656531"/>
                    <a:ext cx="303288" cy="400110"/>
                  </a:xfrm>
                  <a:prstGeom prst="rect">
                    <a:avLst/>
                  </a:prstGeom>
                  <a:noFill/>
                </p:spPr>
                <p:txBody>
                  <a:bodyPr wrap="none" rtlCol="0">
                    <a:spAutoFit/>
                  </a:bodyPr>
                  <a:lstStyle/>
                  <a:p>
                    <a:r>
                      <a:rPr lang="en-US" sz="2000" b="1" dirty="0" smtClean="0">
                        <a:solidFill>
                          <a:schemeClr val="tx2"/>
                        </a:solidFill>
                      </a:rPr>
                      <a:t>x</a:t>
                    </a:r>
                    <a:endParaRPr lang="en-US" sz="2000" b="1" dirty="0">
                      <a:solidFill>
                        <a:schemeClr val="tx2"/>
                      </a:solidFill>
                    </a:endParaRPr>
                  </a:p>
                </p:txBody>
              </p:sp>
              <p:sp>
                <p:nvSpPr>
                  <p:cNvPr id="10253" name="TextBox 10252"/>
                  <p:cNvSpPr txBox="1"/>
                  <p:nvPr/>
                </p:nvSpPr>
                <p:spPr>
                  <a:xfrm>
                    <a:off x="4768743" y="1979712"/>
                    <a:ext cx="306494" cy="400110"/>
                  </a:xfrm>
                  <a:prstGeom prst="rect">
                    <a:avLst/>
                  </a:prstGeom>
                  <a:noFill/>
                </p:spPr>
                <p:txBody>
                  <a:bodyPr wrap="none" rtlCol="0">
                    <a:spAutoFit/>
                  </a:bodyPr>
                  <a:lstStyle/>
                  <a:p>
                    <a:r>
                      <a:rPr lang="en-US" sz="2000" b="1" dirty="0" smtClean="0">
                        <a:solidFill>
                          <a:schemeClr val="tx2"/>
                        </a:solidFill>
                      </a:rPr>
                      <a:t>y</a:t>
                    </a:r>
                    <a:endParaRPr lang="en-US" sz="2000" b="1" dirty="0">
                      <a:solidFill>
                        <a:schemeClr val="tx2"/>
                      </a:solidFill>
                    </a:endParaRPr>
                  </a:p>
                </p:txBody>
              </p:sp>
            </p:grpSp>
          </p:grpSp>
        </p:grpSp>
        <p:sp>
          <p:nvSpPr>
            <p:cNvPr id="32" name="TextBox 31"/>
            <p:cNvSpPr txBox="1"/>
            <p:nvPr/>
          </p:nvSpPr>
          <p:spPr>
            <a:xfrm>
              <a:off x="4656003" y="5961574"/>
              <a:ext cx="287258" cy="400110"/>
            </a:xfrm>
            <a:prstGeom prst="rect">
              <a:avLst/>
            </a:prstGeom>
            <a:noFill/>
            <a:ln>
              <a:noFill/>
            </a:ln>
          </p:spPr>
          <p:txBody>
            <a:bodyPr wrap="none" rtlCol="0">
              <a:spAutoFit/>
            </a:bodyPr>
            <a:lstStyle/>
            <a:p>
              <a:r>
                <a:rPr lang="en-US" sz="2000" b="1" dirty="0" smtClean="0">
                  <a:solidFill>
                    <a:schemeClr val="tx2"/>
                  </a:solidFill>
                </a:rPr>
                <a:t>z</a:t>
              </a:r>
              <a:endParaRPr lang="en-US" sz="2000" b="1" dirty="0">
                <a:solidFill>
                  <a:schemeClr val="tx2"/>
                </a:solidFill>
              </a:endParaRPr>
            </a:p>
          </p:txBody>
        </p:sp>
      </p:grpSp>
      <p:sp>
        <p:nvSpPr>
          <p:cNvPr id="15" name="Arc 14"/>
          <p:cNvSpPr/>
          <p:nvPr/>
        </p:nvSpPr>
        <p:spPr>
          <a:xfrm rot="12283397">
            <a:off x="3147797" y="3235361"/>
            <a:ext cx="788954" cy="787531"/>
          </a:xfrm>
          <a:prstGeom prst="arc">
            <a:avLst>
              <a:gd name="adj1" fmla="val 16006150"/>
              <a:gd name="adj2" fmla="val 0"/>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2789947" y="3496688"/>
                <a:ext cx="40267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𝜽</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789947" y="3496688"/>
                <a:ext cx="402674" cy="400110"/>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18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H="1" flipV="1">
            <a:off x="2626423" y="3881847"/>
            <a:ext cx="2165381" cy="308016"/>
          </a:xfrm>
          <a:prstGeom prst="straightConnector1">
            <a:avLst/>
          </a:prstGeom>
          <a:ln>
            <a:prstDash val="dash"/>
            <a:tailEnd type="arrow" w="lg" len="lg"/>
          </a:ln>
        </p:spPr>
        <p:style>
          <a:lnRef idx="1">
            <a:schemeClr val="dk1"/>
          </a:lnRef>
          <a:fillRef idx="0">
            <a:schemeClr val="dk1"/>
          </a:fillRef>
          <a:effectRef idx="0">
            <a:schemeClr val="dk1"/>
          </a:effectRef>
          <a:fontRef idx="minor">
            <a:schemeClr val="tx1"/>
          </a:fontRef>
        </p:style>
      </p:cxnSp>
      <p:sp>
        <p:nvSpPr>
          <p:cNvPr id="10240" name="Arc 10239"/>
          <p:cNvSpPr/>
          <p:nvPr/>
        </p:nvSpPr>
        <p:spPr>
          <a:xfrm rot="10800000">
            <a:off x="2855499" y="3241911"/>
            <a:ext cx="1518016" cy="1712087"/>
          </a:xfrm>
          <a:prstGeom prst="arc">
            <a:avLst>
              <a:gd name="adj1" fmla="val 16200000"/>
              <a:gd name="adj2" fmla="val 988895"/>
            </a:avLst>
          </a:prstGeom>
          <a:ln>
            <a:solidFill>
              <a:schemeClr val="tx1"/>
            </a:solidFill>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2"/>
              </a:solidFill>
            </a:endParaRPr>
          </a:p>
        </p:txBody>
      </p:sp>
      <mc:AlternateContent xmlns:mc="http://schemas.openxmlformats.org/markup-compatibility/2006" xmlns:a14="http://schemas.microsoft.com/office/drawing/2010/main">
        <mc:Choice Requires="a14">
          <p:sp>
            <p:nvSpPr>
              <p:cNvPr id="10241" name="TextBox 10240"/>
              <p:cNvSpPr txBox="1"/>
              <p:nvPr/>
            </p:nvSpPr>
            <p:spPr>
              <a:xfrm>
                <a:off x="2480440" y="4501598"/>
                <a:ext cx="441146" cy="40011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a:ea typeface="Cambria Math"/>
                        </a:rPr>
                        <m:t>𝝍</m:t>
                      </m:r>
                    </m:oMath>
                  </m:oMathPara>
                </a14:m>
                <a:endParaRPr lang="en-US" sz="2000" b="1" dirty="0">
                  <a:solidFill>
                    <a:schemeClr val="tx1"/>
                  </a:solidFill>
                </a:endParaRPr>
              </a:p>
            </p:txBody>
          </p:sp>
        </mc:Choice>
        <mc:Fallback xmlns="">
          <p:sp>
            <p:nvSpPr>
              <p:cNvPr id="10241" name="TextBox 10240"/>
              <p:cNvSpPr txBox="1">
                <a:spLocks noRot="1" noChangeAspect="1" noMove="1" noResize="1" noEditPoints="1" noAdjustHandles="1" noChangeArrowheads="1" noChangeShapeType="1" noTextEdit="1"/>
              </p:cNvSpPr>
              <p:nvPr/>
            </p:nvSpPr>
            <p:spPr>
              <a:xfrm>
                <a:off x="2480440" y="4501598"/>
                <a:ext cx="441146" cy="400110"/>
              </a:xfrm>
              <a:prstGeom prst="rect">
                <a:avLst/>
              </a:prstGeom>
              <a:blipFill rotWithShape="1">
                <a:blip r:embed="rId2"/>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Aerospace Euler Angles </a:t>
                </a:r>
                <a14:m>
                  <m:oMath xmlns:m="http://schemas.openxmlformats.org/officeDocument/2006/math">
                    <m:r>
                      <a:rPr lang="en-US" i="1">
                        <a:latin typeface="Cambria Math"/>
                        <a:ea typeface="Cambria Math"/>
                      </a:rPr>
                      <m:t>𝜓</m:t>
                    </m:r>
                    <m:r>
                      <a:rPr lang="en-US" i="1">
                        <a:latin typeface="Cambria Math"/>
                        <a:ea typeface="Cambria Math"/>
                      </a:rPr>
                      <m:t>, </m:t>
                    </m:r>
                    <m:r>
                      <a:rPr lang="en-US" i="1">
                        <a:latin typeface="Cambria Math"/>
                        <a:ea typeface="Cambria Math"/>
                      </a:rPr>
                      <m:t>𝜃</m:t>
                    </m:r>
                    <m:r>
                      <a:rPr lang="en-US" i="1">
                        <a:latin typeface="Cambria Math"/>
                        <a:ea typeface="Cambria Math"/>
                      </a:rPr>
                      <m:t>, </m:t>
                    </m:r>
                    <m:r>
                      <a:rPr lang="en-US" i="1">
                        <a:latin typeface="Cambria Math"/>
                        <a:ea typeface="Cambria Math"/>
                      </a:rPr>
                      <m:t>𝜙</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585" b="-202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878613" y="1733806"/>
                <a:ext cx="2680540" cy="1376467"/>
              </a:xfrm>
              <a:prstGeom prst="rect">
                <a:avLst/>
              </a:prstGeom>
              <a:noFill/>
            </p:spPr>
            <p:txBody>
              <a:bodyPr wrap="square" rtlCol="0">
                <a:spAutoFit/>
              </a:bodyPr>
              <a:lstStyle/>
              <a:p>
                <a:r>
                  <a:rPr lang="en-US" sz="2000" dirty="0">
                    <a:ea typeface="Cambria Math"/>
                  </a:rPr>
                  <a:t>R</a:t>
                </a:r>
                <a:r>
                  <a:rPr lang="en-US" sz="2000" dirty="0" smtClean="0">
                    <a:ea typeface="Cambria Math"/>
                  </a:rPr>
                  <a:t>oll Rotation, </a:t>
                </a:r>
                <a14:m>
                  <m:oMath xmlns:m="http://schemas.openxmlformats.org/officeDocument/2006/math">
                    <m:r>
                      <a:rPr lang="en-US" sz="2400" b="1" i="1" smtClean="0">
                        <a:latin typeface="Cambria Math"/>
                        <a:ea typeface="Cambria Math"/>
                      </a:rPr>
                      <m:t>𝝓</m:t>
                    </m:r>
                  </m:oMath>
                </a14:m>
                <a:r>
                  <a:rPr lang="en-US" sz="2000" b="1" dirty="0" smtClean="0"/>
                  <a:t>, </a:t>
                </a:r>
                <a:r>
                  <a:rPr lang="en-US" sz="2000" dirty="0" smtClean="0"/>
                  <a:t>Right-handed Rotation Around Vehicle x Axis </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5878613" y="1733806"/>
                <a:ext cx="2680540" cy="1376467"/>
              </a:xfrm>
              <a:prstGeom prst="rect">
                <a:avLst/>
              </a:prstGeom>
              <a:blipFill rotWithShape="1">
                <a:blip r:embed="rId4"/>
                <a:stretch>
                  <a:fillRect l="-2273" b="-7080"/>
                </a:stretch>
              </a:blipFill>
            </p:spPr>
            <p:txBody>
              <a:bodyPr/>
              <a:lstStyle/>
              <a:p>
                <a:r>
                  <a:rPr lang="en-US">
                    <a:noFill/>
                  </a:rPr>
                  <a:t> </a:t>
                </a:r>
              </a:p>
            </p:txBody>
          </p:sp>
        </mc:Fallback>
      </mc:AlternateContent>
      <p:grpSp>
        <p:nvGrpSpPr>
          <p:cNvPr id="10264" name="Group 10263"/>
          <p:cNvGrpSpPr/>
          <p:nvPr/>
        </p:nvGrpSpPr>
        <p:grpSpPr>
          <a:xfrm>
            <a:off x="2842815" y="2872579"/>
            <a:ext cx="2159758" cy="3489105"/>
            <a:chOff x="2842815" y="2872579"/>
            <a:chExt cx="2159758" cy="3489105"/>
          </a:xfrm>
        </p:grpSpPr>
        <p:sp>
          <p:nvSpPr>
            <p:cNvPr id="12" name="TextBox 11"/>
            <p:cNvSpPr txBox="1"/>
            <p:nvPr/>
          </p:nvSpPr>
          <p:spPr>
            <a:xfrm>
              <a:off x="2842815" y="2872579"/>
              <a:ext cx="296876" cy="369332"/>
            </a:xfrm>
            <a:prstGeom prst="rect">
              <a:avLst/>
            </a:prstGeom>
            <a:noFill/>
            <a:ln>
              <a:noFill/>
            </a:ln>
          </p:spPr>
          <p:txBody>
            <a:bodyPr wrap="none" rtlCol="0">
              <a:spAutoFit/>
            </a:bodyPr>
            <a:lstStyle/>
            <a:p>
              <a:r>
                <a:rPr lang="en-US" b="1" dirty="0" smtClean="0"/>
                <a:t>E</a:t>
              </a:r>
              <a:endParaRPr lang="en-US" b="1" dirty="0"/>
            </a:p>
          </p:txBody>
        </p:sp>
        <p:grpSp>
          <p:nvGrpSpPr>
            <p:cNvPr id="10263" name="Group 10262"/>
            <p:cNvGrpSpPr/>
            <p:nvPr/>
          </p:nvGrpSpPr>
          <p:grpSpPr>
            <a:xfrm>
              <a:off x="3098042" y="3169540"/>
              <a:ext cx="1716030" cy="2746765"/>
              <a:chOff x="3098042" y="3169540"/>
              <a:chExt cx="1716030" cy="2746765"/>
            </a:xfrm>
          </p:grpSpPr>
          <p:cxnSp>
            <p:nvCxnSpPr>
              <p:cNvPr id="10" name="Straight Arrow Connector 9"/>
              <p:cNvCxnSpPr/>
              <p:nvPr/>
            </p:nvCxnSpPr>
            <p:spPr>
              <a:xfrm>
                <a:off x="4791804" y="4231437"/>
                <a:ext cx="22268" cy="1684868"/>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flipH="1">
                <a:off x="3241234" y="4189862"/>
                <a:ext cx="1572838" cy="1023583"/>
              </a:xfrm>
              <a:prstGeom prst="straightConnector1">
                <a:avLst/>
              </a:prstGeom>
              <a:ln>
                <a:solidFill>
                  <a:schemeClr val="tx1"/>
                </a:solidFill>
                <a:headEnd type="none" w="med" len="med"/>
                <a:tailEnd type="triangle" w="lg" len="lg"/>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3098042" y="3169540"/>
                <a:ext cx="1693762" cy="1020323"/>
              </a:xfrm>
              <a:prstGeom prst="straightConnector1">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grpSp>
        <p:sp>
          <p:nvSpPr>
            <p:cNvPr id="13" name="TextBox 12"/>
            <p:cNvSpPr txBox="1"/>
            <p:nvPr/>
          </p:nvSpPr>
          <p:spPr>
            <a:xfrm>
              <a:off x="4656003" y="5961574"/>
              <a:ext cx="346570" cy="400110"/>
            </a:xfrm>
            <a:prstGeom prst="rect">
              <a:avLst/>
            </a:prstGeom>
            <a:noFill/>
            <a:ln>
              <a:noFill/>
            </a:ln>
          </p:spPr>
          <p:txBody>
            <a:bodyPr wrap="none" rtlCol="0">
              <a:spAutoFit/>
            </a:bodyPr>
            <a:lstStyle/>
            <a:p>
              <a:r>
                <a:rPr lang="en-US" sz="2000" b="1" dirty="0" smtClean="0"/>
                <a:t>D</a:t>
              </a:r>
              <a:endParaRPr lang="en-US" sz="2000" b="1" dirty="0">
                <a:solidFill>
                  <a:schemeClr val="tx2"/>
                </a:solidFill>
              </a:endParaRPr>
            </a:p>
          </p:txBody>
        </p:sp>
        <p:sp>
          <p:nvSpPr>
            <p:cNvPr id="11" name="TextBox 10"/>
            <p:cNvSpPr txBox="1"/>
            <p:nvPr/>
          </p:nvSpPr>
          <p:spPr>
            <a:xfrm>
              <a:off x="2991253" y="5176248"/>
              <a:ext cx="349776" cy="400110"/>
            </a:xfrm>
            <a:prstGeom prst="rect">
              <a:avLst/>
            </a:prstGeom>
            <a:noFill/>
            <a:ln>
              <a:noFill/>
            </a:ln>
          </p:spPr>
          <p:txBody>
            <a:bodyPr wrap="none" rtlCol="0">
              <a:spAutoFit/>
            </a:bodyPr>
            <a:lstStyle/>
            <a:p>
              <a:r>
                <a:rPr lang="en-US" sz="2000" b="1" dirty="0" smtClean="0"/>
                <a:t>N</a:t>
              </a:r>
              <a:endParaRPr lang="en-US" sz="2000" b="1" dirty="0"/>
            </a:p>
          </p:txBody>
        </p:sp>
      </p:grpSp>
      <p:cxnSp>
        <p:nvCxnSpPr>
          <p:cNvPr id="24" name="Straight Arrow Connector 23"/>
          <p:cNvCxnSpPr/>
          <p:nvPr/>
        </p:nvCxnSpPr>
        <p:spPr>
          <a:xfrm rot="1055182" flipH="1" flipV="1">
            <a:off x="2795050" y="3618687"/>
            <a:ext cx="2165381" cy="221087"/>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cxnSp>
        <p:nvCxnSpPr>
          <p:cNvPr id="25" name="Straight Arrow Connector 24"/>
          <p:cNvCxnSpPr>
            <a:endCxn id="32" idx="0"/>
          </p:cNvCxnSpPr>
          <p:nvPr/>
        </p:nvCxnSpPr>
        <p:spPr>
          <a:xfrm flipH="1">
            <a:off x="4168610" y="4509479"/>
            <a:ext cx="502317" cy="1484558"/>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cxnSp>
        <p:nvCxnSpPr>
          <p:cNvPr id="10244" name="Straight Arrow Connector 10243"/>
          <p:cNvCxnSpPr/>
          <p:nvPr/>
        </p:nvCxnSpPr>
        <p:spPr>
          <a:xfrm rot="1055182" flipV="1">
            <a:off x="5054591" y="2875191"/>
            <a:ext cx="151546" cy="1319674"/>
          </a:xfrm>
          <a:prstGeom prst="straightConnector1">
            <a:avLst/>
          </a:prstGeom>
          <a:ln>
            <a:solidFill>
              <a:schemeClr val="tx2"/>
            </a:solidFill>
            <a:tailEnd type="arrow" w="lg" len="lg"/>
          </a:ln>
        </p:spPr>
        <p:style>
          <a:lnRef idx="2">
            <a:schemeClr val="dk1"/>
          </a:lnRef>
          <a:fillRef idx="0">
            <a:schemeClr val="dk1"/>
          </a:fillRef>
          <a:effectRef idx="1">
            <a:schemeClr val="dk1"/>
          </a:effectRef>
          <a:fontRef idx="minor">
            <a:schemeClr val="tx1"/>
          </a:fontRef>
        </p:style>
      </p:cxnSp>
      <p:sp>
        <p:nvSpPr>
          <p:cNvPr id="16" name="Oval 15"/>
          <p:cNvSpPr/>
          <p:nvPr/>
        </p:nvSpPr>
        <p:spPr>
          <a:xfrm rot="17580264">
            <a:off x="3891177" y="4077030"/>
            <a:ext cx="1748594" cy="36264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rot="1589765">
            <a:off x="3911811" y="4155962"/>
            <a:ext cx="2334866" cy="24729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rot="17580269">
            <a:off x="5477629" y="4527564"/>
            <a:ext cx="801969" cy="24086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rot="1449339">
            <a:off x="4392049" y="3930190"/>
            <a:ext cx="669768" cy="21133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rot="16200000" flipV="1">
            <a:off x="5551756" y="4350686"/>
            <a:ext cx="508246" cy="207468"/>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rot="1055182">
            <a:off x="2588329" y="3025944"/>
            <a:ext cx="303288" cy="287191"/>
          </a:xfrm>
          <a:prstGeom prst="rect">
            <a:avLst/>
          </a:prstGeom>
          <a:noFill/>
        </p:spPr>
        <p:txBody>
          <a:bodyPr wrap="none" rtlCol="0">
            <a:spAutoFit/>
          </a:bodyPr>
          <a:lstStyle/>
          <a:p>
            <a:r>
              <a:rPr lang="en-US" sz="2000" b="1" dirty="0" smtClean="0">
                <a:solidFill>
                  <a:schemeClr val="tx2"/>
                </a:solidFill>
              </a:rPr>
              <a:t>x</a:t>
            </a:r>
            <a:endParaRPr lang="en-US" sz="2000" b="1" dirty="0">
              <a:solidFill>
                <a:schemeClr val="tx2"/>
              </a:solidFill>
            </a:endParaRPr>
          </a:p>
        </p:txBody>
      </p:sp>
      <p:sp>
        <p:nvSpPr>
          <p:cNvPr id="10253" name="TextBox 10252"/>
          <p:cNvSpPr txBox="1"/>
          <p:nvPr/>
        </p:nvSpPr>
        <p:spPr>
          <a:xfrm rot="1055182">
            <a:off x="5320289" y="2556353"/>
            <a:ext cx="306494" cy="287191"/>
          </a:xfrm>
          <a:prstGeom prst="rect">
            <a:avLst/>
          </a:prstGeom>
          <a:noFill/>
        </p:spPr>
        <p:txBody>
          <a:bodyPr wrap="none" rtlCol="0">
            <a:spAutoFit/>
          </a:bodyPr>
          <a:lstStyle/>
          <a:p>
            <a:r>
              <a:rPr lang="en-US" sz="2000" b="1" dirty="0" smtClean="0">
                <a:solidFill>
                  <a:schemeClr val="tx2"/>
                </a:solidFill>
              </a:rPr>
              <a:t>y</a:t>
            </a:r>
            <a:endParaRPr lang="en-US" sz="2000" b="1" dirty="0">
              <a:solidFill>
                <a:schemeClr val="tx2"/>
              </a:solidFill>
            </a:endParaRPr>
          </a:p>
        </p:txBody>
      </p:sp>
      <p:sp>
        <p:nvSpPr>
          <p:cNvPr id="32" name="TextBox 31"/>
          <p:cNvSpPr txBox="1"/>
          <p:nvPr/>
        </p:nvSpPr>
        <p:spPr>
          <a:xfrm rot="1055182">
            <a:off x="3981595" y="5987326"/>
            <a:ext cx="287258" cy="287191"/>
          </a:xfrm>
          <a:prstGeom prst="rect">
            <a:avLst/>
          </a:prstGeom>
          <a:noFill/>
          <a:ln>
            <a:noFill/>
          </a:ln>
        </p:spPr>
        <p:txBody>
          <a:bodyPr wrap="none" rtlCol="0">
            <a:spAutoFit/>
          </a:bodyPr>
          <a:lstStyle/>
          <a:p>
            <a:r>
              <a:rPr lang="en-US" sz="2000" b="1" dirty="0" smtClean="0">
                <a:solidFill>
                  <a:schemeClr val="tx2"/>
                </a:solidFill>
              </a:rPr>
              <a:t>z</a:t>
            </a:r>
            <a:endParaRPr lang="en-US" sz="2000" b="1" dirty="0">
              <a:solidFill>
                <a:schemeClr val="tx2"/>
              </a:solidFill>
            </a:endParaRPr>
          </a:p>
        </p:txBody>
      </p:sp>
      <p:sp>
        <p:nvSpPr>
          <p:cNvPr id="15" name="Arc 14"/>
          <p:cNvSpPr/>
          <p:nvPr/>
        </p:nvSpPr>
        <p:spPr>
          <a:xfrm rot="12283397">
            <a:off x="3147797" y="3235361"/>
            <a:ext cx="788954" cy="787531"/>
          </a:xfrm>
          <a:prstGeom prst="arc">
            <a:avLst>
              <a:gd name="adj1" fmla="val 16006150"/>
              <a:gd name="adj2" fmla="val 0"/>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2789947" y="3496688"/>
                <a:ext cx="40267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𝜽</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789947" y="3496688"/>
                <a:ext cx="402674" cy="400110"/>
              </a:xfrm>
              <a:prstGeom prst="rect">
                <a:avLst/>
              </a:prstGeom>
              <a:blipFill rotWithShape="1">
                <a:blip r:embed="rId5"/>
                <a:stretch>
                  <a:fillRect/>
                </a:stretch>
              </a:blipFill>
            </p:spPr>
            <p:txBody>
              <a:bodyPr/>
              <a:lstStyle/>
              <a:p>
                <a:r>
                  <a:rPr lang="en-US">
                    <a:noFill/>
                  </a:rPr>
                  <a:t> </a:t>
                </a:r>
              </a:p>
            </p:txBody>
          </p:sp>
        </mc:Fallback>
      </mc:AlternateContent>
      <p:sp>
        <p:nvSpPr>
          <p:cNvPr id="22" name="Arc 21"/>
          <p:cNvSpPr/>
          <p:nvPr/>
        </p:nvSpPr>
        <p:spPr>
          <a:xfrm>
            <a:off x="2395564" y="2928025"/>
            <a:ext cx="487128" cy="454696"/>
          </a:xfrm>
          <a:prstGeom prst="arc">
            <a:avLst>
              <a:gd name="adj1" fmla="val 7688473"/>
              <a:gd name="adj2" fmla="val 352000"/>
            </a:avLst>
          </a:prstGeom>
          <a:ln>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2114090" y="2650613"/>
                <a:ext cx="43794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𝝓</m:t>
                      </m:r>
                    </m:oMath>
                  </m:oMathPara>
                </a14:m>
                <a:endParaRPr lang="en-US" sz="2000"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114090" y="2650613"/>
                <a:ext cx="437940" cy="400110"/>
              </a:xfrm>
              <a:prstGeom prst="rect">
                <a:avLst/>
              </a:prstGeom>
              <a:blipFill rotWithShape="1">
                <a:blip r:embed="rId6"/>
                <a:stretch>
                  <a:fillRect b="-18462"/>
                </a:stretch>
              </a:blipFill>
            </p:spPr>
            <p:txBody>
              <a:bodyPr/>
              <a:lstStyle/>
              <a:p>
                <a:r>
                  <a:rPr lang="en-US">
                    <a:noFill/>
                  </a:rPr>
                  <a:t> </a:t>
                </a:r>
              </a:p>
            </p:txBody>
          </p:sp>
        </mc:Fallback>
      </mc:AlternateContent>
    </p:spTree>
    <p:extLst>
      <p:ext uri="{BB962C8B-B14F-4D97-AF65-F5344CB8AC3E}">
        <p14:creationId xmlns:p14="http://schemas.microsoft.com/office/powerpoint/2010/main" val="1077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err="1" smtClean="0"/>
              <a:t>Reference</a:t>
            </a:r>
            <a:endParaRPr lang="en-US" dirty="0"/>
          </a:p>
        </p:txBody>
      </p:sp>
      <p:pic>
        <p:nvPicPr>
          <p:cNvPr id="21506" name="Picture 2" descr="https://images-na.ssl-images-amazon.com/images/I/51crm%2BO1jnL._SX331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924" y="1977482"/>
            <a:ext cx="2718159" cy="407315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86359" y="2340244"/>
            <a:ext cx="2774197" cy="2677656"/>
          </a:xfrm>
          <a:prstGeom prst="rect">
            <a:avLst/>
          </a:prstGeom>
          <a:noFill/>
        </p:spPr>
        <p:txBody>
          <a:bodyPr wrap="square" rtlCol="0">
            <a:spAutoFit/>
          </a:bodyPr>
          <a:lstStyle/>
          <a:p>
            <a:r>
              <a:rPr lang="en-US" sz="2400" dirty="0" err="1" smtClean="0"/>
              <a:t>Esmat</a:t>
            </a:r>
            <a:r>
              <a:rPr lang="en-US" sz="2400" dirty="0" smtClean="0"/>
              <a:t> </a:t>
            </a:r>
            <a:r>
              <a:rPr lang="en-US" sz="2400" dirty="0" err="1" smtClean="0"/>
              <a:t>Bekir</a:t>
            </a:r>
            <a:r>
              <a:rPr lang="en-US" sz="2400" dirty="0" smtClean="0"/>
              <a:t>, </a:t>
            </a:r>
            <a:r>
              <a:rPr lang="en-US" sz="2400" b="1" dirty="0" smtClean="0"/>
              <a:t>Introduction to Modern </a:t>
            </a:r>
            <a:r>
              <a:rPr lang="en-US" sz="2400" b="1" dirty="0" err="1" smtClean="0"/>
              <a:t>Navigtion</a:t>
            </a:r>
            <a:r>
              <a:rPr lang="en-US" sz="2400" b="1" dirty="0" smtClean="0"/>
              <a:t> Systems,</a:t>
            </a:r>
          </a:p>
          <a:p>
            <a:r>
              <a:rPr lang="en-US" sz="2400" dirty="0" smtClean="0"/>
              <a:t>World Scientific, 2007</a:t>
            </a:r>
            <a:endParaRPr lang="en-US" sz="2400" dirty="0"/>
          </a:p>
        </p:txBody>
      </p:sp>
    </p:spTree>
    <p:extLst>
      <p:ext uri="{BB962C8B-B14F-4D97-AF65-F5344CB8AC3E}">
        <p14:creationId xmlns:p14="http://schemas.microsoft.com/office/powerpoint/2010/main" val="186223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Direction Cosine Matrix (DCM)</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6433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 Cosine Matrix</a:t>
            </a:r>
            <a:endParaRPr lang="en-US" dirty="0"/>
          </a:p>
        </p:txBody>
      </p:sp>
      <p:pic>
        <p:nvPicPr>
          <p:cNvPr id="4098" name="Picture 2" descr="http://www.starlino.com/wp-content/uploads/2011/11/clip_image00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839" y="1625538"/>
            <a:ext cx="4214324" cy="37545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1094510" y="1596605"/>
                <a:ext cx="4366773" cy="1168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200" b="1" i="1" smtClean="0">
                              <a:latin typeface="Cambria Math"/>
                            </a:rPr>
                          </m:ctrlPr>
                        </m:dPr>
                        <m:e>
                          <m:m>
                            <m:mPr>
                              <m:mcs>
                                <m:mc>
                                  <m:mcPr>
                                    <m:count m:val="1"/>
                                    <m:mcJc m:val="center"/>
                                  </m:mcPr>
                                </m:mc>
                              </m:mcs>
                              <m:ctrlPr>
                                <a:rPr lang="en-US" sz="2200" b="1" i="1" smtClean="0">
                                  <a:latin typeface="Cambria Math"/>
                                </a:rPr>
                              </m:ctrlPr>
                            </m:mP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𝑿</m:t>
                                    </m:r>
                                  </m:sub>
                                </m:sSub>
                              </m:e>
                            </m:m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𝒀</m:t>
                                    </m:r>
                                  </m:sub>
                                </m:sSub>
                              </m:e>
                            </m:m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𝒁</m:t>
                                    </m:r>
                                  </m:sub>
                                </m:sSub>
                              </m:e>
                            </m:mr>
                          </m:m>
                        </m:e>
                      </m:d>
                      <m:r>
                        <a:rPr lang="en-US" sz="2200" b="1" i="1" smtClean="0">
                          <a:latin typeface="Cambria Math"/>
                        </a:rPr>
                        <m:t>=</m:t>
                      </m:r>
                      <m:d>
                        <m:dPr>
                          <m:begChr m:val="["/>
                          <m:endChr m:val="]"/>
                          <m:ctrlPr>
                            <a:rPr lang="en-US" sz="2200" b="1" i="1" smtClean="0">
                              <a:latin typeface="Cambria Math"/>
                            </a:rPr>
                          </m:ctrlPr>
                        </m:dPr>
                        <m:e>
                          <m:m>
                            <m:mPr>
                              <m:mcs>
                                <m:mc>
                                  <m:mcPr>
                                    <m:count m:val="3"/>
                                    <m:mcJc m:val="center"/>
                                  </m:mcPr>
                                </m:mc>
                              </m:mcs>
                              <m:ctrlPr>
                                <a:rPr lang="en-US" sz="2200" b="1" i="1" smtClean="0">
                                  <a:latin typeface="Cambria Math"/>
                                </a:rPr>
                              </m:ctrlPr>
                            </m:mPr>
                            <m:mr>
                              <m:e>
                                <m:r>
                                  <m:rPr>
                                    <m:brk m:alnAt="7"/>
                                  </m:rPr>
                                  <a:rPr lang="en-US" sz="2200" b="1" i="1" smtClean="0">
                                    <a:latin typeface="Cambria Math"/>
                                  </a:rPr>
                                  <m:t>𝑰</m:t>
                                </m:r>
                                <m:r>
                                  <a:rPr lang="en-US" sz="2200" b="1" i="1" smtClean="0">
                                    <a:latin typeface="Cambria Math"/>
                                    <a:ea typeface="Cambria Math"/>
                                  </a:rPr>
                                  <m:t>∗</m:t>
                                </m:r>
                                <m:r>
                                  <a:rPr lang="en-US" sz="2200" b="1" i="1" smtClean="0">
                                    <a:latin typeface="Cambria Math"/>
                                    <a:ea typeface="Cambria Math"/>
                                  </a:rPr>
                                  <m:t>𝒊</m:t>
                                </m:r>
                              </m:e>
                              <m:e>
                                <m:r>
                                  <a:rPr lang="en-US" sz="2200" b="1" i="1" smtClean="0">
                                    <a:latin typeface="Cambria Math"/>
                                  </a:rPr>
                                  <m:t>𝑰</m:t>
                                </m:r>
                                <m:r>
                                  <a:rPr lang="en-US" sz="2200" b="1" i="1" smtClean="0">
                                    <a:latin typeface="Cambria Math"/>
                                    <a:ea typeface="Cambria Math"/>
                                  </a:rPr>
                                  <m:t>∗</m:t>
                                </m:r>
                                <m:r>
                                  <a:rPr lang="en-US" sz="2200" b="1" i="1" smtClean="0">
                                    <a:latin typeface="Cambria Math"/>
                                    <a:ea typeface="Cambria Math"/>
                                  </a:rPr>
                                  <m:t>𝒋</m:t>
                                </m:r>
                              </m:e>
                              <m:e>
                                <m:r>
                                  <a:rPr lang="en-US" sz="2200" b="1" i="1" smtClean="0">
                                    <a:latin typeface="Cambria Math"/>
                                  </a:rPr>
                                  <m:t>𝑰</m:t>
                                </m:r>
                                <m:r>
                                  <a:rPr lang="en-US" sz="2200" b="1" i="1" smtClean="0">
                                    <a:latin typeface="Cambria Math"/>
                                    <a:ea typeface="Cambria Math"/>
                                  </a:rPr>
                                  <m:t>∗</m:t>
                                </m:r>
                                <m:r>
                                  <a:rPr lang="en-US" sz="2200" b="1" i="1" smtClean="0">
                                    <a:latin typeface="Cambria Math"/>
                                    <a:ea typeface="Cambria Math"/>
                                  </a:rPr>
                                  <m:t>𝒌</m:t>
                                </m:r>
                              </m:e>
                            </m:mr>
                            <m:mr>
                              <m:e>
                                <m:r>
                                  <a:rPr lang="en-US" sz="2200" b="1" i="1" smtClean="0">
                                    <a:latin typeface="Cambria Math"/>
                                  </a:rPr>
                                  <m:t>𝑱</m:t>
                                </m:r>
                                <m:r>
                                  <a:rPr lang="en-US" sz="2200" b="1" i="1" smtClean="0">
                                    <a:latin typeface="Cambria Math"/>
                                    <a:ea typeface="Cambria Math"/>
                                  </a:rPr>
                                  <m:t>∗</m:t>
                                </m:r>
                                <m:r>
                                  <a:rPr lang="en-US" sz="2200" b="1" i="1" smtClean="0">
                                    <a:latin typeface="Cambria Math"/>
                                    <a:ea typeface="Cambria Math"/>
                                  </a:rPr>
                                  <m:t>𝒊</m:t>
                                </m:r>
                              </m:e>
                              <m:e>
                                <m:r>
                                  <a:rPr lang="en-US" sz="2200" b="1" i="1" smtClean="0">
                                    <a:latin typeface="Cambria Math"/>
                                  </a:rPr>
                                  <m:t>𝑱</m:t>
                                </m:r>
                                <m:r>
                                  <a:rPr lang="en-US" sz="2200" b="1" i="1" smtClean="0">
                                    <a:latin typeface="Cambria Math"/>
                                    <a:ea typeface="Cambria Math"/>
                                  </a:rPr>
                                  <m:t>∗</m:t>
                                </m:r>
                                <m:r>
                                  <a:rPr lang="en-US" sz="2200" b="1" i="1" smtClean="0">
                                    <a:latin typeface="Cambria Math"/>
                                    <a:ea typeface="Cambria Math"/>
                                  </a:rPr>
                                  <m:t>𝒋</m:t>
                                </m:r>
                              </m:e>
                              <m:e>
                                <m:r>
                                  <a:rPr lang="en-US" sz="2200" b="1" i="1" smtClean="0">
                                    <a:latin typeface="Cambria Math"/>
                                  </a:rPr>
                                  <m:t>𝑱</m:t>
                                </m:r>
                                <m:r>
                                  <a:rPr lang="en-US" sz="2200" b="1" i="1" smtClean="0">
                                    <a:latin typeface="Cambria Math"/>
                                    <a:ea typeface="Cambria Math"/>
                                  </a:rPr>
                                  <m:t>∗</m:t>
                                </m:r>
                                <m:r>
                                  <a:rPr lang="en-US" sz="2200" b="1" i="1" smtClean="0">
                                    <a:latin typeface="Cambria Math"/>
                                    <a:ea typeface="Cambria Math"/>
                                  </a:rPr>
                                  <m:t>𝒌</m:t>
                                </m:r>
                              </m:e>
                            </m:mr>
                            <m:mr>
                              <m:e>
                                <m:r>
                                  <a:rPr lang="en-US" sz="2200" b="1" i="1" smtClean="0">
                                    <a:latin typeface="Cambria Math"/>
                                  </a:rPr>
                                  <m:t>𝑲</m:t>
                                </m:r>
                                <m:r>
                                  <a:rPr lang="en-US" sz="2200" b="1" i="1" smtClean="0">
                                    <a:latin typeface="Cambria Math"/>
                                    <a:ea typeface="Cambria Math"/>
                                  </a:rPr>
                                  <m:t>∗</m:t>
                                </m:r>
                                <m:r>
                                  <a:rPr lang="en-US" sz="2200" b="1" i="1" smtClean="0">
                                    <a:latin typeface="Cambria Math"/>
                                    <a:ea typeface="Cambria Math"/>
                                  </a:rPr>
                                  <m:t>𝒊</m:t>
                                </m:r>
                              </m:e>
                              <m:e>
                                <m:r>
                                  <a:rPr lang="en-US" sz="2200" b="1" i="1" smtClean="0">
                                    <a:latin typeface="Cambria Math"/>
                                  </a:rPr>
                                  <m:t>𝑲</m:t>
                                </m:r>
                                <m:r>
                                  <a:rPr lang="en-US" sz="2200" b="1" i="1" smtClean="0">
                                    <a:latin typeface="Cambria Math"/>
                                    <a:ea typeface="Cambria Math"/>
                                  </a:rPr>
                                  <m:t>∗</m:t>
                                </m:r>
                                <m:r>
                                  <a:rPr lang="en-US" sz="2200" b="1" i="1" smtClean="0">
                                    <a:latin typeface="Cambria Math"/>
                                    <a:ea typeface="Cambria Math"/>
                                  </a:rPr>
                                  <m:t>𝒋</m:t>
                                </m:r>
                              </m:e>
                              <m:e>
                                <m:r>
                                  <a:rPr lang="en-US" sz="2200" b="1" i="1" smtClean="0">
                                    <a:latin typeface="Cambria Math"/>
                                  </a:rPr>
                                  <m:t>𝑲</m:t>
                                </m:r>
                                <m:r>
                                  <a:rPr lang="en-US" sz="2200" b="1" i="1" smtClean="0">
                                    <a:latin typeface="Cambria Math"/>
                                    <a:ea typeface="Cambria Math"/>
                                  </a:rPr>
                                  <m:t>∗</m:t>
                                </m:r>
                                <m:r>
                                  <a:rPr lang="en-US" sz="2200" b="1" i="1" smtClean="0">
                                    <a:latin typeface="Cambria Math"/>
                                    <a:ea typeface="Cambria Math"/>
                                  </a:rPr>
                                  <m:t>𝒌</m:t>
                                </m:r>
                              </m:e>
                            </m:mr>
                          </m:m>
                        </m:e>
                      </m:d>
                      <m:d>
                        <m:dPr>
                          <m:begChr m:val="["/>
                          <m:endChr m:val="]"/>
                          <m:ctrlPr>
                            <a:rPr lang="en-US" sz="2200" b="1" i="1" smtClean="0">
                              <a:latin typeface="Cambria Math"/>
                            </a:rPr>
                          </m:ctrlPr>
                        </m:dPr>
                        <m:e>
                          <m:m>
                            <m:mPr>
                              <m:mcs>
                                <m:mc>
                                  <m:mcPr>
                                    <m:count m:val="1"/>
                                    <m:mcJc m:val="center"/>
                                  </m:mcPr>
                                </m:mc>
                              </m:mcs>
                              <m:ctrlPr>
                                <a:rPr lang="en-US" sz="2200" b="1" i="1" smtClean="0">
                                  <a:latin typeface="Cambria Math"/>
                                </a:rPr>
                              </m:ctrlPr>
                            </m:mP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𝒙</m:t>
                                    </m:r>
                                  </m:sub>
                                </m:sSub>
                              </m:e>
                            </m:m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𝒚</m:t>
                                    </m:r>
                                  </m:sub>
                                </m:sSub>
                              </m:e>
                            </m:mr>
                            <m:mr>
                              <m:e>
                                <m:sSub>
                                  <m:sSubPr>
                                    <m:ctrlPr>
                                      <a:rPr lang="en-US" sz="2200" b="1" i="1" smtClean="0">
                                        <a:latin typeface="Cambria Math"/>
                                      </a:rPr>
                                    </m:ctrlPr>
                                  </m:sSubPr>
                                  <m:e>
                                    <m:r>
                                      <a:rPr lang="en-US" sz="2200" b="1" i="1" smtClean="0">
                                        <a:latin typeface="Cambria Math"/>
                                      </a:rPr>
                                      <m:t>𝒂</m:t>
                                    </m:r>
                                  </m:e>
                                  <m:sub>
                                    <m:r>
                                      <a:rPr lang="en-US" sz="2200" b="1" i="1" smtClean="0">
                                        <a:latin typeface="Cambria Math"/>
                                      </a:rPr>
                                      <m:t>𝒛</m:t>
                                    </m:r>
                                  </m:sub>
                                </m:sSub>
                              </m:e>
                            </m:mr>
                          </m:m>
                        </m:e>
                      </m:d>
                    </m:oMath>
                  </m:oMathPara>
                </a14:m>
                <a:endParaRPr lang="en-US" sz="2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094510" y="1596605"/>
                <a:ext cx="4366773" cy="1168397"/>
              </a:xfrm>
              <a:prstGeom prst="rect">
                <a:avLst/>
              </a:prstGeom>
              <a:blipFill rotWithShape="1">
                <a:blip r:embed="rId3"/>
                <a:stretch>
                  <a:fillRect/>
                </a:stretch>
              </a:blipFill>
            </p:spPr>
            <p:txBody>
              <a:bodyPr/>
              <a:lstStyle/>
              <a:p>
                <a:r>
                  <a:rPr lang="en-US">
                    <a:noFill/>
                  </a:rPr>
                  <a:t> </a:t>
                </a:r>
              </a:p>
            </p:txBody>
          </p:sp>
        </mc:Fallback>
      </mc:AlternateContent>
      <p:sp>
        <p:nvSpPr>
          <p:cNvPr id="4" name="TextBox 3"/>
          <p:cNvSpPr txBox="1"/>
          <p:nvPr/>
        </p:nvSpPr>
        <p:spPr>
          <a:xfrm>
            <a:off x="484906" y="2928692"/>
            <a:ext cx="4087091" cy="2246769"/>
          </a:xfrm>
          <a:prstGeom prst="rect">
            <a:avLst/>
          </a:prstGeom>
          <a:noFill/>
        </p:spPr>
        <p:txBody>
          <a:bodyPr wrap="square" rtlCol="0">
            <a:spAutoFit/>
          </a:bodyPr>
          <a:lstStyle/>
          <a:p>
            <a:r>
              <a:rPr lang="en-US" sz="2000" dirty="0" smtClean="0"/>
              <a:t>Let </a:t>
            </a:r>
            <a:r>
              <a:rPr lang="en-US" sz="2000" b="1" i="1" dirty="0"/>
              <a:t>i</a:t>
            </a:r>
            <a:r>
              <a:rPr lang="en-US" sz="2000" b="1" i="1" dirty="0" smtClean="0"/>
              <a:t>, j, k </a:t>
            </a:r>
            <a:r>
              <a:rPr lang="en-US" sz="2000" dirty="0" smtClean="0"/>
              <a:t>represent  unit vectors of the body frame,  and let</a:t>
            </a:r>
            <a:r>
              <a:rPr lang="en-US" sz="2000" b="1" dirty="0" smtClean="0"/>
              <a:t> </a:t>
            </a:r>
            <a:r>
              <a:rPr lang="en-US" sz="2000" b="1" i="1" dirty="0" smtClean="0"/>
              <a:t>I, J, K </a:t>
            </a:r>
            <a:r>
              <a:rPr lang="en-US" sz="2000" dirty="0" smtClean="0"/>
              <a:t>represent unit vectors of the navigation frame. Then we represent the equation above by the notation:</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1094510" y="5393811"/>
                <a:ext cx="2122056" cy="539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1" i="1" smtClean="0">
                              <a:latin typeface="Cambria Math"/>
                            </a:rPr>
                          </m:ctrlPr>
                        </m:sSupPr>
                        <m:e>
                          <m:r>
                            <a:rPr lang="en-US" sz="2800" b="1" i="1" smtClean="0">
                              <a:latin typeface="Cambria Math"/>
                            </a:rPr>
                            <m:t>𝒂</m:t>
                          </m:r>
                        </m:e>
                        <m:sup>
                          <m:r>
                            <a:rPr lang="en-US" sz="2800" b="1" i="1" smtClean="0">
                              <a:latin typeface="Cambria Math"/>
                            </a:rPr>
                            <m:t>𝒏</m:t>
                          </m:r>
                        </m:sup>
                      </m:sSup>
                      <m:r>
                        <a:rPr lang="en-US" sz="2800" b="1" i="1" smtClean="0">
                          <a:latin typeface="Cambria Math"/>
                        </a:rPr>
                        <m:t>=</m:t>
                      </m:r>
                      <m:sSup>
                        <m:sSupPr>
                          <m:ctrlPr>
                            <a:rPr lang="en-US" sz="2800" b="1" i="1" smtClean="0">
                              <a:latin typeface="Cambria Math"/>
                            </a:rPr>
                          </m:ctrlPr>
                        </m:sSupPr>
                        <m:e>
                          <m:sSub>
                            <m:sSubPr>
                              <m:ctrlPr>
                                <a:rPr lang="en-US" sz="2800" b="1" i="1" smtClean="0">
                                  <a:latin typeface="Cambria Math"/>
                                </a:rPr>
                              </m:ctrlPr>
                            </m:sSubPr>
                            <m:e>
                              <m:r>
                                <a:rPr lang="en-US" sz="2800" b="1" i="1" smtClean="0">
                                  <a:latin typeface="Cambria Math"/>
                                </a:rPr>
                                <m:t>𝑪</m:t>
                              </m:r>
                            </m:e>
                            <m:sub>
                              <m:r>
                                <a:rPr lang="en-US" sz="2800" b="1" i="1" smtClean="0">
                                  <a:latin typeface="Cambria Math"/>
                                </a:rPr>
                                <m:t>𝒃</m:t>
                              </m:r>
                            </m:sub>
                          </m:sSub>
                        </m:e>
                        <m:sup>
                          <m:r>
                            <a:rPr lang="en-US" sz="2800" b="1" i="1" smtClean="0">
                              <a:latin typeface="Cambria Math"/>
                            </a:rPr>
                            <m:t>𝒏</m:t>
                          </m:r>
                        </m:sup>
                      </m:sSup>
                      <m:sSup>
                        <m:sSupPr>
                          <m:ctrlPr>
                            <a:rPr lang="en-US" sz="2800" b="1" i="1" smtClean="0">
                              <a:latin typeface="Cambria Math"/>
                            </a:rPr>
                          </m:ctrlPr>
                        </m:sSupPr>
                        <m:e>
                          <m:r>
                            <a:rPr lang="en-US" sz="2800" b="1" i="1" smtClean="0">
                              <a:latin typeface="Cambria Math"/>
                            </a:rPr>
                            <m:t>𝒂</m:t>
                          </m:r>
                        </m:e>
                        <m:sup>
                          <m:r>
                            <a:rPr lang="en-US" sz="2800" b="1" i="1" smtClean="0">
                              <a:latin typeface="Cambria Math"/>
                            </a:rPr>
                            <m:t>𝒃</m:t>
                          </m:r>
                        </m:sup>
                      </m:sSup>
                    </m:oMath>
                  </m:oMathPara>
                </a14:m>
                <a:endParaRPr lang="en-US" sz="28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094510" y="5393811"/>
                <a:ext cx="2122056" cy="539443"/>
              </a:xfrm>
              <a:prstGeom prst="rect">
                <a:avLst/>
              </a:prstGeom>
              <a:blipFill rotWithShape="1">
                <a:blip r:embed="rId4"/>
                <a:stretch>
                  <a:fillRect/>
                </a:stretch>
              </a:blipFill>
            </p:spPr>
            <p:txBody>
              <a:bodyPr/>
              <a:lstStyle/>
              <a:p>
                <a:r>
                  <a:rPr lang="en-US">
                    <a:noFill/>
                  </a:rPr>
                  <a:t> </a:t>
                </a:r>
              </a:p>
            </p:txBody>
          </p:sp>
        </mc:Fallback>
      </mc:AlternateContent>
      <p:sp>
        <p:nvSpPr>
          <p:cNvPr id="6" name="TextBox 5"/>
          <p:cNvSpPr txBox="1"/>
          <p:nvPr/>
        </p:nvSpPr>
        <p:spPr>
          <a:xfrm>
            <a:off x="4568224" y="5334372"/>
            <a:ext cx="4501553" cy="400110"/>
          </a:xfrm>
          <a:prstGeom prst="rect">
            <a:avLst/>
          </a:prstGeom>
          <a:noFill/>
        </p:spPr>
        <p:txBody>
          <a:bodyPr wrap="none" rtlCol="0">
            <a:spAutoFit/>
          </a:bodyPr>
          <a:lstStyle/>
          <a:p>
            <a:r>
              <a:rPr lang="en-US" sz="2000" b="1" dirty="0" smtClean="0"/>
              <a:t>Relations among unit vectors.</a:t>
            </a:r>
            <a:endParaRPr lang="en-US" sz="2000" b="1" dirty="0"/>
          </a:p>
        </p:txBody>
      </p:sp>
    </p:spTree>
    <p:extLst>
      <p:ext uri="{BB962C8B-B14F-4D97-AF65-F5344CB8AC3E}">
        <p14:creationId xmlns:p14="http://schemas.microsoft.com/office/powerpoint/2010/main" val="1053653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Expressing a DCM in Terms of Euler Angles</a:t>
            </a:r>
            <a:endParaRPr lang="en-US" dirty="0"/>
          </a:p>
        </p:txBody>
      </p:sp>
      <p:sp>
        <p:nvSpPr>
          <p:cNvPr id="3" name="TextBox 2"/>
          <p:cNvSpPr txBox="1"/>
          <p:nvPr/>
        </p:nvSpPr>
        <p:spPr>
          <a:xfrm>
            <a:off x="1255594" y="1704357"/>
            <a:ext cx="6769290" cy="1323439"/>
          </a:xfrm>
          <a:prstGeom prst="rect">
            <a:avLst/>
          </a:prstGeom>
          <a:noFill/>
        </p:spPr>
        <p:txBody>
          <a:bodyPr wrap="square" rtlCol="0">
            <a:spAutoFit/>
          </a:bodyPr>
          <a:lstStyle/>
          <a:p>
            <a:r>
              <a:rPr lang="en-US" sz="2000" dirty="0" smtClean="0"/>
              <a:t>We can </a:t>
            </a:r>
            <a:r>
              <a:rPr lang="en-US" sz="2000" dirty="0"/>
              <a:t>c</a:t>
            </a:r>
            <a:r>
              <a:rPr lang="en-US" sz="2000" dirty="0" smtClean="0"/>
              <a:t>onvert an Euler angle </a:t>
            </a:r>
            <a:r>
              <a:rPr lang="en-US" sz="2000" dirty="0"/>
              <a:t>r</a:t>
            </a:r>
            <a:r>
              <a:rPr lang="en-US" sz="2000" dirty="0" smtClean="0"/>
              <a:t>epresentation of a rotation into the Direction Cosine Matrix that represents the rotation from Navigation frame to Body frame by</a:t>
            </a:r>
            <a:endParaRPr lang="en-US" sz="2000" dirty="0"/>
          </a:p>
        </p:txBody>
      </p:sp>
      <mc:AlternateContent xmlns:mc="http://schemas.openxmlformats.org/markup-compatibility/2006" xmlns:a14="http://schemas.microsoft.com/office/drawing/2010/main">
        <mc:Choice Requires="a14">
          <p:sp>
            <p:nvSpPr>
              <p:cNvPr id="4" name="TextBox 3"/>
              <p:cNvSpPr txBox="1"/>
              <p:nvPr/>
            </p:nvSpPr>
            <p:spPr>
              <a:xfrm>
                <a:off x="975799" y="3452761"/>
                <a:ext cx="7438062"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a:rPr>
                          </m:ctrlPr>
                        </m:sSupPr>
                        <m:e>
                          <m:sSub>
                            <m:sSubPr>
                              <m:ctrlPr>
                                <a:rPr lang="en-US" sz="2400" i="1" smtClean="0">
                                  <a:latin typeface="Cambria Math"/>
                                </a:rPr>
                              </m:ctrlPr>
                            </m:sSubPr>
                            <m:e>
                              <m:r>
                                <a:rPr lang="en-US" sz="2400" b="1" i="0" smtClean="0">
                                  <a:latin typeface="Cambria Math"/>
                                </a:rPr>
                                <m:t>𝐂</m:t>
                              </m:r>
                            </m:e>
                            <m:sub>
                              <m:r>
                                <a:rPr lang="en-US" sz="2400" b="0" i="1" smtClean="0">
                                  <a:latin typeface="Cambria Math"/>
                                </a:rPr>
                                <m:t>𝑛</m:t>
                              </m:r>
                            </m:sub>
                          </m:sSub>
                        </m:e>
                        <m:sup>
                          <m:r>
                            <a:rPr lang="en-US" sz="2400" b="0" i="1" smtClean="0">
                              <a:latin typeface="Cambria Math"/>
                            </a:rPr>
                            <m:t>𝑏</m:t>
                          </m:r>
                        </m:sup>
                      </m:sSup>
                      <m:r>
                        <a:rPr lang="en-US" sz="2400" b="0" i="1" smtClean="0">
                          <a:latin typeface="Cambria Math"/>
                        </a:rPr>
                        <m:t>=</m:t>
                      </m:r>
                      <m:d>
                        <m:dPr>
                          <m:begChr m:val="["/>
                          <m:endChr m:val="]"/>
                          <m:ctrlPr>
                            <a:rPr lang="en-US" sz="2400" b="0" i="1" smtClean="0">
                              <a:latin typeface="Cambria Math"/>
                            </a:rPr>
                          </m:ctrlPr>
                        </m:dPr>
                        <m:e>
                          <m:m>
                            <m:mPr>
                              <m:mcs>
                                <m:mc>
                                  <m:mcPr>
                                    <m:count m:val="3"/>
                                    <m:mcJc m:val="center"/>
                                  </m:mcPr>
                                </m:mc>
                              </m:mcs>
                              <m:ctrlPr>
                                <a:rPr lang="en-US" sz="2400" b="0" i="1" smtClean="0">
                                  <a:latin typeface="Cambria Math"/>
                                </a:rPr>
                              </m:ctrlPr>
                            </m:mPr>
                            <m:mr>
                              <m:e>
                                <m:r>
                                  <m:rPr>
                                    <m:brk m:alnAt="7"/>
                                  </m:rPr>
                                  <a:rPr lang="en-US" sz="2400" b="0" i="1" smtClean="0">
                                    <a:latin typeface="Cambria Math"/>
                                  </a:rPr>
                                  <m:t>𝑐</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𝜓</m:t>
                                </m:r>
                              </m:e>
                              <m:e>
                                <m:r>
                                  <a:rPr lang="en-US" sz="2400" b="0" i="1" smtClean="0">
                                    <a:latin typeface="Cambria Math"/>
                                  </a:rPr>
                                  <m:t>𝑐</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𝜓</m:t>
                                </m:r>
                              </m:e>
                              <m:e>
                                <m:r>
                                  <a:rPr lang="en-US" sz="2400" b="0" i="1" smtClean="0">
                                    <a:latin typeface="Cambria Math"/>
                                  </a:rPr>
                                  <m:t>−</m:t>
                                </m:r>
                                <m:r>
                                  <a:rPr lang="en-US" sz="2400" b="0" i="1" smtClean="0">
                                    <a:latin typeface="Cambria Math"/>
                                  </a:rPr>
                                  <m:t>𝑠</m:t>
                                </m:r>
                                <m:r>
                                  <a:rPr lang="en-US" sz="2400" b="0" i="1" smtClean="0">
                                    <a:latin typeface="Cambria Math"/>
                                    <a:ea typeface="Cambria Math"/>
                                  </a:rPr>
                                  <m:t>𝜃</m:t>
                                </m:r>
                              </m:e>
                            </m:mr>
                            <m:mr>
                              <m:e>
                                <m:r>
                                  <a:rPr lang="en-US" sz="2400" b="0" i="1" smtClean="0">
                                    <a:latin typeface="Cambria Math"/>
                                  </a:rPr>
                                  <m:t>𝑠</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𝑐</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𝜓</m:t>
                                </m:r>
                              </m:e>
                              <m:e>
                                <m:r>
                                  <a:rPr lang="en-US" sz="2400" b="0" i="1" smtClean="0">
                                    <a:latin typeface="Cambria Math"/>
                                  </a:rPr>
                                  <m:t>𝑠</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𝑐</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𝜓</m:t>
                                </m:r>
                              </m:e>
                              <m:e>
                                <m:r>
                                  <a:rPr lang="en-US" sz="2400" b="0" i="1" smtClean="0">
                                    <a:latin typeface="Cambria Math"/>
                                  </a:rPr>
                                  <m:t>𝑠</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𝜃</m:t>
                                </m:r>
                              </m:e>
                            </m:mr>
                            <m:mr>
                              <m:e>
                                <m:r>
                                  <a:rPr lang="en-US" sz="2400" b="0" i="1" smtClean="0">
                                    <a:latin typeface="Cambria Math"/>
                                  </a:rPr>
                                  <m:t>𝑐</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𝑠</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𝜓</m:t>
                                </m:r>
                              </m:e>
                              <m:e>
                                <m:r>
                                  <a:rPr lang="en-US" sz="2400" b="0" i="1" smtClean="0">
                                    <a:latin typeface="Cambria Math"/>
                                  </a:rPr>
                                  <m:t>𝑐</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𝑠</m:t>
                                </m:r>
                                <m:r>
                                  <a:rPr lang="en-US" sz="2400" b="0" i="1" smtClean="0">
                                    <a:latin typeface="Cambria Math"/>
                                    <a:ea typeface="Cambria Math"/>
                                  </a:rPr>
                                  <m:t>𝜓</m:t>
                                </m:r>
                                <m:r>
                                  <a:rPr lang="en-US" sz="2400" b="0" i="1" smtClean="0">
                                    <a:latin typeface="Cambria Math"/>
                                    <a:ea typeface="Cambria Math"/>
                                  </a:rPr>
                                  <m:t>−</m:t>
                                </m:r>
                                <m:r>
                                  <a:rPr lang="en-US" sz="2400" b="0" i="1" smtClean="0">
                                    <a:latin typeface="Cambria Math"/>
                                    <a:ea typeface="Cambria Math"/>
                                  </a:rPr>
                                  <m:t>𝑠</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𝜓</m:t>
                                </m:r>
                              </m:e>
                              <m:e>
                                <m:r>
                                  <a:rPr lang="en-US" sz="2400" b="0" i="1" smtClean="0">
                                    <a:latin typeface="Cambria Math"/>
                                  </a:rPr>
                                  <m:t>𝑐</m:t>
                                </m:r>
                                <m:r>
                                  <a:rPr lang="en-US" sz="2400" b="0" i="1" smtClean="0">
                                    <a:latin typeface="Cambria Math"/>
                                    <a:ea typeface="Cambria Math"/>
                                  </a:rPr>
                                  <m:t>𝜙</m:t>
                                </m:r>
                                <m:r>
                                  <a:rPr lang="en-US" sz="2400" b="0" i="1" smtClean="0">
                                    <a:latin typeface="Cambria Math"/>
                                    <a:ea typeface="Cambria Math"/>
                                  </a:rPr>
                                  <m:t> </m:t>
                                </m:r>
                                <m:r>
                                  <a:rPr lang="en-US" sz="2400" b="0" i="1" smtClean="0">
                                    <a:latin typeface="Cambria Math"/>
                                    <a:ea typeface="Cambria Math"/>
                                  </a:rPr>
                                  <m:t>𝑐</m:t>
                                </m:r>
                                <m:r>
                                  <a:rPr lang="en-US" sz="2400" b="0" i="1" smtClean="0">
                                    <a:latin typeface="Cambria Math"/>
                                    <a:ea typeface="Cambria Math"/>
                                  </a:rPr>
                                  <m:t>𝜃</m:t>
                                </m:r>
                              </m:e>
                            </m:mr>
                          </m:m>
                        </m:e>
                      </m:d>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975799" y="3452761"/>
                <a:ext cx="7438062" cy="1266180"/>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255594" y="5270394"/>
            <a:ext cx="6306535" cy="400110"/>
          </a:xfrm>
          <a:prstGeom prst="rect">
            <a:avLst/>
          </a:prstGeom>
          <a:noFill/>
        </p:spPr>
        <p:txBody>
          <a:bodyPr wrap="none" rtlCol="0">
            <a:spAutoFit/>
          </a:bodyPr>
          <a:lstStyle/>
          <a:p>
            <a:r>
              <a:rPr lang="en-US" sz="2000" dirty="0" smtClean="0"/>
              <a:t>Here c represents cosine and s represents sine.</a:t>
            </a:r>
            <a:endParaRPr lang="en-US" sz="2000" dirty="0"/>
          </a:p>
        </p:txBody>
      </p:sp>
    </p:spTree>
    <p:extLst>
      <p:ext uri="{BB962C8B-B14F-4D97-AF65-F5344CB8AC3E}">
        <p14:creationId xmlns:p14="http://schemas.microsoft.com/office/powerpoint/2010/main" val="207355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 DCM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Courier New" panose="02070309020205020404" pitchFamily="49" charset="0"/>
                  <a:buChar char="o"/>
                </a:pPr>
                <a:r>
                  <a:rPr lang="en-US" sz="2000" dirty="0" smtClean="0"/>
                  <a:t>The inverse of a Direction Cosine Matrix is simply its transpose.</a:t>
                </a:r>
              </a:p>
              <a:p>
                <a:pPr>
                  <a:buFont typeface="Courier New" panose="02070309020205020404" pitchFamily="49" charset="0"/>
                  <a:buChar char="o"/>
                </a:pPr>
                <a:r>
                  <a:rPr lang="en-US" sz="2000" dirty="0" smtClean="0"/>
                  <a:t>That is,</a:t>
                </a:r>
              </a:p>
              <a:p>
                <a:pPr marL="0" indent="0">
                  <a:buNone/>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a:latin typeface="Cambria Math"/>
                            </a:rPr>
                            <m:t>𝐂</m:t>
                          </m:r>
                          <m:r>
                            <m:rPr>
                              <m:nor/>
                            </m:rPr>
                            <a:rPr lang="en-US" b="1" dirty="0"/>
                            <m:t> </m:t>
                          </m:r>
                        </m:e>
                        <m:sup>
                          <m:r>
                            <a:rPr lang="en-US" b="1" i="1" smtClean="0">
                              <a:latin typeface="Cambria Math"/>
                            </a:rPr>
                            <m:t>−</m:t>
                          </m:r>
                          <m:r>
                            <a:rPr lang="en-US" b="1" i="1" smtClean="0">
                              <a:latin typeface="Cambria Math"/>
                            </a:rPr>
                            <m:t>𝟏</m:t>
                          </m:r>
                        </m:sup>
                      </m:sSup>
                      <m:r>
                        <a:rPr lang="en-US" b="1" i="1" smtClean="0">
                          <a:latin typeface="Cambria Math"/>
                        </a:rPr>
                        <m:t>=</m:t>
                      </m:r>
                      <m:sSup>
                        <m:sSupPr>
                          <m:ctrlPr>
                            <a:rPr lang="en-US" b="1" i="1" smtClean="0">
                              <a:latin typeface="Cambria Math"/>
                            </a:rPr>
                          </m:ctrlPr>
                        </m:sSupPr>
                        <m:e>
                          <m:r>
                            <a:rPr lang="en-US" b="1">
                              <a:latin typeface="Cambria Math"/>
                            </a:rPr>
                            <m:t>𝐂</m:t>
                          </m:r>
                          <m:r>
                            <m:rPr>
                              <m:nor/>
                            </m:rPr>
                            <a:rPr lang="en-US" b="1" dirty="0"/>
                            <m:t> </m:t>
                          </m:r>
                        </m:e>
                        <m:sup>
                          <m:r>
                            <a:rPr lang="en-US" b="1" i="1" smtClean="0">
                              <a:latin typeface="Cambria Math"/>
                            </a:rPr>
                            <m:t>𝑻</m:t>
                          </m:r>
                        </m:sup>
                      </m:sSup>
                    </m:oMath>
                  </m:oMathPara>
                </a14:m>
                <a:endParaRPr lang="en-US" b="1" dirty="0" smtClean="0"/>
              </a:p>
              <a:p>
                <a:pPr>
                  <a:buFont typeface="Courier New" panose="02070309020205020404" pitchFamily="49" charset="0"/>
                  <a:buChar char="o"/>
                </a:pPr>
                <a:r>
                  <a:rPr lang="en-US" sz="2000" dirty="0" smtClean="0"/>
                  <a:t>Thus,</a:t>
                </a:r>
              </a:p>
              <a:p>
                <a:pPr marL="0" indent="0">
                  <a:buNone/>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0" smtClean="0">
                                  <a:latin typeface="Cambria Math"/>
                                </a:rPr>
                                <m:t>𝐂</m:t>
                              </m:r>
                            </m:e>
                            <m:sub>
                              <m:r>
                                <a:rPr lang="en-US" b="1" i="1" smtClean="0">
                                  <a:latin typeface="Cambria Math"/>
                                </a:rPr>
                                <m:t>𝒃</m:t>
                              </m:r>
                            </m:sub>
                          </m:sSub>
                        </m:e>
                        <m:sup>
                          <m:r>
                            <a:rPr lang="en-US" b="1" i="1" smtClean="0">
                              <a:latin typeface="Cambria Math"/>
                            </a:rPr>
                            <m:t>𝒏</m:t>
                          </m:r>
                        </m:sup>
                      </m:sSup>
                      <m:r>
                        <a:rPr lang="en-US" b="1" i="1" smtClean="0">
                          <a:latin typeface="Cambria Math"/>
                        </a:rPr>
                        <m:t>=</m:t>
                      </m:r>
                      <m:sSup>
                        <m:sSupPr>
                          <m:ctrlPr>
                            <a:rPr lang="en-US" b="1" i="1">
                              <a:latin typeface="Cambria Math"/>
                            </a:rPr>
                          </m:ctrlPr>
                        </m:sSupPr>
                        <m:e>
                          <m:d>
                            <m:dPr>
                              <m:ctrlPr>
                                <a:rPr lang="en-US" b="1" i="1">
                                  <a:latin typeface="Cambria Math"/>
                                </a:rPr>
                              </m:ctrlPr>
                            </m:dPr>
                            <m:e>
                              <m:sSup>
                                <m:sSupPr>
                                  <m:ctrlPr>
                                    <a:rPr lang="en-US" b="1" i="1">
                                      <a:latin typeface="Cambria Math"/>
                                    </a:rPr>
                                  </m:ctrlPr>
                                </m:sSupPr>
                                <m:e>
                                  <m:sSub>
                                    <m:sSubPr>
                                      <m:ctrlPr>
                                        <a:rPr lang="en-US" b="1" i="1">
                                          <a:latin typeface="Cambria Math"/>
                                        </a:rPr>
                                      </m:ctrlPr>
                                    </m:sSubPr>
                                    <m:e>
                                      <m:r>
                                        <a:rPr lang="en-US" b="1">
                                          <a:latin typeface="Cambria Math"/>
                                        </a:rPr>
                                        <m:t>𝐂</m:t>
                                      </m:r>
                                    </m:e>
                                    <m:sub>
                                      <m:r>
                                        <a:rPr lang="en-US" b="1" i="1">
                                          <a:latin typeface="Cambria Math"/>
                                        </a:rPr>
                                        <m:t>𝒏</m:t>
                                      </m:r>
                                    </m:sub>
                                  </m:sSub>
                                </m:e>
                                <m:sup>
                                  <m:r>
                                    <a:rPr lang="en-US" b="1" i="1">
                                      <a:latin typeface="Cambria Math"/>
                                    </a:rPr>
                                    <m:t>𝒃</m:t>
                                  </m:r>
                                </m:sup>
                              </m:sSup>
                            </m:e>
                          </m:d>
                        </m:e>
                        <m:sup>
                          <m:r>
                            <a:rPr lang="en-US" b="1" i="1" smtClean="0">
                              <a:latin typeface="Cambria Math"/>
                            </a:rPr>
                            <m:t>−</m:t>
                          </m:r>
                          <m:r>
                            <a:rPr lang="en-US" b="1" i="1" smtClean="0">
                              <a:latin typeface="Cambria Math"/>
                            </a:rPr>
                            <m:t>𝟏</m:t>
                          </m:r>
                        </m:sup>
                      </m:sSup>
                      <m:r>
                        <a:rPr lang="en-US" b="1" i="1" smtClean="0">
                          <a:latin typeface="Cambria Math"/>
                        </a:rPr>
                        <m:t>=</m:t>
                      </m:r>
                      <m:sSup>
                        <m:sSupPr>
                          <m:ctrlPr>
                            <a:rPr lang="en-US" b="1" i="1" smtClean="0">
                              <a:latin typeface="Cambria Math"/>
                            </a:rPr>
                          </m:ctrlPr>
                        </m:sSupPr>
                        <m:e>
                          <m:d>
                            <m:dPr>
                              <m:ctrlPr>
                                <a:rPr lang="en-US" b="1" i="1" smtClean="0">
                                  <a:latin typeface="Cambria Math"/>
                                </a:rPr>
                              </m:ctrlPr>
                            </m:dPr>
                            <m:e>
                              <m:sSup>
                                <m:sSupPr>
                                  <m:ctrlPr>
                                    <a:rPr lang="en-US" b="1" i="1" smtClean="0">
                                      <a:latin typeface="Cambria Math"/>
                                    </a:rPr>
                                  </m:ctrlPr>
                                </m:sSupPr>
                                <m:e>
                                  <m:sSub>
                                    <m:sSubPr>
                                      <m:ctrlPr>
                                        <a:rPr lang="en-US" b="1" i="1" smtClean="0">
                                          <a:latin typeface="Cambria Math"/>
                                        </a:rPr>
                                      </m:ctrlPr>
                                    </m:sSubPr>
                                    <m:e>
                                      <m:r>
                                        <a:rPr lang="en-US" b="1" i="0" smtClean="0">
                                          <a:latin typeface="Cambria Math"/>
                                        </a:rPr>
                                        <m:t>𝐂</m:t>
                                      </m:r>
                                    </m:e>
                                    <m:sub>
                                      <m:r>
                                        <a:rPr lang="en-US" b="1" i="1" smtClean="0">
                                          <a:latin typeface="Cambria Math"/>
                                        </a:rPr>
                                        <m:t>𝒏</m:t>
                                      </m:r>
                                    </m:sub>
                                  </m:sSub>
                                </m:e>
                                <m:sup>
                                  <m:r>
                                    <a:rPr lang="en-US" b="1" i="1" smtClean="0">
                                      <a:latin typeface="Cambria Math"/>
                                    </a:rPr>
                                    <m:t>𝒃</m:t>
                                  </m:r>
                                </m:sup>
                              </m:sSup>
                            </m:e>
                          </m:d>
                        </m:e>
                        <m:sup>
                          <m:r>
                            <a:rPr lang="en-US" b="1" i="1" smtClean="0">
                              <a:latin typeface="Cambria Math"/>
                            </a:rPr>
                            <m:t>𝑻</m:t>
                          </m:r>
                        </m:sup>
                      </m:sSup>
                    </m:oMath>
                  </m:oMathPara>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7" t="-741" r="-834"/>
                </a:stretch>
              </a:blipFill>
            </p:spPr>
            <p:txBody>
              <a:bodyPr/>
              <a:lstStyle/>
              <a:p>
                <a:r>
                  <a:rPr lang="en-US">
                    <a:noFill/>
                  </a:rPr>
                  <a:t> </a:t>
                </a:r>
              </a:p>
            </p:txBody>
          </p:sp>
        </mc:Fallback>
      </mc:AlternateContent>
    </p:spTree>
    <p:extLst>
      <p:ext uri="{BB962C8B-B14F-4D97-AF65-F5344CB8AC3E}">
        <p14:creationId xmlns:p14="http://schemas.microsoft.com/office/powerpoint/2010/main" val="2535267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Rotation Vector</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0527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Rotation Vector of Coordinate Transformation</a:t>
            </a:r>
            <a:endParaRPr lang="en-US" dirty="0"/>
          </a:p>
        </p:txBody>
      </p:sp>
      <p:pic>
        <p:nvPicPr>
          <p:cNvPr id="4098" name="Picture 2" descr="https://upload.wikimedia.org/wikipedia/commons/5/51/Euler_AxisAng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28800"/>
            <a:ext cx="3638550" cy="37909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1039686" y="2446285"/>
                <a:ext cx="1657505" cy="10733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US" sz="2400" b="1" i="1" smtClean="0">
                              <a:latin typeface="Cambria Math"/>
                            </a:rPr>
                            <m:t>𝒆</m:t>
                          </m:r>
                        </m:e>
                      </m:acc>
                      <m:r>
                        <a:rPr lang="en-US" sz="2400" b="1" i="1" smtClean="0">
                          <a:latin typeface="Cambria Math"/>
                        </a:rPr>
                        <m:t>=</m:t>
                      </m:r>
                      <m:r>
                        <a:rPr lang="en-US" sz="2400" b="0" i="1" smtClean="0">
                          <a:latin typeface="Cambria Math"/>
                          <a:ea typeface="Cambria Math"/>
                        </a:rPr>
                        <m:t>𝜃</m:t>
                      </m:r>
                      <m:d>
                        <m:dPr>
                          <m:begChr m:val="["/>
                          <m:endChr m:val="]"/>
                          <m:ctrlPr>
                            <a:rPr lang="en-US" sz="2400" b="1" i="1" smtClean="0">
                              <a:latin typeface="Cambria Math"/>
                              <a:ea typeface="Cambria Math"/>
                            </a:rPr>
                          </m:ctrlPr>
                        </m:dPr>
                        <m:e>
                          <m:m>
                            <m:mPr>
                              <m:mcs>
                                <m:mc>
                                  <m:mcPr>
                                    <m:count m:val="1"/>
                                    <m:mcJc m:val="center"/>
                                  </m:mcPr>
                                </m:mc>
                              </m:mcs>
                              <m:ctrlPr>
                                <a:rPr lang="en-US" sz="2400" i="1" smtClean="0">
                                  <a:latin typeface="Cambria Math"/>
                                  <a:ea typeface="Cambria Math"/>
                                </a:rPr>
                              </m:ctrlPr>
                            </m:mP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𝑥</m:t>
                                    </m:r>
                                  </m:sub>
                                </m:sSub>
                              </m:e>
                            </m:m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𝑦</m:t>
                                    </m:r>
                                  </m:sub>
                                </m:sSub>
                              </m:e>
                            </m:m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𝑧</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039686" y="2446285"/>
                <a:ext cx="1657505" cy="1073371"/>
              </a:xfrm>
              <a:prstGeom prst="rect">
                <a:avLst/>
              </a:prstGeom>
              <a:blipFill rotWithShape="1">
                <a:blip r:embed="rId3"/>
                <a:stretch>
                  <a:fillRect/>
                </a:stretch>
              </a:blipFill>
            </p:spPr>
            <p:txBody>
              <a:bodyPr/>
              <a:lstStyle/>
              <a:p>
                <a:r>
                  <a:rPr lang="en-US">
                    <a:noFill/>
                  </a:rPr>
                  <a:t> </a:t>
                </a:r>
              </a:p>
            </p:txBody>
          </p:sp>
        </mc:Fallback>
      </mc:AlternateContent>
      <p:sp>
        <p:nvSpPr>
          <p:cNvPr id="4" name="TextBox 3"/>
          <p:cNvSpPr txBox="1"/>
          <p:nvPr/>
        </p:nvSpPr>
        <p:spPr>
          <a:xfrm>
            <a:off x="1039686" y="1585944"/>
            <a:ext cx="4471288" cy="1015663"/>
          </a:xfrm>
          <a:prstGeom prst="rect">
            <a:avLst/>
          </a:prstGeom>
          <a:noFill/>
        </p:spPr>
        <p:txBody>
          <a:bodyPr wrap="square" rtlCol="0">
            <a:spAutoFit/>
          </a:bodyPr>
          <a:lstStyle/>
          <a:p>
            <a:r>
              <a:rPr lang="en-US" sz="2000" dirty="0" smtClean="0"/>
              <a:t>Any Rotation Can be Represented By A Rotation Vector</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039686" y="3981321"/>
                <a:ext cx="3532314" cy="8438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r>
                            <a:rPr lang="en-US" sz="2400" b="1" i="1" smtClean="0">
                              <a:latin typeface="Cambria Math"/>
                            </a:rPr>
                            <m:t>𝒖</m:t>
                          </m:r>
                        </m:e>
                      </m:d>
                      <m:r>
                        <a:rPr lang="en-US" sz="2400" b="0" i="0" smtClean="0">
                          <a:latin typeface="Cambria Math"/>
                        </a:rPr>
                        <m:t>=</m:t>
                      </m:r>
                      <m:rad>
                        <m:radPr>
                          <m:degHide m:val="on"/>
                          <m:ctrlPr>
                            <a:rPr lang="en-US" sz="2400" b="0" i="1" smtClean="0">
                              <a:latin typeface="Cambria Math"/>
                            </a:rPr>
                          </m:ctrlPr>
                        </m:radPr>
                        <m:deg/>
                        <m:e>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𝑢</m:t>
                                  </m:r>
                                </m:e>
                                <m:sub>
                                  <m:r>
                                    <a:rPr lang="en-US" sz="2400" b="0" i="1" smtClean="0">
                                      <a:latin typeface="Cambria Math"/>
                                    </a:rPr>
                                    <m:t>𝑥</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𝑢</m:t>
                                  </m:r>
                                </m:e>
                                <m:sub>
                                  <m:r>
                                    <a:rPr lang="en-US" sz="2400" b="0" i="1" smtClean="0">
                                      <a:latin typeface="Cambria Math"/>
                                    </a:rPr>
                                    <m:t>𝑦</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𝑢</m:t>
                                  </m:r>
                                </m:e>
                                <m:sub>
                                  <m:r>
                                    <a:rPr lang="en-US" sz="2400" b="0" i="1" smtClean="0">
                                      <a:latin typeface="Cambria Math"/>
                                    </a:rPr>
                                    <m:t>𝑧</m:t>
                                  </m:r>
                                </m:sub>
                              </m:sSub>
                            </m:e>
                            <m:sup>
                              <m:r>
                                <a:rPr lang="en-US" sz="2400" b="0" i="1" smtClean="0">
                                  <a:latin typeface="Cambria Math"/>
                                </a:rPr>
                                <m:t>2</m:t>
                              </m:r>
                            </m:sup>
                          </m:sSup>
                        </m:e>
                      </m:ra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39686" y="3981321"/>
                <a:ext cx="3532314" cy="843885"/>
              </a:xfrm>
              <a:prstGeom prst="rect">
                <a:avLst/>
              </a:prstGeom>
              <a:blipFill rotWithShape="1">
                <a:blip r:embed="rId4"/>
                <a:stretch>
                  <a:fillRect/>
                </a:stretch>
              </a:blipFill>
            </p:spPr>
            <p:txBody>
              <a:bodyPr/>
              <a:lstStyle/>
              <a:p>
                <a:r>
                  <a:rPr lang="en-US">
                    <a:noFill/>
                  </a:rPr>
                  <a:t> </a:t>
                </a:r>
              </a:p>
            </p:txBody>
          </p:sp>
        </mc:Fallback>
      </mc:AlternateContent>
      <p:sp>
        <p:nvSpPr>
          <p:cNvPr id="7" name="TextBox 6"/>
          <p:cNvSpPr txBox="1"/>
          <p:nvPr/>
        </p:nvSpPr>
        <p:spPr>
          <a:xfrm>
            <a:off x="1039686" y="3519656"/>
            <a:ext cx="3297634" cy="400110"/>
          </a:xfrm>
          <a:prstGeom prst="rect">
            <a:avLst/>
          </a:prstGeom>
          <a:noFill/>
        </p:spPr>
        <p:txBody>
          <a:bodyPr wrap="none" rtlCol="0">
            <a:spAutoFit/>
          </a:bodyPr>
          <a:lstStyle/>
          <a:p>
            <a:r>
              <a:rPr lang="en-US" sz="2000" dirty="0" smtClean="0"/>
              <a:t>With u a unit vector, i.e.</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1039686" y="5090615"/>
                <a:ext cx="6300088" cy="1015663"/>
              </a:xfrm>
              <a:prstGeom prst="rect">
                <a:avLst/>
              </a:prstGeom>
              <a:noFill/>
            </p:spPr>
            <p:txBody>
              <a:bodyPr wrap="square" rtlCol="0">
                <a:spAutoFit/>
              </a:bodyPr>
              <a:lstStyle/>
              <a:p>
                <a:r>
                  <a:rPr lang="en-US" sz="2000" dirty="0" smtClean="0"/>
                  <a:t>The Length of the Vector </a:t>
                </a:r>
                <a14:m>
                  <m:oMath xmlns:m="http://schemas.openxmlformats.org/officeDocument/2006/math">
                    <m:d>
                      <m:dPr>
                        <m:begChr m:val="‖"/>
                        <m:endChr m:val="‖"/>
                        <m:ctrlPr>
                          <a:rPr lang="en-US" sz="2000" i="1" smtClean="0">
                            <a:latin typeface="Cambria Math"/>
                          </a:rPr>
                        </m:ctrlPr>
                      </m:dPr>
                      <m:e>
                        <m:acc>
                          <m:accPr>
                            <m:chr m:val="̂"/>
                            <m:ctrlPr>
                              <a:rPr lang="en-US" sz="2000" i="1" smtClean="0">
                                <a:latin typeface="Cambria Math"/>
                              </a:rPr>
                            </m:ctrlPr>
                          </m:accPr>
                          <m:e>
                            <m:r>
                              <a:rPr lang="en-US" sz="2000" b="0" i="1" smtClean="0">
                                <a:latin typeface="Cambria Math"/>
                              </a:rPr>
                              <m:t>𝑒</m:t>
                            </m:r>
                          </m:e>
                        </m:acc>
                      </m:e>
                    </m:d>
                    <m:r>
                      <a:rPr lang="en-US" sz="2000" b="0" i="1" smtClean="0">
                        <a:latin typeface="Cambria Math"/>
                      </a:rPr>
                      <m:t>=</m:t>
                    </m:r>
                    <m:r>
                      <a:rPr lang="en-US" sz="2000" b="0" i="1" smtClean="0">
                        <a:latin typeface="Cambria Math"/>
                        <a:ea typeface="Cambria Math"/>
                      </a:rPr>
                      <m:t>𝜃</m:t>
                    </m:r>
                  </m:oMath>
                </a14:m>
                <a:r>
                  <a:rPr lang="en-US" sz="2000" dirty="0" smtClean="0"/>
                  <a:t> Represents the Amount of Right-Handed Rotation About the Unit Vector.  </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39686" y="5090615"/>
                <a:ext cx="6300088" cy="1015663"/>
              </a:xfrm>
              <a:prstGeom prst="rect">
                <a:avLst/>
              </a:prstGeom>
              <a:blipFill rotWithShape="1">
                <a:blip r:embed="rId5"/>
                <a:stretch>
                  <a:fillRect l="-1065" t="-2994" b="-9581"/>
                </a:stretch>
              </a:blipFill>
            </p:spPr>
            <p:txBody>
              <a:bodyPr/>
              <a:lstStyle/>
              <a:p>
                <a:r>
                  <a:rPr lang="en-US">
                    <a:noFill/>
                  </a:rPr>
                  <a:t> </a:t>
                </a:r>
              </a:p>
            </p:txBody>
          </p:sp>
        </mc:Fallback>
      </mc:AlternateContent>
    </p:spTree>
    <p:extLst>
      <p:ext uri="{BB962C8B-B14F-4D97-AF65-F5344CB8AC3E}">
        <p14:creationId xmlns:p14="http://schemas.microsoft.com/office/powerpoint/2010/main" val="2272788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Relating a Rotation Vector to a DCM</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8285" y="1658960"/>
                <a:ext cx="6673755" cy="821059"/>
              </a:xfrm>
              <a:prstGeom prst="rect">
                <a:avLst/>
              </a:prstGeom>
              <a:noFill/>
            </p:spPr>
            <p:txBody>
              <a:bodyPr wrap="square" rtlCol="0">
                <a:spAutoFit/>
              </a:bodyPr>
              <a:lstStyle/>
              <a:p>
                <a:r>
                  <a:rPr lang="en-US" sz="2000" dirty="0" smtClean="0"/>
                  <a:t>A Rotation Vector </a:t>
                </a:r>
                <a14:m>
                  <m:oMath xmlns:m="http://schemas.openxmlformats.org/officeDocument/2006/math">
                    <m:acc>
                      <m:accPr>
                        <m:chr m:val="̂"/>
                        <m:ctrlPr>
                          <a:rPr lang="en-US" sz="2800" b="1" i="1" smtClean="0">
                            <a:latin typeface="Cambria Math"/>
                          </a:rPr>
                        </m:ctrlPr>
                      </m:accPr>
                      <m:e>
                        <m:r>
                          <a:rPr lang="en-US" sz="2800" b="1" i="1" smtClean="0">
                            <a:latin typeface="Cambria Math"/>
                          </a:rPr>
                          <m:t>𝒆</m:t>
                        </m:r>
                      </m:e>
                    </m:acc>
                    <m:r>
                      <a:rPr lang="en-US" sz="2800" b="1" i="1" smtClean="0">
                        <a:latin typeface="Cambria Math"/>
                      </a:rPr>
                      <m:t>=</m:t>
                    </m:r>
                    <m:r>
                      <a:rPr lang="en-US" sz="2800" b="0" i="1" smtClean="0">
                        <a:latin typeface="Cambria Math"/>
                        <a:ea typeface="Cambria Math"/>
                      </a:rPr>
                      <m:t>𝜃</m:t>
                    </m:r>
                    <m:r>
                      <a:rPr lang="en-US" sz="2800" b="1" i="1" smtClean="0">
                        <a:latin typeface="Cambria Math"/>
                        <a:ea typeface="Cambria Math"/>
                      </a:rPr>
                      <m:t>𝒖</m:t>
                    </m:r>
                  </m:oMath>
                </a14:m>
                <a:r>
                  <a:rPr lang="en-US" sz="2400" b="1" dirty="0" smtClean="0"/>
                  <a:t> </a:t>
                </a:r>
                <a:r>
                  <a:rPr lang="en-US" sz="2000" dirty="0" smtClean="0"/>
                  <a:t>can be converted to a Direction Cosine Matrix by</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138285" y="1658960"/>
                <a:ext cx="6673755" cy="821059"/>
              </a:xfrm>
              <a:prstGeom prst="rect">
                <a:avLst/>
              </a:prstGeom>
              <a:blipFill rotWithShape="1">
                <a:blip r:embed="rId2"/>
                <a:stretch>
                  <a:fillRect l="-1005" b="-12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38285" y="3198167"/>
                <a:ext cx="663271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a:rPr>
                        <m:t>𝐂</m:t>
                      </m:r>
                      <m:r>
                        <a:rPr lang="en-US" sz="2800" b="0" i="1" smtClean="0">
                          <a:latin typeface="Cambria Math"/>
                        </a:rPr>
                        <m:t>=</m:t>
                      </m:r>
                      <m:func>
                        <m:funcPr>
                          <m:ctrlPr>
                            <a:rPr lang="en-US" sz="2800" b="0" i="1" smtClean="0">
                              <a:latin typeface="Cambria Math"/>
                            </a:rPr>
                          </m:ctrlPr>
                        </m:funcPr>
                        <m:fName>
                          <m:r>
                            <m:rPr>
                              <m:sty m:val="p"/>
                            </m:rPr>
                            <a:rPr lang="en-US" sz="2800" b="0" i="0" smtClean="0">
                              <a:latin typeface="Cambria Math"/>
                            </a:rPr>
                            <m:t>cos</m:t>
                          </m:r>
                        </m:fName>
                        <m:e>
                          <m:r>
                            <a:rPr lang="en-US" sz="2800" b="0" i="1" smtClean="0">
                              <a:latin typeface="Cambria Math"/>
                              <a:ea typeface="Cambria Math"/>
                            </a:rPr>
                            <m:t>𝜃</m:t>
                          </m:r>
                        </m:e>
                      </m:func>
                      <m:r>
                        <a:rPr lang="en-US" sz="2800" b="1" i="0" smtClean="0">
                          <a:latin typeface="Cambria Math"/>
                          <a:ea typeface="Cambria Math"/>
                        </a:rPr>
                        <m:t>𝐈</m:t>
                      </m:r>
                      <m:r>
                        <a:rPr lang="en-US" sz="2800" b="0" i="1" smtClean="0">
                          <a:latin typeface="Cambria Math"/>
                          <a:ea typeface="Cambria Math"/>
                        </a:rPr>
                        <m:t>+</m:t>
                      </m:r>
                      <m:d>
                        <m:dPr>
                          <m:ctrlPr>
                            <a:rPr lang="en-US" sz="2800" b="0" i="1" smtClean="0">
                              <a:latin typeface="Cambria Math"/>
                              <a:ea typeface="Cambria Math"/>
                            </a:rPr>
                          </m:ctrlPr>
                        </m:dPr>
                        <m:e>
                          <m:r>
                            <a:rPr lang="en-US" sz="2800" b="0" i="1" smtClean="0">
                              <a:latin typeface="Cambria Math"/>
                              <a:ea typeface="Cambria Math"/>
                            </a:rPr>
                            <m:t>1−</m:t>
                          </m:r>
                          <m:func>
                            <m:funcPr>
                              <m:ctrlPr>
                                <a:rPr lang="en-US" sz="2800" b="0" i="1" smtClean="0">
                                  <a:latin typeface="Cambria Math"/>
                                  <a:ea typeface="Cambria Math"/>
                                </a:rPr>
                              </m:ctrlPr>
                            </m:funcPr>
                            <m:fName>
                              <m:r>
                                <m:rPr>
                                  <m:sty m:val="p"/>
                                </m:rPr>
                                <a:rPr lang="en-US" sz="2800" b="0" i="0" smtClean="0">
                                  <a:latin typeface="Cambria Math"/>
                                  <a:ea typeface="Cambria Math"/>
                                </a:rPr>
                                <m:t>cos</m:t>
                              </m:r>
                            </m:fName>
                            <m:e>
                              <m:r>
                                <a:rPr lang="en-US" sz="2800" b="0" i="1" smtClean="0">
                                  <a:latin typeface="Cambria Math"/>
                                  <a:ea typeface="Cambria Math"/>
                                </a:rPr>
                                <m:t>𝜃</m:t>
                              </m:r>
                            </m:e>
                          </m:func>
                        </m:e>
                      </m:d>
                      <m:r>
                        <a:rPr lang="en-US" sz="2800" b="1" i="1" smtClean="0">
                          <a:latin typeface="Cambria Math"/>
                          <a:ea typeface="Cambria Math"/>
                        </a:rPr>
                        <m:t>𝒖</m:t>
                      </m:r>
                      <m:sSup>
                        <m:sSupPr>
                          <m:ctrlPr>
                            <a:rPr lang="en-US" sz="2800" b="0" i="1" smtClean="0">
                              <a:latin typeface="Cambria Math"/>
                              <a:ea typeface="Cambria Math"/>
                            </a:rPr>
                          </m:ctrlPr>
                        </m:sSupPr>
                        <m:e>
                          <m:r>
                            <a:rPr lang="en-US" sz="2800" b="1" i="1" smtClean="0">
                              <a:latin typeface="Cambria Math"/>
                              <a:ea typeface="Cambria Math"/>
                            </a:rPr>
                            <m:t>𝒖</m:t>
                          </m:r>
                        </m:e>
                        <m:sup>
                          <m:r>
                            <a:rPr lang="en-US" sz="2800" b="0" i="1" smtClean="0">
                              <a:latin typeface="Cambria Math"/>
                              <a:ea typeface="Cambria Math"/>
                            </a:rPr>
                            <m:t>𝑇</m:t>
                          </m:r>
                        </m:sup>
                      </m:sSup>
                      <m:r>
                        <a:rPr lang="en-US" sz="2800" b="0" i="1" smtClean="0">
                          <a:latin typeface="Cambria Math"/>
                          <a:ea typeface="Cambria Math"/>
                        </a:rPr>
                        <m:t>−</m:t>
                      </m:r>
                      <m:r>
                        <a:rPr lang="en-US" sz="2800" b="0" i="1" smtClean="0">
                          <a:latin typeface="Cambria Math"/>
                          <a:ea typeface="Cambria Math"/>
                        </a:rPr>
                        <m:t>𝑠𝑖𝑛</m:t>
                      </m:r>
                      <m:r>
                        <a:rPr lang="en-US" sz="2800" b="0" i="1" smtClean="0">
                          <a:latin typeface="Cambria Math"/>
                          <a:ea typeface="Cambria Math"/>
                        </a:rPr>
                        <m:t>𝜃</m:t>
                      </m:r>
                      <m:d>
                        <m:dPr>
                          <m:begChr m:val="["/>
                          <m:endChr m:val="]"/>
                          <m:ctrlPr>
                            <a:rPr lang="en-US" sz="2800" b="0" i="1" smtClean="0">
                              <a:latin typeface="Cambria Math"/>
                              <a:ea typeface="Cambria Math"/>
                            </a:rPr>
                          </m:ctrlPr>
                        </m:dPr>
                        <m:e>
                          <m:r>
                            <a:rPr lang="en-US" sz="2800" b="1" i="1" smtClean="0">
                              <a:latin typeface="Cambria Math"/>
                              <a:ea typeface="Cambria Math"/>
                            </a:rPr>
                            <m:t>𝒖</m:t>
                          </m:r>
                          <m:r>
                            <a:rPr lang="en-US" sz="2800" b="1" i="1" smtClean="0">
                              <a:latin typeface="Cambria Math"/>
                              <a:ea typeface="Cambria Math"/>
                            </a:rPr>
                            <m:t>×</m:t>
                          </m:r>
                        </m:e>
                      </m:d>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138285" y="3198167"/>
                <a:ext cx="6632713" cy="52322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9978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Quaternions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15748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Quaternion Definition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308698" y="2529654"/>
                <a:ext cx="349068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𝐪</m:t>
                      </m:r>
                      <m:r>
                        <a:rPr lang="en-US" sz="2400" b="1" i="0" smtClean="0">
                          <a:latin typeface="Cambria Math"/>
                        </a:rPr>
                        <m:t>=</m:t>
                      </m:r>
                      <m:sSub>
                        <m:sSubPr>
                          <m:ctrlPr>
                            <a:rPr lang="en-US" sz="2400" b="1" i="1" smtClean="0">
                              <a:latin typeface="Cambria Math"/>
                            </a:rPr>
                          </m:ctrlPr>
                        </m:sSubPr>
                        <m:e>
                          <m:r>
                            <a:rPr lang="en-US" sz="2400" b="0" i="1" smtClean="0">
                              <a:latin typeface="Cambria Math"/>
                            </a:rPr>
                            <m:t>𝑞</m:t>
                          </m:r>
                        </m:e>
                        <m:sub>
                          <m:r>
                            <a:rPr lang="en-US" sz="2400" b="0" i="1" smtClean="0">
                              <a:latin typeface="Cambria Math"/>
                            </a:rPr>
                            <m:t>0</m:t>
                          </m:r>
                        </m:sub>
                      </m:sSub>
                      <m:r>
                        <a:rPr lang="en-US" sz="2400" b="0" i="1" smtClean="0">
                          <a:latin typeface="Cambria Math"/>
                        </a:rPr>
                        <m:t>+</m:t>
                      </m:r>
                      <m:sSub>
                        <m:sSubPr>
                          <m:ctrlPr>
                            <a:rPr lang="en-US" sz="2400" i="1" smtClean="0">
                              <a:latin typeface="Cambria Math"/>
                            </a:rPr>
                          </m:ctrlPr>
                        </m:sSubPr>
                        <m:e>
                          <m:r>
                            <a:rPr lang="en-US" sz="2400" b="0" i="1" smtClean="0">
                              <a:latin typeface="Cambria Math"/>
                            </a:rPr>
                            <m:t>𝑞</m:t>
                          </m:r>
                        </m:e>
                        <m:sub>
                          <m:r>
                            <a:rPr lang="en-US" sz="2400" b="0" i="1" smtClean="0">
                              <a:latin typeface="Cambria Math"/>
                            </a:rPr>
                            <m:t>1</m:t>
                          </m:r>
                        </m:sub>
                      </m:sSub>
                      <m:r>
                        <a:rPr lang="en-US" sz="2400" b="1" i="1" smtClean="0">
                          <a:latin typeface="Cambria Math"/>
                        </a:rPr>
                        <m:t>𝒊</m:t>
                      </m:r>
                      <m:r>
                        <a:rPr lang="en-US" sz="2400" b="1" i="1" smtClean="0">
                          <a:latin typeface="Cambria Math"/>
                        </a:rPr>
                        <m:t>+</m:t>
                      </m:r>
                      <m:sSub>
                        <m:sSubPr>
                          <m:ctrlPr>
                            <a:rPr lang="en-US" sz="2400" i="1" smtClean="0">
                              <a:latin typeface="Cambria Math"/>
                            </a:rPr>
                          </m:ctrlPr>
                        </m:sSubPr>
                        <m:e>
                          <m:r>
                            <a:rPr lang="en-US" sz="2400" b="0" i="1" smtClean="0">
                              <a:latin typeface="Cambria Math"/>
                            </a:rPr>
                            <m:t>𝑞</m:t>
                          </m:r>
                        </m:e>
                        <m:sub>
                          <m:r>
                            <a:rPr lang="en-US" sz="2400" b="0" i="1" smtClean="0">
                              <a:latin typeface="Cambria Math"/>
                            </a:rPr>
                            <m:t>2</m:t>
                          </m:r>
                        </m:sub>
                      </m:sSub>
                      <m:r>
                        <a:rPr lang="en-US" sz="2400" b="1" i="1" smtClean="0">
                          <a:latin typeface="Cambria Math"/>
                        </a:rPr>
                        <m:t>𝒋</m:t>
                      </m:r>
                      <m:r>
                        <a:rPr lang="en-US" sz="2400" b="1" i="1" smtClean="0">
                          <a:latin typeface="Cambria Math"/>
                        </a:rPr>
                        <m:t>+</m:t>
                      </m:r>
                      <m:sSub>
                        <m:sSubPr>
                          <m:ctrlPr>
                            <a:rPr lang="en-US" sz="2400" i="1" smtClean="0">
                              <a:latin typeface="Cambria Math"/>
                            </a:rPr>
                          </m:ctrlPr>
                        </m:sSubPr>
                        <m:e>
                          <m:r>
                            <a:rPr lang="en-US" sz="2400" b="0" i="1" smtClean="0">
                              <a:latin typeface="Cambria Math"/>
                            </a:rPr>
                            <m:t>𝑞</m:t>
                          </m:r>
                        </m:e>
                        <m:sub>
                          <m:r>
                            <a:rPr lang="en-US" sz="2400" b="0" i="1" smtClean="0">
                              <a:latin typeface="Cambria Math"/>
                            </a:rPr>
                            <m:t>3</m:t>
                          </m:r>
                        </m:sub>
                      </m:sSub>
                      <m:r>
                        <a:rPr lang="en-US" sz="2400" b="1" i="1" smtClean="0">
                          <a:latin typeface="Cambria Math"/>
                        </a:rPr>
                        <m:t>𝒌</m:t>
                      </m:r>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308698" y="2529654"/>
                <a:ext cx="3490681" cy="461665"/>
              </a:xfrm>
              <a:prstGeom prst="rect">
                <a:avLst/>
              </a:prstGeom>
              <a:blipFill rotWithShape="1">
                <a:blip r:embed="rId2"/>
                <a:stretch>
                  <a:fillRect l="-175" r="-175" b="-18421"/>
                </a:stretch>
              </a:blipFill>
            </p:spPr>
            <p:txBody>
              <a:bodyPr/>
              <a:lstStyle/>
              <a:p>
                <a:r>
                  <a:rPr lang="en-US">
                    <a:noFill/>
                  </a:rPr>
                  <a:t> </a:t>
                </a:r>
              </a:p>
            </p:txBody>
          </p:sp>
        </mc:Fallback>
      </mc:AlternateContent>
      <p:sp>
        <p:nvSpPr>
          <p:cNvPr id="4" name="TextBox 3"/>
          <p:cNvSpPr txBox="1"/>
          <p:nvPr/>
        </p:nvSpPr>
        <p:spPr>
          <a:xfrm>
            <a:off x="1308698" y="1667741"/>
            <a:ext cx="6920901" cy="707886"/>
          </a:xfrm>
          <a:prstGeom prst="rect">
            <a:avLst/>
          </a:prstGeom>
          <a:noFill/>
        </p:spPr>
        <p:txBody>
          <a:bodyPr wrap="square" rtlCol="0">
            <a:spAutoFit/>
          </a:bodyPr>
          <a:lstStyle/>
          <a:p>
            <a:r>
              <a:rPr lang="en-US" sz="2000" dirty="0" smtClean="0"/>
              <a:t>We can define a quaternion in a form similar to complex numbers as</a:t>
            </a:r>
            <a:endParaRPr lang="en-US" sz="2000" dirty="0"/>
          </a:p>
        </p:txBody>
      </p:sp>
      <p:sp>
        <p:nvSpPr>
          <p:cNvPr id="5" name="TextBox 4"/>
          <p:cNvSpPr txBox="1"/>
          <p:nvPr/>
        </p:nvSpPr>
        <p:spPr>
          <a:xfrm>
            <a:off x="1308698" y="3022235"/>
            <a:ext cx="3797691" cy="400110"/>
          </a:xfrm>
          <a:prstGeom prst="rect">
            <a:avLst/>
          </a:prstGeom>
          <a:noFill/>
        </p:spPr>
        <p:txBody>
          <a:bodyPr wrap="square" rtlCol="0">
            <a:spAutoFit/>
          </a:bodyPr>
          <a:lstStyle/>
          <a:p>
            <a:r>
              <a:rPr lang="en-US" sz="2000" dirty="0" smtClean="0"/>
              <a:t>with the conventions</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308698" y="3514816"/>
                <a:ext cx="3602514"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r>
                            <a:rPr lang="en-US" sz="2400" b="1" i="1" smtClean="0">
                              <a:latin typeface="Cambria Math"/>
                            </a:rPr>
                            <m:t>𝒊</m:t>
                          </m:r>
                        </m:e>
                        <m:sup>
                          <m:r>
                            <a:rPr lang="en-US" sz="2400" b="1" i="1" smtClean="0">
                              <a:latin typeface="Cambria Math"/>
                            </a:rPr>
                            <m:t>𝟐</m:t>
                          </m:r>
                        </m:sup>
                      </m:sSup>
                      <m:r>
                        <a:rPr lang="en-US" sz="2400" b="1" i="1" smtClean="0">
                          <a:latin typeface="Cambria Math"/>
                        </a:rPr>
                        <m:t>=</m:t>
                      </m:r>
                      <m:sSup>
                        <m:sSupPr>
                          <m:ctrlPr>
                            <a:rPr lang="en-US" sz="2400" b="1" i="1" smtClean="0">
                              <a:latin typeface="Cambria Math"/>
                            </a:rPr>
                          </m:ctrlPr>
                        </m:sSupPr>
                        <m:e>
                          <m:r>
                            <a:rPr lang="en-US" sz="2400" b="1" i="1" smtClean="0">
                              <a:latin typeface="Cambria Math"/>
                            </a:rPr>
                            <m:t>𝒋</m:t>
                          </m:r>
                        </m:e>
                        <m:sup>
                          <m:r>
                            <a:rPr lang="en-US" sz="2400" b="1" i="1" smtClean="0">
                              <a:latin typeface="Cambria Math"/>
                            </a:rPr>
                            <m:t>𝟐</m:t>
                          </m:r>
                        </m:sup>
                      </m:sSup>
                      <m:r>
                        <a:rPr lang="en-US" sz="2400" b="1" i="1" smtClean="0">
                          <a:latin typeface="Cambria Math"/>
                        </a:rPr>
                        <m:t>=</m:t>
                      </m:r>
                      <m:sSup>
                        <m:sSupPr>
                          <m:ctrlPr>
                            <a:rPr lang="en-US" sz="2400" b="1" i="1" smtClean="0">
                              <a:latin typeface="Cambria Math"/>
                            </a:rPr>
                          </m:ctrlPr>
                        </m:sSupPr>
                        <m:e>
                          <m:r>
                            <a:rPr lang="en-US" sz="2400" b="1" i="1" smtClean="0">
                              <a:latin typeface="Cambria Math"/>
                            </a:rPr>
                            <m:t>𝒌</m:t>
                          </m:r>
                        </m:e>
                        <m:sup>
                          <m:r>
                            <a:rPr lang="en-US" sz="2400" b="1" i="1" smtClean="0">
                              <a:latin typeface="Cambria Math"/>
                            </a:rPr>
                            <m:t>𝟐</m:t>
                          </m:r>
                        </m:sup>
                      </m:sSup>
                      <m:r>
                        <a:rPr lang="en-US" sz="2400" b="1" i="1" smtClean="0">
                          <a:latin typeface="Cambria Math"/>
                        </a:rPr>
                        <m:t>=</m:t>
                      </m:r>
                      <m:r>
                        <a:rPr lang="en-US" sz="2400" b="1" i="1" smtClean="0">
                          <a:latin typeface="Cambria Math"/>
                        </a:rPr>
                        <m:t>𝒊𝒋𝒌</m:t>
                      </m:r>
                      <m:r>
                        <a:rPr lang="en-US" sz="2400" b="1" i="1" smtClean="0">
                          <a:latin typeface="Cambria Math"/>
                        </a:rPr>
                        <m:t>=−</m:t>
                      </m:r>
                      <m:r>
                        <a:rPr lang="en-US" sz="2400" b="1" i="1" smtClean="0">
                          <a:latin typeface="Cambria Math"/>
                        </a:rPr>
                        <m:t>𝟏</m:t>
                      </m:r>
                    </m:oMath>
                  </m:oMathPara>
                </a14:m>
                <a:endParaRPr lang="en-US" sz="2400" b="1" i="1"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308698" y="3514816"/>
                <a:ext cx="3602514" cy="4700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08698" y="4508313"/>
                <a:ext cx="1932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𝒊𝒋</m:t>
                      </m:r>
                      <m:r>
                        <a:rPr lang="en-US" sz="2400" b="1" i="1" smtClean="0">
                          <a:latin typeface="Cambria Math"/>
                        </a:rPr>
                        <m:t>=−</m:t>
                      </m:r>
                      <m:r>
                        <a:rPr lang="en-US" sz="2400" b="1" i="1" smtClean="0">
                          <a:latin typeface="Cambria Math"/>
                        </a:rPr>
                        <m:t>𝒋𝒊</m:t>
                      </m:r>
                      <m:r>
                        <a:rPr lang="en-US" sz="2400" b="1" i="1" smtClean="0">
                          <a:latin typeface="Cambria Math"/>
                        </a:rPr>
                        <m:t>=</m:t>
                      </m:r>
                      <m:r>
                        <a:rPr lang="en-US" sz="2400" b="1" i="1" smtClean="0">
                          <a:latin typeface="Cambria Math"/>
                        </a:rPr>
                        <m:t>𝒌</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308698" y="4508313"/>
                <a:ext cx="1932038" cy="461665"/>
              </a:xfrm>
              <a:prstGeom prst="rect">
                <a:avLst/>
              </a:prstGeom>
              <a:blipFill rotWithShape="1">
                <a:blip r:embed="rId4"/>
                <a:stretch>
                  <a:fillRect l="-63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08698" y="5000894"/>
                <a:ext cx="19467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𝒋𝒌</m:t>
                      </m:r>
                      <m:r>
                        <a:rPr lang="en-US" sz="2400" b="1" i="1" smtClean="0">
                          <a:latin typeface="Cambria Math"/>
                        </a:rPr>
                        <m:t>=−</m:t>
                      </m:r>
                      <m:r>
                        <a:rPr lang="en-US" sz="2400" b="1" i="1" smtClean="0">
                          <a:latin typeface="Cambria Math"/>
                        </a:rPr>
                        <m:t>𝒌𝒋</m:t>
                      </m:r>
                      <m:r>
                        <a:rPr lang="en-US" sz="2400" b="1" i="1" smtClean="0">
                          <a:latin typeface="Cambria Math"/>
                        </a:rPr>
                        <m:t>=</m:t>
                      </m:r>
                      <m:r>
                        <a:rPr lang="en-US" sz="2400" b="1" i="1" smtClean="0">
                          <a:latin typeface="Cambria Math"/>
                        </a:rPr>
                        <m:t>𝒊</m:t>
                      </m:r>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308698" y="5000894"/>
                <a:ext cx="1946787" cy="461665"/>
              </a:xfrm>
              <a:prstGeom prst="rect">
                <a:avLst/>
              </a:prstGeom>
              <a:blipFill rotWithShape="1">
                <a:blip r:embed="rId5"/>
                <a:stretch>
                  <a:fillRect l="-2194" r="-313"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08698" y="5493474"/>
                <a:ext cx="1932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𝒌𝒊</m:t>
                      </m:r>
                      <m:r>
                        <a:rPr lang="en-US" sz="2400" b="1" i="1" smtClean="0">
                          <a:latin typeface="Cambria Math"/>
                        </a:rPr>
                        <m:t>=−</m:t>
                      </m:r>
                      <m:r>
                        <a:rPr lang="en-US" sz="2400" b="1" i="1" smtClean="0">
                          <a:latin typeface="Cambria Math"/>
                        </a:rPr>
                        <m:t>𝒊𝒌</m:t>
                      </m:r>
                      <m:r>
                        <a:rPr lang="en-US" sz="2400" b="1" i="1" smtClean="0">
                          <a:latin typeface="Cambria Math"/>
                        </a:rPr>
                        <m:t>=</m:t>
                      </m:r>
                      <m:r>
                        <a:rPr lang="en-US" sz="2400" b="1" i="1" smtClean="0">
                          <a:latin typeface="Cambria Math"/>
                        </a:rPr>
                        <m:t>𝒋</m:t>
                      </m:r>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1308698" y="5493474"/>
                <a:ext cx="1932038" cy="461665"/>
              </a:xfrm>
              <a:prstGeom prst="rect">
                <a:avLst/>
              </a:prstGeom>
              <a:blipFill rotWithShape="1">
                <a:blip r:embed="rId6"/>
                <a:stretch>
                  <a:fillRect l="-946" r="-1893" b="-18421"/>
                </a:stretch>
              </a:blipFill>
            </p:spPr>
            <p:txBody>
              <a:bodyPr/>
              <a:lstStyle/>
              <a:p>
                <a:r>
                  <a:rPr lang="en-US">
                    <a:noFill/>
                  </a:rPr>
                  <a:t> </a:t>
                </a:r>
              </a:p>
            </p:txBody>
          </p:sp>
        </mc:Fallback>
      </mc:AlternateContent>
      <p:sp>
        <p:nvSpPr>
          <p:cNvPr id="10" name="TextBox 9"/>
          <p:cNvSpPr txBox="1"/>
          <p:nvPr/>
        </p:nvSpPr>
        <p:spPr>
          <a:xfrm>
            <a:off x="1308698" y="4015732"/>
            <a:ext cx="4490426" cy="400110"/>
          </a:xfrm>
          <a:prstGeom prst="rect">
            <a:avLst/>
          </a:prstGeom>
          <a:noFill/>
        </p:spPr>
        <p:txBody>
          <a:bodyPr wrap="square" rtlCol="0">
            <a:spAutoFit/>
          </a:bodyPr>
          <a:lstStyle/>
          <a:p>
            <a:r>
              <a:rPr lang="en-US" sz="2000" dirty="0" smtClean="0"/>
              <a:t>This leads to the relations</a:t>
            </a:r>
            <a:endParaRPr lang="en-US" sz="2000" dirty="0"/>
          </a:p>
        </p:txBody>
      </p:sp>
    </p:spTree>
    <p:extLst>
      <p:ext uri="{BB962C8B-B14F-4D97-AF65-F5344CB8AC3E}">
        <p14:creationId xmlns:p14="http://schemas.microsoft.com/office/powerpoint/2010/main" val="2676323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Quaternion Multiplication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555408" y="4464857"/>
                <a:ext cx="4595297" cy="13395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0" smtClean="0">
                          <a:latin typeface="Cambria Math"/>
                        </a:rPr>
                        <m:t>𝐩</m:t>
                      </m:r>
                      <m:r>
                        <a:rPr lang="en-US" sz="2200" b="1" i="1" smtClean="0">
                          <a:latin typeface="Cambria Math"/>
                          <a:ea typeface="Cambria Math"/>
                        </a:rPr>
                        <m:t>⨂</m:t>
                      </m:r>
                      <m:r>
                        <a:rPr lang="en-US" sz="2200" b="1" i="0" smtClean="0">
                          <a:latin typeface="Cambria Math"/>
                          <a:ea typeface="Cambria Math"/>
                        </a:rPr>
                        <m:t>𝐪</m:t>
                      </m:r>
                      <m:r>
                        <a:rPr lang="en-US" sz="2200" b="0" i="1" smtClean="0">
                          <a:latin typeface="Cambria Math"/>
                        </a:rPr>
                        <m:t>=</m:t>
                      </m:r>
                      <m:d>
                        <m:dPr>
                          <m:begChr m:val="["/>
                          <m:endChr m:val="]"/>
                          <m:ctrlPr>
                            <a:rPr lang="en-US" sz="2200" i="1" smtClean="0">
                              <a:latin typeface="Cambria Math"/>
                            </a:rPr>
                          </m:ctrlPr>
                        </m:dPr>
                        <m:e>
                          <m:m>
                            <m:mPr>
                              <m:mcs>
                                <m:mc>
                                  <m:mcPr>
                                    <m:count m:val="2"/>
                                    <m:mcJc m:val="center"/>
                                  </m:mcPr>
                                </m:mc>
                              </m:mcs>
                              <m:ctrlPr>
                                <a:rPr lang="en-US" sz="2200" i="1" smtClean="0">
                                  <a:latin typeface="Cambria Math"/>
                                </a:rPr>
                              </m:ctrlPr>
                            </m:mPr>
                            <m:mr>
                              <m:e>
                                <m:m>
                                  <m:mPr>
                                    <m:mcs>
                                      <m:mc>
                                        <m:mcPr>
                                          <m:count m:val="2"/>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0</m:t>
                                          </m:r>
                                        </m:sub>
                                      </m:sSub>
                                    </m:e>
                                    <m:e>
                                      <m:r>
                                        <a:rPr lang="en-US" sz="2200" b="0" i="1" smtClean="0">
                                          <a:latin typeface="Cambria Math"/>
                                        </a:rPr>
                                        <m:t>−</m:t>
                                      </m:r>
                                      <m:sSub>
                                        <m:sSubPr>
                                          <m:ctrlPr>
                                            <a:rPr lang="en-US" sz="2200" i="1" smtClean="0">
                                              <a:latin typeface="Cambria Math"/>
                                            </a:rPr>
                                          </m:ctrlPr>
                                        </m:sSubPr>
                                        <m:e>
                                          <m:r>
                                            <a:rPr lang="en-US" sz="2200" b="0" i="1" smtClean="0">
                                              <a:latin typeface="Cambria Math"/>
                                            </a:rPr>
                                            <m:t>𝑝</m:t>
                                          </m:r>
                                        </m:e>
                                        <m:sub>
                                          <m:r>
                                            <a:rPr lang="en-US" sz="2200" b="0" i="1" smtClean="0">
                                              <a:latin typeface="Cambria Math"/>
                                            </a:rPr>
                                            <m:t>1</m:t>
                                          </m:r>
                                        </m:sub>
                                      </m:sSub>
                                    </m:e>
                                  </m:m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1</m:t>
                                          </m:r>
                                        </m:sub>
                                      </m:sSub>
                                    </m:e>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0</m:t>
                                          </m:r>
                                        </m:sub>
                                      </m:sSub>
                                    </m:e>
                                  </m:mr>
                                </m:m>
                              </m:e>
                              <m:e>
                                <m:m>
                                  <m:mPr>
                                    <m:mcs>
                                      <m:mc>
                                        <m:mcPr>
                                          <m:count m:val="2"/>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m:t>
                                          </m:r>
                                          <m:r>
                                            <a:rPr lang="en-US" sz="2200" b="0" i="1" smtClean="0">
                                              <a:latin typeface="Cambria Math"/>
                                            </a:rPr>
                                            <m:t>𝑝</m:t>
                                          </m:r>
                                        </m:e>
                                        <m:sub>
                                          <m:r>
                                            <a:rPr lang="en-US" sz="2200" b="0" i="1" smtClean="0">
                                              <a:latin typeface="Cambria Math"/>
                                            </a:rPr>
                                            <m:t>2</m:t>
                                          </m:r>
                                        </m:sub>
                                      </m:sSub>
                                    </m:e>
                                    <m:e>
                                      <m:r>
                                        <a:rPr lang="en-US" sz="2200" b="0" i="1" smtClean="0">
                                          <a:latin typeface="Cambria Math"/>
                                        </a:rPr>
                                        <m:t>−</m:t>
                                      </m:r>
                                      <m:sSub>
                                        <m:sSubPr>
                                          <m:ctrlPr>
                                            <a:rPr lang="en-US" sz="2200" i="1" smtClean="0">
                                              <a:latin typeface="Cambria Math"/>
                                            </a:rPr>
                                          </m:ctrlPr>
                                        </m:sSubPr>
                                        <m:e>
                                          <m:r>
                                            <a:rPr lang="en-US" sz="2200" b="0" i="1" smtClean="0">
                                              <a:latin typeface="Cambria Math"/>
                                            </a:rPr>
                                            <m:t>𝑝</m:t>
                                          </m:r>
                                        </m:e>
                                        <m:sub>
                                          <m:r>
                                            <a:rPr lang="en-US" sz="2200" b="0" i="1" smtClean="0">
                                              <a:latin typeface="Cambria Math"/>
                                            </a:rPr>
                                            <m:t>3</m:t>
                                          </m:r>
                                        </m:sub>
                                      </m:sSub>
                                    </m:e>
                                  </m:mr>
                                  <m:mr>
                                    <m:e>
                                      <m:r>
                                        <a:rPr lang="en-US" sz="2200" b="0" i="1" smtClean="0">
                                          <a:latin typeface="Cambria Math"/>
                                        </a:rPr>
                                        <m:t>−</m:t>
                                      </m:r>
                                      <m:sSub>
                                        <m:sSubPr>
                                          <m:ctrlPr>
                                            <a:rPr lang="en-US" sz="2200" i="1" smtClean="0">
                                              <a:latin typeface="Cambria Math"/>
                                            </a:rPr>
                                          </m:ctrlPr>
                                        </m:sSubPr>
                                        <m:e>
                                          <m:r>
                                            <a:rPr lang="en-US" sz="2200" b="0" i="1" smtClean="0">
                                              <a:latin typeface="Cambria Math"/>
                                            </a:rPr>
                                            <m:t>𝑝</m:t>
                                          </m:r>
                                        </m:e>
                                        <m:sub>
                                          <m:r>
                                            <a:rPr lang="en-US" sz="2200" b="0" i="1" smtClean="0">
                                              <a:latin typeface="Cambria Math"/>
                                            </a:rPr>
                                            <m:t>3</m:t>
                                          </m:r>
                                        </m:sub>
                                      </m:sSub>
                                    </m:e>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2</m:t>
                                          </m:r>
                                        </m:sub>
                                      </m:sSub>
                                    </m:e>
                                  </m:mr>
                                </m:m>
                              </m:e>
                            </m:mr>
                            <m:mr>
                              <m:e>
                                <m:m>
                                  <m:mPr>
                                    <m:mcs>
                                      <m:mc>
                                        <m:mcPr>
                                          <m:count m:val="2"/>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2</m:t>
                                          </m:r>
                                        </m:sub>
                                      </m:sSub>
                                    </m:e>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3</m:t>
                                          </m:r>
                                        </m:sub>
                                      </m:sSub>
                                    </m:e>
                                  </m:m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3</m:t>
                                          </m:r>
                                        </m:sub>
                                      </m:sSub>
                                    </m:e>
                                    <m:e>
                                      <m:r>
                                        <a:rPr lang="en-US" sz="2200" b="0" i="1" smtClean="0">
                                          <a:latin typeface="Cambria Math"/>
                                        </a:rPr>
                                        <m:t>−</m:t>
                                      </m:r>
                                      <m:sSub>
                                        <m:sSubPr>
                                          <m:ctrlPr>
                                            <a:rPr lang="en-US" sz="2200" i="1" smtClean="0">
                                              <a:latin typeface="Cambria Math"/>
                                            </a:rPr>
                                          </m:ctrlPr>
                                        </m:sSubPr>
                                        <m:e>
                                          <m:r>
                                            <a:rPr lang="en-US" sz="2200" b="0" i="1" smtClean="0">
                                              <a:latin typeface="Cambria Math"/>
                                            </a:rPr>
                                            <m:t>𝑝</m:t>
                                          </m:r>
                                        </m:e>
                                        <m:sub>
                                          <m:r>
                                            <a:rPr lang="en-US" sz="2200" b="0" i="1" smtClean="0">
                                              <a:latin typeface="Cambria Math"/>
                                            </a:rPr>
                                            <m:t>2</m:t>
                                          </m:r>
                                        </m:sub>
                                      </m:sSub>
                                    </m:e>
                                  </m:mr>
                                </m:m>
                              </m:e>
                              <m:e>
                                <m:m>
                                  <m:mPr>
                                    <m:mcs>
                                      <m:mc>
                                        <m:mcPr>
                                          <m:count m:val="2"/>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0</m:t>
                                          </m:r>
                                        </m:sub>
                                      </m:sSub>
                                    </m:e>
                                    <m:e>
                                      <m:sSub>
                                        <m:sSubPr>
                                          <m:ctrlPr>
                                            <a:rPr lang="en-US" sz="2200" i="1" smtClean="0">
                                              <a:latin typeface="Cambria Math"/>
                                            </a:rPr>
                                          </m:ctrlPr>
                                        </m:sSubPr>
                                        <m:e>
                                          <m:r>
                                            <a:rPr lang="en-US" sz="2200" b="0" i="1" smtClean="0">
                                              <a:latin typeface="Cambria Math"/>
                                            </a:rPr>
                                            <m:t>−</m:t>
                                          </m:r>
                                          <m:r>
                                            <a:rPr lang="en-US" sz="2200" b="0" i="1" smtClean="0">
                                              <a:latin typeface="Cambria Math"/>
                                            </a:rPr>
                                            <m:t>𝑝</m:t>
                                          </m:r>
                                        </m:e>
                                        <m:sub>
                                          <m:r>
                                            <a:rPr lang="en-US" sz="2200" b="0" i="1" smtClean="0">
                                              <a:latin typeface="Cambria Math"/>
                                            </a:rPr>
                                            <m:t>1</m:t>
                                          </m:r>
                                        </m:sub>
                                      </m:sSub>
                                    </m:e>
                                  </m:mr>
                                  <m:mr>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1</m:t>
                                          </m:r>
                                        </m:sub>
                                      </m:sSub>
                                    </m:e>
                                    <m:e>
                                      <m:sSub>
                                        <m:sSubPr>
                                          <m:ctrlPr>
                                            <a:rPr lang="en-US" sz="2200" i="1" smtClean="0">
                                              <a:latin typeface="Cambria Math"/>
                                            </a:rPr>
                                          </m:ctrlPr>
                                        </m:sSubPr>
                                        <m:e>
                                          <m:r>
                                            <a:rPr lang="en-US" sz="2200" b="0" i="1" smtClean="0">
                                              <a:latin typeface="Cambria Math"/>
                                            </a:rPr>
                                            <m:t>𝑝</m:t>
                                          </m:r>
                                        </m:e>
                                        <m:sub>
                                          <m:r>
                                            <a:rPr lang="en-US" sz="2200" b="0" i="1" smtClean="0">
                                              <a:latin typeface="Cambria Math"/>
                                            </a:rPr>
                                            <m:t>0</m:t>
                                          </m:r>
                                        </m:sub>
                                      </m:sSub>
                                    </m:e>
                                  </m:mr>
                                </m:m>
                              </m:e>
                            </m:mr>
                          </m:m>
                        </m:e>
                      </m:d>
                      <m:d>
                        <m:dPr>
                          <m:begChr m:val="["/>
                          <m:endChr m:val="]"/>
                          <m:ctrlPr>
                            <a:rPr lang="en-US" sz="2200" i="1" smtClean="0">
                              <a:latin typeface="Cambria Math"/>
                            </a:rPr>
                          </m:ctrlPr>
                        </m:dPr>
                        <m:e>
                          <m:m>
                            <m:mPr>
                              <m:mcs>
                                <m:mc>
                                  <m:mcPr>
                                    <m:count m:val="1"/>
                                    <m:mcJc m:val="center"/>
                                  </m:mcPr>
                                </m:mc>
                              </m:mcs>
                              <m:ctrlPr>
                                <a:rPr lang="en-US" sz="2200" i="1" smtClean="0">
                                  <a:latin typeface="Cambria Math"/>
                                </a:rPr>
                              </m:ctrlPr>
                            </m:mPr>
                            <m:mr>
                              <m:e>
                                <m:m>
                                  <m:mPr>
                                    <m:mcs>
                                      <m:mc>
                                        <m:mcPr>
                                          <m:count m:val="1"/>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0</m:t>
                                          </m:r>
                                        </m:sub>
                                      </m:sSub>
                                    </m:e>
                                  </m:m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1</m:t>
                                          </m:r>
                                        </m:sub>
                                      </m:sSub>
                                    </m:e>
                                  </m:mr>
                                </m:m>
                              </m:e>
                            </m:mr>
                            <m:mr>
                              <m:e>
                                <m:m>
                                  <m:mPr>
                                    <m:mcs>
                                      <m:mc>
                                        <m:mcPr>
                                          <m:count m:val="1"/>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2</m:t>
                                          </m:r>
                                        </m:sub>
                                      </m:sSub>
                                    </m:e>
                                  </m:m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3</m:t>
                                          </m:r>
                                        </m:sub>
                                      </m:sSub>
                                    </m:e>
                                  </m:mr>
                                </m:m>
                              </m:e>
                            </m:mr>
                          </m:m>
                        </m:e>
                      </m:d>
                    </m:oMath>
                  </m:oMathPara>
                </a14:m>
                <a:endParaRPr 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1555408" y="4464857"/>
                <a:ext cx="4595297" cy="1339597"/>
              </a:xfrm>
              <a:prstGeom prst="rect">
                <a:avLst/>
              </a:prstGeom>
              <a:blipFill rotWithShape="1">
                <a:blip r:embed="rId2"/>
                <a:stretch>
                  <a:fillRect/>
                </a:stretch>
              </a:blipFill>
            </p:spPr>
            <p:txBody>
              <a:bodyPr/>
              <a:lstStyle/>
              <a:p>
                <a:r>
                  <a:rPr lang="en-US">
                    <a:noFill/>
                  </a:rPr>
                  <a:t> </a:t>
                </a:r>
              </a:p>
            </p:txBody>
          </p:sp>
        </mc:Fallback>
      </mc:AlternateContent>
      <p:grpSp>
        <p:nvGrpSpPr>
          <p:cNvPr id="9" name="Group 8"/>
          <p:cNvGrpSpPr/>
          <p:nvPr/>
        </p:nvGrpSpPr>
        <p:grpSpPr>
          <a:xfrm>
            <a:off x="1555408" y="2235557"/>
            <a:ext cx="2949489" cy="1359651"/>
            <a:chOff x="2229760" y="1955984"/>
            <a:chExt cx="2949489" cy="1359651"/>
          </a:xfrm>
        </p:grpSpPr>
        <mc:AlternateContent xmlns:mc="http://schemas.openxmlformats.org/markup-compatibility/2006" xmlns:a14="http://schemas.microsoft.com/office/drawing/2010/main">
          <mc:Choice Requires="a14">
            <p:sp>
              <p:nvSpPr>
                <p:cNvPr id="4" name="TextBox 3"/>
                <p:cNvSpPr txBox="1"/>
                <p:nvPr/>
              </p:nvSpPr>
              <p:spPr>
                <a:xfrm>
                  <a:off x="3877354" y="1955984"/>
                  <a:ext cx="1301895" cy="13395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0" smtClean="0">
                            <a:latin typeface="Cambria Math"/>
                          </a:rPr>
                          <m:t>𝐪</m:t>
                        </m:r>
                        <m:r>
                          <a:rPr lang="en-US" sz="2200" b="0" i="1" smtClean="0">
                            <a:latin typeface="Cambria Math"/>
                          </a:rPr>
                          <m:t>=</m:t>
                        </m:r>
                        <m:d>
                          <m:dPr>
                            <m:begChr m:val="["/>
                            <m:endChr m:val="]"/>
                            <m:ctrlPr>
                              <a:rPr lang="en-US" sz="2200" i="1" smtClean="0">
                                <a:latin typeface="Cambria Math"/>
                              </a:rPr>
                            </m:ctrlPr>
                          </m:dPr>
                          <m:e>
                            <m:m>
                              <m:mPr>
                                <m:mcs>
                                  <m:mc>
                                    <m:mcPr>
                                      <m:count m:val="1"/>
                                      <m:mcJc m:val="center"/>
                                    </m:mcPr>
                                  </m:mc>
                                </m:mcs>
                                <m:ctrlPr>
                                  <a:rPr lang="en-US" sz="2200" i="1" smtClean="0">
                                    <a:latin typeface="Cambria Math"/>
                                  </a:rPr>
                                </m:ctrlPr>
                              </m:mPr>
                              <m:mr>
                                <m:e>
                                  <m:m>
                                    <m:mPr>
                                      <m:mcs>
                                        <m:mc>
                                          <m:mcPr>
                                            <m:count m:val="1"/>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0</m:t>
                                            </m:r>
                                          </m:sub>
                                        </m:sSub>
                                      </m:e>
                                    </m:m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1</m:t>
                                            </m:r>
                                          </m:sub>
                                        </m:sSub>
                                      </m:e>
                                    </m:mr>
                                  </m:m>
                                </m:e>
                              </m:mr>
                              <m:mr>
                                <m:e>
                                  <m:m>
                                    <m:mPr>
                                      <m:mcs>
                                        <m:mc>
                                          <m:mcPr>
                                            <m:count m:val="1"/>
                                            <m:mcJc m:val="center"/>
                                          </m:mcPr>
                                        </m:mc>
                                      </m:mcs>
                                      <m:ctrlPr>
                                        <a:rPr lang="en-US" sz="2200" i="1" smtClean="0">
                                          <a:latin typeface="Cambria Math"/>
                                        </a:rPr>
                                      </m:ctrlPr>
                                    </m:mP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2</m:t>
                                            </m:r>
                                          </m:sub>
                                        </m:sSub>
                                      </m:e>
                                    </m:mr>
                                    <m:mr>
                                      <m:e>
                                        <m:sSub>
                                          <m:sSubPr>
                                            <m:ctrlPr>
                                              <a:rPr lang="en-US" sz="2200" i="1" smtClean="0">
                                                <a:latin typeface="Cambria Math"/>
                                              </a:rPr>
                                            </m:ctrlPr>
                                          </m:sSubPr>
                                          <m:e>
                                            <m:r>
                                              <a:rPr lang="en-US" sz="2200" b="0" i="1" smtClean="0">
                                                <a:latin typeface="Cambria Math"/>
                                              </a:rPr>
                                              <m:t>𝑞</m:t>
                                            </m:r>
                                          </m:e>
                                          <m:sub>
                                            <m:r>
                                              <a:rPr lang="en-US" sz="2200" b="0" i="1" smtClean="0">
                                                <a:latin typeface="Cambria Math"/>
                                              </a:rPr>
                                              <m:t>3</m:t>
                                            </m:r>
                                          </m:sub>
                                        </m:sSub>
                                      </m:e>
                                    </m:mr>
                                  </m:m>
                                </m:e>
                              </m:mr>
                            </m:m>
                          </m:e>
                        </m:d>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877354" y="1955984"/>
                  <a:ext cx="1301895" cy="133959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29760" y="1976038"/>
                  <a:ext cx="1304844" cy="13395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1" i="0" smtClean="0">
                            <a:latin typeface="Cambria Math"/>
                          </a:rPr>
                          <m:t>𝐩</m:t>
                        </m:r>
                        <m:r>
                          <a:rPr lang="en-US" sz="2200" b="0" i="1" smtClean="0">
                            <a:latin typeface="Cambria Math"/>
                          </a:rPr>
                          <m:t>=</m:t>
                        </m:r>
                        <m:d>
                          <m:dPr>
                            <m:begChr m:val="["/>
                            <m:endChr m:val="]"/>
                            <m:ctrlPr>
                              <a:rPr lang="en-US" sz="2200" b="0" i="1" smtClean="0">
                                <a:latin typeface="Cambria Math"/>
                              </a:rPr>
                            </m:ctrlPr>
                          </m:dPr>
                          <m:e>
                            <m:m>
                              <m:mPr>
                                <m:mcs>
                                  <m:mc>
                                    <m:mcPr>
                                      <m:count m:val="1"/>
                                      <m:mcJc m:val="center"/>
                                    </m:mcPr>
                                  </m:mc>
                                </m:mcs>
                                <m:ctrlPr>
                                  <a:rPr lang="en-US" sz="2200" b="0" i="1" smtClean="0">
                                    <a:latin typeface="Cambria Math"/>
                                  </a:rPr>
                                </m:ctrlPr>
                              </m:mPr>
                              <m:mr>
                                <m:e>
                                  <m:m>
                                    <m:mPr>
                                      <m:mcs>
                                        <m:mc>
                                          <m:mcPr>
                                            <m:count m:val="1"/>
                                            <m:mcJc m:val="center"/>
                                          </m:mcPr>
                                        </m:mc>
                                      </m:mcs>
                                      <m:ctrlPr>
                                        <a:rPr lang="en-US" sz="2200" b="0" i="1" smtClean="0">
                                          <a:latin typeface="Cambria Math"/>
                                        </a:rPr>
                                      </m:ctrlPr>
                                    </m:mPr>
                                    <m:mr>
                                      <m:e>
                                        <m:sSub>
                                          <m:sSubPr>
                                            <m:ctrlPr>
                                              <a:rPr lang="en-US" sz="2200" b="0" i="1" smtClean="0">
                                                <a:latin typeface="Cambria Math"/>
                                              </a:rPr>
                                            </m:ctrlPr>
                                          </m:sSubPr>
                                          <m:e>
                                            <m:r>
                                              <a:rPr lang="en-US" sz="2200" b="0" i="1" smtClean="0">
                                                <a:latin typeface="Cambria Math"/>
                                              </a:rPr>
                                              <m:t>𝑝</m:t>
                                            </m:r>
                                          </m:e>
                                          <m:sub>
                                            <m:r>
                                              <a:rPr lang="en-US" sz="2200" b="0" i="1" smtClean="0">
                                                <a:latin typeface="Cambria Math"/>
                                              </a:rPr>
                                              <m:t>0</m:t>
                                            </m:r>
                                          </m:sub>
                                        </m:sSub>
                                      </m:e>
                                    </m:mr>
                                    <m:mr>
                                      <m:e>
                                        <m:sSub>
                                          <m:sSubPr>
                                            <m:ctrlPr>
                                              <a:rPr lang="en-US" sz="2200" b="0" i="1" smtClean="0">
                                                <a:latin typeface="Cambria Math"/>
                                              </a:rPr>
                                            </m:ctrlPr>
                                          </m:sSubPr>
                                          <m:e>
                                            <m:r>
                                              <a:rPr lang="en-US" sz="2200" b="0" i="1" smtClean="0">
                                                <a:latin typeface="Cambria Math"/>
                                              </a:rPr>
                                              <m:t>𝑝</m:t>
                                            </m:r>
                                          </m:e>
                                          <m:sub>
                                            <m:r>
                                              <a:rPr lang="en-US" sz="2200" b="0" i="1" smtClean="0">
                                                <a:latin typeface="Cambria Math"/>
                                              </a:rPr>
                                              <m:t>1</m:t>
                                            </m:r>
                                          </m:sub>
                                        </m:sSub>
                                      </m:e>
                                    </m:mr>
                                  </m:m>
                                </m:e>
                              </m:mr>
                              <m:mr>
                                <m:e>
                                  <m:m>
                                    <m:mPr>
                                      <m:mcs>
                                        <m:mc>
                                          <m:mcPr>
                                            <m:count m:val="1"/>
                                            <m:mcJc m:val="center"/>
                                          </m:mcPr>
                                        </m:mc>
                                      </m:mcs>
                                      <m:ctrlPr>
                                        <a:rPr lang="en-US" sz="2200" b="0" i="1" smtClean="0">
                                          <a:latin typeface="Cambria Math"/>
                                        </a:rPr>
                                      </m:ctrlPr>
                                    </m:mPr>
                                    <m:mr>
                                      <m:e>
                                        <m:sSub>
                                          <m:sSubPr>
                                            <m:ctrlPr>
                                              <a:rPr lang="en-US" sz="2200" b="0" i="1" smtClean="0">
                                                <a:latin typeface="Cambria Math"/>
                                              </a:rPr>
                                            </m:ctrlPr>
                                          </m:sSubPr>
                                          <m:e>
                                            <m:r>
                                              <a:rPr lang="en-US" sz="2200" b="0" i="1" smtClean="0">
                                                <a:latin typeface="Cambria Math"/>
                                              </a:rPr>
                                              <m:t>𝑝</m:t>
                                            </m:r>
                                          </m:e>
                                          <m:sub>
                                            <m:r>
                                              <a:rPr lang="en-US" sz="2200" b="0" i="1" smtClean="0">
                                                <a:latin typeface="Cambria Math"/>
                                              </a:rPr>
                                              <m:t>2</m:t>
                                            </m:r>
                                          </m:sub>
                                        </m:sSub>
                                      </m:e>
                                    </m:mr>
                                    <m:mr>
                                      <m:e>
                                        <m:sSub>
                                          <m:sSubPr>
                                            <m:ctrlPr>
                                              <a:rPr lang="en-US" sz="2200" b="0" i="1" smtClean="0">
                                                <a:latin typeface="Cambria Math"/>
                                              </a:rPr>
                                            </m:ctrlPr>
                                          </m:sSubPr>
                                          <m:e>
                                            <m:r>
                                              <a:rPr lang="en-US" sz="2200" b="0" i="1" smtClean="0">
                                                <a:latin typeface="Cambria Math"/>
                                              </a:rPr>
                                              <m:t>𝑝</m:t>
                                            </m:r>
                                          </m:e>
                                          <m:sub>
                                            <m:r>
                                              <a:rPr lang="en-US" sz="2200" b="0" i="1" smtClean="0">
                                                <a:latin typeface="Cambria Math"/>
                                              </a:rPr>
                                              <m:t>3</m:t>
                                            </m:r>
                                          </m:sub>
                                        </m:sSub>
                                      </m:e>
                                    </m:mr>
                                  </m:m>
                                </m:e>
                              </m:mr>
                            </m:m>
                          </m:e>
                        </m:d>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2229760" y="1976038"/>
                  <a:ext cx="1304844" cy="1339597"/>
                </a:xfrm>
                <a:prstGeom prst="rect">
                  <a:avLst/>
                </a:prstGeom>
                <a:blipFill rotWithShape="1">
                  <a:blip r:embed="rId4"/>
                  <a:stretch>
                    <a:fillRect/>
                  </a:stretch>
                </a:blipFill>
              </p:spPr>
              <p:txBody>
                <a:bodyPr/>
                <a:lstStyle/>
                <a:p>
                  <a:r>
                    <a:rPr lang="en-US">
                      <a:noFill/>
                    </a:rPr>
                    <a:t> </a:t>
                  </a:r>
                </a:p>
              </p:txBody>
            </p:sp>
          </mc:Fallback>
        </mc:AlternateContent>
      </p:grpSp>
      <p:sp>
        <p:nvSpPr>
          <p:cNvPr id="7" name="TextBox 6"/>
          <p:cNvSpPr txBox="1"/>
          <p:nvPr/>
        </p:nvSpPr>
        <p:spPr>
          <a:xfrm>
            <a:off x="1332855" y="1478930"/>
            <a:ext cx="7330698" cy="707886"/>
          </a:xfrm>
          <a:prstGeom prst="rect">
            <a:avLst/>
          </a:prstGeom>
          <a:noFill/>
        </p:spPr>
        <p:txBody>
          <a:bodyPr wrap="square" rtlCol="0">
            <a:spAutoFit/>
          </a:bodyPr>
          <a:lstStyle/>
          <a:p>
            <a:r>
              <a:rPr lang="en-US" sz="2000" dirty="0" smtClean="0"/>
              <a:t>We can also represent quaternions as four dimensional column vectors. For the two quaternions </a:t>
            </a:r>
            <a:r>
              <a:rPr lang="en-US" sz="2000" b="1" dirty="0" smtClean="0"/>
              <a:t>p</a:t>
            </a:r>
            <a:r>
              <a:rPr lang="en-US" sz="2000" dirty="0" smtClean="0"/>
              <a:t> and </a:t>
            </a:r>
            <a:r>
              <a:rPr lang="en-US" sz="2000" b="1" dirty="0" smtClean="0"/>
              <a:t>q</a:t>
            </a:r>
            <a:r>
              <a:rPr lang="en-US" sz="2000" dirty="0" smtClean="0"/>
              <a:t> as</a:t>
            </a:r>
            <a:endParaRPr lang="en-US" sz="2000" dirty="0"/>
          </a:p>
        </p:txBody>
      </p:sp>
      <p:sp>
        <p:nvSpPr>
          <p:cNvPr id="8" name="TextBox 7"/>
          <p:cNvSpPr txBox="1"/>
          <p:nvPr/>
        </p:nvSpPr>
        <p:spPr>
          <a:xfrm>
            <a:off x="1332855" y="3595208"/>
            <a:ext cx="7330698" cy="1015663"/>
          </a:xfrm>
          <a:prstGeom prst="rect">
            <a:avLst/>
          </a:prstGeom>
          <a:noFill/>
        </p:spPr>
        <p:txBody>
          <a:bodyPr wrap="square" rtlCol="0">
            <a:spAutoFit/>
          </a:bodyPr>
          <a:lstStyle/>
          <a:p>
            <a:r>
              <a:rPr lang="en-US" sz="2000" dirty="0" smtClean="0"/>
              <a:t>Using the complex number representation, we can determine that we can represent the product of </a:t>
            </a:r>
            <a:r>
              <a:rPr lang="en-US" sz="2000" b="1" dirty="0" smtClean="0"/>
              <a:t>p</a:t>
            </a:r>
            <a:r>
              <a:rPr lang="en-US" sz="2000" dirty="0" smtClean="0"/>
              <a:t> and </a:t>
            </a:r>
            <a:r>
              <a:rPr lang="en-US" sz="2000" b="1" dirty="0" smtClean="0"/>
              <a:t>q</a:t>
            </a:r>
            <a:r>
              <a:rPr lang="en-US" sz="2000" dirty="0" smtClean="0"/>
              <a:t> as</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1332855" y="5873190"/>
                <a:ext cx="3265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rgbClr val="FF0000"/>
                          </a:solidFill>
                          <a:latin typeface="Cambria Math"/>
                        </a:rPr>
                        <m:t>Note</m:t>
                      </m:r>
                      <m:r>
                        <a:rPr lang="en-US" sz="2400" b="0" i="0" smtClean="0">
                          <a:solidFill>
                            <a:srgbClr val="FF0000"/>
                          </a:solidFill>
                          <a:latin typeface="Cambria Math"/>
                        </a:rPr>
                        <m:t> </m:t>
                      </m:r>
                      <m:r>
                        <m:rPr>
                          <m:sty m:val="p"/>
                        </m:rPr>
                        <a:rPr lang="en-US" sz="2400" b="0" i="0" smtClean="0">
                          <a:solidFill>
                            <a:srgbClr val="FF0000"/>
                          </a:solidFill>
                          <a:latin typeface="Cambria Math"/>
                        </a:rPr>
                        <m:t>that</m:t>
                      </m:r>
                      <m:r>
                        <a:rPr lang="en-US" sz="2400" b="0" i="0" smtClean="0">
                          <a:solidFill>
                            <a:srgbClr val="FF0000"/>
                          </a:solidFill>
                          <a:latin typeface="Cambria Math"/>
                        </a:rPr>
                        <m:t> </m:t>
                      </m:r>
                      <m:r>
                        <a:rPr lang="en-US" sz="2400" b="1" i="0" smtClean="0">
                          <a:solidFill>
                            <a:srgbClr val="FF0000"/>
                          </a:solidFill>
                          <a:latin typeface="Cambria Math"/>
                        </a:rPr>
                        <m:t>𝐩</m:t>
                      </m:r>
                      <m:r>
                        <a:rPr lang="en-US" sz="2400" b="1" i="0" smtClean="0">
                          <a:solidFill>
                            <a:srgbClr val="FF0000"/>
                          </a:solidFill>
                          <a:latin typeface="Cambria Math"/>
                          <a:ea typeface="Cambria Math"/>
                        </a:rPr>
                        <m:t>⨂</m:t>
                      </m:r>
                      <m:r>
                        <a:rPr lang="en-US" sz="2400" b="1" i="0" smtClean="0">
                          <a:solidFill>
                            <a:srgbClr val="FF0000"/>
                          </a:solidFill>
                          <a:latin typeface="Cambria Math"/>
                          <a:ea typeface="Cambria Math"/>
                        </a:rPr>
                        <m:t>𝐪</m:t>
                      </m:r>
                      <m:r>
                        <a:rPr lang="en-US" sz="2400" b="1" i="0" smtClean="0">
                          <a:solidFill>
                            <a:srgbClr val="FF0000"/>
                          </a:solidFill>
                          <a:latin typeface="Cambria Math"/>
                          <a:ea typeface="Cambria Math"/>
                        </a:rPr>
                        <m:t>≠</m:t>
                      </m:r>
                      <m:r>
                        <a:rPr lang="en-US" sz="2400" b="1" i="0" smtClean="0">
                          <a:solidFill>
                            <a:srgbClr val="FF0000"/>
                          </a:solidFill>
                          <a:latin typeface="Cambria Math"/>
                          <a:ea typeface="Cambria Math"/>
                        </a:rPr>
                        <m:t>𝐪</m:t>
                      </m:r>
                      <m:r>
                        <a:rPr lang="en-US" sz="2400" b="1" i="0" smtClean="0">
                          <a:solidFill>
                            <a:srgbClr val="FF0000"/>
                          </a:solidFill>
                          <a:latin typeface="Cambria Math"/>
                          <a:ea typeface="Cambria Math"/>
                        </a:rPr>
                        <m:t>⨂</m:t>
                      </m:r>
                      <m:r>
                        <a:rPr lang="en-US" sz="2400" b="1" i="0" smtClean="0">
                          <a:solidFill>
                            <a:srgbClr val="FF0000"/>
                          </a:solidFill>
                          <a:latin typeface="Cambria Math"/>
                          <a:ea typeface="Cambria Math"/>
                        </a:rPr>
                        <m:t>𝐩</m:t>
                      </m:r>
                    </m:oMath>
                  </m:oMathPara>
                </a14:m>
                <a:endParaRPr lang="en-US" sz="24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32855" y="5873190"/>
                <a:ext cx="3265061" cy="461665"/>
              </a:xfrm>
              <a:prstGeom prst="rect">
                <a:avLst/>
              </a:prstGeom>
              <a:blipFill rotWithShape="1">
                <a:blip r:embed="rId5"/>
                <a:stretch>
                  <a:fillRect b="-13158"/>
                </a:stretch>
              </a:blipFill>
            </p:spPr>
            <p:txBody>
              <a:bodyPr/>
              <a:lstStyle/>
              <a:p>
                <a:r>
                  <a:rPr lang="en-US">
                    <a:noFill/>
                  </a:rPr>
                  <a:t> </a:t>
                </a:r>
              </a:p>
            </p:txBody>
          </p:sp>
        </mc:Fallback>
      </mc:AlternateContent>
    </p:spTree>
    <p:extLst>
      <p:ext uri="{BB962C8B-B14F-4D97-AF65-F5344CB8AC3E}">
        <p14:creationId xmlns:p14="http://schemas.microsoft.com/office/powerpoint/2010/main" val="3837529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Representing a vector in a Coordinate system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90243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 Dot Product</a:t>
            </a:r>
            <a:endParaRPr lang="en-US" dirty="0"/>
          </a:p>
        </p:txBody>
      </p:sp>
      <p:sp>
        <p:nvSpPr>
          <p:cNvPr id="3" name="TextBox 2"/>
          <p:cNvSpPr txBox="1"/>
          <p:nvPr/>
        </p:nvSpPr>
        <p:spPr>
          <a:xfrm>
            <a:off x="1201993" y="1737765"/>
            <a:ext cx="7098859" cy="1015663"/>
          </a:xfrm>
          <a:prstGeom prst="rect">
            <a:avLst/>
          </a:prstGeom>
          <a:noFill/>
        </p:spPr>
        <p:txBody>
          <a:bodyPr wrap="square" rtlCol="0">
            <a:spAutoFit/>
          </a:bodyPr>
          <a:lstStyle/>
          <a:p>
            <a:r>
              <a:rPr lang="en-US" sz="2000" dirty="0" smtClean="0"/>
              <a:t>We define the dot product of two quaternions p and q in terms of the dot product of their four-vector representations.</a:t>
            </a:r>
            <a:endParaRPr lang="en-US" sz="2000" dirty="0"/>
          </a:p>
        </p:txBody>
      </p:sp>
      <mc:AlternateContent xmlns:mc="http://schemas.openxmlformats.org/markup-compatibility/2006" xmlns:a14="http://schemas.microsoft.com/office/drawing/2010/main">
        <mc:Choice Requires="a14">
          <p:sp>
            <p:nvSpPr>
              <p:cNvPr id="4" name="TextBox 3"/>
              <p:cNvSpPr txBox="1"/>
              <p:nvPr/>
            </p:nvSpPr>
            <p:spPr>
              <a:xfrm>
                <a:off x="1201993" y="2926383"/>
                <a:ext cx="558287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a:rPr>
                        <m:t>𝐩</m:t>
                      </m:r>
                      <m:r>
                        <a:rPr lang="en-US" sz="2800" b="1" i="1" smtClean="0">
                          <a:latin typeface="Cambria Math"/>
                          <a:ea typeface="Cambria Math"/>
                        </a:rPr>
                        <m:t>⋅</m:t>
                      </m:r>
                      <m:r>
                        <a:rPr lang="en-US" sz="2800" b="1" i="0" smtClean="0">
                          <a:latin typeface="Cambria Math"/>
                          <a:ea typeface="Cambria Math"/>
                        </a:rPr>
                        <m:t>𝐪</m:t>
                      </m:r>
                      <m:r>
                        <a:rPr lang="en-US" sz="2800" b="1" i="0" smtClean="0">
                          <a:latin typeface="Cambria Math"/>
                          <a:ea typeface="Cambria Math"/>
                        </a:rPr>
                        <m:t>=</m:t>
                      </m:r>
                      <m:sSub>
                        <m:sSubPr>
                          <m:ctrlPr>
                            <a:rPr lang="en-US" sz="2800" i="1" smtClean="0">
                              <a:latin typeface="Cambria Math"/>
                              <a:ea typeface="Cambria Math"/>
                            </a:rPr>
                          </m:ctrlPr>
                        </m:sSubPr>
                        <m:e>
                          <m:r>
                            <a:rPr lang="en-US" sz="2800" b="0" i="1" smtClean="0">
                              <a:latin typeface="Cambria Math"/>
                              <a:ea typeface="Cambria Math"/>
                            </a:rPr>
                            <m:t>𝑝</m:t>
                          </m:r>
                        </m:e>
                        <m:sub>
                          <m:r>
                            <a:rPr lang="en-US" sz="2800" b="0" i="1" smtClean="0">
                              <a:latin typeface="Cambria Math"/>
                              <a:ea typeface="Cambria Math"/>
                            </a:rPr>
                            <m:t>0</m:t>
                          </m:r>
                        </m:sub>
                      </m:sSub>
                      <m:sSub>
                        <m:sSubPr>
                          <m:ctrlPr>
                            <a:rPr lang="en-US" sz="2800" i="1" smtClean="0">
                              <a:latin typeface="Cambria Math"/>
                              <a:ea typeface="Cambria Math"/>
                            </a:rPr>
                          </m:ctrlPr>
                        </m:sSubPr>
                        <m:e>
                          <m:r>
                            <a:rPr lang="en-US" sz="2800" b="0" i="1" smtClean="0">
                              <a:latin typeface="Cambria Math"/>
                              <a:ea typeface="Cambria Math"/>
                            </a:rPr>
                            <m:t>𝑞</m:t>
                          </m:r>
                        </m:e>
                        <m:sub>
                          <m:r>
                            <a:rPr lang="en-US" sz="2800" b="0" i="1" smtClean="0">
                              <a:latin typeface="Cambria Math"/>
                              <a:ea typeface="Cambria Math"/>
                            </a:rPr>
                            <m:t>0</m:t>
                          </m:r>
                        </m:sub>
                      </m:sSub>
                      <m:r>
                        <a:rPr lang="en-US" sz="2800" b="0" i="1" smtClean="0">
                          <a:latin typeface="Cambria Math"/>
                          <a:ea typeface="Cambria Math"/>
                        </a:rPr>
                        <m:t>+</m:t>
                      </m:r>
                      <m:sSub>
                        <m:sSubPr>
                          <m:ctrlPr>
                            <a:rPr lang="en-US" sz="2800" i="1" smtClean="0">
                              <a:latin typeface="Cambria Math"/>
                              <a:ea typeface="Cambria Math"/>
                            </a:rPr>
                          </m:ctrlPr>
                        </m:sSubPr>
                        <m:e>
                          <m:r>
                            <a:rPr lang="en-US" sz="2800" b="0" i="1" smtClean="0">
                              <a:latin typeface="Cambria Math"/>
                              <a:ea typeface="Cambria Math"/>
                            </a:rPr>
                            <m:t>𝑝</m:t>
                          </m:r>
                        </m:e>
                        <m:sub>
                          <m:r>
                            <a:rPr lang="en-US" sz="2800" b="0" i="1" smtClean="0">
                              <a:latin typeface="Cambria Math"/>
                              <a:ea typeface="Cambria Math"/>
                            </a:rPr>
                            <m:t>1</m:t>
                          </m:r>
                        </m:sub>
                      </m:sSub>
                      <m:sSub>
                        <m:sSubPr>
                          <m:ctrlPr>
                            <a:rPr lang="en-US" sz="2800" i="1" smtClean="0">
                              <a:latin typeface="Cambria Math"/>
                              <a:ea typeface="Cambria Math"/>
                            </a:rPr>
                          </m:ctrlPr>
                        </m:sSubPr>
                        <m:e>
                          <m:r>
                            <a:rPr lang="en-US" sz="2800" b="0" i="1" smtClean="0">
                              <a:latin typeface="Cambria Math"/>
                              <a:ea typeface="Cambria Math"/>
                            </a:rPr>
                            <m:t>𝑞</m:t>
                          </m:r>
                        </m:e>
                        <m:sub>
                          <m:r>
                            <a:rPr lang="en-US" sz="2800" b="0" i="1" smtClean="0">
                              <a:latin typeface="Cambria Math"/>
                              <a:ea typeface="Cambria Math"/>
                            </a:rPr>
                            <m:t>1</m:t>
                          </m:r>
                        </m:sub>
                      </m:sSub>
                      <m:r>
                        <a:rPr lang="en-US" sz="2800" b="0" i="1" smtClean="0">
                          <a:latin typeface="Cambria Math"/>
                          <a:ea typeface="Cambria Math"/>
                        </a:rPr>
                        <m:t>+</m:t>
                      </m:r>
                      <m:sSub>
                        <m:sSubPr>
                          <m:ctrlPr>
                            <a:rPr lang="en-US" sz="2800" i="1" smtClean="0">
                              <a:latin typeface="Cambria Math"/>
                              <a:ea typeface="Cambria Math"/>
                            </a:rPr>
                          </m:ctrlPr>
                        </m:sSubPr>
                        <m:e>
                          <m:r>
                            <a:rPr lang="en-US" sz="2800" b="0" i="1" smtClean="0">
                              <a:latin typeface="Cambria Math"/>
                              <a:ea typeface="Cambria Math"/>
                            </a:rPr>
                            <m:t>𝑝</m:t>
                          </m:r>
                        </m:e>
                        <m:sub>
                          <m:r>
                            <a:rPr lang="en-US" sz="2800" b="0" i="1" smtClean="0">
                              <a:latin typeface="Cambria Math"/>
                              <a:ea typeface="Cambria Math"/>
                            </a:rPr>
                            <m:t>2</m:t>
                          </m:r>
                        </m:sub>
                      </m:sSub>
                      <m:sSub>
                        <m:sSubPr>
                          <m:ctrlPr>
                            <a:rPr lang="en-US" sz="2800" i="1" smtClean="0">
                              <a:latin typeface="Cambria Math"/>
                              <a:ea typeface="Cambria Math"/>
                            </a:rPr>
                          </m:ctrlPr>
                        </m:sSubPr>
                        <m:e>
                          <m:r>
                            <a:rPr lang="en-US" sz="2800" b="0" i="1" smtClean="0">
                              <a:latin typeface="Cambria Math"/>
                              <a:ea typeface="Cambria Math"/>
                            </a:rPr>
                            <m:t>𝑞</m:t>
                          </m:r>
                        </m:e>
                        <m:sub>
                          <m:r>
                            <a:rPr lang="en-US" sz="2800" b="0" i="1" smtClean="0">
                              <a:latin typeface="Cambria Math"/>
                              <a:ea typeface="Cambria Math"/>
                            </a:rPr>
                            <m:t>2</m:t>
                          </m:r>
                        </m:sub>
                      </m:sSub>
                      <m:r>
                        <a:rPr lang="en-US" sz="2800" b="0" i="1" smtClean="0">
                          <a:latin typeface="Cambria Math"/>
                          <a:ea typeface="Cambria Math"/>
                        </a:rPr>
                        <m:t>+</m:t>
                      </m:r>
                      <m:sSub>
                        <m:sSubPr>
                          <m:ctrlPr>
                            <a:rPr lang="en-US" sz="2800" i="1" smtClean="0">
                              <a:latin typeface="Cambria Math"/>
                              <a:ea typeface="Cambria Math"/>
                            </a:rPr>
                          </m:ctrlPr>
                        </m:sSubPr>
                        <m:e>
                          <m:r>
                            <a:rPr lang="en-US" sz="2800" b="0" i="1" smtClean="0">
                              <a:latin typeface="Cambria Math"/>
                              <a:ea typeface="Cambria Math"/>
                            </a:rPr>
                            <m:t>𝑝</m:t>
                          </m:r>
                        </m:e>
                        <m:sub>
                          <m:r>
                            <a:rPr lang="en-US" sz="2800" b="0" i="1" smtClean="0">
                              <a:latin typeface="Cambria Math"/>
                              <a:ea typeface="Cambria Math"/>
                            </a:rPr>
                            <m:t>3</m:t>
                          </m:r>
                        </m:sub>
                      </m:sSub>
                      <m:sSub>
                        <m:sSubPr>
                          <m:ctrlPr>
                            <a:rPr lang="en-US" sz="2800" i="1" smtClean="0">
                              <a:latin typeface="Cambria Math"/>
                              <a:ea typeface="Cambria Math"/>
                            </a:rPr>
                          </m:ctrlPr>
                        </m:sSubPr>
                        <m:e>
                          <m:r>
                            <a:rPr lang="en-US" sz="2800" b="0" i="1" smtClean="0">
                              <a:latin typeface="Cambria Math"/>
                              <a:ea typeface="Cambria Math"/>
                            </a:rPr>
                            <m:t>𝑞</m:t>
                          </m:r>
                        </m:e>
                        <m:sub>
                          <m:r>
                            <a:rPr lang="en-US" sz="2800" b="0" i="1" smtClean="0">
                              <a:latin typeface="Cambria Math"/>
                              <a:ea typeface="Cambria Math"/>
                            </a:rPr>
                            <m:t>3</m:t>
                          </m:r>
                        </m:sub>
                      </m:sSub>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01993" y="2926383"/>
                <a:ext cx="5582875" cy="523220"/>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201993" y="3733103"/>
            <a:ext cx="5928226" cy="400110"/>
          </a:xfrm>
          <a:prstGeom prst="rect">
            <a:avLst/>
          </a:prstGeom>
          <a:noFill/>
        </p:spPr>
        <p:txBody>
          <a:bodyPr wrap="none" rtlCol="0">
            <a:spAutoFit/>
          </a:bodyPr>
          <a:lstStyle/>
          <a:p>
            <a:r>
              <a:rPr lang="en-US" sz="2000" dirty="0" smtClean="0"/>
              <a:t>Thus, the norm of a quaternion is defined as</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201993" y="4361441"/>
                <a:ext cx="23102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1" i="1" smtClean="0">
                              <a:latin typeface="Cambria Math"/>
                            </a:rPr>
                          </m:ctrlPr>
                        </m:dPr>
                        <m:e>
                          <m:r>
                            <a:rPr lang="en-US" sz="2800" b="1" i="0" smtClean="0">
                              <a:latin typeface="Cambria Math"/>
                            </a:rPr>
                            <m:t>𝐩</m:t>
                          </m:r>
                        </m:e>
                      </m:d>
                      <m:r>
                        <a:rPr lang="en-US" sz="2800" b="1" i="1" smtClean="0">
                          <a:latin typeface="Cambria Math"/>
                        </a:rPr>
                        <m:t>=</m:t>
                      </m:r>
                      <m:rad>
                        <m:radPr>
                          <m:degHide m:val="on"/>
                          <m:ctrlPr>
                            <a:rPr lang="en-US" sz="2800" b="1" i="1" smtClean="0">
                              <a:latin typeface="Cambria Math"/>
                            </a:rPr>
                          </m:ctrlPr>
                        </m:radPr>
                        <m:deg/>
                        <m:e>
                          <m:r>
                            <a:rPr lang="en-US" sz="2800" b="1" i="0" smtClean="0">
                              <a:latin typeface="Cambria Math"/>
                            </a:rPr>
                            <m:t>𝐩</m:t>
                          </m:r>
                          <m:r>
                            <a:rPr lang="en-US" sz="2800" b="1" i="0" smtClean="0">
                              <a:latin typeface="Cambria Math"/>
                              <a:ea typeface="Cambria Math"/>
                            </a:rPr>
                            <m:t>⋅</m:t>
                          </m:r>
                          <m:r>
                            <a:rPr lang="en-US" sz="2800" b="1" i="0" smtClean="0">
                              <a:latin typeface="Cambria Math"/>
                              <a:ea typeface="Cambria Math"/>
                            </a:rPr>
                            <m:t>𝐩</m:t>
                          </m:r>
                        </m:e>
                      </m:rad>
                    </m:oMath>
                  </m:oMathPara>
                </a14:m>
                <a:endParaRPr lang="en-US" sz="28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201993" y="4361441"/>
                <a:ext cx="2310248" cy="52322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9782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a Rotation as a Quaternion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895385" y="1681316"/>
                <a:ext cx="7418439" cy="1015663"/>
              </a:xfrm>
              <a:prstGeom prst="rect">
                <a:avLst/>
              </a:prstGeom>
              <a:noFill/>
            </p:spPr>
            <p:txBody>
              <a:bodyPr wrap="square" rtlCol="0">
                <a:spAutoFit/>
              </a:bodyPr>
              <a:lstStyle/>
              <a:p>
                <a:r>
                  <a:rPr lang="en-US" sz="2000" dirty="0" smtClean="0"/>
                  <a:t>For a quaternion </a:t>
                </a:r>
                <a:r>
                  <a:rPr lang="en-US" sz="2000" b="1" dirty="0" smtClean="0"/>
                  <a:t>p</a:t>
                </a:r>
                <a:r>
                  <a:rPr lang="en-US" sz="2000" dirty="0" smtClean="0"/>
                  <a:t> to represent a rotation, its norm </a:t>
                </a:r>
                <a14:m>
                  <m:oMath xmlns:m="http://schemas.openxmlformats.org/officeDocument/2006/math">
                    <m:d>
                      <m:dPr>
                        <m:begChr m:val="‖"/>
                        <m:endChr m:val="‖"/>
                        <m:ctrlPr>
                          <a:rPr lang="en-US" sz="2000" b="1" i="1" smtClean="0">
                            <a:latin typeface="Cambria Math"/>
                          </a:rPr>
                        </m:ctrlPr>
                      </m:dPr>
                      <m:e>
                        <m:r>
                          <a:rPr lang="en-US" sz="2000" b="1" i="0" smtClean="0">
                            <a:latin typeface="Cambria Math"/>
                          </a:rPr>
                          <m:t>𝐩</m:t>
                        </m:r>
                      </m:e>
                    </m:d>
                  </m:oMath>
                </a14:m>
                <a:r>
                  <a:rPr lang="en-US" sz="2000" dirty="0" smtClean="0"/>
                  <a:t> must be 1. In that case,  we can relate a quaternion to a rotation vector</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895385" y="1681316"/>
                <a:ext cx="7418439" cy="1015663"/>
              </a:xfrm>
              <a:prstGeom prst="rect">
                <a:avLst/>
              </a:prstGeom>
              <a:blipFill rotWithShape="1">
                <a:blip r:embed="rId2"/>
                <a:stretch>
                  <a:fillRect l="-904" t="-3012"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51526" y="4099509"/>
                <a:ext cx="7440947"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𝐩</m:t>
                      </m:r>
                      <m:r>
                        <a:rPr lang="en-US" sz="2400" b="1" i="0" smtClean="0">
                          <a:latin typeface="Cambria Math"/>
                        </a:rPr>
                        <m:t>=</m:t>
                      </m:r>
                      <m:r>
                        <m:rPr>
                          <m:sty m:val="p"/>
                        </m:rPr>
                        <a:rPr lang="en-US" sz="2400" b="0" i="0" smtClean="0">
                          <a:latin typeface="Cambria Math"/>
                        </a:rPr>
                        <m:t>cos</m:t>
                      </m:r>
                      <m:d>
                        <m:dPr>
                          <m:ctrlPr>
                            <a:rPr lang="en-US" sz="2400" i="1" smtClean="0">
                              <a:latin typeface="Cambria Math"/>
                            </a:rPr>
                          </m:ctrlPr>
                        </m:dPr>
                        <m:e>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e>
                      </m:d>
                      <m:r>
                        <a:rPr lang="en-US" sz="2400" b="0" i="0" smtClean="0">
                          <a:latin typeface="Cambria Math"/>
                        </a:rPr>
                        <m:t>+</m:t>
                      </m:r>
                      <m:r>
                        <m:rPr>
                          <m:sty m:val="p"/>
                        </m:rPr>
                        <a:rPr lang="en-US" sz="2400" b="0" i="0" smtClean="0">
                          <a:latin typeface="Cambria Math"/>
                        </a:rPr>
                        <m:t>sin</m:t>
                      </m:r>
                      <m:d>
                        <m:dPr>
                          <m:ctrlPr>
                            <a:rPr lang="en-US" sz="2400" i="1" smtClean="0">
                              <a:latin typeface="Cambria Math"/>
                            </a:rPr>
                          </m:ctrlPr>
                        </m:dPr>
                        <m:e>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e>
                      </m:d>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𝑥</m:t>
                          </m:r>
                        </m:sub>
                      </m:sSub>
                      <m:r>
                        <a:rPr lang="en-US" sz="2400" b="1" i="1" smtClean="0">
                          <a:latin typeface="Cambria Math"/>
                        </a:rPr>
                        <m:t>𝒊</m:t>
                      </m:r>
                      <m:r>
                        <a:rPr lang="en-US" sz="2400" b="0" i="1" smtClean="0">
                          <a:latin typeface="Cambria Math"/>
                        </a:rPr>
                        <m:t>+</m:t>
                      </m:r>
                      <m:r>
                        <m:rPr>
                          <m:sty m:val="p"/>
                        </m:rPr>
                        <a:rPr lang="en-US" sz="2400" b="0" i="1">
                          <a:latin typeface="Cambria Math"/>
                        </a:rPr>
                        <m:t>sin</m:t>
                      </m:r>
                      <m:d>
                        <m:dPr>
                          <m:ctrlPr>
                            <a:rPr lang="en-US" sz="2400" i="1">
                              <a:latin typeface="Cambria Math"/>
                            </a:rPr>
                          </m:ctrlPr>
                        </m:dPr>
                        <m:e>
                          <m:f>
                            <m:fPr>
                              <m:ctrlPr>
                                <a:rPr lang="en-US" sz="2400" i="1">
                                  <a:latin typeface="Cambria Math"/>
                                </a:rPr>
                              </m:ctrlPr>
                            </m:fPr>
                            <m:num>
                              <m:r>
                                <a:rPr lang="en-US" sz="2400" b="0" i="1">
                                  <a:latin typeface="Cambria Math"/>
                                  <a:ea typeface="Cambria Math"/>
                                </a:rPr>
                                <m:t>𝜃</m:t>
                              </m:r>
                            </m:num>
                            <m:den>
                              <m:r>
                                <a:rPr lang="en-US" sz="2400" b="0" i="1">
                                  <a:latin typeface="Cambria Math"/>
                                </a:rPr>
                                <m:t>2</m:t>
                              </m:r>
                            </m:den>
                          </m:f>
                        </m:e>
                      </m:d>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𝑦</m:t>
                          </m:r>
                        </m:sub>
                      </m:sSub>
                      <m:r>
                        <a:rPr lang="en-US" sz="2400" b="1" i="1" smtClean="0">
                          <a:latin typeface="Cambria Math"/>
                        </a:rPr>
                        <m:t>𝒋</m:t>
                      </m:r>
                      <m:r>
                        <a:rPr lang="en-US" sz="2400" b="1" i="1" smtClean="0">
                          <a:latin typeface="Cambria Math"/>
                        </a:rPr>
                        <m:t>+</m:t>
                      </m:r>
                      <m:r>
                        <m:rPr>
                          <m:sty m:val="p"/>
                        </m:rPr>
                        <a:rPr lang="en-US" sz="2400" b="0" i="1">
                          <a:latin typeface="Cambria Math"/>
                        </a:rPr>
                        <m:t>sin</m:t>
                      </m:r>
                      <m:d>
                        <m:dPr>
                          <m:ctrlPr>
                            <a:rPr lang="en-US" sz="2400" i="1">
                              <a:latin typeface="Cambria Math"/>
                            </a:rPr>
                          </m:ctrlPr>
                        </m:dPr>
                        <m:e>
                          <m:f>
                            <m:fPr>
                              <m:ctrlPr>
                                <a:rPr lang="en-US" sz="2400" i="1">
                                  <a:latin typeface="Cambria Math"/>
                                </a:rPr>
                              </m:ctrlPr>
                            </m:fPr>
                            <m:num>
                              <m:r>
                                <a:rPr lang="en-US" sz="2400" b="0" i="1">
                                  <a:latin typeface="Cambria Math"/>
                                  <a:ea typeface="Cambria Math"/>
                                </a:rPr>
                                <m:t>𝜃</m:t>
                              </m:r>
                            </m:num>
                            <m:den>
                              <m:r>
                                <a:rPr lang="en-US" sz="2400" b="0" i="1">
                                  <a:latin typeface="Cambria Math"/>
                                </a:rPr>
                                <m:t>2</m:t>
                              </m:r>
                            </m:den>
                          </m:f>
                        </m:e>
                      </m:d>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𝑧</m:t>
                          </m:r>
                        </m:sub>
                      </m:sSub>
                      <m:r>
                        <a:rPr lang="en-US" sz="2400" b="1" i="1" smtClean="0">
                          <a:latin typeface="Cambria Math"/>
                        </a:rPr>
                        <m:t>𝒌</m:t>
                      </m:r>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51526" y="4099509"/>
                <a:ext cx="7440947" cy="922176"/>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51526" y="2775921"/>
                <a:ext cx="1657505" cy="10733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US" sz="2400" b="1" i="1" smtClean="0">
                              <a:latin typeface="Cambria Math"/>
                            </a:rPr>
                            <m:t>𝒆</m:t>
                          </m:r>
                        </m:e>
                      </m:acc>
                      <m:r>
                        <a:rPr lang="en-US" sz="2400" b="1" i="1" smtClean="0">
                          <a:latin typeface="Cambria Math"/>
                        </a:rPr>
                        <m:t>=</m:t>
                      </m:r>
                      <m:r>
                        <a:rPr lang="en-US" sz="2400" b="0" i="1" smtClean="0">
                          <a:latin typeface="Cambria Math"/>
                          <a:ea typeface="Cambria Math"/>
                        </a:rPr>
                        <m:t>𝜃</m:t>
                      </m:r>
                      <m:d>
                        <m:dPr>
                          <m:begChr m:val="["/>
                          <m:endChr m:val="]"/>
                          <m:ctrlPr>
                            <a:rPr lang="en-US" sz="2400" b="1" i="1" smtClean="0">
                              <a:latin typeface="Cambria Math"/>
                              <a:ea typeface="Cambria Math"/>
                            </a:rPr>
                          </m:ctrlPr>
                        </m:dPr>
                        <m:e>
                          <m:m>
                            <m:mPr>
                              <m:mcs>
                                <m:mc>
                                  <m:mcPr>
                                    <m:count m:val="1"/>
                                    <m:mcJc m:val="center"/>
                                  </m:mcPr>
                                </m:mc>
                              </m:mcs>
                              <m:ctrlPr>
                                <a:rPr lang="en-US" sz="2400" i="1" smtClean="0">
                                  <a:latin typeface="Cambria Math"/>
                                  <a:ea typeface="Cambria Math"/>
                                </a:rPr>
                              </m:ctrlPr>
                            </m:mP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𝑥</m:t>
                                    </m:r>
                                  </m:sub>
                                </m:sSub>
                              </m:e>
                            </m:m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𝑦</m:t>
                                    </m:r>
                                  </m:sub>
                                </m:sSub>
                              </m:e>
                            </m:mr>
                            <m:mr>
                              <m:e>
                                <m:sSub>
                                  <m:sSubPr>
                                    <m:ctrlPr>
                                      <a:rPr lang="en-US" sz="2400" i="1" smtClean="0">
                                        <a:latin typeface="Cambria Math"/>
                                        <a:ea typeface="Cambria Math"/>
                                      </a:rPr>
                                    </m:ctrlPr>
                                  </m:sSubPr>
                                  <m:e>
                                    <m:r>
                                      <a:rPr lang="en-US" sz="2400" b="0" i="1" smtClean="0">
                                        <a:latin typeface="Cambria Math"/>
                                        <a:ea typeface="Cambria Math"/>
                                      </a:rPr>
                                      <m:t>𝑢</m:t>
                                    </m:r>
                                  </m:e>
                                  <m:sub>
                                    <m:r>
                                      <a:rPr lang="en-US" sz="2400" b="0" i="1" smtClean="0">
                                        <a:latin typeface="Cambria Math"/>
                                        <a:ea typeface="Cambria Math"/>
                                      </a:rPr>
                                      <m:t>𝑧</m:t>
                                    </m:r>
                                  </m:sub>
                                </m:sSub>
                              </m:e>
                            </m:mr>
                          </m:m>
                        </m:e>
                      </m:d>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851526" y="2775921"/>
                <a:ext cx="1657505" cy="1073371"/>
              </a:xfrm>
              <a:prstGeom prst="rect">
                <a:avLst/>
              </a:prstGeom>
              <a:blipFill rotWithShape="1">
                <a:blip r:embed="rId4"/>
                <a:stretch>
                  <a:fillRect/>
                </a:stretch>
              </a:blipFill>
            </p:spPr>
            <p:txBody>
              <a:bodyPr/>
              <a:lstStyle/>
              <a:p>
                <a:r>
                  <a:rPr lang="en-US">
                    <a:noFill/>
                  </a:rPr>
                  <a:t> </a:t>
                </a:r>
              </a:p>
            </p:txBody>
          </p:sp>
        </mc:Fallback>
      </mc:AlternateContent>
      <p:sp>
        <p:nvSpPr>
          <p:cNvPr id="6" name="TextBox 5"/>
          <p:cNvSpPr txBox="1"/>
          <p:nvPr/>
        </p:nvSpPr>
        <p:spPr>
          <a:xfrm>
            <a:off x="895385" y="3743568"/>
            <a:ext cx="496611" cy="400110"/>
          </a:xfrm>
          <a:prstGeom prst="rect">
            <a:avLst/>
          </a:prstGeom>
          <a:noFill/>
        </p:spPr>
        <p:txBody>
          <a:bodyPr wrap="none" rtlCol="0">
            <a:spAutoFit/>
          </a:bodyPr>
          <a:lstStyle/>
          <a:p>
            <a:r>
              <a:rPr lang="en-US" sz="2000" dirty="0" smtClean="0"/>
              <a:t>by</a:t>
            </a:r>
            <a:endParaRPr lang="en-US" sz="2000" dirty="0"/>
          </a:p>
        </p:txBody>
      </p:sp>
      <mc:AlternateContent xmlns:mc="http://schemas.openxmlformats.org/markup-compatibility/2006" xmlns:a14="http://schemas.microsoft.com/office/drawing/2010/main">
        <mc:Choice Requires="a14">
          <p:sp>
            <p:nvSpPr>
              <p:cNvPr id="7" name="TextBox 6"/>
              <p:cNvSpPr txBox="1"/>
              <p:nvPr/>
            </p:nvSpPr>
            <p:spPr>
              <a:xfrm>
                <a:off x="895385" y="5271900"/>
                <a:ext cx="6981431"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d>
                            <m:dPr>
                              <m:begChr m:val="‖"/>
                              <m:endChr m:val="‖"/>
                              <m:ctrlPr>
                                <a:rPr lang="en-US" sz="2400" b="1" i="1">
                                  <a:latin typeface="Cambria Math"/>
                                </a:rPr>
                              </m:ctrlPr>
                            </m:dPr>
                            <m:e>
                              <m:r>
                                <a:rPr lang="en-US" sz="2400" b="1">
                                  <a:latin typeface="Cambria Math"/>
                                </a:rPr>
                                <m:t>𝐩</m:t>
                              </m:r>
                            </m:e>
                          </m:d>
                        </m:e>
                        <m:sup>
                          <m:r>
                            <a:rPr lang="en-US" sz="2400" b="1" i="1" smtClean="0">
                              <a:latin typeface="Cambria Math"/>
                            </a:rPr>
                            <m:t>𝟐</m:t>
                          </m:r>
                        </m:sup>
                      </m:sSup>
                      <m:r>
                        <a:rPr lang="en-US" sz="2400" b="1" i="0" smtClean="0">
                          <a:latin typeface="Cambria Math"/>
                        </a:rPr>
                        <m:t>=</m:t>
                      </m:r>
                      <m:sSup>
                        <m:sSupPr>
                          <m:ctrlPr>
                            <a:rPr lang="en-US" sz="2400" i="1" smtClean="0">
                              <a:latin typeface="Cambria Math"/>
                            </a:rPr>
                          </m:ctrlPr>
                        </m:sSupPr>
                        <m:e>
                          <m:r>
                            <a:rPr lang="en-US" sz="2400" b="0" i="1" smtClean="0">
                              <a:latin typeface="Cambria Math"/>
                            </a:rPr>
                            <m:t>𝑐𝑜𝑠</m:t>
                          </m:r>
                        </m:e>
                        <m:sup>
                          <m:r>
                            <a:rPr lang="en-US" sz="2400" b="0" i="1" smtClean="0">
                              <a:latin typeface="Cambria Math"/>
                            </a:rPr>
                            <m:t>2</m:t>
                          </m:r>
                        </m:sup>
                      </m:sSup>
                      <m:d>
                        <m:dPr>
                          <m:ctrlPr>
                            <a:rPr lang="en-US" sz="2400" i="1" smtClean="0">
                              <a:latin typeface="Cambria Math"/>
                            </a:rPr>
                          </m:ctrlPr>
                        </m:dPr>
                        <m:e>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e>
                      </m:d>
                      <m:r>
                        <a:rPr lang="en-US" sz="2400" b="0" i="0" smtClean="0">
                          <a:latin typeface="Cambria Math"/>
                        </a:rPr>
                        <m:t>+</m:t>
                      </m:r>
                      <m:sSup>
                        <m:sSupPr>
                          <m:ctrlPr>
                            <a:rPr lang="en-US" sz="2400" i="1" smtClean="0">
                              <a:latin typeface="Cambria Math"/>
                            </a:rPr>
                          </m:ctrlPr>
                        </m:sSupPr>
                        <m:e>
                          <m:r>
                            <a:rPr lang="en-US" sz="2400" b="0" i="1" smtClean="0">
                              <a:latin typeface="Cambria Math"/>
                            </a:rPr>
                            <m:t>𝑠𝑖𝑛</m:t>
                          </m:r>
                        </m:e>
                        <m:sup>
                          <m:r>
                            <a:rPr lang="en-US" sz="2400" b="0" i="1" smtClean="0">
                              <a:latin typeface="Cambria Math"/>
                            </a:rPr>
                            <m:t>2</m:t>
                          </m:r>
                        </m:sup>
                      </m:sSup>
                      <m:d>
                        <m:dPr>
                          <m:ctrlPr>
                            <a:rPr lang="en-US" sz="2400" i="1" smtClean="0">
                              <a:latin typeface="Cambria Math"/>
                            </a:rPr>
                          </m:ctrlPr>
                        </m:dPr>
                        <m:e>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e>
                      </m:d>
                      <m:d>
                        <m:dPr>
                          <m:ctrlPr>
                            <a:rPr lang="en-US" sz="2400" i="1" smtClean="0">
                              <a:latin typeface="Cambria Math"/>
                            </a:rPr>
                          </m:ctrlPr>
                        </m:dPr>
                        <m:e>
                          <m:sSup>
                            <m:sSupPr>
                              <m:ctrlPr>
                                <a:rPr lang="en-US" sz="2400" i="1" smtClean="0">
                                  <a:latin typeface="Cambria Math"/>
                                </a:rPr>
                              </m:ctrlPr>
                            </m:sSupPr>
                            <m:e>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𝑥</m:t>
                                  </m:r>
                                </m:sub>
                              </m:sSub>
                            </m:e>
                            <m:sup>
                              <m:r>
                                <a:rPr lang="en-US" sz="2400" b="0" i="1" smtClean="0">
                                  <a:latin typeface="Cambria Math"/>
                                </a:rPr>
                                <m:t>2</m:t>
                              </m:r>
                            </m:sup>
                          </m:sSup>
                          <m:r>
                            <a:rPr lang="en-US" sz="2400" b="0" i="1" smtClean="0">
                              <a:latin typeface="Cambria Math"/>
                            </a:rPr>
                            <m:t>+</m:t>
                          </m:r>
                          <m:sSup>
                            <m:sSupPr>
                              <m:ctrlPr>
                                <a:rPr lang="en-US" sz="2400" i="1" smtClean="0">
                                  <a:latin typeface="Cambria Math"/>
                                </a:rPr>
                              </m:ctrlPr>
                            </m:sSupPr>
                            <m:e>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𝑦</m:t>
                                  </m:r>
                                </m:sub>
                              </m:sSub>
                            </m:e>
                            <m:sup>
                              <m:r>
                                <a:rPr lang="en-US" sz="2400" b="0" i="1" smtClean="0">
                                  <a:latin typeface="Cambria Math"/>
                                </a:rPr>
                                <m:t>2</m:t>
                              </m:r>
                            </m:sup>
                          </m:sSup>
                          <m:r>
                            <a:rPr lang="en-US" sz="2400" b="0" i="1" smtClean="0">
                              <a:latin typeface="Cambria Math"/>
                            </a:rPr>
                            <m:t>+</m:t>
                          </m:r>
                          <m:sSup>
                            <m:sSupPr>
                              <m:ctrlPr>
                                <a:rPr lang="en-US" sz="2400" i="1" smtClean="0">
                                  <a:latin typeface="Cambria Math"/>
                                </a:rPr>
                              </m:ctrlPr>
                            </m:sSupPr>
                            <m:e>
                              <m:sSub>
                                <m:sSubPr>
                                  <m:ctrlPr>
                                    <a:rPr lang="en-US" sz="2400" i="1" smtClean="0">
                                      <a:latin typeface="Cambria Math"/>
                                    </a:rPr>
                                  </m:ctrlPr>
                                </m:sSubPr>
                                <m:e>
                                  <m:r>
                                    <a:rPr lang="en-US" sz="2400" b="0" i="1" smtClean="0">
                                      <a:latin typeface="Cambria Math"/>
                                    </a:rPr>
                                    <m:t>𝑢</m:t>
                                  </m:r>
                                </m:e>
                                <m:sub>
                                  <m:r>
                                    <a:rPr lang="en-US" sz="2400" b="0" i="1" smtClean="0">
                                      <a:latin typeface="Cambria Math"/>
                                    </a:rPr>
                                    <m:t>𝑧</m:t>
                                  </m:r>
                                </m:sub>
                              </m:sSub>
                            </m:e>
                            <m:sup>
                              <m:r>
                                <a:rPr lang="en-US" sz="2400" b="0" i="1" smtClean="0">
                                  <a:latin typeface="Cambria Math"/>
                                </a:rPr>
                                <m:t>2</m:t>
                              </m:r>
                            </m:sup>
                          </m:sSup>
                        </m:e>
                      </m:d>
                      <m:r>
                        <a:rPr lang="en-US" sz="2400" b="0" i="0" smtClean="0">
                          <a:latin typeface="Cambria Math"/>
                        </a:rPr>
                        <m:t>=1</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95385" y="5271900"/>
                <a:ext cx="6981431" cy="92217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895384" y="4915961"/>
            <a:ext cx="1393330" cy="400110"/>
          </a:xfrm>
          <a:prstGeom prst="rect">
            <a:avLst/>
          </a:prstGeom>
          <a:noFill/>
        </p:spPr>
        <p:txBody>
          <a:bodyPr wrap="none" rtlCol="0">
            <a:spAutoFit/>
          </a:bodyPr>
          <a:lstStyle/>
          <a:p>
            <a:r>
              <a:rPr lang="en-US" sz="2000" dirty="0" smtClean="0"/>
              <a:t>Note that</a:t>
            </a:r>
            <a:endParaRPr lang="en-US" sz="2000" dirty="0"/>
          </a:p>
        </p:txBody>
      </p:sp>
    </p:spTree>
    <p:extLst>
      <p:ext uri="{BB962C8B-B14F-4D97-AF65-F5344CB8AC3E}">
        <p14:creationId xmlns:p14="http://schemas.microsoft.com/office/powerpoint/2010/main" val="380884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Quaternion </a:t>
            </a:r>
            <a:r>
              <a:rPr lang="en-US" dirty="0"/>
              <a:t>Rotation Representation</a:t>
            </a:r>
          </a:p>
        </p:txBody>
      </p:sp>
      <p:sp>
        <p:nvSpPr>
          <p:cNvPr id="3" name="TextBox 2"/>
          <p:cNvSpPr txBox="1"/>
          <p:nvPr/>
        </p:nvSpPr>
        <p:spPr>
          <a:xfrm>
            <a:off x="1229480" y="1644301"/>
            <a:ext cx="4767559" cy="707886"/>
          </a:xfrm>
          <a:prstGeom prst="rect">
            <a:avLst/>
          </a:prstGeom>
          <a:noFill/>
        </p:spPr>
        <p:txBody>
          <a:bodyPr wrap="square" rtlCol="0">
            <a:spAutoFit/>
          </a:bodyPr>
          <a:lstStyle/>
          <a:p>
            <a:r>
              <a:rPr lang="en-US" sz="2000" dirty="0" smtClean="0"/>
              <a:t>Representing a Quaternion in Scalar + Vector form </a:t>
            </a:r>
            <a:endParaRPr lang="en-US" sz="2000" dirty="0"/>
          </a:p>
        </p:txBody>
      </p:sp>
      <mc:AlternateContent xmlns:mc="http://schemas.openxmlformats.org/markup-compatibility/2006" xmlns:a14="http://schemas.microsoft.com/office/drawing/2010/main">
        <mc:Choice Requires="a14">
          <p:sp>
            <p:nvSpPr>
              <p:cNvPr id="4" name="TextBox 3"/>
              <p:cNvSpPr txBox="1"/>
              <p:nvPr/>
            </p:nvSpPr>
            <p:spPr>
              <a:xfrm>
                <a:off x="1229481" y="2528118"/>
                <a:ext cx="4465261" cy="461665"/>
              </a:xfrm>
              <a:prstGeom prst="rect">
                <a:avLst/>
              </a:prstGeom>
              <a:noFill/>
            </p:spPr>
            <p:txBody>
              <a:bodyPr wrap="none" rtlCol="0">
                <a:spAutoFit/>
              </a:bodyPr>
              <a:lstStyle/>
              <a:p>
                <a14:m>
                  <m:oMath xmlns:m="http://schemas.openxmlformats.org/officeDocument/2006/math">
                    <m:r>
                      <a:rPr lang="en-US" sz="2400" b="1" i="0" smtClean="0">
                        <a:latin typeface="Cambria Math"/>
                      </a:rPr>
                      <m:t>𝐪</m:t>
                    </m:r>
                    <m:r>
                      <a:rPr lang="en-US" sz="2400" b="1" i="1" smtClean="0">
                        <a:latin typeface="Cambria Math"/>
                      </a:rPr>
                      <m:t>=</m:t>
                    </m:r>
                    <m:d>
                      <m:dPr>
                        <m:ctrlPr>
                          <a:rPr lang="en-US" sz="2400" b="1" i="1" smtClean="0">
                            <a:latin typeface="Cambria Math"/>
                          </a:rPr>
                        </m:ctrlPr>
                      </m:dPr>
                      <m:e>
                        <m:sSub>
                          <m:sSubPr>
                            <m:ctrlPr>
                              <a:rPr lang="en-US" sz="2400" b="1" i="1">
                                <a:latin typeface="Cambria Math"/>
                              </a:rPr>
                            </m:ctrlPr>
                          </m:sSubPr>
                          <m:e>
                            <m:r>
                              <a:rPr lang="en-US" sz="2400" i="1">
                                <a:latin typeface="Cambria Math"/>
                              </a:rPr>
                              <m:t>𝑞</m:t>
                            </m:r>
                          </m:e>
                          <m:sub>
                            <m:r>
                              <a:rPr lang="en-US" sz="2400" b="1" i="1">
                                <a:latin typeface="Cambria Math"/>
                              </a:rPr>
                              <m:t>𝟎</m:t>
                            </m:r>
                          </m:sub>
                        </m:sSub>
                        <m:r>
                          <a:rPr lang="en-US" sz="2400" b="1" i="1" smtClean="0">
                            <a:latin typeface="Cambria Math"/>
                          </a:rPr>
                          <m:t>,</m:t>
                        </m:r>
                        <m:acc>
                          <m:accPr>
                            <m:chr m:val="⃗"/>
                            <m:ctrlPr>
                              <a:rPr lang="en-US" sz="2400" b="1" i="1">
                                <a:latin typeface="Cambria Math"/>
                              </a:rPr>
                            </m:ctrlPr>
                          </m:accPr>
                          <m:e>
                            <m:r>
                              <a:rPr lang="en-US" sz="2400" b="1" i="1">
                                <a:latin typeface="Cambria Math"/>
                              </a:rPr>
                              <m:t>𝒒</m:t>
                            </m:r>
                          </m:e>
                        </m:acc>
                      </m:e>
                    </m:d>
                  </m:oMath>
                </a14:m>
                <a:r>
                  <a:rPr lang="en-US" sz="2400" b="1" dirty="0" smtClean="0"/>
                  <a:t> </a:t>
                </a:r>
                <a:r>
                  <a:rPr lang="en-US" sz="2400" dirty="0" smtClean="0"/>
                  <a:t>with</a:t>
                </a:r>
                <a:r>
                  <a:rPr lang="en-US" sz="2400" b="1" dirty="0" smtClean="0"/>
                  <a:t> </a:t>
                </a:r>
                <a14:m>
                  <m:oMath xmlns:m="http://schemas.openxmlformats.org/officeDocument/2006/math">
                    <m:acc>
                      <m:accPr>
                        <m:chr m:val="⃗"/>
                        <m:ctrlPr>
                          <a:rPr lang="en-US" sz="2400" b="1" i="1" smtClean="0">
                            <a:latin typeface="Cambria Math"/>
                          </a:rPr>
                        </m:ctrlPr>
                      </m:accPr>
                      <m:e>
                        <m:r>
                          <a:rPr lang="en-US" sz="2400" b="1" i="1" smtClean="0">
                            <a:latin typeface="Cambria Math"/>
                          </a:rPr>
                          <m:t>𝒒</m:t>
                        </m:r>
                      </m:e>
                    </m:acc>
                    <m:r>
                      <a:rPr lang="en-US" sz="2400" b="1" i="1" smtClean="0">
                        <a:latin typeface="Cambria Math"/>
                      </a:rPr>
                      <m:t>=</m:t>
                    </m:r>
                    <m:d>
                      <m:dPr>
                        <m:ctrlPr>
                          <a:rPr lang="en-US" sz="2400" b="1" i="1" smtClean="0">
                            <a:latin typeface="Cambria Math"/>
                          </a:rPr>
                        </m:ctrlPr>
                      </m:dPr>
                      <m:e>
                        <m:sSub>
                          <m:sSubPr>
                            <m:ctrlPr>
                              <a:rPr lang="en-US" sz="2400" i="1" smtClean="0">
                                <a:latin typeface="Cambria Math"/>
                              </a:rPr>
                            </m:ctrlPr>
                          </m:sSubPr>
                          <m:e>
                            <m:r>
                              <a:rPr lang="en-US" sz="2400" b="0" i="1" smtClean="0">
                                <a:latin typeface="Cambria Math"/>
                              </a:rPr>
                              <m:t>𝑞</m:t>
                            </m:r>
                          </m:e>
                          <m:sub>
                            <m:r>
                              <a:rPr lang="en-US" sz="2400" b="0" i="1" smtClean="0">
                                <a:latin typeface="Cambria Math"/>
                              </a:rPr>
                              <m:t>1</m:t>
                            </m:r>
                          </m:sub>
                        </m:sSub>
                        <m:r>
                          <a:rPr lang="en-US" sz="2400" b="0" i="1" smtClean="0">
                            <a:latin typeface="Cambria Math"/>
                          </a:rPr>
                          <m:t>,</m:t>
                        </m:r>
                        <m:sSub>
                          <m:sSubPr>
                            <m:ctrlPr>
                              <a:rPr lang="en-US" sz="2400" i="1" smtClean="0">
                                <a:latin typeface="Cambria Math"/>
                              </a:rPr>
                            </m:ctrlPr>
                          </m:sSubPr>
                          <m:e>
                            <m:r>
                              <a:rPr lang="en-US" sz="2400" b="0" i="1" smtClean="0">
                                <a:latin typeface="Cambria Math"/>
                              </a:rPr>
                              <m:t>𝑞</m:t>
                            </m:r>
                          </m:e>
                          <m:sub>
                            <m:r>
                              <a:rPr lang="en-US" sz="2400" b="0" i="1" smtClean="0">
                                <a:latin typeface="Cambria Math"/>
                              </a:rPr>
                              <m:t>2</m:t>
                            </m:r>
                          </m:sub>
                        </m:sSub>
                        <m:r>
                          <a:rPr lang="en-US" sz="2400" b="0" i="1" smtClean="0">
                            <a:latin typeface="Cambria Math"/>
                          </a:rPr>
                          <m:t>,</m:t>
                        </m:r>
                        <m:sSub>
                          <m:sSubPr>
                            <m:ctrlPr>
                              <a:rPr lang="en-US" sz="2400" i="1" smtClean="0">
                                <a:latin typeface="Cambria Math"/>
                              </a:rPr>
                            </m:ctrlPr>
                          </m:sSubPr>
                          <m:e>
                            <m:r>
                              <a:rPr lang="en-US" sz="2400" b="0" i="1" smtClean="0">
                                <a:latin typeface="Cambria Math"/>
                              </a:rPr>
                              <m:t>𝑞</m:t>
                            </m:r>
                          </m:e>
                          <m:sub>
                            <m:r>
                              <a:rPr lang="en-US" sz="2400" b="0" i="1" smtClean="0">
                                <a:latin typeface="Cambria Math"/>
                              </a:rPr>
                              <m:t>3</m:t>
                            </m:r>
                          </m:sub>
                        </m:sSub>
                      </m:e>
                    </m:d>
                  </m:oMath>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229481" y="2528118"/>
                <a:ext cx="4465261" cy="461665"/>
              </a:xfrm>
              <a:prstGeom prst="rect">
                <a:avLst/>
              </a:prstGeom>
              <a:blipFill rotWithShape="1">
                <a:blip r:embed="rId2"/>
                <a:stretch>
                  <a:fillRect l="-546" t="-12000"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29481" y="5569020"/>
                <a:ext cx="54418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𝒒</m:t>
                      </m:r>
                      <m:r>
                        <a:rPr lang="en-US" sz="2400" b="1" i="1" smtClean="0">
                          <a:latin typeface="Cambria Math"/>
                          <a:ea typeface="Cambria Math"/>
                        </a:rPr>
                        <m:t>⨂</m:t>
                      </m:r>
                      <m:r>
                        <a:rPr lang="en-US" sz="2400" b="1" i="1" smtClean="0">
                          <a:latin typeface="Cambria Math"/>
                          <a:ea typeface="Cambria Math"/>
                        </a:rPr>
                        <m:t>𝒑</m:t>
                      </m:r>
                      <m:r>
                        <a:rPr lang="en-US" sz="2400" b="1" i="1" smtClean="0">
                          <a:latin typeface="Cambria Math"/>
                          <a:ea typeface="Cambria Math"/>
                        </a:rPr>
                        <m:t>=</m:t>
                      </m:r>
                      <m:sSub>
                        <m:sSubPr>
                          <m:ctrlPr>
                            <a:rPr lang="en-US" sz="2400" i="1" smtClean="0">
                              <a:latin typeface="Cambria Math"/>
                              <a:ea typeface="Cambria Math"/>
                            </a:rPr>
                          </m:ctrlPr>
                        </m:sSubPr>
                        <m:e>
                          <m:r>
                            <a:rPr lang="en-US" sz="2400" b="0" i="1" smtClean="0">
                              <a:latin typeface="Cambria Math"/>
                              <a:ea typeface="Cambria Math"/>
                            </a:rPr>
                            <m:t>𝑞</m:t>
                          </m:r>
                        </m:e>
                        <m:sub>
                          <m:r>
                            <a:rPr lang="en-US" sz="2400" b="0" i="1" smtClean="0">
                              <a:latin typeface="Cambria Math"/>
                              <a:ea typeface="Cambria Math"/>
                            </a:rPr>
                            <m:t>0</m:t>
                          </m:r>
                        </m:sub>
                      </m:sSub>
                      <m:sSub>
                        <m:sSubPr>
                          <m:ctrlPr>
                            <a:rPr lang="en-US" sz="2400" i="1" smtClean="0">
                              <a:latin typeface="Cambria Math"/>
                              <a:ea typeface="Cambria Math"/>
                            </a:rPr>
                          </m:ctrlPr>
                        </m:sSubPr>
                        <m:e>
                          <m:r>
                            <a:rPr lang="en-US" sz="2400" b="0" i="1" smtClean="0">
                              <a:latin typeface="Cambria Math"/>
                              <a:ea typeface="Cambria Math"/>
                            </a:rPr>
                            <m:t>𝑝</m:t>
                          </m:r>
                        </m:e>
                        <m:sub>
                          <m:r>
                            <a:rPr lang="en-US" sz="2400" b="0" i="1" smtClean="0">
                              <a:latin typeface="Cambria Math"/>
                              <a:ea typeface="Cambria Math"/>
                            </a:rPr>
                            <m:t>0</m:t>
                          </m:r>
                        </m:sub>
                      </m:sSub>
                      <m:r>
                        <a:rPr lang="en-US" sz="2400" b="1" i="1" smtClean="0">
                          <a:latin typeface="Cambria Math"/>
                          <a:ea typeface="Cambria Math"/>
                        </a:rPr>
                        <m:t>−</m:t>
                      </m:r>
                      <m:r>
                        <a:rPr lang="en-US" sz="2400" b="1" i="0" smtClean="0">
                          <a:latin typeface="Cambria Math"/>
                          <a:ea typeface="Cambria Math"/>
                        </a:rPr>
                        <m:t>𝐪</m:t>
                      </m:r>
                      <m:r>
                        <a:rPr lang="en-US" sz="2400" b="1" i="1" smtClean="0">
                          <a:latin typeface="Cambria Math"/>
                          <a:ea typeface="Cambria Math"/>
                        </a:rPr>
                        <m:t>⋅</m:t>
                      </m:r>
                      <m:r>
                        <a:rPr lang="en-US" sz="2400" b="1" i="1" smtClean="0">
                          <a:latin typeface="Cambria Math"/>
                          <a:ea typeface="Cambria Math"/>
                        </a:rPr>
                        <m:t>𝒑</m:t>
                      </m:r>
                      <m:r>
                        <a:rPr lang="en-US" sz="2400" b="1" i="1" smtClean="0">
                          <a:latin typeface="Cambria Math"/>
                          <a:ea typeface="Cambria Math"/>
                        </a:rPr>
                        <m:t>, </m:t>
                      </m:r>
                      <m:sSub>
                        <m:sSubPr>
                          <m:ctrlPr>
                            <a:rPr lang="en-US" sz="2400" b="1" i="1" smtClean="0">
                              <a:latin typeface="Cambria Math"/>
                              <a:ea typeface="Cambria Math"/>
                            </a:rPr>
                          </m:ctrlPr>
                        </m:sSubPr>
                        <m:e>
                          <m:r>
                            <a:rPr lang="en-US" sz="2400" b="0" i="1" smtClean="0">
                              <a:latin typeface="Cambria Math"/>
                              <a:ea typeface="Cambria Math"/>
                            </a:rPr>
                            <m:t>𝑞</m:t>
                          </m:r>
                        </m:e>
                        <m:sub>
                          <m:r>
                            <a:rPr lang="en-US" sz="2400" b="1" i="1" smtClean="0">
                              <a:latin typeface="Cambria Math"/>
                              <a:ea typeface="Cambria Math"/>
                            </a:rPr>
                            <m:t>𝟎</m:t>
                          </m:r>
                        </m:sub>
                      </m:sSub>
                      <m:acc>
                        <m:accPr>
                          <m:chr m:val="⃗"/>
                          <m:ctrlPr>
                            <a:rPr lang="en-US" sz="2400" b="1" i="1" smtClean="0">
                              <a:latin typeface="Cambria Math"/>
                              <a:ea typeface="Cambria Math"/>
                            </a:rPr>
                          </m:ctrlPr>
                        </m:accPr>
                        <m:e>
                          <m:r>
                            <a:rPr lang="en-US" sz="2400" b="1" i="1" smtClean="0">
                              <a:latin typeface="Cambria Math"/>
                              <a:ea typeface="Cambria Math"/>
                            </a:rPr>
                            <m:t>𝒑</m:t>
                          </m:r>
                        </m:e>
                      </m:acc>
                      <m:r>
                        <a:rPr lang="en-US" sz="2400" b="1" i="1" smtClean="0">
                          <a:latin typeface="Cambria Math"/>
                        </a:rPr>
                        <m:t>+</m:t>
                      </m:r>
                      <m:sSub>
                        <m:sSubPr>
                          <m:ctrlPr>
                            <a:rPr lang="en-US" sz="2400" b="1" i="1" smtClean="0">
                              <a:latin typeface="Cambria Math"/>
                            </a:rPr>
                          </m:ctrlPr>
                        </m:sSubPr>
                        <m:e>
                          <m:r>
                            <a:rPr lang="en-US" sz="2400" b="0" i="1" smtClean="0">
                              <a:latin typeface="Cambria Math"/>
                            </a:rPr>
                            <m:t>𝑝</m:t>
                          </m:r>
                        </m:e>
                        <m:sub>
                          <m:r>
                            <a:rPr lang="en-US" sz="2400" b="1" i="1" smtClean="0">
                              <a:latin typeface="Cambria Math"/>
                            </a:rPr>
                            <m:t>𝟎</m:t>
                          </m:r>
                        </m:sub>
                      </m:sSub>
                      <m:acc>
                        <m:accPr>
                          <m:chr m:val="⃗"/>
                          <m:ctrlPr>
                            <a:rPr lang="en-US" sz="2400" b="1" i="1" smtClean="0">
                              <a:latin typeface="Cambria Math"/>
                            </a:rPr>
                          </m:ctrlPr>
                        </m:accPr>
                        <m:e>
                          <m:r>
                            <a:rPr lang="en-US" sz="2400" b="1" i="1" smtClean="0">
                              <a:latin typeface="Cambria Math"/>
                            </a:rPr>
                            <m:t>𝒒</m:t>
                          </m:r>
                        </m:e>
                      </m:acc>
                      <m:r>
                        <a:rPr lang="en-US" sz="2400" b="1" i="1" smtClean="0">
                          <a:latin typeface="Cambria Math"/>
                        </a:rPr>
                        <m:t>+</m:t>
                      </m:r>
                      <m:acc>
                        <m:accPr>
                          <m:chr m:val="⃗"/>
                          <m:ctrlPr>
                            <a:rPr lang="en-US" sz="2400" b="1" i="1" smtClean="0">
                              <a:latin typeface="Cambria Math"/>
                            </a:rPr>
                          </m:ctrlPr>
                        </m:accPr>
                        <m:e>
                          <m:r>
                            <a:rPr lang="en-US" sz="2400" b="1" i="1" smtClean="0">
                              <a:latin typeface="Cambria Math"/>
                            </a:rPr>
                            <m:t>𝒒</m:t>
                          </m:r>
                        </m:e>
                      </m:acc>
                      <m:r>
                        <a:rPr lang="en-US" sz="2400" b="1" i="1" smtClean="0">
                          <a:latin typeface="Cambria Math"/>
                          <a:ea typeface="Cambria Math"/>
                        </a:rPr>
                        <m:t>×</m:t>
                      </m:r>
                      <m:acc>
                        <m:accPr>
                          <m:chr m:val="⃗"/>
                          <m:ctrlPr>
                            <a:rPr lang="en-US" sz="2400" b="1" i="1" smtClean="0">
                              <a:latin typeface="Cambria Math"/>
                              <a:ea typeface="Cambria Math"/>
                            </a:rPr>
                          </m:ctrlPr>
                        </m:accPr>
                        <m:e>
                          <m:r>
                            <a:rPr lang="en-US" sz="2400" b="1" i="1" smtClean="0">
                              <a:latin typeface="Cambria Math"/>
                              <a:ea typeface="Cambria Math"/>
                            </a:rPr>
                            <m:t>𝒑</m:t>
                          </m:r>
                        </m:e>
                      </m:acc>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229481" y="5569020"/>
                <a:ext cx="5441874" cy="461665"/>
              </a:xfrm>
              <a:prstGeom prst="rect">
                <a:avLst/>
              </a:prstGeom>
              <a:blipFill rotWithShape="1">
                <a:blip r:embed="rId3"/>
                <a:stretch>
                  <a:fillRect b="-14667"/>
                </a:stretch>
              </a:blipFill>
            </p:spPr>
            <p:txBody>
              <a:bodyPr/>
              <a:lstStyle/>
              <a:p>
                <a:r>
                  <a:rPr lang="en-US">
                    <a:noFill/>
                  </a:rPr>
                  <a:t> </a:t>
                </a:r>
              </a:p>
            </p:txBody>
          </p:sp>
        </mc:Fallback>
      </mc:AlternateContent>
      <p:sp>
        <p:nvSpPr>
          <p:cNvPr id="6" name="TextBox 5"/>
          <p:cNvSpPr txBox="1"/>
          <p:nvPr/>
        </p:nvSpPr>
        <p:spPr>
          <a:xfrm>
            <a:off x="1229480" y="4685202"/>
            <a:ext cx="7083246" cy="707886"/>
          </a:xfrm>
          <a:prstGeom prst="rect">
            <a:avLst/>
          </a:prstGeom>
          <a:noFill/>
        </p:spPr>
        <p:txBody>
          <a:bodyPr wrap="square" rtlCol="0">
            <a:spAutoFit/>
          </a:bodyPr>
          <a:lstStyle/>
          <a:p>
            <a:r>
              <a:rPr lang="en-US" sz="2000" dirty="0" smtClean="0"/>
              <a:t>Then we can express the product of two quaternions as:</a:t>
            </a:r>
            <a:endParaRPr lang="en-US" sz="2000" dirty="0"/>
          </a:p>
        </p:txBody>
      </p:sp>
      <mc:AlternateContent xmlns:mc="http://schemas.openxmlformats.org/markup-compatibility/2006" xmlns:a14="http://schemas.microsoft.com/office/drawing/2010/main">
        <mc:Choice Requires="a14">
          <p:sp>
            <p:nvSpPr>
              <p:cNvPr id="8" name="TextBox 7"/>
              <p:cNvSpPr txBox="1"/>
              <p:nvPr/>
            </p:nvSpPr>
            <p:spPr>
              <a:xfrm>
                <a:off x="1229481" y="3557088"/>
                <a:ext cx="3163302" cy="1075294"/>
              </a:xfrm>
              <a:prstGeom prst="rect">
                <a:avLst/>
              </a:prstGeom>
              <a:noFill/>
            </p:spPr>
            <p:txBody>
              <a:bodyPr wrap="none" rtlCol="0">
                <a:spAutoFit/>
              </a:bodyPr>
              <a:lstStyle/>
              <a:p>
                <a14:m>
                  <m:oMath xmlns:m="http://schemas.openxmlformats.org/officeDocument/2006/math">
                    <m:r>
                      <a:rPr lang="en-US" sz="2400" b="1" i="1" smtClean="0">
                        <a:latin typeface="Cambria Math"/>
                      </a:rPr>
                      <m:t>𝒒</m:t>
                    </m:r>
                    <m:r>
                      <a:rPr lang="en-US" sz="2400" b="0" i="1" smtClean="0">
                        <a:latin typeface="Cambria Math"/>
                      </a:rPr>
                      <m:t>=</m:t>
                    </m:r>
                    <m:d>
                      <m:dPr>
                        <m:begChr m:val="["/>
                        <m:endChr m:val="]"/>
                        <m:ctrlPr>
                          <a:rPr lang="en-US" sz="2400" b="0" i="1" smtClean="0">
                            <a:latin typeface="Cambria Math"/>
                          </a:rPr>
                        </m:ctrlPr>
                      </m:dPr>
                      <m:e>
                        <m:m>
                          <m:mPr>
                            <m:mcs>
                              <m:mc>
                                <m:mcPr>
                                  <m:count m:val="1"/>
                                  <m:mcJc m:val="center"/>
                                </m:mcPr>
                              </m:mc>
                            </m:mcs>
                            <m:ctrlPr>
                              <a:rPr lang="en-US" sz="2400" b="0" i="1" smtClean="0">
                                <a:latin typeface="Cambria Math"/>
                              </a:rPr>
                            </m:ctrlPr>
                          </m:mPr>
                          <m:mr>
                            <m:e>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e>
                          </m:mr>
                          <m:mr>
                            <m:e>
                              <m:acc>
                                <m:accPr>
                                  <m:chr m:val="⃗"/>
                                  <m:ctrlPr>
                                    <a:rPr lang="en-US" sz="2400" b="1" i="1">
                                      <a:latin typeface="Cambria Math"/>
                                    </a:rPr>
                                  </m:ctrlPr>
                                </m:accPr>
                                <m:e>
                                  <m:r>
                                    <a:rPr lang="en-US" sz="2400" b="1" i="1">
                                      <a:latin typeface="Cambria Math"/>
                                    </a:rPr>
                                    <m:t>𝒒</m:t>
                                  </m:r>
                                </m:e>
                              </m:acc>
                            </m:e>
                          </m:mr>
                        </m:m>
                      </m:e>
                    </m:d>
                  </m:oMath>
                </a14:m>
                <a:r>
                  <a:rPr lang="en-US" sz="2400" dirty="0" smtClean="0"/>
                  <a:t> with </a:t>
                </a:r>
                <a14:m>
                  <m:oMath xmlns:m="http://schemas.openxmlformats.org/officeDocument/2006/math">
                    <m:acc>
                      <m:accPr>
                        <m:chr m:val="⃗"/>
                        <m:ctrlPr>
                          <a:rPr lang="en-US" sz="2400" b="1" i="1">
                            <a:latin typeface="Cambria Math"/>
                          </a:rPr>
                        </m:ctrlPr>
                      </m:accPr>
                      <m:e>
                        <m:r>
                          <a:rPr lang="en-US" sz="2400" b="1" i="1">
                            <a:latin typeface="Cambria Math"/>
                          </a:rPr>
                          <m:t>𝒒</m:t>
                        </m:r>
                      </m:e>
                    </m:acc>
                    <m:r>
                      <a:rPr lang="en-US" sz="2400" b="1" i="1" smtClean="0">
                        <a:latin typeface="Cambria Math"/>
                      </a:rPr>
                      <m:t>=</m:t>
                    </m:r>
                    <m:d>
                      <m:dPr>
                        <m:begChr m:val="["/>
                        <m:endChr m:val="]"/>
                        <m:ctrlPr>
                          <a:rPr lang="en-US" sz="2400" b="1" i="1" smtClean="0">
                            <a:latin typeface="Cambria Math"/>
                          </a:rPr>
                        </m:ctrlPr>
                      </m:dPr>
                      <m:e>
                        <m:m>
                          <m:mPr>
                            <m:mcs>
                              <m:mc>
                                <m:mcPr>
                                  <m:count m:val="1"/>
                                  <m:mcJc m:val="center"/>
                                </m:mcPr>
                              </m:mc>
                            </m:mcs>
                            <m:ctrlPr>
                              <a:rPr lang="en-US" sz="2400" i="1" smtClean="0">
                                <a:latin typeface="Cambria Math"/>
                              </a:rPr>
                            </m:ctrlPr>
                          </m:mPr>
                          <m:mr>
                            <m:e>
                              <m:sSub>
                                <m:sSubPr>
                                  <m:ctrlPr>
                                    <a:rPr lang="en-US" sz="2400" i="1" smtClean="0">
                                      <a:latin typeface="Cambria Math"/>
                                    </a:rPr>
                                  </m:ctrlPr>
                                </m:sSubPr>
                                <m:e>
                                  <m:r>
                                    <a:rPr lang="en-US" sz="2400" b="0" i="1" smtClean="0">
                                      <a:latin typeface="Cambria Math"/>
                                    </a:rPr>
                                    <m:t>𝑞</m:t>
                                  </m:r>
                                </m:e>
                                <m:sub>
                                  <m:r>
                                    <a:rPr lang="en-US" sz="2400" b="0" i="1" smtClean="0">
                                      <a:latin typeface="Cambria Math"/>
                                    </a:rPr>
                                    <m:t>1</m:t>
                                  </m:r>
                                </m:sub>
                              </m:sSub>
                            </m:e>
                          </m:mr>
                          <m:mr>
                            <m:e>
                              <m:sSub>
                                <m:sSubPr>
                                  <m:ctrlPr>
                                    <a:rPr lang="en-US" sz="2400" i="1" smtClean="0">
                                      <a:latin typeface="Cambria Math"/>
                                    </a:rPr>
                                  </m:ctrlPr>
                                </m:sSubPr>
                                <m:e>
                                  <m:r>
                                    <a:rPr lang="en-US" sz="2400" b="0" i="1" smtClean="0">
                                      <a:latin typeface="Cambria Math"/>
                                    </a:rPr>
                                    <m:t>𝑞</m:t>
                                  </m:r>
                                </m:e>
                                <m:sub>
                                  <m:r>
                                    <a:rPr lang="en-US" sz="2400" b="0" i="1" smtClean="0">
                                      <a:latin typeface="Cambria Math"/>
                                    </a:rPr>
                                    <m:t>2</m:t>
                                  </m:r>
                                </m:sub>
                              </m:sSub>
                            </m:e>
                          </m:mr>
                          <m:mr>
                            <m:e>
                              <m:sSub>
                                <m:sSubPr>
                                  <m:ctrlPr>
                                    <a:rPr lang="en-US" sz="2400" i="1" smtClean="0">
                                      <a:latin typeface="Cambria Math"/>
                                    </a:rPr>
                                  </m:ctrlPr>
                                </m:sSubPr>
                                <m:e>
                                  <m:r>
                                    <a:rPr lang="en-US" sz="2400" b="0" i="1" smtClean="0">
                                      <a:latin typeface="Cambria Math"/>
                                    </a:rPr>
                                    <m:t>𝑞</m:t>
                                  </m:r>
                                </m:e>
                                <m:sub>
                                  <m:r>
                                    <a:rPr lang="en-US" sz="2400" b="0" i="1" smtClean="0">
                                      <a:latin typeface="Cambria Math"/>
                                    </a:rPr>
                                    <m:t>3</m:t>
                                  </m:r>
                                </m:sub>
                              </m:sSub>
                            </m:e>
                          </m:mr>
                        </m:m>
                      </m:e>
                    </m:d>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229481" y="3557088"/>
                <a:ext cx="3163302" cy="1075294"/>
              </a:xfrm>
              <a:prstGeom prst="rect">
                <a:avLst/>
              </a:prstGeom>
              <a:blipFill rotWithShape="1">
                <a:blip r:embed="rId4"/>
                <a:stretch>
                  <a:fillRect/>
                </a:stretch>
              </a:blipFill>
            </p:spPr>
            <p:txBody>
              <a:bodyPr/>
              <a:lstStyle/>
              <a:p>
                <a:r>
                  <a:rPr lang="en-US">
                    <a:noFill/>
                  </a:rPr>
                  <a:t> </a:t>
                </a:r>
              </a:p>
            </p:txBody>
          </p:sp>
        </mc:Fallback>
      </mc:AlternateContent>
      <p:sp>
        <p:nvSpPr>
          <p:cNvPr id="10" name="TextBox 9"/>
          <p:cNvSpPr txBox="1"/>
          <p:nvPr/>
        </p:nvSpPr>
        <p:spPr>
          <a:xfrm>
            <a:off x="1229481" y="3042603"/>
            <a:ext cx="449162" cy="400110"/>
          </a:xfrm>
          <a:prstGeom prst="rect">
            <a:avLst/>
          </a:prstGeom>
          <a:noFill/>
        </p:spPr>
        <p:txBody>
          <a:bodyPr wrap="none" rtlCol="0">
            <a:spAutoFit/>
          </a:bodyPr>
          <a:lstStyle/>
          <a:p>
            <a:r>
              <a:rPr lang="en-US" sz="2000" dirty="0" smtClean="0"/>
              <a:t>or</a:t>
            </a:r>
            <a:endParaRPr lang="en-US" sz="2000" dirty="0"/>
          </a:p>
        </p:txBody>
      </p:sp>
    </p:spTree>
    <p:extLst>
      <p:ext uri="{BB962C8B-B14F-4D97-AF65-F5344CB8AC3E}">
        <p14:creationId xmlns:p14="http://schemas.microsoft.com/office/powerpoint/2010/main" val="2905763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The Product of Rotational Quaternions Mean?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241898" y="2710016"/>
                <a:ext cx="16970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a:rPr>
                        <m:t>𝐫</m:t>
                      </m:r>
                      <m:r>
                        <a:rPr lang="en-US" sz="2800" b="0" i="1" smtClean="0">
                          <a:latin typeface="Cambria Math"/>
                        </a:rPr>
                        <m:t>=</m:t>
                      </m:r>
                      <m:r>
                        <a:rPr lang="en-US" sz="2800" b="1" i="0" smtClean="0">
                          <a:latin typeface="Cambria Math"/>
                        </a:rPr>
                        <m:t>𝐩</m:t>
                      </m:r>
                      <m:r>
                        <a:rPr lang="en-US" sz="2800" b="1" i="0" smtClean="0">
                          <a:latin typeface="Cambria Math"/>
                          <a:ea typeface="Cambria Math"/>
                        </a:rPr>
                        <m:t>⨂</m:t>
                      </m:r>
                      <m:r>
                        <a:rPr lang="en-US" sz="2800" b="1" i="0" smtClean="0">
                          <a:latin typeface="Cambria Math"/>
                          <a:ea typeface="Cambria Math"/>
                        </a:rPr>
                        <m:t>𝐪</m:t>
                      </m:r>
                    </m:oMath>
                  </m:oMathPara>
                </a14:m>
                <a:endParaRPr lang="en-US" sz="28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241898" y="2710016"/>
                <a:ext cx="1697068" cy="523220"/>
              </a:xfrm>
              <a:prstGeom prst="rect">
                <a:avLst/>
              </a:prstGeom>
              <a:blipFill rotWithShape="1">
                <a:blip r:embed="rId2"/>
                <a:stretch>
                  <a:fillRect/>
                </a:stretch>
              </a:blipFill>
            </p:spPr>
            <p:txBody>
              <a:bodyPr/>
              <a:lstStyle/>
              <a:p>
                <a:r>
                  <a:rPr lang="en-US">
                    <a:noFill/>
                  </a:rPr>
                  <a:t> </a:t>
                </a:r>
              </a:p>
            </p:txBody>
          </p:sp>
        </mc:Fallback>
      </mc:AlternateContent>
      <p:sp>
        <p:nvSpPr>
          <p:cNvPr id="4" name="TextBox 3"/>
          <p:cNvSpPr txBox="1"/>
          <p:nvPr/>
        </p:nvSpPr>
        <p:spPr>
          <a:xfrm>
            <a:off x="1241898" y="1717899"/>
            <a:ext cx="6868950" cy="830997"/>
          </a:xfrm>
          <a:prstGeom prst="rect">
            <a:avLst/>
          </a:prstGeom>
          <a:noFill/>
        </p:spPr>
        <p:txBody>
          <a:bodyPr wrap="square" rtlCol="0">
            <a:spAutoFit/>
          </a:bodyPr>
          <a:lstStyle/>
          <a:p>
            <a:r>
              <a:rPr lang="en-US" sz="2400" dirty="0" smtClean="0"/>
              <a:t>When </a:t>
            </a:r>
            <a:r>
              <a:rPr lang="en-US" sz="2400" b="1" dirty="0" smtClean="0"/>
              <a:t>p</a:t>
            </a:r>
            <a:r>
              <a:rPr lang="en-US" sz="2400" dirty="0" smtClean="0"/>
              <a:t> and </a:t>
            </a:r>
            <a:r>
              <a:rPr lang="en-US" sz="2400" b="1" dirty="0" smtClean="0"/>
              <a:t>q</a:t>
            </a:r>
            <a:r>
              <a:rPr lang="en-US" sz="2400" dirty="0" smtClean="0"/>
              <a:t> are rotational quaternions, their product</a:t>
            </a:r>
            <a:endParaRPr lang="en-US" sz="2400" dirty="0"/>
          </a:p>
        </p:txBody>
      </p:sp>
      <p:sp>
        <p:nvSpPr>
          <p:cNvPr id="5" name="TextBox 4"/>
          <p:cNvSpPr txBox="1"/>
          <p:nvPr/>
        </p:nvSpPr>
        <p:spPr>
          <a:xfrm>
            <a:off x="1241898" y="3429000"/>
            <a:ext cx="6651522" cy="1200329"/>
          </a:xfrm>
          <a:prstGeom prst="rect">
            <a:avLst/>
          </a:prstGeom>
          <a:noFill/>
        </p:spPr>
        <p:txBody>
          <a:bodyPr wrap="square" rtlCol="0">
            <a:spAutoFit/>
          </a:bodyPr>
          <a:lstStyle/>
          <a:p>
            <a:r>
              <a:rPr lang="en-US" sz="2400" dirty="0" smtClean="0"/>
              <a:t>is also a rotational quaternion, corresponding to a new rotational vector, potentially in a new direction and with a new angle.</a:t>
            </a:r>
            <a:endParaRPr lang="en-US" sz="2400" dirty="0"/>
          </a:p>
        </p:txBody>
      </p:sp>
    </p:spTree>
    <p:extLst>
      <p:ext uri="{BB962C8B-B14F-4D97-AF65-F5344CB8AC3E}">
        <p14:creationId xmlns:p14="http://schemas.microsoft.com/office/powerpoint/2010/main" val="517593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3288017" y="2871025"/>
                <a:ext cx="4084195" cy="22954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1" i="0" smtClean="0">
                              <a:latin typeface="Cambria Math"/>
                            </a:rPr>
                            <m:t>𝐩</m:t>
                          </m:r>
                        </m:e>
                        <m:sup>
                          <m:r>
                            <a:rPr lang="en-US" b="0" i="1" smtClean="0">
                              <a:latin typeface="Cambria Math"/>
                            </a:rPr>
                            <m:t>#</m:t>
                          </m:r>
                        </m:sup>
                      </m:sSup>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0</m:t>
                              </m:r>
                            </m:sub>
                          </m:sSub>
                          <m:r>
                            <a:rPr lang="en-US" b="0" i="1" smtClean="0">
                              <a:latin typeface="Cambria Math"/>
                            </a:rPr>
                            <m:t>,−</m:t>
                          </m:r>
                          <m:acc>
                            <m:accPr>
                              <m:chr m:val="⃗"/>
                              <m:ctrlPr>
                                <a:rPr lang="en-US" i="1">
                                  <a:latin typeface="Cambria Math"/>
                                </a:rPr>
                              </m:ctrlPr>
                            </m:accPr>
                            <m:e>
                              <m:r>
                                <a:rPr lang="en-US" b="1" i="1">
                                  <a:latin typeface="Cambria Math"/>
                                </a:rPr>
                                <m:t>𝒑</m:t>
                              </m:r>
                            </m:e>
                          </m:acc>
                        </m:e>
                      </m:d>
                      <m:r>
                        <a:rPr lang="en-US" b="0" i="1" smtClean="0">
                          <a:latin typeface="Cambria Math"/>
                        </a:rPr>
                        <m:t>=</m:t>
                      </m:r>
                      <m:d>
                        <m:dPr>
                          <m:begChr m:val="["/>
                          <m:endChr m:val="]"/>
                          <m:ctrlPr>
                            <a:rPr lang="en-US" b="0" i="1" smtClean="0">
                              <a:latin typeface="Cambria Math"/>
                            </a:rPr>
                          </m:ctrlPr>
                        </m:dPr>
                        <m:e>
                          <m:m>
                            <m:mPr>
                              <m:mcs>
                                <m:mc>
                                  <m:mcPr>
                                    <m:count m:val="1"/>
                                    <m:mcJc m:val="center"/>
                                  </m:mcPr>
                                </m:mc>
                              </m:mcs>
                              <m:ctrlPr>
                                <a:rPr lang="en-US" b="0" i="1" smtClean="0">
                                  <a:latin typeface="Cambria Math"/>
                                </a:rPr>
                              </m:ctrlPr>
                            </m:mPr>
                            <m:mr>
                              <m:e>
                                <m:m>
                                  <m:mPr>
                                    <m:mcs>
                                      <m:mc>
                                        <m:mcPr>
                                          <m:count m:val="1"/>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𝑝</m:t>
                                          </m:r>
                                        </m:e>
                                        <m:sub>
                                          <m:r>
                                            <a:rPr lang="en-US" b="0" i="1" smtClean="0">
                                              <a:latin typeface="Cambria Math"/>
                                            </a:rPr>
                                            <m:t>0</m:t>
                                          </m:r>
                                        </m:sub>
                                      </m:sSub>
                                    </m:e>
                                  </m:mr>
                                  <m:mr>
                                    <m:e>
                                      <m:r>
                                        <a:rPr lang="en-US" b="0" i="1" smtClean="0">
                                          <a:latin typeface="Cambria Math"/>
                                        </a:rPr>
                                        <m:t>−</m:t>
                                      </m:r>
                                      <m:sSub>
                                        <m:sSubPr>
                                          <m:ctrlPr>
                                            <a:rPr lang="en-US" b="0" i="1" smtClean="0">
                                              <a:latin typeface="Cambria Math"/>
                                            </a:rPr>
                                          </m:ctrlPr>
                                        </m:sSubPr>
                                        <m:e>
                                          <m:r>
                                            <a:rPr lang="en-US" b="0" i="1" smtClean="0">
                                              <a:latin typeface="Cambria Math"/>
                                            </a:rPr>
                                            <m:t>𝑝</m:t>
                                          </m:r>
                                        </m:e>
                                        <m:sub>
                                          <m:r>
                                            <a:rPr lang="en-US" b="0" i="1" smtClean="0">
                                              <a:latin typeface="Cambria Math"/>
                                            </a:rPr>
                                            <m:t>1</m:t>
                                          </m:r>
                                        </m:sub>
                                      </m:sSub>
                                    </m:e>
                                  </m:mr>
                                </m:m>
                              </m:e>
                            </m:mr>
                            <m:mr>
                              <m:e>
                                <m:m>
                                  <m:mPr>
                                    <m:mcs>
                                      <m:mc>
                                        <m:mcPr>
                                          <m:count m:val="1"/>
                                          <m:mcJc m:val="center"/>
                                        </m:mcPr>
                                      </m:mc>
                                    </m:mcs>
                                    <m:ctrlPr>
                                      <a:rPr lang="en-US" b="0" i="1" smtClean="0">
                                        <a:latin typeface="Cambria Math"/>
                                      </a:rPr>
                                    </m:ctrlPr>
                                  </m:mPr>
                                  <m:mr>
                                    <m:e>
                                      <m:r>
                                        <m:rPr>
                                          <m:brk m:alnAt="7"/>
                                        </m:rPr>
                                        <a:rPr lang="en-US" b="0" i="1" smtClean="0">
                                          <a:latin typeface="Cambria Math"/>
                                        </a:rPr>
                                        <m:t>−</m:t>
                                      </m:r>
                                      <m:sSub>
                                        <m:sSubPr>
                                          <m:ctrlPr>
                                            <a:rPr lang="en-US" b="0" i="1" smtClean="0">
                                              <a:latin typeface="Cambria Math"/>
                                            </a:rPr>
                                          </m:ctrlPr>
                                        </m:sSubPr>
                                        <m:e>
                                          <m:r>
                                            <a:rPr lang="en-US" b="0" i="1" smtClean="0">
                                              <a:latin typeface="Cambria Math"/>
                                            </a:rPr>
                                            <m:t>𝑝</m:t>
                                          </m:r>
                                        </m:e>
                                        <m:sub>
                                          <m:r>
                                            <a:rPr lang="en-US" b="0" i="1" smtClean="0">
                                              <a:latin typeface="Cambria Math"/>
                                            </a:rPr>
                                            <m:t>2</m:t>
                                          </m:r>
                                        </m:sub>
                                      </m:sSub>
                                    </m:e>
                                  </m:mr>
                                  <m:mr>
                                    <m:e>
                                      <m:r>
                                        <a:rPr lang="en-US" b="0" i="1" smtClean="0">
                                          <a:latin typeface="Cambria Math"/>
                                        </a:rPr>
                                        <m:t>−</m:t>
                                      </m:r>
                                      <m:sSub>
                                        <m:sSubPr>
                                          <m:ctrlPr>
                                            <a:rPr lang="en-US" b="0" i="1" smtClean="0">
                                              <a:latin typeface="Cambria Math"/>
                                            </a:rPr>
                                          </m:ctrlPr>
                                        </m:sSubPr>
                                        <m:e>
                                          <m:r>
                                            <a:rPr lang="en-US" b="0" i="1" smtClean="0">
                                              <a:latin typeface="Cambria Math"/>
                                            </a:rPr>
                                            <m:t>𝑝</m:t>
                                          </m:r>
                                        </m:e>
                                        <m:sub>
                                          <m:r>
                                            <a:rPr lang="en-US" b="0" i="1" smtClean="0">
                                              <a:latin typeface="Cambria Math"/>
                                            </a:rPr>
                                            <m:t>3</m:t>
                                          </m:r>
                                        </m:sub>
                                      </m:sSub>
                                    </m:e>
                                  </m:mr>
                                </m:m>
                              </m:e>
                            </m:mr>
                          </m:m>
                        </m:e>
                      </m:d>
                      <m:r>
                        <a:rPr lang="en-US" b="0" i="0" smtClean="0">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m>
                                  <m:mPr>
                                    <m:mcs>
                                      <m:mc>
                                        <m:mcPr>
                                          <m:count m:val="1"/>
                                          <m:mcJc m:val="center"/>
                                        </m:mcPr>
                                      </m:mc>
                                    </m:mcs>
                                    <m:ctrlPr>
                                      <a:rPr lang="en-US" i="1">
                                        <a:latin typeface="Cambria Math"/>
                                      </a:rPr>
                                    </m:ctrlPr>
                                  </m:mPr>
                                  <m:mr>
                                    <m:e>
                                      <m:func>
                                        <m:funcPr>
                                          <m:ctrlPr>
                                            <a:rPr lang="en-US" i="1" smtClean="0">
                                              <a:latin typeface="Cambria Math"/>
                                            </a:rPr>
                                          </m:ctrlPr>
                                        </m:funcPr>
                                        <m:fName>
                                          <m:r>
                                            <m:rPr>
                                              <m:sty m:val="p"/>
                                              <m:brk m:alnAt="7"/>
                                            </m:rPr>
                                            <a:rPr lang="en-US" i="0" smtClean="0">
                                              <a:latin typeface="Cambria Math"/>
                                            </a:rPr>
                                            <m:t>c</m:t>
                                          </m:r>
                                          <m:r>
                                            <m:rPr>
                                              <m:sty m:val="p"/>
                                            </m:rPr>
                                            <a:rPr lang="en-US" i="0" smtClean="0">
                                              <a:latin typeface="Cambria Math"/>
                                            </a:rPr>
                                            <m:t>os</m:t>
                                          </m:r>
                                        </m:fName>
                                        <m:e>
                                          <m:f>
                                            <m:fPr>
                                              <m:ctrlPr>
                                                <a:rPr lang="en-US" i="1">
                                                  <a:latin typeface="Cambria Math"/>
                                                </a:rPr>
                                              </m:ctrlPr>
                                            </m:fPr>
                                            <m:num>
                                              <m:r>
                                                <a:rPr lang="en-US" i="1">
                                                  <a:latin typeface="Cambria Math"/>
                                                  <a:ea typeface="Cambria Math"/>
                                                </a:rPr>
                                                <m:t>𝜃</m:t>
                                              </m:r>
                                            </m:num>
                                            <m:den>
                                              <m:r>
                                                <a:rPr lang="en-US" i="1">
                                                  <a:latin typeface="Cambria Math"/>
                                                </a:rPr>
                                                <m:t>2</m:t>
                                              </m:r>
                                            </m:den>
                                          </m:f>
                                        </m:e>
                                      </m:func>
                                    </m:e>
                                  </m:mr>
                                  <m:mr>
                                    <m:e>
                                      <m:func>
                                        <m:funcPr>
                                          <m:ctrlPr>
                                            <a:rPr lang="en-US" i="1">
                                              <a:latin typeface="Cambria Math"/>
                                            </a:rPr>
                                          </m:ctrlPr>
                                        </m:funcPr>
                                        <m:fName>
                                          <m:r>
                                            <a:rPr lang="en-US" b="0" i="1" smtClean="0">
                                              <a:latin typeface="Cambria Math"/>
                                            </a:rPr>
                                            <m:t>−</m:t>
                                          </m:r>
                                          <m:r>
                                            <m:rPr>
                                              <m:sty m:val="p"/>
                                            </m:rPr>
                                            <a:rPr lang="en-US">
                                              <a:latin typeface="Cambria Math"/>
                                            </a:rPr>
                                            <m:t>sin</m:t>
                                          </m:r>
                                        </m:fName>
                                        <m:e>
                                          <m:f>
                                            <m:fPr>
                                              <m:ctrlPr>
                                                <a:rPr lang="en-US" i="1">
                                                  <a:latin typeface="Cambria Math"/>
                                                </a:rPr>
                                              </m:ctrlPr>
                                            </m:fPr>
                                            <m:num>
                                              <m:r>
                                                <a:rPr lang="en-US" i="1">
                                                  <a:latin typeface="Cambria Math"/>
                                                  <a:ea typeface="Cambria Math"/>
                                                </a:rPr>
                                                <m:t>𝜃</m:t>
                                              </m:r>
                                            </m:num>
                                            <m:den>
                                              <m:r>
                                                <a:rPr lang="en-US" i="1">
                                                  <a:latin typeface="Cambria Math"/>
                                                </a:rPr>
                                                <m:t>2</m:t>
                                              </m:r>
                                            </m:den>
                                          </m:f>
                                          <m:sSub>
                                            <m:sSubPr>
                                              <m:ctrlPr>
                                                <a:rPr lang="en-US" i="1">
                                                  <a:latin typeface="Cambria Math"/>
                                                  <a:ea typeface="Cambria Math"/>
                                                </a:rPr>
                                              </m:ctrlPr>
                                            </m:sSubPr>
                                            <m:e>
                                              <m:r>
                                                <a:rPr lang="en-US" i="1">
                                                  <a:latin typeface="Cambria Math"/>
                                                  <a:ea typeface="Cambria Math"/>
                                                </a:rPr>
                                                <m:t>𝑢</m:t>
                                              </m:r>
                                            </m:e>
                                            <m:sub>
                                              <m:r>
                                                <a:rPr lang="en-US" i="1">
                                                  <a:latin typeface="Cambria Math"/>
                                                  <a:ea typeface="Cambria Math"/>
                                                </a:rPr>
                                                <m:t>𝑥</m:t>
                                              </m:r>
                                            </m:sub>
                                          </m:sSub>
                                        </m:e>
                                      </m:func>
                                    </m:e>
                                  </m:mr>
                                </m:m>
                              </m:e>
                            </m:mr>
                            <m:mr>
                              <m:e>
                                <m:m>
                                  <m:mPr>
                                    <m:mcs>
                                      <m:mc>
                                        <m:mcPr>
                                          <m:count m:val="1"/>
                                          <m:mcJc m:val="center"/>
                                        </m:mcPr>
                                      </m:mc>
                                    </m:mcs>
                                    <m:ctrlPr>
                                      <a:rPr lang="en-US" i="1">
                                        <a:latin typeface="Cambria Math"/>
                                      </a:rPr>
                                    </m:ctrlPr>
                                  </m:mPr>
                                  <m:mr>
                                    <m:e>
                                      <m:func>
                                        <m:funcPr>
                                          <m:ctrlPr>
                                            <a:rPr lang="en-US" i="1">
                                              <a:latin typeface="Cambria Math"/>
                                            </a:rPr>
                                          </m:ctrlPr>
                                        </m:funcPr>
                                        <m:fName>
                                          <m:r>
                                            <a:rPr lang="en-US" b="0" i="1" smtClean="0">
                                              <a:latin typeface="Cambria Math"/>
                                            </a:rPr>
                                            <m:t>−</m:t>
                                          </m:r>
                                          <m:r>
                                            <m:rPr>
                                              <m:sty m:val="p"/>
                                              <m:brk m:alnAt="7"/>
                                            </m:rPr>
                                            <a:rPr lang="en-US">
                                              <a:latin typeface="Cambria Math"/>
                                            </a:rPr>
                                            <m:t>s</m:t>
                                          </m:r>
                                          <m:r>
                                            <m:rPr>
                                              <m:sty m:val="p"/>
                                            </m:rPr>
                                            <a:rPr lang="en-US">
                                              <a:latin typeface="Cambria Math"/>
                                            </a:rPr>
                                            <m:t>in</m:t>
                                          </m:r>
                                        </m:fName>
                                        <m:e>
                                          <m:f>
                                            <m:fPr>
                                              <m:ctrlPr>
                                                <a:rPr lang="en-US" i="1">
                                                  <a:latin typeface="Cambria Math"/>
                                                </a:rPr>
                                              </m:ctrlPr>
                                            </m:fPr>
                                            <m:num>
                                              <m:r>
                                                <a:rPr lang="en-US" i="1">
                                                  <a:latin typeface="Cambria Math"/>
                                                  <a:ea typeface="Cambria Math"/>
                                                </a:rPr>
                                                <m:t>𝜃</m:t>
                                              </m:r>
                                            </m:num>
                                            <m:den>
                                              <m:r>
                                                <a:rPr lang="en-US" i="1">
                                                  <a:latin typeface="Cambria Math"/>
                                                </a:rPr>
                                                <m:t>2</m:t>
                                              </m:r>
                                            </m:den>
                                          </m:f>
                                          <m:sSub>
                                            <m:sSubPr>
                                              <m:ctrlPr>
                                                <a:rPr lang="en-US" i="1">
                                                  <a:latin typeface="Cambria Math"/>
                                                  <a:ea typeface="Cambria Math"/>
                                                </a:rPr>
                                              </m:ctrlPr>
                                            </m:sSubPr>
                                            <m:e>
                                              <m:r>
                                                <a:rPr lang="en-US" i="1">
                                                  <a:latin typeface="Cambria Math"/>
                                                  <a:ea typeface="Cambria Math"/>
                                                </a:rPr>
                                                <m:t>𝑢</m:t>
                                              </m:r>
                                            </m:e>
                                            <m:sub>
                                              <m:r>
                                                <a:rPr lang="en-US" i="1">
                                                  <a:latin typeface="Cambria Math"/>
                                                  <a:ea typeface="Cambria Math"/>
                                                </a:rPr>
                                                <m:t>𝑦</m:t>
                                              </m:r>
                                            </m:sub>
                                          </m:sSub>
                                        </m:e>
                                      </m:func>
                                    </m:e>
                                  </m:mr>
                                  <m:mr>
                                    <m:e>
                                      <m:r>
                                        <a:rPr lang="en-US" b="0" i="1" smtClean="0">
                                          <a:latin typeface="Cambria Math"/>
                                          <a:ea typeface="Cambria Math"/>
                                        </a:rPr>
                                        <m:t>−</m:t>
                                      </m:r>
                                      <m:func>
                                        <m:funcPr>
                                          <m:ctrlPr>
                                            <a:rPr lang="en-US" i="1">
                                              <a:latin typeface="Cambria Math"/>
                                            </a:rPr>
                                          </m:ctrlPr>
                                        </m:funcPr>
                                        <m:fName>
                                          <m:r>
                                            <m:rPr>
                                              <m:sty m:val="p"/>
                                            </m:rPr>
                                            <a:rPr lang="en-US">
                                              <a:latin typeface="Cambria Math"/>
                                            </a:rPr>
                                            <m:t>sin</m:t>
                                          </m:r>
                                        </m:fName>
                                        <m:e>
                                          <m:f>
                                            <m:fPr>
                                              <m:ctrlPr>
                                                <a:rPr lang="en-US" i="1">
                                                  <a:latin typeface="Cambria Math"/>
                                                </a:rPr>
                                              </m:ctrlPr>
                                            </m:fPr>
                                            <m:num>
                                              <m:r>
                                                <a:rPr lang="en-US" i="1">
                                                  <a:latin typeface="Cambria Math"/>
                                                  <a:ea typeface="Cambria Math"/>
                                                </a:rPr>
                                                <m:t>𝜃</m:t>
                                              </m:r>
                                            </m:num>
                                            <m:den>
                                              <m:r>
                                                <a:rPr lang="en-US" i="1">
                                                  <a:latin typeface="Cambria Math"/>
                                                </a:rPr>
                                                <m:t>2</m:t>
                                              </m:r>
                                            </m:den>
                                          </m:f>
                                        </m:e>
                                      </m:func>
                                      <m:r>
                                        <a:rPr lang="en-US" i="1">
                                          <a:latin typeface="Cambria Math"/>
                                        </a:rPr>
                                        <m:t> </m:t>
                                      </m:r>
                                      <m:sSub>
                                        <m:sSubPr>
                                          <m:ctrlPr>
                                            <a:rPr lang="en-US" i="1">
                                              <a:latin typeface="Cambria Math"/>
                                            </a:rPr>
                                          </m:ctrlPr>
                                        </m:sSubPr>
                                        <m:e>
                                          <m:r>
                                            <a:rPr lang="en-US" i="1">
                                              <a:latin typeface="Cambria Math"/>
                                            </a:rPr>
                                            <m:t>𝑢</m:t>
                                          </m:r>
                                        </m:e>
                                        <m:sub>
                                          <m:r>
                                            <a:rPr lang="en-US" i="1">
                                              <a:latin typeface="Cambria Math"/>
                                            </a:rPr>
                                            <m:t>𝑧</m:t>
                                          </m:r>
                                        </m:sub>
                                      </m:sSub>
                                    </m:e>
                                  </m:mr>
                                </m:m>
                                <m:r>
                                  <a:rPr lang="en-US" i="1">
                                    <a:latin typeface="Cambria Math"/>
                                  </a:rPr>
                                  <m:t> </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88017" y="2871025"/>
                <a:ext cx="4084195" cy="2295437"/>
              </a:xfrm>
              <a:prstGeom prst="rect">
                <a:avLst/>
              </a:prstGeom>
              <a:blipFill rotWithShape="1">
                <a:blip r:embed="rId2"/>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The Conjugate of a Quaternion</a:t>
            </a:r>
            <a:endParaRPr lang="en-US" dirty="0"/>
          </a:p>
        </p:txBody>
      </p:sp>
      <p:sp>
        <p:nvSpPr>
          <p:cNvPr id="3" name="TextBox 2"/>
          <p:cNvSpPr txBox="1"/>
          <p:nvPr/>
        </p:nvSpPr>
        <p:spPr>
          <a:xfrm>
            <a:off x="886729" y="1590006"/>
            <a:ext cx="2934643" cy="707886"/>
          </a:xfrm>
          <a:prstGeom prst="rect">
            <a:avLst/>
          </a:prstGeom>
          <a:noFill/>
        </p:spPr>
        <p:txBody>
          <a:bodyPr wrap="square" rtlCol="0">
            <a:spAutoFit/>
          </a:bodyPr>
          <a:lstStyle/>
          <a:p>
            <a:r>
              <a:rPr lang="en-US" sz="2000" dirty="0" smtClean="0"/>
              <a:t>The conjugate of the quaternion </a:t>
            </a:r>
            <a:endParaRPr lang="en-US" sz="2000" dirty="0"/>
          </a:p>
        </p:txBody>
      </p:sp>
      <mc:AlternateContent xmlns:mc="http://schemas.openxmlformats.org/markup-compatibility/2006" xmlns:a14="http://schemas.microsoft.com/office/drawing/2010/main">
        <mc:Choice Requires="a14">
          <p:sp>
            <p:nvSpPr>
              <p:cNvPr id="4" name="TextBox 3"/>
              <p:cNvSpPr txBox="1"/>
              <p:nvPr/>
            </p:nvSpPr>
            <p:spPr>
              <a:xfrm>
                <a:off x="1645452" y="1825760"/>
                <a:ext cx="3368358" cy="1830437"/>
              </a:xfrm>
              <a:prstGeom prst="rect">
                <a:avLst/>
              </a:prstGeom>
              <a:noFill/>
            </p:spPr>
            <p:txBody>
              <a:bodyPr wrap="none" rtlCol="0">
                <a:spAutoFit/>
              </a:bodyPr>
              <a:lstStyle/>
              <a:p>
                <a14:m>
                  <m:oMath xmlns:m="http://schemas.openxmlformats.org/officeDocument/2006/math">
                    <m:r>
                      <a:rPr lang="en-US" b="1" i="0" smtClean="0">
                        <a:latin typeface="Cambria Math"/>
                      </a:rPr>
                      <m:t>𝐩</m:t>
                    </m:r>
                    <m:r>
                      <a:rPr lang="en-US" b="0" i="1" smtClean="0">
                        <a:latin typeface="Cambria Math"/>
                      </a:rPr>
                      <m:t>=</m:t>
                    </m:r>
                    <m:d>
                      <m:dPr>
                        <m:ctrlPr>
                          <a:rPr lang="en-US" b="0" i="1" smtClean="0">
                            <a:latin typeface="Cambria Math"/>
                          </a:rPr>
                        </m:ctrlPr>
                      </m:dPr>
                      <m:e>
                        <m:sSub>
                          <m:sSubPr>
                            <m:ctrlPr>
                              <a:rPr lang="en-US" b="0" i="1" smtClean="0">
                                <a:latin typeface="Cambria Math"/>
                              </a:rPr>
                            </m:ctrlPr>
                          </m:sSubPr>
                          <m:e>
                            <m:r>
                              <a:rPr lang="en-US" b="0" i="1" smtClean="0">
                                <a:latin typeface="Cambria Math"/>
                              </a:rPr>
                              <m:t>𝑝</m:t>
                            </m:r>
                          </m:e>
                          <m:sub>
                            <m:r>
                              <a:rPr lang="en-US" b="0" i="1" smtClean="0">
                                <a:latin typeface="Cambria Math"/>
                              </a:rPr>
                              <m:t>0</m:t>
                            </m:r>
                          </m:sub>
                        </m:sSub>
                        <m:r>
                          <a:rPr lang="en-US" b="0" i="1" smtClean="0">
                            <a:latin typeface="Cambria Math"/>
                          </a:rPr>
                          <m:t>,</m:t>
                        </m:r>
                        <m:acc>
                          <m:accPr>
                            <m:chr m:val="⃗"/>
                            <m:ctrlPr>
                              <a:rPr lang="en-US" b="0" i="1" smtClean="0">
                                <a:latin typeface="Cambria Math"/>
                              </a:rPr>
                            </m:ctrlPr>
                          </m:accPr>
                          <m:e>
                            <m:r>
                              <a:rPr lang="en-US" b="1" i="1" smtClean="0">
                                <a:latin typeface="Cambria Math"/>
                              </a:rPr>
                              <m:t>𝒑</m:t>
                            </m:r>
                          </m:e>
                        </m:acc>
                      </m:e>
                    </m:d>
                    <m:r>
                      <a:rPr lang="en-US" b="0" i="1" smtClean="0">
                        <a:latin typeface="Cambria Math"/>
                      </a:rPr>
                      <m:t>=</m:t>
                    </m:r>
                    <m:d>
                      <m:dPr>
                        <m:begChr m:val="["/>
                        <m:endChr m:val="]"/>
                        <m:ctrlPr>
                          <a:rPr lang="en-US" b="0" i="1" smtClean="0">
                            <a:latin typeface="Cambria Math"/>
                          </a:rPr>
                        </m:ctrlPr>
                      </m:dPr>
                      <m:e>
                        <m:m>
                          <m:mPr>
                            <m:mcs>
                              <m:mc>
                                <m:mcPr>
                                  <m:count m:val="1"/>
                                  <m:mcJc m:val="center"/>
                                </m:mcPr>
                              </m:mc>
                            </m:mcs>
                            <m:ctrlPr>
                              <a:rPr lang="en-US" b="0" i="1" smtClean="0">
                                <a:latin typeface="Cambria Math"/>
                              </a:rPr>
                            </m:ctrlPr>
                          </m:mPr>
                          <m:mr>
                            <m:e>
                              <m:m>
                                <m:mPr>
                                  <m:mcs>
                                    <m:mc>
                                      <m:mcPr>
                                        <m:count m:val="1"/>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𝑝</m:t>
                                        </m:r>
                                      </m:e>
                                      <m:sub>
                                        <m:r>
                                          <a:rPr lang="en-US" b="0" i="1" smtClean="0">
                                            <a:latin typeface="Cambria Math"/>
                                          </a:rPr>
                                          <m:t>𝑜</m:t>
                                        </m:r>
                                      </m:sub>
                                    </m:sSub>
                                  </m:e>
                                </m:mr>
                                <m:mr>
                                  <m:e>
                                    <m:sSub>
                                      <m:sSubPr>
                                        <m:ctrlPr>
                                          <a:rPr lang="en-US" b="0" i="1" smtClean="0">
                                            <a:latin typeface="Cambria Math"/>
                                          </a:rPr>
                                        </m:ctrlPr>
                                      </m:sSubPr>
                                      <m:e>
                                        <m:r>
                                          <a:rPr lang="en-US" b="0" i="1" smtClean="0">
                                            <a:latin typeface="Cambria Math"/>
                                          </a:rPr>
                                          <m:t>𝑝</m:t>
                                        </m:r>
                                      </m:e>
                                      <m:sub>
                                        <m:r>
                                          <a:rPr lang="en-US" b="0" i="1" smtClean="0">
                                            <a:latin typeface="Cambria Math"/>
                                          </a:rPr>
                                          <m:t>1</m:t>
                                        </m:r>
                                      </m:sub>
                                    </m:sSub>
                                  </m:e>
                                </m:mr>
                              </m:m>
                            </m:e>
                          </m:mr>
                          <m:mr>
                            <m:e>
                              <m:m>
                                <m:mPr>
                                  <m:mcs>
                                    <m:mc>
                                      <m:mcPr>
                                        <m:count m:val="1"/>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𝑝</m:t>
                                        </m:r>
                                      </m:e>
                                      <m:sub>
                                        <m:r>
                                          <a:rPr lang="en-US" b="0" i="1" smtClean="0">
                                            <a:latin typeface="Cambria Math"/>
                                          </a:rPr>
                                          <m:t>2</m:t>
                                        </m:r>
                                      </m:sub>
                                    </m:sSub>
                                  </m:e>
                                </m:mr>
                                <m:mr>
                                  <m:e>
                                    <m:sSub>
                                      <m:sSubPr>
                                        <m:ctrlPr>
                                          <a:rPr lang="en-US" b="0" i="1" smtClean="0">
                                            <a:latin typeface="Cambria Math"/>
                                          </a:rPr>
                                        </m:ctrlPr>
                                      </m:sSubPr>
                                      <m:e>
                                        <m:r>
                                          <a:rPr lang="en-US" b="0" i="1" smtClean="0">
                                            <a:latin typeface="Cambria Math"/>
                                          </a:rPr>
                                          <m:t>𝑝</m:t>
                                        </m:r>
                                      </m:e>
                                      <m:sub>
                                        <m:r>
                                          <a:rPr lang="en-US" b="0" i="1" smtClean="0">
                                            <a:latin typeface="Cambria Math"/>
                                          </a:rPr>
                                          <m:t>3</m:t>
                                        </m:r>
                                      </m:sub>
                                    </m:sSub>
                                  </m:e>
                                </m:mr>
                              </m:m>
                            </m:e>
                          </m:mr>
                        </m:m>
                      </m:e>
                    </m:d>
                    <m:r>
                      <a:rPr lang="en-US" b="0" i="1" smtClean="0">
                        <a:latin typeface="Cambria Math"/>
                      </a:rPr>
                      <m:t>=</m:t>
                    </m:r>
                    <m:d>
                      <m:dPr>
                        <m:begChr m:val="["/>
                        <m:endChr m:val="]"/>
                        <m:ctrlPr>
                          <a:rPr lang="en-US" b="0" i="1" smtClean="0">
                            <a:latin typeface="Cambria Math"/>
                          </a:rPr>
                        </m:ctrlPr>
                      </m:dPr>
                      <m:e>
                        <m:m>
                          <m:mPr>
                            <m:mcs>
                              <m:mc>
                                <m:mcPr>
                                  <m:count m:val="1"/>
                                  <m:mcJc m:val="center"/>
                                </m:mcPr>
                              </m:mc>
                            </m:mcs>
                            <m:ctrlPr>
                              <a:rPr lang="en-US" b="0" i="1" smtClean="0">
                                <a:latin typeface="Cambria Math"/>
                              </a:rPr>
                            </m:ctrlPr>
                          </m:mPr>
                          <m:mr>
                            <m:e>
                              <m:m>
                                <m:mPr>
                                  <m:mcs>
                                    <m:mc>
                                      <m:mcPr>
                                        <m:count m:val="1"/>
                                        <m:mcJc m:val="center"/>
                                      </m:mcPr>
                                    </m:mc>
                                  </m:mcs>
                                  <m:ctrlPr>
                                    <a:rPr lang="en-US" b="0" i="1" smtClean="0">
                                      <a:latin typeface="Cambria Math"/>
                                    </a:rPr>
                                  </m:ctrlPr>
                                </m:mPr>
                                <m:mr>
                                  <m:e>
                                    <m:func>
                                      <m:funcPr>
                                        <m:ctrlPr>
                                          <a:rPr lang="en-US" b="0" i="1" smtClean="0">
                                            <a:latin typeface="Cambria Math"/>
                                          </a:rPr>
                                        </m:ctrlPr>
                                      </m:funcPr>
                                      <m:fName>
                                        <m:r>
                                          <m:rPr>
                                            <m:sty m:val="p"/>
                                            <m:brk m:alnAt="7"/>
                                          </m:rPr>
                                          <a:rPr lang="en-US" b="0" i="0" smtClean="0">
                                            <a:latin typeface="Cambria Math"/>
                                          </a:rPr>
                                          <m:t>c</m:t>
                                        </m:r>
                                        <m:r>
                                          <m:rPr>
                                            <m:sty m:val="p"/>
                                          </m:rPr>
                                          <a:rPr lang="en-US" b="0" i="0" smtClean="0">
                                            <a:latin typeface="Cambria Math"/>
                                          </a:rPr>
                                          <m:t>os</m:t>
                                        </m:r>
                                      </m:fName>
                                      <m:e>
                                        <m:f>
                                          <m:fPr>
                                            <m:ctrlPr>
                                              <a:rPr lang="en-US" b="0" i="1" smtClean="0">
                                                <a:latin typeface="Cambria Math"/>
                                              </a:rPr>
                                            </m:ctrlPr>
                                          </m:fPr>
                                          <m:num>
                                            <m:r>
                                              <a:rPr lang="en-US" b="0" i="1" smtClean="0">
                                                <a:latin typeface="Cambria Math"/>
                                                <a:ea typeface="Cambria Math"/>
                                              </a:rPr>
                                              <m:t>𝜃</m:t>
                                            </m:r>
                                          </m:num>
                                          <m:den>
                                            <m:r>
                                              <a:rPr lang="en-US" b="0" i="1" smtClean="0">
                                                <a:latin typeface="Cambria Math"/>
                                              </a:rPr>
                                              <m:t>2</m:t>
                                            </m:r>
                                          </m:den>
                                        </m:f>
                                      </m:e>
                                    </m:func>
                                  </m:e>
                                </m:mr>
                                <m:mr>
                                  <m:e>
                                    <m:func>
                                      <m:funcPr>
                                        <m:ctrlPr>
                                          <a:rPr lang="en-US" b="0" i="1" smtClean="0">
                                            <a:latin typeface="Cambria Math"/>
                                          </a:rPr>
                                        </m:ctrlPr>
                                      </m:funcPr>
                                      <m:fName>
                                        <m:r>
                                          <m:rPr>
                                            <m:sty m:val="p"/>
                                          </m:rPr>
                                          <a:rPr lang="en-US" b="0" i="0" smtClean="0">
                                            <a:latin typeface="Cambria Math"/>
                                          </a:rPr>
                                          <m:t>sin</m:t>
                                        </m:r>
                                      </m:fName>
                                      <m:e>
                                        <m:f>
                                          <m:fPr>
                                            <m:ctrlPr>
                                              <a:rPr lang="en-US" i="1">
                                                <a:latin typeface="Cambria Math"/>
                                              </a:rPr>
                                            </m:ctrlPr>
                                          </m:fPr>
                                          <m:num>
                                            <m:r>
                                              <a:rPr lang="en-US" i="1">
                                                <a:latin typeface="Cambria Math"/>
                                                <a:ea typeface="Cambria Math"/>
                                              </a:rPr>
                                              <m:t>𝜃</m:t>
                                            </m:r>
                                          </m:num>
                                          <m:den>
                                            <m:r>
                                              <a:rPr lang="en-US" i="1">
                                                <a:latin typeface="Cambria Math"/>
                                              </a:rPr>
                                              <m:t>2</m:t>
                                            </m:r>
                                          </m:den>
                                        </m:f>
                                        <m:sSub>
                                          <m:sSubPr>
                                            <m:ctrlPr>
                                              <a:rPr lang="en-US" b="0" i="1" smtClean="0">
                                                <a:latin typeface="Cambria Math"/>
                                                <a:ea typeface="Cambria Math"/>
                                              </a:rPr>
                                            </m:ctrlPr>
                                          </m:sSubPr>
                                          <m:e>
                                            <m:r>
                                              <a:rPr lang="en-US" b="0" i="1" smtClean="0">
                                                <a:latin typeface="Cambria Math"/>
                                                <a:ea typeface="Cambria Math"/>
                                              </a:rPr>
                                              <m:t>𝑢</m:t>
                                            </m:r>
                                          </m:e>
                                          <m:sub>
                                            <m:r>
                                              <a:rPr lang="en-US" b="0" i="1" smtClean="0">
                                                <a:latin typeface="Cambria Math"/>
                                                <a:ea typeface="Cambria Math"/>
                                              </a:rPr>
                                              <m:t>𝑥</m:t>
                                            </m:r>
                                          </m:sub>
                                        </m:sSub>
                                      </m:e>
                                    </m:func>
                                  </m:e>
                                </m:mr>
                              </m:m>
                            </m:e>
                          </m:mr>
                          <m:mr>
                            <m:e>
                              <m:m>
                                <m:mPr>
                                  <m:mcs>
                                    <m:mc>
                                      <m:mcPr>
                                        <m:count m:val="1"/>
                                        <m:mcJc m:val="center"/>
                                      </m:mcPr>
                                    </m:mc>
                                  </m:mcs>
                                  <m:ctrlPr>
                                    <a:rPr lang="en-US" b="0" i="1" smtClean="0">
                                      <a:latin typeface="Cambria Math"/>
                                    </a:rPr>
                                  </m:ctrlPr>
                                </m:mPr>
                                <m:mr>
                                  <m:e>
                                    <m:func>
                                      <m:funcPr>
                                        <m:ctrlPr>
                                          <a:rPr lang="en-US" b="0" i="1" smtClean="0">
                                            <a:latin typeface="Cambria Math"/>
                                          </a:rPr>
                                        </m:ctrlPr>
                                      </m:funcPr>
                                      <m:fName>
                                        <m:r>
                                          <m:rPr>
                                            <m:sty m:val="p"/>
                                            <m:brk m:alnAt="7"/>
                                          </m:rPr>
                                          <a:rPr lang="en-US" b="0" i="0" smtClean="0">
                                            <a:latin typeface="Cambria Math"/>
                                          </a:rPr>
                                          <m:t>s</m:t>
                                        </m:r>
                                        <m:r>
                                          <m:rPr>
                                            <m:sty m:val="p"/>
                                          </m:rPr>
                                          <a:rPr lang="en-US" b="0" i="0" smtClean="0">
                                            <a:latin typeface="Cambria Math"/>
                                          </a:rPr>
                                          <m:t>in</m:t>
                                        </m:r>
                                      </m:fName>
                                      <m:e>
                                        <m:f>
                                          <m:fPr>
                                            <m:ctrlPr>
                                              <a:rPr lang="en-US" i="1">
                                                <a:latin typeface="Cambria Math"/>
                                              </a:rPr>
                                            </m:ctrlPr>
                                          </m:fPr>
                                          <m:num>
                                            <m:r>
                                              <a:rPr lang="en-US" i="1">
                                                <a:latin typeface="Cambria Math"/>
                                                <a:ea typeface="Cambria Math"/>
                                              </a:rPr>
                                              <m:t>𝜃</m:t>
                                            </m:r>
                                          </m:num>
                                          <m:den>
                                            <m:r>
                                              <a:rPr lang="en-US" i="1">
                                                <a:latin typeface="Cambria Math"/>
                                              </a:rPr>
                                              <m:t>2</m:t>
                                            </m:r>
                                          </m:den>
                                        </m:f>
                                        <m:sSub>
                                          <m:sSubPr>
                                            <m:ctrlPr>
                                              <a:rPr lang="en-US" b="0" i="1" smtClean="0">
                                                <a:latin typeface="Cambria Math"/>
                                                <a:ea typeface="Cambria Math"/>
                                              </a:rPr>
                                            </m:ctrlPr>
                                          </m:sSubPr>
                                          <m:e>
                                            <m:r>
                                              <a:rPr lang="en-US" b="0" i="1" smtClean="0">
                                                <a:latin typeface="Cambria Math"/>
                                                <a:ea typeface="Cambria Math"/>
                                              </a:rPr>
                                              <m:t>𝑢</m:t>
                                            </m:r>
                                          </m:e>
                                          <m:sub>
                                            <m:r>
                                              <a:rPr lang="en-US" b="0" i="1" smtClean="0">
                                                <a:latin typeface="Cambria Math"/>
                                                <a:ea typeface="Cambria Math"/>
                                              </a:rPr>
                                              <m:t>𝑦</m:t>
                                            </m:r>
                                          </m:sub>
                                        </m:sSub>
                                      </m:e>
                                    </m:func>
                                  </m:e>
                                </m:mr>
                                <m:mr>
                                  <m:e>
                                    <m:func>
                                      <m:funcPr>
                                        <m:ctrlPr>
                                          <a:rPr lang="en-US" b="0" i="1" smtClean="0">
                                            <a:latin typeface="Cambria Math"/>
                                          </a:rPr>
                                        </m:ctrlPr>
                                      </m:funcPr>
                                      <m:fName>
                                        <m:r>
                                          <m:rPr>
                                            <m:sty m:val="p"/>
                                          </m:rPr>
                                          <a:rPr lang="en-US" b="0" i="0" smtClean="0">
                                            <a:latin typeface="Cambria Math"/>
                                          </a:rPr>
                                          <m:t>sin</m:t>
                                        </m:r>
                                      </m:fName>
                                      <m:e>
                                        <m:f>
                                          <m:fPr>
                                            <m:ctrlPr>
                                              <a:rPr lang="en-US" i="1">
                                                <a:latin typeface="Cambria Math"/>
                                              </a:rPr>
                                            </m:ctrlPr>
                                          </m:fPr>
                                          <m:num>
                                            <m:r>
                                              <a:rPr lang="en-US" i="1">
                                                <a:latin typeface="Cambria Math"/>
                                                <a:ea typeface="Cambria Math"/>
                                              </a:rPr>
                                              <m:t>𝜃</m:t>
                                            </m:r>
                                          </m:num>
                                          <m:den>
                                            <m:r>
                                              <a:rPr lang="en-US" i="1">
                                                <a:latin typeface="Cambria Math"/>
                                              </a:rPr>
                                              <m:t>2</m:t>
                                            </m:r>
                                          </m:den>
                                        </m:f>
                                      </m:e>
                                    </m:func>
                                    <m:r>
                                      <a:rPr lang="en-US" b="0" i="1" smtClean="0">
                                        <a:latin typeface="Cambria Math"/>
                                      </a:rPr>
                                      <m:t> </m:t>
                                    </m:r>
                                    <m:sSub>
                                      <m:sSubPr>
                                        <m:ctrlPr>
                                          <a:rPr lang="en-US" b="0" i="1" smtClean="0">
                                            <a:latin typeface="Cambria Math"/>
                                          </a:rPr>
                                        </m:ctrlPr>
                                      </m:sSubPr>
                                      <m:e>
                                        <m:r>
                                          <a:rPr lang="en-US" b="0" i="1" smtClean="0">
                                            <a:latin typeface="Cambria Math"/>
                                          </a:rPr>
                                          <m:t>𝑢</m:t>
                                        </m:r>
                                      </m:e>
                                      <m:sub>
                                        <m:r>
                                          <a:rPr lang="en-US" b="0" i="1" smtClean="0">
                                            <a:latin typeface="Cambria Math"/>
                                          </a:rPr>
                                          <m:t>𝑧</m:t>
                                        </m:r>
                                      </m:sub>
                                    </m:sSub>
                                  </m:e>
                                </m:mr>
                              </m:m>
                              <m:r>
                                <a:rPr lang="en-US" b="0" i="1" smtClean="0">
                                  <a:latin typeface="Cambria Math"/>
                                </a:rPr>
                                <m:t> </m:t>
                              </m:r>
                            </m:e>
                          </m:mr>
                        </m:m>
                      </m:e>
                    </m:d>
                  </m:oMath>
                </a14:m>
                <a:r>
                  <a:rPr lang="en-US" sz="2800" dirty="0" smtClean="0"/>
                  <a:t> </a:t>
                </a:r>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645452" y="1825760"/>
                <a:ext cx="3368358" cy="1830437"/>
              </a:xfrm>
              <a:prstGeom prst="rect">
                <a:avLst/>
              </a:prstGeom>
              <a:blipFill rotWithShape="1">
                <a:blip r:embed="rId3"/>
                <a:stretch>
                  <a:fillRect/>
                </a:stretch>
              </a:blipFill>
            </p:spPr>
            <p:txBody>
              <a:bodyPr/>
              <a:lstStyle/>
              <a:p>
                <a:r>
                  <a:rPr lang="en-US">
                    <a:noFill/>
                  </a:rPr>
                  <a:t> </a:t>
                </a:r>
              </a:p>
            </p:txBody>
          </p:sp>
        </mc:Fallback>
      </mc:AlternateContent>
      <p:sp>
        <p:nvSpPr>
          <p:cNvPr id="5" name="TextBox 4"/>
          <p:cNvSpPr txBox="1"/>
          <p:nvPr/>
        </p:nvSpPr>
        <p:spPr>
          <a:xfrm>
            <a:off x="886729" y="3818688"/>
            <a:ext cx="1802096" cy="400110"/>
          </a:xfrm>
          <a:prstGeom prst="rect">
            <a:avLst/>
          </a:prstGeom>
          <a:noFill/>
        </p:spPr>
        <p:txBody>
          <a:bodyPr wrap="none" rtlCol="0">
            <a:spAutoFit/>
          </a:bodyPr>
          <a:lstStyle/>
          <a:p>
            <a:r>
              <a:rPr lang="en-US" sz="2000" dirty="0"/>
              <a:t>i</a:t>
            </a:r>
            <a:r>
              <a:rPr lang="en-US" sz="2000" dirty="0" smtClean="0"/>
              <a:t>s defined as</a:t>
            </a:r>
            <a:endParaRPr lang="en-US" sz="2000" dirty="0"/>
          </a:p>
        </p:txBody>
      </p:sp>
      <p:sp>
        <p:nvSpPr>
          <p:cNvPr id="8" name="TextBox 7"/>
          <p:cNvSpPr txBox="1"/>
          <p:nvPr/>
        </p:nvSpPr>
        <p:spPr>
          <a:xfrm>
            <a:off x="791618" y="5184181"/>
            <a:ext cx="4222192" cy="707886"/>
          </a:xfrm>
          <a:prstGeom prst="rect">
            <a:avLst/>
          </a:prstGeom>
          <a:noFill/>
        </p:spPr>
        <p:txBody>
          <a:bodyPr wrap="square" rtlCol="0">
            <a:spAutoFit/>
          </a:bodyPr>
          <a:lstStyle/>
          <a:p>
            <a:r>
              <a:rPr lang="en-US" sz="2000" dirty="0" smtClean="0"/>
              <a:t>Note that, the conjugate has the property that</a:t>
            </a:r>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5330115" y="4986563"/>
                <a:ext cx="2597058" cy="1226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a:rPr>
                          </m:ctrlPr>
                        </m:sSupPr>
                        <m:e>
                          <m:r>
                            <a:rPr lang="en-US" sz="2000" b="1" i="0" smtClean="0">
                              <a:latin typeface="Cambria Math"/>
                            </a:rPr>
                            <m:t>𝐩</m:t>
                          </m:r>
                        </m:e>
                        <m:sup>
                          <m:r>
                            <a:rPr lang="en-US" sz="2000" b="1" i="0" smtClean="0">
                              <a:latin typeface="Cambria Math"/>
                            </a:rPr>
                            <m:t>#</m:t>
                          </m:r>
                        </m:sup>
                      </m:sSup>
                      <m:r>
                        <a:rPr lang="en-US" sz="2000" b="1" i="1" smtClean="0">
                          <a:latin typeface="Cambria Math"/>
                          <a:ea typeface="Cambria Math"/>
                        </a:rPr>
                        <m:t>⨂</m:t>
                      </m:r>
                      <m:r>
                        <a:rPr lang="en-US" sz="2000" b="1" i="0" smtClean="0">
                          <a:latin typeface="Cambria Math"/>
                          <a:ea typeface="Cambria Math"/>
                        </a:rPr>
                        <m:t>𝐩</m:t>
                      </m:r>
                      <m:r>
                        <a:rPr lang="en-US" sz="2000" b="1" i="1" smtClean="0">
                          <a:latin typeface="Cambria Math"/>
                          <a:ea typeface="Cambria Math"/>
                        </a:rPr>
                        <m:t>=</m:t>
                      </m:r>
                      <m:r>
                        <a:rPr lang="en-US" sz="2000" b="1" i="0" smtClean="0">
                          <a:latin typeface="Cambria Math"/>
                          <a:ea typeface="Cambria Math"/>
                        </a:rPr>
                        <m:t>𝐩</m:t>
                      </m:r>
                      <m:r>
                        <a:rPr lang="en-US" sz="2000" b="1" i="1" smtClean="0">
                          <a:latin typeface="Cambria Math"/>
                          <a:ea typeface="Cambria Math"/>
                        </a:rPr>
                        <m:t>⨂</m:t>
                      </m:r>
                      <m:sSup>
                        <m:sSupPr>
                          <m:ctrlPr>
                            <a:rPr lang="en-US" sz="2000" b="1" i="1" smtClean="0">
                              <a:latin typeface="Cambria Math"/>
                              <a:ea typeface="Cambria Math"/>
                            </a:rPr>
                          </m:ctrlPr>
                        </m:sSupPr>
                        <m:e>
                          <m:r>
                            <a:rPr lang="en-US" sz="2000" b="1" i="0" smtClean="0">
                              <a:latin typeface="Cambria Math"/>
                              <a:ea typeface="Cambria Math"/>
                            </a:rPr>
                            <m:t>𝐩</m:t>
                          </m:r>
                        </m:e>
                        <m:sup>
                          <m:r>
                            <a:rPr lang="en-US" sz="2000" b="1" i="1" smtClean="0">
                              <a:latin typeface="Cambria Math"/>
                              <a:ea typeface="Cambria Math"/>
                            </a:rPr>
                            <m:t>#</m:t>
                          </m:r>
                        </m:sup>
                      </m:sSup>
                      <m:r>
                        <a:rPr lang="en-US" sz="2000" b="1" i="1" smtClean="0">
                          <a:latin typeface="Cambria Math"/>
                          <a:ea typeface="Cambria Math"/>
                        </a:rPr>
                        <m:t>=</m:t>
                      </m:r>
                      <m:d>
                        <m:dPr>
                          <m:begChr m:val="["/>
                          <m:endChr m:val="]"/>
                          <m:ctrlPr>
                            <a:rPr lang="en-US" sz="2000" b="1" i="1" smtClean="0">
                              <a:latin typeface="Cambria Math"/>
                              <a:ea typeface="Cambria Math"/>
                            </a:rPr>
                          </m:ctrlPr>
                        </m:dPr>
                        <m:e>
                          <m:m>
                            <m:mPr>
                              <m:mcs>
                                <m:mc>
                                  <m:mcPr>
                                    <m:count m:val="1"/>
                                    <m:mcJc m:val="center"/>
                                  </m:mcPr>
                                </m:mc>
                              </m:mcs>
                              <m:ctrlPr>
                                <a:rPr lang="en-US" sz="2000" i="1" smtClean="0">
                                  <a:latin typeface="Cambria Math"/>
                                  <a:ea typeface="Cambria Math"/>
                                </a:rPr>
                              </m:ctrlPr>
                            </m:mPr>
                            <m:mr>
                              <m:e>
                                <m:m>
                                  <m:mPr>
                                    <m:mcs>
                                      <m:mc>
                                        <m:mcPr>
                                          <m:count m:val="1"/>
                                          <m:mcJc m:val="center"/>
                                        </m:mcPr>
                                      </m:mc>
                                    </m:mcs>
                                    <m:ctrlPr>
                                      <a:rPr lang="en-US" sz="2000" i="1" smtClean="0">
                                        <a:latin typeface="Cambria Math"/>
                                        <a:ea typeface="Cambria Math"/>
                                      </a:rPr>
                                    </m:ctrlPr>
                                  </m:mPr>
                                  <m:mr>
                                    <m:e>
                                      <m:r>
                                        <m:rPr>
                                          <m:brk m:alnAt="7"/>
                                        </m:rPr>
                                        <a:rPr lang="en-US" sz="2000" b="0" i="0" smtClean="0">
                                          <a:latin typeface="Cambria Math"/>
                                          <a:ea typeface="Cambria Math"/>
                                        </a:rPr>
                                        <m:t>1</m:t>
                                      </m:r>
                                    </m:e>
                                  </m:mr>
                                  <m:mr>
                                    <m:e>
                                      <m:r>
                                        <a:rPr lang="en-US" sz="2000" b="0" i="0" smtClean="0">
                                          <a:latin typeface="Cambria Math"/>
                                          <a:ea typeface="Cambria Math"/>
                                        </a:rPr>
                                        <m:t>0</m:t>
                                      </m:r>
                                    </m:e>
                                  </m:mr>
                                </m:m>
                              </m:e>
                            </m:mr>
                            <m:mr>
                              <m:e>
                                <m:m>
                                  <m:mPr>
                                    <m:mcs>
                                      <m:mc>
                                        <m:mcPr>
                                          <m:count m:val="1"/>
                                          <m:mcJc m:val="center"/>
                                        </m:mcPr>
                                      </m:mc>
                                    </m:mcs>
                                    <m:ctrlPr>
                                      <a:rPr lang="en-US" sz="2000" i="1" smtClean="0">
                                        <a:latin typeface="Cambria Math"/>
                                        <a:ea typeface="Cambria Math"/>
                                      </a:rPr>
                                    </m:ctrlPr>
                                  </m:mPr>
                                  <m:mr>
                                    <m:e>
                                      <m:r>
                                        <m:rPr>
                                          <m:brk m:alnAt="7"/>
                                        </m:rPr>
                                        <a:rPr lang="en-US" sz="2000" b="0" i="0" smtClean="0">
                                          <a:latin typeface="Cambria Math"/>
                                          <a:ea typeface="Cambria Math"/>
                                        </a:rPr>
                                        <m:t>0</m:t>
                                      </m:r>
                                    </m:e>
                                  </m:mr>
                                  <m:mr>
                                    <m:e>
                                      <m:r>
                                        <a:rPr lang="en-US" sz="2000" b="0" i="0" smtClean="0">
                                          <a:latin typeface="Cambria Math"/>
                                          <a:ea typeface="Cambria Math"/>
                                        </a:rPr>
                                        <m:t>0</m:t>
                                      </m:r>
                                    </m:e>
                                  </m:mr>
                                </m:m>
                              </m:e>
                            </m:mr>
                          </m:m>
                        </m:e>
                      </m:d>
                    </m:oMath>
                  </m:oMathPara>
                </a14:m>
                <a:endParaRPr lang="en-US" sz="20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5330115" y="4986563"/>
                <a:ext cx="2597058" cy="1226233"/>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3586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 of Rotational Quaternion</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400628" y="2779605"/>
                <a:ext cx="46873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𝒒</m:t>
                      </m:r>
                      <m:r>
                        <a:rPr lang="en-US" sz="2400" b="1" i="1" smtClean="0">
                          <a:latin typeface="Cambria Math"/>
                          <a:ea typeface="Cambria Math"/>
                        </a:rPr>
                        <m:t>⋅</m:t>
                      </m:r>
                      <m:r>
                        <a:rPr lang="en-US" sz="2400" b="1" i="1" smtClean="0">
                          <a:latin typeface="Cambria Math"/>
                          <a:ea typeface="Cambria Math"/>
                        </a:rPr>
                        <m:t>𝒒</m:t>
                      </m:r>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0</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3</m:t>
                              </m:r>
                            </m:sub>
                          </m:sSub>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400628" y="2779605"/>
                <a:ext cx="4687373" cy="461665"/>
              </a:xfrm>
              <a:prstGeom prst="rect">
                <a:avLst/>
              </a:prstGeom>
              <a:blipFill rotWithShape="1">
                <a:blip r:embed="rId2"/>
                <a:stretch>
                  <a:fillRect b="-13158"/>
                </a:stretch>
              </a:blipFill>
            </p:spPr>
            <p:txBody>
              <a:bodyPr/>
              <a:lstStyle/>
              <a:p>
                <a:r>
                  <a:rPr lang="en-US">
                    <a:noFill/>
                  </a:rPr>
                  <a:t> </a:t>
                </a:r>
              </a:p>
            </p:txBody>
          </p:sp>
        </mc:Fallback>
      </mc:AlternateContent>
      <p:sp>
        <p:nvSpPr>
          <p:cNvPr id="4" name="TextBox 3"/>
          <p:cNvSpPr txBox="1"/>
          <p:nvPr/>
        </p:nvSpPr>
        <p:spPr>
          <a:xfrm>
            <a:off x="1400628" y="1756228"/>
            <a:ext cx="6807201" cy="830997"/>
          </a:xfrm>
          <a:prstGeom prst="rect">
            <a:avLst/>
          </a:prstGeom>
          <a:noFill/>
        </p:spPr>
        <p:txBody>
          <a:bodyPr wrap="square" rtlCol="0">
            <a:spAutoFit/>
          </a:bodyPr>
          <a:lstStyle/>
          <a:p>
            <a:r>
              <a:rPr lang="en-US" sz="2400" dirty="0" smtClean="0"/>
              <a:t>Since a </a:t>
            </a:r>
            <a:r>
              <a:rPr lang="en-US" sz="2400" dirty="0"/>
              <a:t>r</a:t>
            </a:r>
            <a:r>
              <a:rPr lang="en-US" sz="2400" dirty="0" smtClean="0"/>
              <a:t>otational Quaternion should </a:t>
            </a:r>
            <a:r>
              <a:rPr lang="en-US" sz="2400" dirty="0"/>
              <a:t>h</a:t>
            </a:r>
            <a:r>
              <a:rPr lang="en-US" sz="2400" dirty="0" smtClean="0"/>
              <a:t>ave unit </a:t>
            </a:r>
            <a:r>
              <a:rPr lang="en-US" sz="2400" dirty="0"/>
              <a:t>n</a:t>
            </a:r>
            <a:r>
              <a:rPr lang="en-US" sz="2400" dirty="0" smtClean="0"/>
              <a:t>orm</a:t>
            </a:r>
            <a:endParaRPr lang="en-US" sz="2400" dirty="0"/>
          </a:p>
        </p:txBody>
      </p:sp>
      <p:sp>
        <p:nvSpPr>
          <p:cNvPr id="5" name="TextBox 4"/>
          <p:cNvSpPr txBox="1"/>
          <p:nvPr/>
        </p:nvSpPr>
        <p:spPr>
          <a:xfrm>
            <a:off x="1400628" y="3433650"/>
            <a:ext cx="6807200" cy="830997"/>
          </a:xfrm>
          <a:prstGeom prst="rect">
            <a:avLst/>
          </a:prstGeom>
          <a:noFill/>
        </p:spPr>
        <p:txBody>
          <a:bodyPr wrap="square" rtlCol="0">
            <a:spAutoFit/>
          </a:bodyPr>
          <a:lstStyle/>
          <a:p>
            <a:r>
              <a:rPr lang="en-US" sz="2400" dirty="0"/>
              <a:t>w</a:t>
            </a:r>
            <a:r>
              <a:rPr lang="en-US" sz="2400" dirty="0" smtClean="0"/>
              <a:t>e </a:t>
            </a:r>
            <a:r>
              <a:rPr lang="en-US" sz="2400" dirty="0"/>
              <a:t>c</a:t>
            </a:r>
            <a:r>
              <a:rPr lang="en-US" sz="2400" dirty="0" smtClean="0"/>
              <a:t>an </a:t>
            </a:r>
            <a:r>
              <a:rPr lang="en-US" sz="2400" dirty="0"/>
              <a:t>c</a:t>
            </a:r>
            <a:r>
              <a:rPr lang="en-US" sz="2400" dirty="0" smtClean="0"/>
              <a:t>ontrol </a:t>
            </a:r>
            <a:r>
              <a:rPr lang="en-US" sz="2400" dirty="0"/>
              <a:t>c</a:t>
            </a:r>
            <a:r>
              <a:rPr lang="en-US" sz="2400" dirty="0" smtClean="0"/>
              <a:t>omputational </a:t>
            </a:r>
            <a:r>
              <a:rPr lang="en-US" sz="2400" dirty="0"/>
              <a:t>e</a:t>
            </a:r>
            <a:r>
              <a:rPr lang="en-US" sz="2400" dirty="0" smtClean="0"/>
              <a:t>rrors </a:t>
            </a:r>
            <a:r>
              <a:rPr lang="en-US" sz="2400" dirty="0"/>
              <a:t>b</a:t>
            </a:r>
            <a:r>
              <a:rPr lang="en-US" sz="2400" dirty="0" smtClean="0"/>
              <a:t>y </a:t>
            </a:r>
            <a:r>
              <a:rPr lang="en-US" sz="2400" dirty="0"/>
              <a:t>p</a:t>
            </a:r>
            <a:r>
              <a:rPr lang="en-US" sz="2400" dirty="0" smtClean="0"/>
              <a:t>eriodically </a:t>
            </a:r>
            <a:r>
              <a:rPr lang="en-US" sz="2400" dirty="0"/>
              <a:t>n</a:t>
            </a:r>
            <a:r>
              <a:rPr lang="en-US" sz="2400" dirty="0" smtClean="0"/>
              <a:t>ormalizing </a:t>
            </a:r>
            <a:r>
              <a:rPr lang="en-US" sz="2400" dirty="0"/>
              <a:t>t</a:t>
            </a:r>
            <a:r>
              <a:rPr lang="en-US" sz="2400" dirty="0" smtClean="0"/>
              <a:t>he </a:t>
            </a:r>
            <a:r>
              <a:rPr lang="en-US" sz="2400" dirty="0"/>
              <a:t>q</a:t>
            </a:r>
            <a:r>
              <a:rPr lang="en-US" sz="2400" dirty="0" smtClean="0"/>
              <a:t>uaternion</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1400628" y="4457028"/>
                <a:ext cx="1970539" cy="8685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𝒒</m:t>
                      </m:r>
                      <m:r>
                        <a:rPr lang="en-US" sz="2400" b="1" i="1" smtClean="0">
                          <a:latin typeface="Cambria Math"/>
                        </a:rPr>
                        <m:t> </m:t>
                      </m:r>
                      <m:r>
                        <a:rPr lang="en-US" sz="2400" i="1" smtClean="0">
                          <a:latin typeface="Cambria Math"/>
                          <a:ea typeface="Cambria Math"/>
                        </a:rPr>
                        <m:t>←</m:t>
                      </m:r>
                      <m:f>
                        <m:fPr>
                          <m:ctrlPr>
                            <a:rPr lang="en-US" sz="2400" i="1" smtClean="0">
                              <a:latin typeface="Cambria Math"/>
                              <a:ea typeface="Cambria Math"/>
                            </a:rPr>
                          </m:ctrlPr>
                        </m:fPr>
                        <m:num>
                          <m:r>
                            <a:rPr lang="en-US" sz="2400" b="0" i="1" smtClean="0">
                              <a:latin typeface="Cambria Math"/>
                              <a:ea typeface="Cambria Math"/>
                            </a:rPr>
                            <m:t>1</m:t>
                          </m:r>
                        </m:num>
                        <m:den>
                          <m:rad>
                            <m:radPr>
                              <m:degHide m:val="on"/>
                              <m:ctrlPr>
                                <a:rPr lang="en-US" sz="2400" b="1" i="1" smtClean="0">
                                  <a:latin typeface="Cambria Math"/>
                                  <a:ea typeface="Cambria Math"/>
                                </a:rPr>
                              </m:ctrlPr>
                            </m:radPr>
                            <m:deg/>
                            <m:e>
                              <m:r>
                                <a:rPr lang="en-US" sz="2400" b="1" i="1" smtClean="0">
                                  <a:latin typeface="Cambria Math"/>
                                  <a:ea typeface="Cambria Math"/>
                                </a:rPr>
                                <m:t>𝒒</m:t>
                              </m:r>
                              <m:r>
                                <a:rPr lang="en-US" sz="2400" b="1" i="1" smtClean="0">
                                  <a:latin typeface="Cambria Math"/>
                                  <a:ea typeface="Cambria Math"/>
                                </a:rPr>
                                <m:t>⋅</m:t>
                              </m:r>
                              <m:r>
                                <a:rPr lang="en-US" sz="2400" b="1" i="1" smtClean="0">
                                  <a:latin typeface="Cambria Math"/>
                                  <a:ea typeface="Cambria Math"/>
                                </a:rPr>
                                <m:t>𝒒</m:t>
                              </m:r>
                            </m:e>
                          </m:rad>
                        </m:den>
                      </m:f>
                      <m:r>
                        <a:rPr lang="en-US" sz="2400" b="1" i="1" smtClean="0">
                          <a:latin typeface="Cambria Math"/>
                          <a:ea typeface="Cambria Math"/>
                        </a:rPr>
                        <m:t>𝒒</m:t>
                      </m:r>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400628" y="4457028"/>
                <a:ext cx="1970539" cy="86857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0035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Relating a Quaternion To a Direction Cosine Matrix</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689112" y="3012967"/>
                <a:ext cx="8202053" cy="10930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a:rPr>
                          </m:ctrlPr>
                        </m:dPr>
                        <m:e>
                          <m:m>
                            <m:mPr>
                              <m:mcs>
                                <m:mc>
                                  <m:mcPr>
                                    <m:count m:val="3"/>
                                    <m:mcJc m:val="center"/>
                                  </m:mcPr>
                                </m:mc>
                              </m:mcs>
                              <m:ctrlPr>
                                <a:rPr lang="en-US" sz="2000" b="1" i="1" smtClean="0">
                                  <a:latin typeface="Cambria Math"/>
                                </a:rPr>
                              </m:ctrlPr>
                            </m:mPr>
                            <m:mr>
                              <m:e>
                                <m:sSup>
                                  <m:sSupPr>
                                    <m:ctrlPr>
                                      <a:rPr lang="en-US" sz="2000" b="1" i="1" smtClean="0">
                                        <a:latin typeface="Cambria Math"/>
                                      </a:rPr>
                                    </m:ctrlPr>
                                  </m:sSupPr>
                                  <m:e>
                                    <m:sSub>
                                      <m:sSubPr>
                                        <m:ctrlPr>
                                          <a:rPr lang="en-US" sz="2000" b="1" i="1" smtClean="0">
                                            <a:latin typeface="Cambria Math"/>
                                          </a:rPr>
                                        </m:ctrlPr>
                                      </m:sSubPr>
                                      <m:e>
                                        <m:r>
                                          <a:rPr lang="en-US" sz="2000" b="0" i="1" smtClean="0">
                                            <a:latin typeface="Cambria Math"/>
                                          </a:rPr>
                                          <m:t>𝑞</m:t>
                                        </m:r>
                                      </m:e>
                                      <m:sub>
                                        <m:r>
                                          <a:rPr lang="en-US" sz="2000" b="0" i="1" smtClean="0">
                                            <a:latin typeface="Cambria Math"/>
                                          </a:rPr>
                                          <m:t>0</m:t>
                                        </m:r>
                                      </m:sub>
                                    </m:sSub>
                                  </m:e>
                                  <m:sup>
                                    <m:r>
                                      <a:rPr lang="en-US" sz="2000" b="0" i="1" smtClean="0">
                                        <a:latin typeface="Cambria Math"/>
                                      </a:rPr>
                                      <m:t>2</m:t>
                                    </m:r>
                                  </m:sup>
                                </m:sSup>
                                <m:r>
                                  <a:rPr lang="en-US" sz="2000" b="0" i="1" smtClean="0">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b="0" i="1" smtClean="0">
                                            <a:latin typeface="Cambria Math"/>
                                          </a:rPr>
                                          <m:t>1</m:t>
                                        </m:r>
                                      </m:sub>
                                    </m:sSub>
                                  </m:e>
                                  <m:sup>
                                    <m:r>
                                      <a:rPr lang="en-US" sz="2000" i="1">
                                        <a:latin typeface="Cambria Math"/>
                                      </a:rPr>
                                      <m:t>2</m:t>
                                    </m:r>
                                  </m:sup>
                                </m:sSup>
                                <m:r>
                                  <a:rPr lang="en-US" sz="2000" b="0" i="1" smtClean="0">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b="0" i="1" smtClean="0">
                                            <a:latin typeface="Cambria Math"/>
                                          </a:rPr>
                                          <m:t>2</m:t>
                                        </m:r>
                                      </m:sub>
                                    </m:sSub>
                                  </m:e>
                                  <m:sup>
                                    <m:r>
                                      <a:rPr lang="en-US" sz="2000" i="1">
                                        <a:latin typeface="Cambria Math"/>
                                      </a:rPr>
                                      <m:t>2</m:t>
                                    </m:r>
                                  </m:sup>
                                </m:sSup>
                                <m:r>
                                  <a:rPr lang="en-US" sz="2000" b="0" i="1" smtClean="0">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b="0" i="1" smtClean="0">
                                            <a:latin typeface="Cambria Math"/>
                                          </a:rPr>
                                          <m:t>3</m:t>
                                        </m:r>
                                      </m:sub>
                                    </m:sSub>
                                  </m:e>
                                  <m:sup>
                                    <m:r>
                                      <a:rPr lang="en-US" sz="2000" i="1">
                                        <a:latin typeface="Cambria Math"/>
                                      </a:rPr>
                                      <m:t>2</m:t>
                                    </m:r>
                                  </m:sup>
                                </m:sSup>
                              </m:e>
                              <m:e>
                                <m:r>
                                  <a:rPr lang="en-US" sz="2000" b="0" i="1" smtClean="0">
                                    <a:latin typeface="Cambria Math"/>
                                  </a:rPr>
                                  <m:t>2</m:t>
                                </m:r>
                                <m:d>
                                  <m:dPr>
                                    <m:ctrlPr>
                                      <a:rPr lang="en-US" sz="2000" b="0" i="1" smtClean="0">
                                        <a:latin typeface="Cambria Math"/>
                                      </a:rPr>
                                    </m:ctrlPr>
                                  </m:d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1</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2</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0</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3</m:t>
                                        </m:r>
                                      </m:sub>
                                    </m:sSub>
                                  </m:e>
                                </m:d>
                              </m:e>
                              <m:e>
                                <m:r>
                                  <a:rPr lang="en-US" sz="2000" b="0" i="1" smtClean="0">
                                    <a:latin typeface="Cambria Math"/>
                                  </a:rPr>
                                  <m:t>2</m:t>
                                </m:r>
                                <m:d>
                                  <m:dPr>
                                    <m:ctrlPr>
                                      <a:rPr lang="en-US" sz="2000" b="0" i="1" smtClean="0">
                                        <a:latin typeface="Cambria Math"/>
                                      </a:rPr>
                                    </m:ctrlPr>
                                  </m:d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1</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3</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0</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2</m:t>
                                        </m:r>
                                      </m:sub>
                                    </m:sSub>
                                  </m:e>
                                </m:d>
                              </m:e>
                            </m:mr>
                            <m:mr>
                              <m:e>
                                <m:r>
                                  <a:rPr lang="en-US" sz="2000" b="0" i="1" smtClean="0">
                                    <a:latin typeface="Cambria Math"/>
                                  </a:rPr>
                                  <m:t>2</m:t>
                                </m:r>
                                <m:d>
                                  <m:dPr>
                                    <m:ctrlPr>
                                      <a:rPr lang="en-US" sz="2000" b="0" i="1" smtClean="0">
                                        <a:latin typeface="Cambria Math"/>
                                      </a:rPr>
                                    </m:ctrlPr>
                                  </m:d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1</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2</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0</m:t>
                                        </m:r>
                                      </m:sub>
                                    </m:sSub>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3</m:t>
                                        </m:r>
                                      </m:sub>
                                    </m:sSub>
                                  </m:e>
                                </m:d>
                              </m:e>
                              <m:e>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0</m:t>
                                        </m:r>
                                      </m:sub>
                                    </m:sSub>
                                  </m:e>
                                  <m:sup>
                                    <m:r>
                                      <a:rPr lang="en-US" sz="2000" b="0" i="1" smtClean="0">
                                        <a:latin typeface="Cambria Math"/>
                                      </a:rPr>
                                      <m:t>2</m:t>
                                    </m:r>
                                  </m:sup>
                                </m:s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1</m:t>
                                        </m:r>
                                      </m:sub>
                                    </m:sSub>
                                  </m:e>
                                  <m:sup>
                                    <m:r>
                                      <a:rPr lang="en-US" sz="2000" b="0" i="1" smtClean="0">
                                        <a:latin typeface="Cambria Math"/>
                                      </a:rPr>
                                      <m:t>2</m:t>
                                    </m:r>
                                  </m:sup>
                                </m:s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2</m:t>
                                        </m:r>
                                      </m:sub>
                                    </m:sSub>
                                  </m:e>
                                  <m:sup>
                                    <m:r>
                                      <a:rPr lang="en-US" sz="2000" b="0" i="1" smtClean="0">
                                        <a:latin typeface="Cambria Math"/>
                                      </a:rPr>
                                      <m:t>2</m:t>
                                    </m:r>
                                  </m:sup>
                                </m:sSup>
                                <m:r>
                                  <a:rPr lang="en-US" sz="2000" b="0" i="1" smtClean="0">
                                    <a:latin typeface="Cambria Math"/>
                                  </a:rPr>
                                  <m:t>−</m:t>
                                </m:r>
                                <m:sSup>
                                  <m:sSupPr>
                                    <m:ctrlPr>
                                      <a:rPr lang="en-US" sz="2000" b="0" i="1" smtClean="0">
                                        <a:latin typeface="Cambria Math"/>
                                      </a:rPr>
                                    </m:ctrlPr>
                                  </m:sSupPr>
                                  <m:e>
                                    <m:sSub>
                                      <m:sSubPr>
                                        <m:ctrlPr>
                                          <a:rPr lang="en-US" sz="2000" b="0" i="1" smtClean="0">
                                            <a:latin typeface="Cambria Math"/>
                                          </a:rPr>
                                        </m:ctrlPr>
                                      </m:sSubPr>
                                      <m:e>
                                        <m:r>
                                          <a:rPr lang="en-US" sz="2000" b="0" i="1" smtClean="0">
                                            <a:latin typeface="Cambria Math"/>
                                          </a:rPr>
                                          <m:t>𝑞</m:t>
                                        </m:r>
                                      </m:e>
                                      <m:sub>
                                        <m:r>
                                          <a:rPr lang="en-US" sz="2000" b="0" i="1" smtClean="0">
                                            <a:latin typeface="Cambria Math"/>
                                          </a:rPr>
                                          <m:t>3</m:t>
                                        </m:r>
                                      </m:sub>
                                    </m:sSub>
                                  </m:e>
                                  <m:sup>
                                    <m:r>
                                      <a:rPr lang="en-US" sz="2000" b="0" i="1" smtClean="0">
                                        <a:latin typeface="Cambria Math"/>
                                      </a:rPr>
                                      <m:t>2</m:t>
                                    </m:r>
                                  </m:sup>
                                </m:sSup>
                              </m:e>
                              <m:e>
                                <m:r>
                                  <a:rPr lang="en-US" sz="2000" i="1">
                                    <a:latin typeface="Cambria Math"/>
                                  </a:rPr>
                                  <m:t>2</m:t>
                                </m:r>
                                <m:d>
                                  <m:dPr>
                                    <m:ctrlPr>
                                      <a:rPr lang="en-US" sz="2000" i="1">
                                        <a:latin typeface="Cambria Math"/>
                                      </a:rPr>
                                    </m:ctrlPr>
                                  </m:dPr>
                                  <m:e>
                                    <m:sSub>
                                      <m:sSubPr>
                                        <m:ctrlPr>
                                          <a:rPr lang="en-US" sz="2000" i="1">
                                            <a:latin typeface="Cambria Math"/>
                                          </a:rPr>
                                        </m:ctrlPr>
                                      </m:sSubPr>
                                      <m:e>
                                        <m:r>
                                          <a:rPr lang="en-US" sz="2000" i="1">
                                            <a:latin typeface="Cambria Math"/>
                                          </a:rPr>
                                          <m:t>𝑞</m:t>
                                        </m:r>
                                      </m:e>
                                      <m:sub>
                                        <m:r>
                                          <a:rPr lang="en-US" sz="2000" b="0" i="1" smtClean="0">
                                            <a:latin typeface="Cambria Math"/>
                                          </a:rPr>
                                          <m:t>2</m:t>
                                        </m:r>
                                      </m:sub>
                                    </m:sSub>
                                    <m:sSub>
                                      <m:sSubPr>
                                        <m:ctrlPr>
                                          <a:rPr lang="en-US" sz="2000" i="1">
                                            <a:latin typeface="Cambria Math"/>
                                          </a:rPr>
                                        </m:ctrlPr>
                                      </m:sSubPr>
                                      <m:e>
                                        <m:r>
                                          <a:rPr lang="en-US" sz="2000" i="1">
                                            <a:latin typeface="Cambria Math"/>
                                          </a:rPr>
                                          <m:t>𝑞</m:t>
                                        </m:r>
                                      </m:e>
                                      <m:sub>
                                        <m:r>
                                          <a:rPr lang="en-US" sz="2000" i="1">
                                            <a:latin typeface="Cambria Math"/>
                                          </a:rPr>
                                          <m:t>3</m:t>
                                        </m:r>
                                      </m:sub>
                                    </m:sSub>
                                    <m:r>
                                      <a:rPr lang="en-US" sz="2000" b="0" i="1" smtClean="0">
                                        <a:latin typeface="Cambria Math"/>
                                      </a:rPr>
                                      <m:t>+</m:t>
                                    </m:r>
                                    <m:sSub>
                                      <m:sSubPr>
                                        <m:ctrlPr>
                                          <a:rPr lang="en-US" sz="2000" i="1">
                                            <a:latin typeface="Cambria Math"/>
                                          </a:rPr>
                                        </m:ctrlPr>
                                      </m:sSubPr>
                                      <m:e>
                                        <m:r>
                                          <a:rPr lang="en-US" sz="2000" i="1">
                                            <a:latin typeface="Cambria Math"/>
                                          </a:rPr>
                                          <m:t>𝑞</m:t>
                                        </m:r>
                                      </m:e>
                                      <m:sub>
                                        <m:r>
                                          <a:rPr lang="en-US" sz="2000" i="1">
                                            <a:latin typeface="Cambria Math"/>
                                          </a:rPr>
                                          <m:t>0</m:t>
                                        </m:r>
                                      </m:sub>
                                    </m:sSub>
                                    <m:sSub>
                                      <m:sSubPr>
                                        <m:ctrlPr>
                                          <a:rPr lang="en-US" sz="2000" i="1">
                                            <a:latin typeface="Cambria Math"/>
                                          </a:rPr>
                                        </m:ctrlPr>
                                      </m:sSubPr>
                                      <m:e>
                                        <m:r>
                                          <a:rPr lang="en-US" sz="2000" i="1">
                                            <a:latin typeface="Cambria Math"/>
                                          </a:rPr>
                                          <m:t>𝑞</m:t>
                                        </m:r>
                                      </m:e>
                                      <m:sub>
                                        <m:r>
                                          <a:rPr lang="en-US" sz="2000" b="0" i="1" smtClean="0">
                                            <a:latin typeface="Cambria Math"/>
                                          </a:rPr>
                                          <m:t>1</m:t>
                                        </m:r>
                                      </m:sub>
                                    </m:sSub>
                                  </m:e>
                                </m:d>
                              </m:e>
                            </m:mr>
                            <m:mr>
                              <m:e>
                                <m:r>
                                  <a:rPr lang="en-US" sz="2000" i="1">
                                    <a:latin typeface="Cambria Math"/>
                                  </a:rPr>
                                  <m:t>2</m:t>
                                </m:r>
                                <m:d>
                                  <m:dPr>
                                    <m:ctrlPr>
                                      <a:rPr lang="en-US" sz="2000" i="1">
                                        <a:latin typeface="Cambria Math"/>
                                      </a:rPr>
                                    </m:ctrlPr>
                                  </m:dPr>
                                  <m:e>
                                    <m:sSub>
                                      <m:sSubPr>
                                        <m:ctrlPr>
                                          <a:rPr lang="en-US" sz="2000" i="1">
                                            <a:latin typeface="Cambria Math"/>
                                          </a:rPr>
                                        </m:ctrlPr>
                                      </m:sSubPr>
                                      <m:e>
                                        <m:r>
                                          <a:rPr lang="en-US" sz="2000" i="1">
                                            <a:latin typeface="Cambria Math"/>
                                          </a:rPr>
                                          <m:t>𝑞</m:t>
                                        </m:r>
                                      </m:e>
                                      <m:sub>
                                        <m:r>
                                          <a:rPr lang="en-US" sz="2000" i="1">
                                            <a:latin typeface="Cambria Math"/>
                                          </a:rPr>
                                          <m:t>1</m:t>
                                        </m:r>
                                      </m:sub>
                                    </m:sSub>
                                    <m:sSub>
                                      <m:sSubPr>
                                        <m:ctrlPr>
                                          <a:rPr lang="en-US" sz="2000" i="1">
                                            <a:latin typeface="Cambria Math"/>
                                          </a:rPr>
                                        </m:ctrlPr>
                                      </m:sSubPr>
                                      <m:e>
                                        <m:r>
                                          <a:rPr lang="en-US" sz="2000" i="1">
                                            <a:latin typeface="Cambria Math"/>
                                          </a:rPr>
                                          <m:t>𝑞</m:t>
                                        </m:r>
                                      </m:e>
                                      <m:sub>
                                        <m:r>
                                          <a:rPr lang="en-US" sz="2000" i="1">
                                            <a:latin typeface="Cambria Math"/>
                                          </a:rPr>
                                          <m:t>3</m:t>
                                        </m:r>
                                      </m:sub>
                                    </m:sSub>
                                    <m:r>
                                      <a:rPr lang="en-US" sz="2000" b="0" i="1" smtClean="0">
                                        <a:latin typeface="Cambria Math"/>
                                      </a:rPr>
                                      <m:t>+</m:t>
                                    </m:r>
                                    <m:sSub>
                                      <m:sSubPr>
                                        <m:ctrlPr>
                                          <a:rPr lang="en-US" sz="2000" i="1">
                                            <a:latin typeface="Cambria Math"/>
                                          </a:rPr>
                                        </m:ctrlPr>
                                      </m:sSubPr>
                                      <m:e>
                                        <m:r>
                                          <a:rPr lang="en-US" sz="2000" i="1">
                                            <a:latin typeface="Cambria Math"/>
                                          </a:rPr>
                                          <m:t>𝑞</m:t>
                                        </m:r>
                                      </m:e>
                                      <m:sub>
                                        <m:r>
                                          <a:rPr lang="en-US" sz="2000" i="1">
                                            <a:latin typeface="Cambria Math"/>
                                          </a:rPr>
                                          <m:t>0</m:t>
                                        </m:r>
                                      </m:sub>
                                    </m:sSub>
                                    <m:sSub>
                                      <m:sSubPr>
                                        <m:ctrlPr>
                                          <a:rPr lang="en-US" sz="2000" i="1">
                                            <a:latin typeface="Cambria Math"/>
                                          </a:rPr>
                                        </m:ctrlPr>
                                      </m:sSubPr>
                                      <m:e>
                                        <m:r>
                                          <a:rPr lang="en-US" sz="2000" i="1">
                                            <a:latin typeface="Cambria Math"/>
                                          </a:rPr>
                                          <m:t>𝑞</m:t>
                                        </m:r>
                                      </m:e>
                                      <m:sub>
                                        <m:r>
                                          <a:rPr lang="en-US" sz="2000" i="1">
                                            <a:latin typeface="Cambria Math"/>
                                          </a:rPr>
                                          <m:t>2</m:t>
                                        </m:r>
                                      </m:sub>
                                    </m:sSub>
                                  </m:e>
                                </m:d>
                              </m:e>
                              <m:e>
                                <m:r>
                                  <a:rPr lang="en-US" sz="2000" i="1">
                                    <a:latin typeface="Cambria Math"/>
                                  </a:rPr>
                                  <m:t>2</m:t>
                                </m:r>
                                <m:d>
                                  <m:dPr>
                                    <m:ctrlPr>
                                      <a:rPr lang="en-US" sz="2000" i="1">
                                        <a:latin typeface="Cambria Math"/>
                                      </a:rPr>
                                    </m:ctrlPr>
                                  </m:dPr>
                                  <m:e>
                                    <m:sSub>
                                      <m:sSubPr>
                                        <m:ctrlPr>
                                          <a:rPr lang="en-US" sz="2000" i="1">
                                            <a:latin typeface="Cambria Math"/>
                                          </a:rPr>
                                        </m:ctrlPr>
                                      </m:sSubPr>
                                      <m:e>
                                        <m:r>
                                          <a:rPr lang="en-US" sz="2000" i="1">
                                            <a:latin typeface="Cambria Math"/>
                                          </a:rPr>
                                          <m:t>𝑞</m:t>
                                        </m:r>
                                      </m:e>
                                      <m:sub>
                                        <m:r>
                                          <a:rPr lang="en-US" sz="2000" b="0" i="1" smtClean="0">
                                            <a:latin typeface="Cambria Math"/>
                                          </a:rPr>
                                          <m:t>2</m:t>
                                        </m:r>
                                      </m:sub>
                                    </m:sSub>
                                    <m:sSub>
                                      <m:sSubPr>
                                        <m:ctrlPr>
                                          <a:rPr lang="en-US" sz="2000" i="1">
                                            <a:latin typeface="Cambria Math"/>
                                          </a:rPr>
                                        </m:ctrlPr>
                                      </m:sSubPr>
                                      <m:e>
                                        <m:r>
                                          <a:rPr lang="en-US" sz="2000" i="1">
                                            <a:latin typeface="Cambria Math"/>
                                          </a:rPr>
                                          <m:t>𝑞</m:t>
                                        </m:r>
                                      </m:e>
                                      <m:sub>
                                        <m:r>
                                          <a:rPr lang="en-US" sz="2000" i="1">
                                            <a:latin typeface="Cambria Math"/>
                                          </a:rPr>
                                          <m:t>3</m:t>
                                        </m:r>
                                      </m:sub>
                                    </m:sSub>
                                    <m:r>
                                      <a:rPr lang="en-US" sz="2000" i="1">
                                        <a:latin typeface="Cambria Math"/>
                                      </a:rPr>
                                      <m:t>−</m:t>
                                    </m:r>
                                    <m:sSub>
                                      <m:sSubPr>
                                        <m:ctrlPr>
                                          <a:rPr lang="en-US" sz="2000" i="1">
                                            <a:latin typeface="Cambria Math"/>
                                          </a:rPr>
                                        </m:ctrlPr>
                                      </m:sSubPr>
                                      <m:e>
                                        <m:r>
                                          <a:rPr lang="en-US" sz="2000" i="1">
                                            <a:latin typeface="Cambria Math"/>
                                          </a:rPr>
                                          <m:t>𝑞</m:t>
                                        </m:r>
                                      </m:e>
                                      <m:sub>
                                        <m:r>
                                          <a:rPr lang="en-US" sz="2000" i="1">
                                            <a:latin typeface="Cambria Math"/>
                                          </a:rPr>
                                          <m:t>0</m:t>
                                        </m:r>
                                      </m:sub>
                                    </m:sSub>
                                    <m:sSub>
                                      <m:sSubPr>
                                        <m:ctrlPr>
                                          <a:rPr lang="en-US" sz="2000" i="1">
                                            <a:latin typeface="Cambria Math"/>
                                          </a:rPr>
                                        </m:ctrlPr>
                                      </m:sSubPr>
                                      <m:e>
                                        <m:r>
                                          <a:rPr lang="en-US" sz="2000" i="1">
                                            <a:latin typeface="Cambria Math"/>
                                          </a:rPr>
                                          <m:t>𝑞</m:t>
                                        </m:r>
                                      </m:e>
                                      <m:sub>
                                        <m:r>
                                          <a:rPr lang="en-US" sz="2000" b="0" i="1" smtClean="0">
                                            <a:latin typeface="Cambria Math"/>
                                          </a:rPr>
                                          <m:t>1</m:t>
                                        </m:r>
                                      </m:sub>
                                    </m:sSub>
                                  </m:e>
                                </m:d>
                              </m:e>
                              <m:e>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i="1">
                                            <a:latin typeface="Cambria Math"/>
                                          </a:rPr>
                                          <m:t>0</m:t>
                                        </m:r>
                                      </m:sub>
                                    </m:sSub>
                                  </m:e>
                                  <m:sup>
                                    <m:r>
                                      <a:rPr lang="en-US" sz="2000" i="1">
                                        <a:latin typeface="Cambria Math"/>
                                      </a:rPr>
                                      <m:t>2</m:t>
                                    </m:r>
                                  </m:sup>
                                </m:sSup>
                                <m:r>
                                  <a:rPr lang="en-US" sz="2000" i="1">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i="1">
                                            <a:latin typeface="Cambria Math"/>
                                          </a:rPr>
                                          <m:t>1</m:t>
                                        </m:r>
                                      </m:sub>
                                    </m:sSub>
                                  </m:e>
                                  <m:sup>
                                    <m:r>
                                      <a:rPr lang="en-US" sz="2000" i="1">
                                        <a:latin typeface="Cambria Math"/>
                                      </a:rPr>
                                      <m:t>2</m:t>
                                    </m:r>
                                  </m:sup>
                                </m:sSup>
                                <m:r>
                                  <a:rPr lang="en-US" sz="2000" i="1">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i="1">
                                            <a:latin typeface="Cambria Math"/>
                                          </a:rPr>
                                          <m:t>2</m:t>
                                        </m:r>
                                      </m:sub>
                                    </m:sSub>
                                  </m:e>
                                  <m:sup>
                                    <m:r>
                                      <a:rPr lang="en-US" sz="2000" i="1">
                                        <a:latin typeface="Cambria Math"/>
                                      </a:rPr>
                                      <m:t>2</m:t>
                                    </m:r>
                                  </m:sup>
                                </m:sSup>
                                <m:r>
                                  <a:rPr lang="en-US" sz="2000" b="0" i="1" smtClean="0">
                                    <a:latin typeface="Cambria Math"/>
                                  </a:rPr>
                                  <m:t>+</m:t>
                                </m:r>
                                <m:sSup>
                                  <m:sSupPr>
                                    <m:ctrlPr>
                                      <a:rPr lang="en-US" sz="2000" i="1">
                                        <a:latin typeface="Cambria Math"/>
                                      </a:rPr>
                                    </m:ctrlPr>
                                  </m:sSupPr>
                                  <m:e>
                                    <m:sSub>
                                      <m:sSubPr>
                                        <m:ctrlPr>
                                          <a:rPr lang="en-US" sz="2000" i="1">
                                            <a:latin typeface="Cambria Math"/>
                                          </a:rPr>
                                        </m:ctrlPr>
                                      </m:sSubPr>
                                      <m:e>
                                        <m:r>
                                          <a:rPr lang="en-US" sz="2000" i="1">
                                            <a:latin typeface="Cambria Math"/>
                                          </a:rPr>
                                          <m:t>𝑞</m:t>
                                        </m:r>
                                      </m:e>
                                      <m:sub>
                                        <m:r>
                                          <a:rPr lang="en-US" sz="2000" i="1">
                                            <a:latin typeface="Cambria Math"/>
                                          </a:rPr>
                                          <m:t>3</m:t>
                                        </m:r>
                                      </m:sub>
                                    </m:sSub>
                                  </m:e>
                                  <m:sup>
                                    <m:r>
                                      <a:rPr lang="en-US" sz="2000" i="1">
                                        <a:latin typeface="Cambria Math"/>
                                      </a:rPr>
                                      <m:t>2</m:t>
                                    </m:r>
                                  </m:sup>
                                </m:sSup>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689112" y="3012967"/>
                <a:ext cx="8202053" cy="1093056"/>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874829" y="1609560"/>
            <a:ext cx="7781658" cy="707886"/>
          </a:xfrm>
          <a:prstGeom prst="rect">
            <a:avLst/>
          </a:prstGeom>
          <a:noFill/>
        </p:spPr>
        <p:txBody>
          <a:bodyPr wrap="square" rtlCol="0">
            <a:spAutoFit/>
          </a:bodyPr>
          <a:lstStyle/>
          <a:p>
            <a:r>
              <a:rPr lang="en-US" sz="2000" dirty="0" smtClean="0"/>
              <a:t>If </a:t>
            </a:r>
            <a:r>
              <a:rPr lang="en-US" sz="2000" b="1" dirty="0" smtClean="0"/>
              <a:t>q</a:t>
            </a:r>
            <a:r>
              <a:rPr lang="en-US" sz="2000" dirty="0" smtClean="0"/>
              <a:t> represents the rotation from the one coordinate frame to another, the  corresponding DCM is given by the formula</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874829" y="4134179"/>
                <a:ext cx="7712227" cy="1106457"/>
              </a:xfrm>
              <a:prstGeom prst="rect">
                <a:avLst/>
              </a:prstGeom>
              <a:noFill/>
            </p:spPr>
            <p:txBody>
              <a:bodyPr wrap="square" rtlCol="0">
                <a:spAutoFit/>
              </a:bodyPr>
              <a:lstStyle/>
              <a:p>
                <a:r>
                  <a:rPr lang="en-US" sz="2000" dirty="0" smtClean="0"/>
                  <a:t>Therefore, the DCM from the navigation to the body frame </a:t>
                </a:r>
                <a14:m>
                  <m:oMath xmlns:m="http://schemas.openxmlformats.org/officeDocument/2006/math">
                    <m:sSup>
                      <m:sSupPr>
                        <m:ctrlPr>
                          <a:rPr lang="en-US" sz="2000" b="1" i="1" smtClean="0">
                            <a:latin typeface="Cambria Math"/>
                          </a:rPr>
                        </m:ctrlPr>
                      </m:sSupPr>
                      <m:e>
                        <m:sSub>
                          <m:sSubPr>
                            <m:ctrlPr>
                              <a:rPr lang="en-US" sz="2000" b="1" i="1" smtClean="0">
                                <a:latin typeface="Cambria Math"/>
                              </a:rPr>
                            </m:ctrlPr>
                          </m:sSubPr>
                          <m:e>
                            <m:r>
                              <a:rPr lang="en-US" sz="2000" b="1" i="0" smtClean="0">
                                <a:latin typeface="Cambria Math"/>
                              </a:rPr>
                              <m:t>𝐂</m:t>
                            </m:r>
                          </m:e>
                          <m:sub>
                            <m:r>
                              <a:rPr lang="en-US" sz="2000" b="1" i="0" smtClean="0">
                                <a:latin typeface="Cambria Math"/>
                              </a:rPr>
                              <m:t>𝐧</m:t>
                            </m:r>
                          </m:sub>
                        </m:sSub>
                      </m:e>
                      <m:sup>
                        <m:r>
                          <a:rPr lang="en-US" sz="2000" b="1" i="0" smtClean="0">
                            <a:latin typeface="Cambria Math"/>
                          </a:rPr>
                          <m:t>𝐛</m:t>
                        </m:r>
                      </m:sup>
                    </m:sSup>
                  </m:oMath>
                </a14:m>
                <a:r>
                  <a:rPr lang="en-US" sz="2000" dirty="0" smtClean="0"/>
                  <a:t> is given by </a:t>
                </a:r>
                <a14:m>
                  <m:oMath xmlns:m="http://schemas.openxmlformats.org/officeDocument/2006/math">
                    <m:sSup>
                      <m:sSupPr>
                        <m:ctrlPr>
                          <a:rPr lang="en-US" sz="2000" b="1" i="1" smtClean="0">
                            <a:latin typeface="Cambria Math"/>
                          </a:rPr>
                        </m:ctrlPr>
                      </m:sSupPr>
                      <m:e>
                        <m:sSub>
                          <m:sSubPr>
                            <m:ctrlPr>
                              <a:rPr lang="en-US" sz="2000" b="1" i="1" smtClean="0">
                                <a:latin typeface="Cambria Math"/>
                              </a:rPr>
                            </m:ctrlPr>
                          </m:sSubPr>
                          <m:e>
                            <m:r>
                              <a:rPr lang="en-US" sz="2000" b="1" i="1" smtClean="0">
                                <a:latin typeface="Cambria Math"/>
                              </a:rPr>
                              <m:t>𝑪</m:t>
                            </m:r>
                          </m:e>
                          <m:sub>
                            <m:r>
                              <a:rPr lang="en-US" sz="2000" b="1" i="1" smtClean="0">
                                <a:latin typeface="Cambria Math"/>
                              </a:rPr>
                              <m:t>𝒏</m:t>
                            </m:r>
                          </m:sub>
                        </m:sSub>
                      </m:e>
                      <m:sup>
                        <m:r>
                          <a:rPr lang="en-US" sz="2000" b="1" i="1" smtClean="0">
                            <a:latin typeface="Cambria Math"/>
                          </a:rPr>
                          <m:t>𝒃</m:t>
                        </m:r>
                      </m:sup>
                    </m:sSup>
                    <m:r>
                      <a:rPr lang="en-US" sz="2000" b="0" i="0" smtClean="0">
                        <a:latin typeface="Cambria Math"/>
                      </a:rPr>
                      <m:t>=</m:t>
                    </m:r>
                    <m:r>
                      <a:rPr lang="en-US" sz="2000" b="0" i="1" smtClean="0">
                        <a:latin typeface="Cambria Math"/>
                        <a:ea typeface="Cambria Math"/>
                      </a:rPr>
                      <m:t>𝒞</m:t>
                    </m:r>
                    <m:d>
                      <m:dPr>
                        <m:ctrlPr>
                          <a:rPr lang="en-US" sz="2000" b="0" i="1" smtClean="0">
                            <a:latin typeface="Cambria Math"/>
                            <a:ea typeface="Cambria Math"/>
                          </a:rPr>
                        </m:ctrlPr>
                      </m:dPr>
                      <m:e>
                        <m:sSup>
                          <m:sSupPr>
                            <m:ctrlPr>
                              <a:rPr lang="en-US" sz="2000" b="1" i="1" smtClean="0">
                                <a:latin typeface="Cambria Math"/>
                              </a:rPr>
                            </m:ctrlPr>
                          </m:sSupPr>
                          <m:e>
                            <m:sSub>
                              <m:sSubPr>
                                <m:ctrlPr>
                                  <a:rPr lang="en-US" sz="2000" b="1" i="1">
                                    <a:latin typeface="Cambria Math"/>
                                  </a:rPr>
                                </m:ctrlPr>
                              </m:sSubPr>
                              <m:e>
                                <m:r>
                                  <a:rPr lang="en-US" sz="2000" b="1" i="1">
                                    <a:latin typeface="Cambria Math"/>
                                  </a:rPr>
                                  <m:t>𝒒</m:t>
                                </m:r>
                              </m:e>
                              <m:sub>
                                <m:r>
                                  <a:rPr lang="en-US" sz="2000" b="1" i="1">
                                    <a:latin typeface="Cambria Math"/>
                                  </a:rPr>
                                  <m:t>𝒏</m:t>
                                </m:r>
                              </m:sub>
                            </m:sSub>
                          </m:e>
                          <m:sup>
                            <m:r>
                              <a:rPr lang="en-US" sz="2000" b="1" i="1">
                                <a:latin typeface="Cambria Math"/>
                              </a:rPr>
                              <m:t>𝒃</m:t>
                            </m:r>
                          </m:sup>
                        </m:sSup>
                      </m:e>
                    </m:d>
                  </m:oMath>
                </a14:m>
                <a:r>
                  <a:rPr lang="en-US" sz="2000" dirty="0" smtClean="0"/>
                  <a:t> and the DCM from the body frame to the navigation is given by </a:t>
                </a:r>
                <a14:m>
                  <m:oMath xmlns:m="http://schemas.openxmlformats.org/officeDocument/2006/math">
                    <m:sSup>
                      <m:sSupPr>
                        <m:ctrlPr>
                          <a:rPr lang="en-US" sz="2000" b="1" i="1" smtClean="0">
                            <a:latin typeface="Cambria Math"/>
                          </a:rPr>
                        </m:ctrlPr>
                      </m:sSupPr>
                      <m:e>
                        <m:sSub>
                          <m:sSubPr>
                            <m:ctrlPr>
                              <a:rPr lang="en-US" sz="2000" b="1" i="1" smtClean="0">
                                <a:latin typeface="Cambria Math"/>
                              </a:rPr>
                            </m:ctrlPr>
                          </m:sSubPr>
                          <m:e>
                            <m:r>
                              <a:rPr lang="en-US" sz="2000" b="1" i="1" smtClean="0">
                                <a:latin typeface="Cambria Math"/>
                              </a:rPr>
                              <m:t>𝑪</m:t>
                            </m:r>
                          </m:e>
                          <m:sub>
                            <m:r>
                              <a:rPr lang="en-US" sz="2000" b="1" i="1" smtClean="0">
                                <a:latin typeface="Cambria Math"/>
                              </a:rPr>
                              <m:t>𝒃</m:t>
                            </m:r>
                          </m:sub>
                        </m:sSub>
                      </m:e>
                      <m:sup>
                        <m:r>
                          <a:rPr lang="en-US" sz="2000" b="1" i="1" smtClean="0">
                            <a:latin typeface="Cambria Math"/>
                          </a:rPr>
                          <m:t>𝒏</m:t>
                        </m:r>
                      </m:sup>
                    </m:sSup>
                    <m:r>
                      <a:rPr lang="en-US" sz="2000" b="0" i="0" smtClean="0">
                        <a:latin typeface="Cambria Math"/>
                      </a:rPr>
                      <m:t>=</m:t>
                    </m:r>
                    <m:r>
                      <a:rPr lang="en-US" sz="2000" b="0" i="1" smtClean="0">
                        <a:latin typeface="Cambria Math"/>
                        <a:ea typeface="Cambria Math"/>
                      </a:rPr>
                      <m:t>𝒞</m:t>
                    </m:r>
                    <m:d>
                      <m:dPr>
                        <m:ctrlPr>
                          <a:rPr lang="en-US" sz="2000" b="0" i="1" smtClean="0">
                            <a:latin typeface="Cambria Math"/>
                            <a:ea typeface="Cambria Math"/>
                          </a:rPr>
                        </m:ctrlPr>
                      </m:dPr>
                      <m:e>
                        <m:sSup>
                          <m:sSupPr>
                            <m:ctrlPr>
                              <a:rPr lang="en-US" sz="2000" b="1" i="1" smtClean="0">
                                <a:latin typeface="Cambria Math"/>
                              </a:rPr>
                            </m:ctrlPr>
                          </m:sSupPr>
                          <m:e>
                            <m:sSub>
                              <m:sSubPr>
                                <m:ctrlPr>
                                  <a:rPr lang="en-US" sz="2000" b="1" i="1">
                                    <a:latin typeface="Cambria Math"/>
                                  </a:rPr>
                                </m:ctrlPr>
                              </m:sSubPr>
                              <m:e>
                                <m:r>
                                  <a:rPr lang="en-US" sz="2000" b="1" i="1">
                                    <a:latin typeface="Cambria Math"/>
                                  </a:rPr>
                                  <m:t>𝒒</m:t>
                                </m:r>
                              </m:e>
                              <m:sub>
                                <m:r>
                                  <a:rPr lang="en-US" sz="2000" b="1" i="1" smtClean="0">
                                    <a:latin typeface="Cambria Math"/>
                                  </a:rPr>
                                  <m:t>𝒃</m:t>
                                </m:r>
                              </m:sub>
                            </m:sSub>
                          </m:e>
                          <m:sup>
                            <m:r>
                              <a:rPr lang="en-US" sz="2000" b="1" i="1" smtClean="0">
                                <a:latin typeface="Cambria Math"/>
                              </a:rPr>
                              <m:t>𝒏</m:t>
                            </m:r>
                          </m:sup>
                        </m:sSup>
                      </m:e>
                    </m:d>
                  </m:oMath>
                </a14:m>
                <a:r>
                  <a:rPr lang="en-US" sz="2000" dirty="0" smtClean="0"/>
                  <a:t> </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874829" y="4134179"/>
                <a:ext cx="7712227" cy="1106457"/>
              </a:xfrm>
              <a:prstGeom prst="rect">
                <a:avLst/>
              </a:prstGeom>
              <a:blipFill rotWithShape="1">
                <a:blip r:embed="rId3"/>
                <a:stretch>
                  <a:fillRect l="-870" t="-2747" r="-1423" b="-54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74829" y="2591633"/>
                <a:ext cx="9533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ea typeface="Cambria Math"/>
                        </a:rPr>
                        <m:t>𝓒</m:t>
                      </m:r>
                      <m:d>
                        <m:dPr>
                          <m:ctrlPr>
                            <a:rPr lang="en-US" b="1" i="1">
                              <a:latin typeface="Cambria Math"/>
                            </a:rPr>
                          </m:ctrlPr>
                        </m:dPr>
                        <m:e>
                          <m:r>
                            <a:rPr lang="en-US" b="1" i="1" smtClean="0">
                              <a:latin typeface="Cambria Math"/>
                            </a:rPr>
                            <m:t>𝒒</m:t>
                          </m:r>
                        </m:e>
                      </m:d>
                      <m:r>
                        <a:rPr lang="en-US" b="1" i="1">
                          <a:latin typeface="Cambria Math"/>
                        </a:rPr>
                        <m:t>=</m:t>
                      </m:r>
                    </m:oMath>
                  </m:oMathPara>
                </a14:m>
                <a:endParaRPr lang="en-US" b="1" i="1" dirty="0">
                  <a:latin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74829" y="2591633"/>
                <a:ext cx="953338" cy="369332"/>
              </a:xfrm>
              <a:prstGeom prst="rect">
                <a:avLst/>
              </a:prstGeom>
              <a:blipFill rotWithShape="1">
                <a:blip r:embed="rId4"/>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3208826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Aerospace Euler Angles to Quaternions (1)</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40107" y="1611387"/>
                <a:ext cx="7869940" cy="1323439"/>
              </a:xfrm>
              <a:prstGeom prst="rect">
                <a:avLst/>
              </a:prstGeom>
              <a:noFill/>
            </p:spPr>
            <p:txBody>
              <a:bodyPr wrap="square" rtlCol="0">
                <a:spAutoFit/>
              </a:bodyPr>
              <a:lstStyle/>
              <a:p>
                <a:r>
                  <a:rPr lang="en-US" sz="2000" dirty="0" smtClean="0"/>
                  <a:t>The aerospace Euler sequence is yaw, the pitch, then roll, which we represent with the symbol sequence </a:t>
                </a:r>
                <a14:m>
                  <m:oMath xmlns:m="http://schemas.openxmlformats.org/officeDocument/2006/math">
                    <m:r>
                      <a:rPr lang="en-US" sz="2000" b="1" i="1" smtClean="0">
                        <a:latin typeface="Cambria Math"/>
                        <a:ea typeface="Cambria Math"/>
                      </a:rPr>
                      <m:t>𝝍</m:t>
                    </m:r>
                    <m:r>
                      <a:rPr lang="en-US" sz="2000" b="1" i="1" smtClean="0">
                        <a:latin typeface="Cambria Math"/>
                        <a:ea typeface="Cambria Math"/>
                      </a:rPr>
                      <m:t>,</m:t>
                    </m:r>
                    <m:r>
                      <a:rPr lang="en-US" sz="2000" b="1" i="1" smtClean="0">
                        <a:latin typeface="Cambria Math"/>
                        <a:ea typeface="Cambria Math"/>
                      </a:rPr>
                      <m:t>𝜽</m:t>
                    </m:r>
                    <m:r>
                      <a:rPr lang="en-US" sz="2000" b="1" i="1" smtClean="0">
                        <a:latin typeface="Cambria Math"/>
                        <a:ea typeface="Cambria Math"/>
                      </a:rPr>
                      <m:t>,</m:t>
                    </m:r>
                    <m:r>
                      <a:rPr lang="en-US" sz="2000" b="1" i="1" smtClean="0">
                        <a:latin typeface="Cambria Math"/>
                        <a:ea typeface="Cambria Math"/>
                      </a:rPr>
                      <m:t>𝝓</m:t>
                    </m:r>
                    <m:r>
                      <a:rPr lang="en-US" sz="2000" b="0" i="1" smtClean="0">
                        <a:latin typeface="Cambria Math"/>
                        <a:ea typeface="Cambria Math"/>
                      </a:rPr>
                      <m:t>.</m:t>
                    </m:r>
                  </m:oMath>
                </a14:m>
                <a:r>
                  <a:rPr lang="en-US" sz="2000" dirty="0" smtClean="0"/>
                  <a:t> The quaternion from the navigation to the body coordinates is then build up by multiplying quaternions.</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40107" y="1611387"/>
                <a:ext cx="7869940" cy="1323439"/>
              </a:xfrm>
              <a:prstGeom prst="rect">
                <a:avLst/>
              </a:prstGeom>
              <a:blipFill rotWithShape="1">
                <a:blip r:embed="rId2"/>
                <a:stretch>
                  <a:fillRect l="-852"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40107" y="3092545"/>
                <a:ext cx="4254818"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1" i="1">
                              <a:latin typeface="Cambria Math"/>
                            </a:rPr>
                          </m:ctrlPr>
                        </m:sSubPr>
                        <m:e>
                          <m:r>
                            <a:rPr lang="en-US" sz="2200" b="1">
                              <a:latin typeface="Cambria Math"/>
                            </a:rPr>
                            <m:t>𝐪</m:t>
                          </m:r>
                        </m:e>
                        <m:sub>
                          <m:r>
                            <a:rPr lang="en-US" sz="2200" b="1">
                              <a:latin typeface="Cambria Math"/>
                            </a:rPr>
                            <m:t>𝐳</m:t>
                          </m:r>
                        </m:sub>
                      </m:sSub>
                      <m:d>
                        <m:dPr>
                          <m:ctrlPr>
                            <a:rPr lang="en-US" sz="2200" b="1" i="1">
                              <a:latin typeface="Cambria Math"/>
                            </a:rPr>
                          </m:ctrlPr>
                        </m:dPr>
                        <m:e>
                          <m:r>
                            <a:rPr lang="en-US" sz="2200" b="0" i="1">
                              <a:latin typeface="Cambria Math"/>
                              <a:ea typeface="Cambria Math"/>
                            </a:rPr>
                            <m:t>𝜓</m:t>
                          </m:r>
                        </m:e>
                      </m:d>
                      <m:r>
                        <a:rPr lang="en-US" sz="2200" b="1" i="1" smtClean="0">
                          <a:latin typeface="Cambria Math"/>
                        </a:rPr>
                        <m:t>=(</m:t>
                      </m:r>
                      <m:r>
                        <a:rPr lang="en-US" sz="2200" b="0" i="1" smtClean="0">
                          <a:latin typeface="Cambria Math"/>
                        </a:rPr>
                        <m:t>𝑐𝑜𝑠</m:t>
                      </m:r>
                      <m:f>
                        <m:fPr>
                          <m:ctrlPr>
                            <a:rPr lang="en-US" sz="2200" i="1" smtClean="0">
                              <a:latin typeface="Cambria Math"/>
                            </a:rPr>
                          </m:ctrlPr>
                        </m:fPr>
                        <m:num>
                          <m:r>
                            <a:rPr lang="en-US" sz="2200" b="0" i="1" smtClean="0">
                              <a:latin typeface="Cambria Math"/>
                              <a:ea typeface="Cambria Math"/>
                            </a:rPr>
                            <m:t>𝜓</m:t>
                          </m:r>
                        </m:num>
                        <m:den>
                          <m:r>
                            <a:rPr lang="en-US" sz="2200" b="0" i="1" smtClean="0">
                              <a:latin typeface="Cambria Math"/>
                            </a:rPr>
                            <m:t>2</m:t>
                          </m:r>
                        </m:den>
                      </m:f>
                      <m:r>
                        <a:rPr lang="en-US" sz="2200" b="1" i="1" smtClean="0">
                          <a:latin typeface="Cambria Math"/>
                        </a:rPr>
                        <m:t>,</m:t>
                      </m:r>
                      <m:d>
                        <m:dPr>
                          <m:begChr m:val="["/>
                          <m:endChr m:val="]"/>
                          <m:ctrlPr>
                            <a:rPr lang="en-US" sz="2200" b="1" i="1" smtClean="0">
                              <a:latin typeface="Cambria Math"/>
                            </a:rPr>
                          </m:ctrlPr>
                        </m:dPr>
                        <m:e>
                          <m:m>
                            <m:mPr>
                              <m:mcs>
                                <m:mc>
                                  <m:mcPr>
                                    <m:count m:val="3"/>
                                    <m:mcJc m:val="center"/>
                                  </m:mcPr>
                                </m:mc>
                              </m:mcs>
                              <m:ctrlPr>
                                <a:rPr lang="en-US" sz="2200" b="1" i="1" smtClean="0">
                                  <a:latin typeface="Cambria Math"/>
                                </a:rPr>
                              </m:ctrlPr>
                            </m:mPr>
                            <m:mr>
                              <m:e>
                                <m:r>
                                  <m:rPr>
                                    <m:brk m:alnAt="7"/>
                                  </m:rPr>
                                  <a:rPr lang="en-US" sz="2200" b="1" i="1" smtClean="0">
                                    <a:latin typeface="Cambria Math"/>
                                  </a:rPr>
                                  <m:t>𝟎</m:t>
                                </m:r>
                                <m:r>
                                  <a:rPr lang="en-US" sz="2200" b="1" i="1" smtClean="0">
                                    <a:latin typeface="Cambria Math"/>
                                  </a:rPr>
                                  <m:t>,</m:t>
                                </m:r>
                              </m:e>
                              <m:e>
                                <m:r>
                                  <a:rPr lang="en-US" sz="2200" b="1" i="1" smtClean="0">
                                    <a:latin typeface="Cambria Math"/>
                                  </a:rPr>
                                  <m:t>𝟎</m:t>
                                </m:r>
                                <m:r>
                                  <a:rPr lang="en-US" sz="2200" b="1" i="1" smtClean="0">
                                    <a:latin typeface="Cambria Math"/>
                                  </a:rPr>
                                  <m:t>,</m:t>
                                </m:r>
                              </m:e>
                              <m:e>
                                <m:r>
                                  <a:rPr lang="en-US" sz="2200" b="0" i="1" smtClean="0">
                                    <a:latin typeface="Cambria Math"/>
                                  </a:rPr>
                                  <m:t>𝑠𝑖𝑛</m:t>
                                </m:r>
                                <m:f>
                                  <m:fPr>
                                    <m:ctrlPr>
                                      <a:rPr lang="en-US" sz="2200" i="1" smtClean="0">
                                        <a:latin typeface="Cambria Math"/>
                                      </a:rPr>
                                    </m:ctrlPr>
                                  </m:fPr>
                                  <m:num>
                                    <m:r>
                                      <a:rPr lang="en-US" sz="2200" b="0" i="1">
                                        <a:latin typeface="Cambria Math"/>
                                        <a:ea typeface="Cambria Math"/>
                                      </a:rPr>
                                      <m:t>𝜓</m:t>
                                    </m:r>
                                  </m:num>
                                  <m:den>
                                    <m:r>
                                      <a:rPr lang="en-US" sz="2200" b="0" i="1" smtClean="0">
                                        <a:latin typeface="Cambria Math"/>
                                      </a:rPr>
                                      <m:t>2</m:t>
                                    </m:r>
                                  </m:den>
                                </m:f>
                              </m:e>
                            </m:mr>
                          </m:m>
                        </m:e>
                      </m:d>
                      <m:r>
                        <a:rPr lang="en-US" sz="2200" b="1" i="0" smtClean="0">
                          <a:latin typeface="Cambria Math"/>
                        </a:rPr>
                        <m:t>)</m:t>
                      </m:r>
                    </m:oMath>
                  </m:oMathPara>
                </a14:m>
                <a:endParaRPr lang="en-US" sz="22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840107" y="3092545"/>
                <a:ext cx="4254818" cy="75745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40107" y="3916477"/>
                <a:ext cx="4309257" cy="853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a:rPr>
                          </m:ctrlPr>
                        </m:sSubPr>
                        <m:e>
                          <m:r>
                            <a:rPr lang="en-US" sz="2200" b="1" i="0" smtClean="0">
                              <a:latin typeface="Cambria Math"/>
                            </a:rPr>
                            <m:t>𝐪</m:t>
                          </m:r>
                        </m:e>
                        <m:sub>
                          <m:r>
                            <a:rPr lang="en-US" sz="2200" b="1" i="0" smtClean="0">
                              <a:latin typeface="Cambria Math"/>
                            </a:rPr>
                            <m:t>𝐲</m:t>
                          </m:r>
                        </m:sub>
                      </m:sSub>
                      <m:d>
                        <m:dPr>
                          <m:ctrlPr>
                            <a:rPr lang="en-US" sz="2200" b="1" i="1" smtClean="0">
                              <a:latin typeface="Cambria Math"/>
                            </a:rPr>
                          </m:ctrlPr>
                        </m:dPr>
                        <m:e>
                          <m:r>
                            <a:rPr lang="en-US" sz="2200" b="1" i="1" smtClean="0">
                              <a:latin typeface="Cambria Math"/>
                              <a:ea typeface="Cambria Math"/>
                            </a:rPr>
                            <m:t>𝜽</m:t>
                          </m:r>
                        </m:e>
                      </m:d>
                      <m:r>
                        <a:rPr lang="en-US" sz="2200" b="1" i="1" smtClean="0">
                          <a:latin typeface="Cambria Math"/>
                        </a:rPr>
                        <m:t>=</m:t>
                      </m:r>
                      <m:d>
                        <m:dPr>
                          <m:ctrlPr>
                            <a:rPr lang="en-US" sz="2200" b="1" i="1" smtClean="0">
                              <a:latin typeface="Cambria Math"/>
                            </a:rPr>
                          </m:ctrlPr>
                        </m:dPr>
                        <m:e>
                          <m:r>
                            <a:rPr lang="en-US" sz="2200" b="0" i="1" smtClean="0">
                              <a:latin typeface="Cambria Math"/>
                            </a:rPr>
                            <m:t>𝑐𝑜𝑠</m:t>
                          </m:r>
                          <m:f>
                            <m:fPr>
                              <m:ctrlPr>
                                <a:rPr lang="en-US" sz="2200" i="1" smtClean="0">
                                  <a:latin typeface="Cambria Math"/>
                                </a:rPr>
                              </m:ctrlPr>
                            </m:fPr>
                            <m:num>
                              <m:r>
                                <a:rPr lang="en-US" sz="2200" b="0" i="1" smtClean="0">
                                  <a:latin typeface="Cambria Math"/>
                                  <a:ea typeface="Cambria Math"/>
                                </a:rPr>
                                <m:t>𝜃</m:t>
                              </m:r>
                            </m:num>
                            <m:den>
                              <m:r>
                                <a:rPr lang="en-US" sz="2200" b="0" i="1" smtClean="0">
                                  <a:latin typeface="Cambria Math"/>
                                </a:rPr>
                                <m:t>2</m:t>
                              </m:r>
                            </m:den>
                          </m:f>
                          <m:r>
                            <a:rPr lang="en-US" sz="2200" b="1" i="1" smtClean="0">
                              <a:latin typeface="Cambria Math"/>
                            </a:rPr>
                            <m:t>,</m:t>
                          </m:r>
                          <m:d>
                            <m:dPr>
                              <m:begChr m:val="["/>
                              <m:endChr m:val="]"/>
                              <m:ctrlPr>
                                <a:rPr lang="en-US" sz="2200" b="1" i="1" smtClean="0">
                                  <a:latin typeface="Cambria Math"/>
                                </a:rPr>
                              </m:ctrlPr>
                            </m:dPr>
                            <m:e>
                              <m:m>
                                <m:mPr>
                                  <m:mcs>
                                    <m:mc>
                                      <m:mcPr>
                                        <m:count m:val="3"/>
                                        <m:mcJc m:val="center"/>
                                      </m:mcPr>
                                    </m:mc>
                                  </m:mcs>
                                  <m:ctrlPr>
                                    <a:rPr lang="en-US" sz="2200" b="1" i="1" smtClean="0">
                                      <a:latin typeface="Cambria Math"/>
                                    </a:rPr>
                                  </m:ctrlPr>
                                </m:mPr>
                                <m:mr>
                                  <m:e>
                                    <m:r>
                                      <m:rPr>
                                        <m:brk m:alnAt="7"/>
                                      </m:rPr>
                                      <a:rPr lang="en-US" sz="2200" b="1" i="1" smtClean="0">
                                        <a:latin typeface="Cambria Math"/>
                                      </a:rPr>
                                      <m:t>𝟎</m:t>
                                    </m:r>
                                    <m:r>
                                      <a:rPr lang="en-US" sz="2200" b="1" i="1" smtClean="0">
                                        <a:latin typeface="Cambria Math"/>
                                      </a:rPr>
                                      <m:t>,</m:t>
                                    </m:r>
                                  </m:e>
                                  <m:e>
                                    <m:r>
                                      <a:rPr lang="en-US" sz="2200" b="0" i="1" smtClean="0">
                                        <a:latin typeface="Cambria Math"/>
                                      </a:rPr>
                                      <m:t>𝑠𝑖𝑛</m:t>
                                    </m:r>
                                    <m:f>
                                      <m:fPr>
                                        <m:ctrlPr>
                                          <a:rPr lang="en-US" sz="2200" b="1" i="1" smtClean="0">
                                            <a:latin typeface="Cambria Math"/>
                                          </a:rPr>
                                        </m:ctrlPr>
                                      </m:fPr>
                                      <m:num>
                                        <m:r>
                                          <a:rPr lang="en-US" sz="2200" b="0" i="1" smtClean="0">
                                            <a:latin typeface="Cambria Math"/>
                                            <a:ea typeface="Cambria Math"/>
                                          </a:rPr>
                                          <m:t>𝜃</m:t>
                                        </m:r>
                                      </m:num>
                                      <m:den>
                                        <m:r>
                                          <a:rPr lang="en-US" sz="2200" b="0" i="1" smtClean="0">
                                            <a:latin typeface="Cambria Math"/>
                                          </a:rPr>
                                          <m:t>2</m:t>
                                        </m:r>
                                      </m:den>
                                    </m:f>
                                    <m:r>
                                      <a:rPr lang="en-US" sz="2200" b="1" i="1" smtClean="0">
                                        <a:latin typeface="Cambria Math"/>
                                      </a:rPr>
                                      <m:t>,</m:t>
                                    </m:r>
                                  </m:e>
                                  <m:e>
                                    <m:r>
                                      <a:rPr lang="en-US" sz="2200" b="1" i="1" smtClean="0">
                                        <a:latin typeface="Cambria Math"/>
                                      </a:rPr>
                                      <m:t>𝟎</m:t>
                                    </m:r>
                                  </m:e>
                                </m:mr>
                              </m:m>
                            </m:e>
                          </m:d>
                        </m:e>
                      </m:d>
                    </m:oMath>
                  </m:oMathPara>
                </a14:m>
                <a:endParaRPr lang="en-US" sz="22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840107" y="3916477"/>
                <a:ext cx="4309257" cy="853054"/>
              </a:xfrm>
              <a:prstGeom prst="rect">
                <a:avLst/>
              </a:prstGeom>
              <a:blipFill rotWithShape="1">
                <a:blip r:embed="rId4"/>
                <a:stretch>
                  <a:fillRect/>
                </a:stretch>
              </a:blipFill>
            </p:spPr>
            <p:txBody>
              <a:bodyPr/>
              <a:lstStyle/>
              <a:p>
                <a:r>
                  <a:rPr lang="en-US">
                    <a:noFill/>
                  </a:rPr>
                  <a:t> </a:t>
                </a:r>
              </a:p>
            </p:txBody>
          </p:sp>
        </mc:Fallback>
      </mc:AlternateContent>
      <p:grpSp>
        <p:nvGrpSpPr>
          <p:cNvPr id="11" name="Group 10"/>
          <p:cNvGrpSpPr/>
          <p:nvPr/>
        </p:nvGrpSpPr>
        <p:grpSpPr>
          <a:xfrm>
            <a:off x="840107" y="5755547"/>
            <a:ext cx="5006827" cy="518027"/>
            <a:chOff x="2446937" y="5727366"/>
            <a:chExt cx="5006827" cy="518027"/>
          </a:xfrm>
        </p:grpSpPr>
        <p:sp>
          <p:nvSpPr>
            <p:cNvPr id="8" name="TextBox 7"/>
            <p:cNvSpPr txBox="1"/>
            <p:nvPr/>
          </p:nvSpPr>
          <p:spPr>
            <a:xfrm>
              <a:off x="2446937" y="5755547"/>
              <a:ext cx="819455" cy="400110"/>
            </a:xfrm>
            <a:prstGeom prst="rect">
              <a:avLst/>
            </a:prstGeom>
            <a:noFill/>
          </p:spPr>
          <p:txBody>
            <a:bodyPr wrap="none" rtlCol="0">
              <a:spAutoFit/>
            </a:bodyPr>
            <a:lstStyle/>
            <a:p>
              <a:r>
                <a:rPr lang="en-US" sz="2000" dirty="0" smtClean="0"/>
                <a:t>Then</a:t>
              </a:r>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3382778" y="5727366"/>
                  <a:ext cx="4070986" cy="5180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𝐪</m:t>
                                </m:r>
                              </m:e>
                              <m:sub>
                                <m:r>
                                  <a:rPr lang="en-US" sz="2400" b="1" i="0" smtClean="0">
                                    <a:latin typeface="Cambria Math"/>
                                  </a:rPr>
                                  <m:t>𝐧</m:t>
                                </m:r>
                              </m:sub>
                            </m:sSub>
                          </m:e>
                          <m:sup>
                            <m:r>
                              <a:rPr lang="en-US" sz="2400" b="1" i="0" smtClean="0">
                                <a:latin typeface="Cambria Math"/>
                              </a:rPr>
                              <m:t>𝐛</m:t>
                            </m:r>
                          </m:sup>
                        </m:sSup>
                        <m:r>
                          <a:rPr lang="en-US" sz="2400" b="1" i="0" smtClean="0">
                            <a:latin typeface="Cambria Math"/>
                          </a:rPr>
                          <m:t>=</m:t>
                        </m:r>
                        <m:sSub>
                          <m:sSubPr>
                            <m:ctrlPr>
                              <a:rPr lang="en-US" sz="2400" b="1" i="1">
                                <a:latin typeface="Cambria Math"/>
                              </a:rPr>
                            </m:ctrlPr>
                          </m:sSubPr>
                          <m:e>
                            <m:r>
                              <a:rPr lang="en-US" sz="2400" b="1">
                                <a:latin typeface="Cambria Math"/>
                              </a:rPr>
                              <m:t>𝐪</m:t>
                            </m:r>
                          </m:e>
                          <m:sub>
                            <m:r>
                              <a:rPr lang="en-US" sz="2400" b="1">
                                <a:latin typeface="Cambria Math"/>
                              </a:rPr>
                              <m:t>𝐳</m:t>
                            </m:r>
                          </m:sub>
                        </m:sSub>
                        <m:d>
                          <m:dPr>
                            <m:ctrlPr>
                              <a:rPr lang="en-US" sz="2400" b="1" i="1">
                                <a:latin typeface="Cambria Math"/>
                              </a:rPr>
                            </m:ctrlPr>
                          </m:dPr>
                          <m:e>
                            <m:r>
                              <a:rPr lang="en-US" sz="2400" b="0" i="1">
                                <a:latin typeface="Cambria Math"/>
                                <a:ea typeface="Cambria Math"/>
                              </a:rPr>
                              <m:t>𝜓</m:t>
                            </m:r>
                          </m:e>
                        </m:d>
                        <m:r>
                          <a:rPr lang="en-US" sz="2400" b="1" i="1" smtClean="0">
                            <a:latin typeface="Cambria Math"/>
                            <a:ea typeface="Cambria Math"/>
                          </a:rPr>
                          <m:t>⨂</m:t>
                        </m:r>
                        <m:sSub>
                          <m:sSubPr>
                            <m:ctrlPr>
                              <a:rPr lang="en-US" sz="2400" b="1" i="1">
                                <a:latin typeface="Cambria Math"/>
                              </a:rPr>
                            </m:ctrlPr>
                          </m:sSubPr>
                          <m:e>
                            <m:r>
                              <a:rPr lang="en-US" sz="2400" b="1">
                                <a:latin typeface="Cambria Math"/>
                              </a:rPr>
                              <m:t>𝐪</m:t>
                            </m:r>
                          </m:e>
                          <m:sub>
                            <m:r>
                              <a:rPr lang="en-US" sz="2400" b="1">
                                <a:latin typeface="Cambria Math"/>
                              </a:rPr>
                              <m:t>𝐲</m:t>
                            </m:r>
                          </m:sub>
                        </m:sSub>
                        <m:d>
                          <m:dPr>
                            <m:ctrlPr>
                              <a:rPr lang="en-US" sz="2400" b="1" i="1">
                                <a:latin typeface="Cambria Math"/>
                              </a:rPr>
                            </m:ctrlPr>
                          </m:dPr>
                          <m:e>
                            <m:r>
                              <a:rPr lang="en-US" sz="2400" b="0" i="1">
                                <a:latin typeface="Cambria Math"/>
                                <a:ea typeface="Cambria Math"/>
                              </a:rPr>
                              <m:t>𝜃</m:t>
                            </m:r>
                          </m:e>
                        </m:d>
                        <m:r>
                          <a:rPr lang="en-US" sz="2400" b="1" i="1" smtClean="0">
                            <a:latin typeface="Cambria Math"/>
                            <a:ea typeface="Cambria Math"/>
                          </a:rPr>
                          <m:t>⨂</m:t>
                        </m:r>
                        <m:sSub>
                          <m:sSubPr>
                            <m:ctrlPr>
                              <a:rPr lang="en-US" sz="2400" b="1" i="1">
                                <a:latin typeface="Cambria Math"/>
                              </a:rPr>
                            </m:ctrlPr>
                          </m:sSubPr>
                          <m:e>
                            <m:r>
                              <a:rPr lang="en-US" sz="2400" b="1">
                                <a:latin typeface="Cambria Math"/>
                              </a:rPr>
                              <m:t>𝐪</m:t>
                            </m:r>
                          </m:e>
                          <m:sub>
                            <m:r>
                              <a:rPr lang="en-US" sz="2400" b="1">
                                <a:latin typeface="Cambria Math"/>
                              </a:rPr>
                              <m:t>𝐱</m:t>
                            </m:r>
                          </m:sub>
                        </m:sSub>
                        <m:d>
                          <m:dPr>
                            <m:ctrlPr>
                              <a:rPr lang="en-US" sz="2400" b="1" i="1">
                                <a:latin typeface="Cambria Math"/>
                              </a:rPr>
                            </m:ctrlPr>
                          </m:dPr>
                          <m:e>
                            <m:r>
                              <a:rPr lang="en-US" sz="2400" b="0" i="1">
                                <a:latin typeface="Cambria Math"/>
                                <a:ea typeface="Cambria Math"/>
                              </a:rPr>
                              <m:t>𝜙</m:t>
                            </m:r>
                          </m:e>
                        </m:d>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3382778" y="5727366"/>
                  <a:ext cx="4070986" cy="518027"/>
                </a:xfrm>
                <a:prstGeom prst="rect">
                  <a:avLst/>
                </a:prstGeom>
                <a:blipFill rotWithShape="1">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p:cNvSpPr txBox="1"/>
              <p:nvPr/>
            </p:nvSpPr>
            <p:spPr>
              <a:xfrm>
                <a:off x="840107" y="4836012"/>
                <a:ext cx="4392741" cy="853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1" i="1" smtClean="0">
                              <a:latin typeface="Cambria Math"/>
                            </a:rPr>
                          </m:ctrlPr>
                        </m:sSubPr>
                        <m:e>
                          <m:r>
                            <a:rPr lang="en-US" sz="2200" b="1" i="0" smtClean="0">
                              <a:latin typeface="Cambria Math"/>
                            </a:rPr>
                            <m:t>𝐪</m:t>
                          </m:r>
                        </m:e>
                        <m:sub>
                          <m:r>
                            <a:rPr lang="en-US" sz="2200" b="1" i="0" smtClean="0">
                              <a:latin typeface="Cambria Math"/>
                            </a:rPr>
                            <m:t>𝐱</m:t>
                          </m:r>
                        </m:sub>
                      </m:sSub>
                      <m:d>
                        <m:dPr>
                          <m:ctrlPr>
                            <a:rPr lang="en-US" sz="2200" b="1" i="1" smtClean="0">
                              <a:latin typeface="Cambria Math"/>
                            </a:rPr>
                          </m:ctrlPr>
                        </m:dPr>
                        <m:e>
                          <m:r>
                            <a:rPr lang="en-US" sz="2200" b="0" i="1" smtClean="0">
                              <a:latin typeface="Cambria Math"/>
                              <a:ea typeface="Cambria Math"/>
                            </a:rPr>
                            <m:t>𝜙</m:t>
                          </m:r>
                        </m:e>
                      </m:d>
                      <m:r>
                        <a:rPr lang="en-US" sz="2200" b="1" i="1" smtClean="0">
                          <a:latin typeface="Cambria Math"/>
                        </a:rPr>
                        <m:t>=</m:t>
                      </m:r>
                      <m:d>
                        <m:dPr>
                          <m:ctrlPr>
                            <a:rPr lang="en-US" sz="2200" b="1" i="1" smtClean="0">
                              <a:latin typeface="Cambria Math"/>
                            </a:rPr>
                          </m:ctrlPr>
                        </m:dPr>
                        <m:e>
                          <m:r>
                            <a:rPr lang="en-US" sz="2200" b="0" i="1" smtClean="0">
                              <a:latin typeface="Cambria Math"/>
                            </a:rPr>
                            <m:t>𝑐𝑜𝑠</m:t>
                          </m:r>
                          <m:f>
                            <m:fPr>
                              <m:ctrlPr>
                                <a:rPr lang="en-US" sz="2200" i="1" smtClean="0">
                                  <a:latin typeface="Cambria Math"/>
                                </a:rPr>
                              </m:ctrlPr>
                            </m:fPr>
                            <m:num>
                              <m:r>
                                <a:rPr lang="en-US" sz="2200" b="0" i="1" smtClean="0">
                                  <a:latin typeface="Cambria Math"/>
                                  <a:ea typeface="Cambria Math"/>
                                </a:rPr>
                                <m:t>𝜙</m:t>
                              </m:r>
                            </m:num>
                            <m:den>
                              <m:r>
                                <a:rPr lang="en-US" sz="2200" b="0" i="1" smtClean="0">
                                  <a:latin typeface="Cambria Math"/>
                                </a:rPr>
                                <m:t>2</m:t>
                              </m:r>
                            </m:den>
                          </m:f>
                          <m:r>
                            <a:rPr lang="en-US" sz="2200" b="1" i="1" smtClean="0">
                              <a:latin typeface="Cambria Math"/>
                            </a:rPr>
                            <m:t>,</m:t>
                          </m:r>
                          <m:d>
                            <m:dPr>
                              <m:begChr m:val="["/>
                              <m:endChr m:val="]"/>
                              <m:ctrlPr>
                                <a:rPr lang="en-US" sz="2200" b="1" i="1" smtClean="0">
                                  <a:latin typeface="Cambria Math"/>
                                </a:rPr>
                              </m:ctrlPr>
                            </m:dPr>
                            <m:e>
                              <m:m>
                                <m:mPr>
                                  <m:mcs>
                                    <m:mc>
                                      <m:mcPr>
                                        <m:count m:val="3"/>
                                        <m:mcJc m:val="center"/>
                                      </m:mcPr>
                                    </m:mc>
                                  </m:mcs>
                                  <m:ctrlPr>
                                    <a:rPr lang="en-US" sz="2200" b="1" i="1" smtClean="0">
                                      <a:latin typeface="Cambria Math"/>
                                    </a:rPr>
                                  </m:ctrlPr>
                                </m:mPr>
                                <m:mr>
                                  <m:e>
                                    <m:r>
                                      <m:rPr>
                                        <m:brk m:alnAt="7"/>
                                      </m:rPr>
                                      <a:rPr lang="en-US" sz="2200" b="0" i="1" smtClean="0">
                                        <a:latin typeface="Cambria Math"/>
                                      </a:rPr>
                                      <m:t>𝑠</m:t>
                                    </m:r>
                                    <m:r>
                                      <a:rPr lang="en-US" sz="2200" b="0" i="1" smtClean="0">
                                        <a:latin typeface="Cambria Math"/>
                                      </a:rPr>
                                      <m:t>𝑖𝑛</m:t>
                                    </m:r>
                                    <m:f>
                                      <m:fPr>
                                        <m:ctrlPr>
                                          <a:rPr lang="en-US" sz="2200" i="1" smtClean="0">
                                            <a:latin typeface="Cambria Math"/>
                                          </a:rPr>
                                        </m:ctrlPr>
                                      </m:fPr>
                                      <m:num>
                                        <m:r>
                                          <a:rPr lang="en-US" sz="2200" b="0" i="1" smtClean="0">
                                            <a:latin typeface="Cambria Math"/>
                                            <a:ea typeface="Cambria Math"/>
                                          </a:rPr>
                                          <m:t>𝜙</m:t>
                                        </m:r>
                                      </m:num>
                                      <m:den>
                                        <m:r>
                                          <a:rPr lang="en-US" sz="2200" b="0" i="1" smtClean="0">
                                            <a:latin typeface="Cambria Math"/>
                                          </a:rPr>
                                          <m:t>2</m:t>
                                        </m:r>
                                      </m:den>
                                    </m:f>
                                    <m:r>
                                      <m:rPr>
                                        <m:brk m:alnAt="7"/>
                                      </m:rPr>
                                      <a:rPr lang="en-US" sz="2200" b="1" i="1" smtClean="0">
                                        <a:latin typeface="Cambria Math"/>
                                      </a:rPr>
                                      <m:t>,</m:t>
                                    </m:r>
                                  </m:e>
                                  <m:e>
                                    <m:r>
                                      <a:rPr lang="en-US" sz="2200" b="1" i="1" smtClean="0">
                                        <a:latin typeface="Cambria Math"/>
                                      </a:rPr>
                                      <m:t>𝟎</m:t>
                                    </m:r>
                                    <m:r>
                                      <a:rPr lang="en-US" sz="2200" b="1" i="1" smtClean="0">
                                        <a:latin typeface="Cambria Math"/>
                                      </a:rPr>
                                      <m:t>.</m:t>
                                    </m:r>
                                  </m:e>
                                  <m:e>
                                    <m:r>
                                      <a:rPr lang="en-US" sz="2200" b="1" i="1" smtClean="0">
                                        <a:latin typeface="Cambria Math"/>
                                      </a:rPr>
                                      <m:t>𝟎</m:t>
                                    </m:r>
                                  </m:e>
                                </m:mr>
                              </m:m>
                            </m:e>
                          </m:d>
                        </m:e>
                      </m:d>
                    </m:oMath>
                  </m:oMathPara>
                </a14:m>
                <a:endParaRPr lang="en-US" sz="22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840107" y="4836012"/>
                <a:ext cx="4392741" cy="853054"/>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4478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Aerospace Euler Angles to Quaternions </a:t>
            </a:r>
            <a:r>
              <a:rPr lang="en-US" dirty="0" smtClean="0"/>
              <a:t>(2)</a:t>
            </a:r>
            <a:endParaRPr lang="en-US" dirty="0"/>
          </a:p>
        </p:txBody>
      </p:sp>
      <p:sp>
        <p:nvSpPr>
          <p:cNvPr id="3" name="TextBox 2"/>
          <p:cNvSpPr txBox="1"/>
          <p:nvPr/>
        </p:nvSpPr>
        <p:spPr>
          <a:xfrm>
            <a:off x="887104" y="1638910"/>
            <a:ext cx="5500801" cy="461665"/>
          </a:xfrm>
          <a:prstGeom prst="rect">
            <a:avLst/>
          </a:prstGeom>
          <a:noFill/>
        </p:spPr>
        <p:txBody>
          <a:bodyPr wrap="none" rtlCol="0">
            <a:spAutoFit/>
          </a:bodyPr>
          <a:lstStyle/>
          <a:p>
            <a:r>
              <a:rPr lang="en-US" sz="2400" dirty="0" smtClean="0"/>
              <a:t>The previous equation can be expanded to</a:t>
            </a:r>
            <a:endParaRPr lang="en-US" sz="2400" dirty="0"/>
          </a:p>
        </p:txBody>
      </p:sp>
      <mc:AlternateContent xmlns:mc="http://schemas.openxmlformats.org/markup-compatibility/2006" xmlns:a14="http://schemas.microsoft.com/office/drawing/2010/main">
        <mc:Choice Requires="a14">
          <p:sp>
            <p:nvSpPr>
              <p:cNvPr id="4" name="TextBox 3"/>
              <p:cNvSpPr txBox="1"/>
              <p:nvPr/>
            </p:nvSpPr>
            <p:spPr>
              <a:xfrm>
                <a:off x="1003110" y="2300069"/>
                <a:ext cx="4380430" cy="30298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𝒒</m:t>
                              </m:r>
                            </m:e>
                            <m:sub>
                              <m:r>
                                <a:rPr lang="en-US" sz="2400" b="1" i="1" smtClean="0">
                                  <a:latin typeface="Cambria Math"/>
                                </a:rPr>
                                <m:t>𝒏</m:t>
                              </m:r>
                            </m:sub>
                          </m:sSub>
                        </m:e>
                        <m:sup>
                          <m:r>
                            <a:rPr lang="en-US" sz="2400" b="1" i="1" smtClean="0">
                              <a:latin typeface="Cambria Math"/>
                            </a:rPr>
                            <m:t>𝒃</m:t>
                          </m:r>
                        </m:sup>
                      </m:sSup>
                      <m:r>
                        <a:rPr lang="en-US" sz="2400" b="1" i="1" smtClean="0">
                          <a:latin typeface="Cambria Math"/>
                        </a:rPr>
                        <m:t>=</m:t>
                      </m:r>
                      <m:d>
                        <m:dPr>
                          <m:begChr m:val="["/>
                          <m:endChr m:val="]"/>
                          <m:ctrlPr>
                            <a:rPr lang="en-US" sz="2400" b="1" i="1" smtClean="0">
                              <a:latin typeface="Cambria Math"/>
                            </a:rPr>
                          </m:ctrlPr>
                        </m:dPr>
                        <m:e>
                          <m:m>
                            <m:mPr>
                              <m:mcs>
                                <m:mc>
                                  <m:mcPr>
                                    <m:count m:val="1"/>
                                    <m:mcJc m:val="center"/>
                                  </m:mcPr>
                                </m:mc>
                              </m:mcs>
                              <m:ctrlPr>
                                <a:rPr lang="en-US" sz="2400" i="1" smtClean="0">
                                  <a:latin typeface="Cambria Math"/>
                                </a:rPr>
                              </m:ctrlPr>
                            </m:mPr>
                            <m:mr>
                              <m:e>
                                <m:m>
                                  <m:mPr>
                                    <m:mcs>
                                      <m:mc>
                                        <m:mcPr>
                                          <m:count m:val="1"/>
                                          <m:mcJc m:val="center"/>
                                        </m:mcPr>
                                      </m:mc>
                                    </m:mcs>
                                    <m:ctrlPr>
                                      <a:rPr lang="en-US" sz="2400" i="1" smtClean="0">
                                        <a:latin typeface="Cambria Math"/>
                                      </a:rPr>
                                    </m:ctrlPr>
                                  </m:mPr>
                                  <m:mr>
                                    <m:e>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r>
                                        <m:rPr>
                                          <m:brk m:alnAt="7"/>
                                        </m:rPr>
                                        <a:rPr lang="en-US" sz="2400" b="0" i="1" smtClean="0">
                                          <a:latin typeface="Cambria Math"/>
                                        </a:rPr>
                                        <m:t>+</m:t>
                                      </m:r>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m:rPr>
                                          <m:brk m:alnAt="7"/>
                                        </m:rP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m:rPr>
                                          <m:brk m:alnAt="7"/>
                                        </m:rP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e>
                                  </m:mr>
                                  <m:mr>
                                    <m:e>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r>
                                        <a:rPr lang="en-US" sz="2400" b="0" i="1" smtClean="0">
                                          <a:latin typeface="Cambria Math"/>
                                        </a:rPr>
                                        <m:t>−</m:t>
                                      </m:r>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e>
                                  </m:mr>
                                </m:m>
                              </m:e>
                            </m:mr>
                            <m:mr>
                              <m:e>
                                <m:m>
                                  <m:mPr>
                                    <m:mcs>
                                      <m:mc>
                                        <m:mcPr>
                                          <m:count m:val="1"/>
                                          <m:mcJc m:val="center"/>
                                        </m:mcPr>
                                      </m:mc>
                                    </m:mcs>
                                    <m:ctrlPr>
                                      <a:rPr lang="en-US" sz="2400" i="1" smtClean="0">
                                        <a:latin typeface="Cambria Math"/>
                                      </a:rPr>
                                    </m:ctrlPr>
                                  </m:mPr>
                                  <m:mr>
                                    <m:e>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m:rPr>
                                          <m:brk m:alnAt="7"/>
                                        </m:rP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r>
                                        <m:rPr>
                                          <m:brk m:alnAt="7"/>
                                        </m:rPr>
                                        <a:rPr lang="en-US" sz="2400" b="0" i="1" smtClean="0">
                                          <a:latin typeface="Cambria Math"/>
                                        </a:rPr>
                                        <m:t>+</m:t>
                                      </m:r>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m:rPr>
                                          <m:brk m:alnAt="7"/>
                                        </m:rP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m:rPr>
                                          <m:brk m:alnAt="7"/>
                                        </m:rP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e>
                                  </m:mr>
                                  <m:mr>
                                    <m:e>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r>
                                        <a:rPr lang="en-US" sz="2400" b="0" i="1" smtClean="0">
                                          <a:latin typeface="Cambria Math"/>
                                        </a:rPr>
                                        <m:t>−</m:t>
                                      </m:r>
                                      <m:r>
                                        <a:rPr lang="en-US" sz="2400" b="0" i="1" smtClean="0">
                                          <a:latin typeface="Cambria Math"/>
                                        </a:rPr>
                                        <m:t>𝑐</m:t>
                                      </m:r>
                                      <m:f>
                                        <m:fPr>
                                          <m:ctrlPr>
                                            <a:rPr lang="en-US" sz="2400" i="1" smtClean="0">
                                              <a:latin typeface="Cambria Math"/>
                                            </a:rPr>
                                          </m:ctrlPr>
                                        </m:fPr>
                                        <m:num>
                                          <m:r>
                                            <a:rPr lang="en-US" sz="2400" b="0" i="1" smtClean="0">
                                              <a:latin typeface="Cambria Math"/>
                                              <a:ea typeface="Cambria Math"/>
                                            </a:rPr>
                                            <m:t>𝜓</m:t>
                                          </m:r>
                                        </m:num>
                                        <m:den>
                                          <m:r>
                                            <a:rPr lang="en-US" sz="2400" b="0" i="1" smtClean="0">
                                              <a:latin typeface="Cambria Math"/>
                                            </a:rPr>
                                            <m:t>2</m:t>
                                          </m:r>
                                        </m:den>
                                      </m:f>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𝑠</m:t>
                                      </m:r>
                                      <m:f>
                                        <m:fPr>
                                          <m:ctrlPr>
                                            <a:rPr lang="en-US" sz="2400" i="1" smtClean="0">
                                              <a:latin typeface="Cambria Math"/>
                                            </a:rPr>
                                          </m:ctrlPr>
                                        </m:fPr>
                                        <m:num>
                                          <m:r>
                                            <a:rPr lang="en-US" sz="2400" b="0" i="1" smtClean="0">
                                              <a:latin typeface="Cambria Math"/>
                                              <a:ea typeface="Cambria Math"/>
                                            </a:rPr>
                                            <m:t>𝜙</m:t>
                                          </m:r>
                                        </m:num>
                                        <m:den>
                                          <m:r>
                                            <a:rPr lang="en-US" sz="2400" b="0" i="1" smtClean="0">
                                              <a:latin typeface="Cambria Math"/>
                                            </a:rPr>
                                            <m:t>2</m:t>
                                          </m:r>
                                        </m:den>
                                      </m:f>
                                    </m:e>
                                  </m:mr>
                                </m:m>
                              </m:e>
                            </m:mr>
                          </m:m>
                        </m:e>
                      </m:d>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003110" y="2300069"/>
                <a:ext cx="4380430" cy="3029868"/>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003110" y="5595375"/>
            <a:ext cx="6953535" cy="461665"/>
          </a:xfrm>
          <a:prstGeom prst="rect">
            <a:avLst/>
          </a:prstGeom>
          <a:noFill/>
        </p:spPr>
        <p:txBody>
          <a:bodyPr wrap="square" rtlCol="0">
            <a:spAutoFit/>
          </a:bodyPr>
          <a:lstStyle/>
          <a:p>
            <a:r>
              <a:rPr lang="en-US" sz="2400" dirty="0" smtClean="0"/>
              <a:t>Here “c” represents cosine and “s” represents sine.</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5466179" y="3520051"/>
                <a:ext cx="2685222" cy="5899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and</m:t>
                      </m:r>
                      <m:r>
                        <a:rPr lang="en-US" sz="2400" b="0" i="0" smtClean="0">
                          <a:latin typeface="Cambria Math"/>
                        </a:rPr>
                        <m:t>  </m:t>
                      </m:r>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𝐪</m:t>
                              </m:r>
                            </m:e>
                            <m:sub>
                              <m:r>
                                <a:rPr lang="en-US" sz="2400" b="1" i="0" smtClean="0">
                                  <a:latin typeface="Cambria Math"/>
                                </a:rPr>
                                <m:t>𝐛</m:t>
                              </m:r>
                            </m:sub>
                          </m:sSub>
                        </m:e>
                        <m:sup>
                          <m:r>
                            <a:rPr lang="en-US" sz="2400" b="1" i="0" smtClean="0">
                              <a:latin typeface="Cambria Math"/>
                            </a:rPr>
                            <m:t>𝐧</m:t>
                          </m:r>
                        </m:sup>
                      </m:sSup>
                      <m:r>
                        <a:rPr lang="en-US" sz="2400" b="1" i="0" smtClean="0">
                          <a:latin typeface="Cambria Math"/>
                        </a:rPr>
                        <m:t>=</m:t>
                      </m:r>
                      <m:sSup>
                        <m:sSupPr>
                          <m:ctrlPr>
                            <a:rPr lang="en-US" sz="2400" b="1" i="1" smtClean="0">
                              <a:latin typeface="Cambria Math"/>
                            </a:rPr>
                          </m:ctrlPr>
                        </m:sSupPr>
                        <m:e>
                          <m:d>
                            <m:dPr>
                              <m:ctrlPr>
                                <a:rPr lang="en-US" sz="2400" b="1" i="1" smtClean="0">
                                  <a:latin typeface="Cambria Math"/>
                                </a:rPr>
                              </m:ctrlPr>
                            </m:dPr>
                            <m:e>
                              <m:sSup>
                                <m:sSupPr>
                                  <m:ctrlPr>
                                    <a:rPr lang="en-US" sz="2400" b="1" i="1">
                                      <a:latin typeface="Cambria Math"/>
                                    </a:rPr>
                                  </m:ctrlPr>
                                </m:sSupPr>
                                <m:e>
                                  <m:sSub>
                                    <m:sSubPr>
                                      <m:ctrlPr>
                                        <a:rPr lang="en-US" sz="2400" b="1" i="1">
                                          <a:latin typeface="Cambria Math"/>
                                        </a:rPr>
                                      </m:ctrlPr>
                                    </m:sSubPr>
                                    <m:e>
                                      <m:r>
                                        <a:rPr lang="en-US" sz="2400" b="1">
                                          <a:latin typeface="Cambria Math"/>
                                        </a:rPr>
                                        <m:t>𝐪</m:t>
                                      </m:r>
                                    </m:e>
                                    <m:sub>
                                      <m:r>
                                        <a:rPr lang="en-US" sz="2400" b="1">
                                          <a:latin typeface="Cambria Math"/>
                                        </a:rPr>
                                        <m:t>𝐧</m:t>
                                      </m:r>
                                    </m:sub>
                                  </m:sSub>
                                </m:e>
                                <m:sup>
                                  <m:r>
                                    <a:rPr lang="en-US" sz="2400" b="1">
                                      <a:latin typeface="Cambria Math"/>
                                    </a:rPr>
                                    <m:t>𝐛</m:t>
                                  </m:r>
                                </m:sup>
                              </m:sSup>
                            </m:e>
                          </m:d>
                        </m:e>
                        <m:sup>
                          <m:r>
                            <a:rPr lang="en-US" sz="2400" b="1" i="1" smtClean="0">
                              <a:latin typeface="Cambria Math"/>
                            </a:rPr>
                            <m:t>#</m:t>
                          </m:r>
                        </m:sup>
                      </m:sSup>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5466179" y="3520051"/>
                <a:ext cx="2685222" cy="58990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565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Rates of Change of DCM and Quaternions with rotation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3944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Left-Hand and Right-Hand Coordinates</a:t>
            </a:r>
            <a:endParaRPr lang="en-US" dirty="0"/>
          </a:p>
        </p:txBody>
      </p:sp>
      <p:pic>
        <p:nvPicPr>
          <p:cNvPr id="1026" name="Picture 2" descr="https://upload.wikimedia.org/wikipedia/commons/thumb/e/e2/Cartesian_coordinate_system_handedness.svg/220px-Cartesian_coordinate_system_handedn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392" y="1752600"/>
            <a:ext cx="6333062"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6565" y="5993642"/>
            <a:ext cx="3308598" cy="461665"/>
          </a:xfrm>
          <a:prstGeom prst="rect">
            <a:avLst/>
          </a:prstGeom>
          <a:noFill/>
        </p:spPr>
        <p:txBody>
          <a:bodyPr wrap="none" rtlCol="0">
            <a:spAutoFit/>
          </a:bodyPr>
          <a:lstStyle/>
          <a:p>
            <a:r>
              <a:rPr lang="en-US" sz="2400" dirty="0" smtClean="0"/>
              <a:t>Left-Handed Coordinates</a:t>
            </a:r>
            <a:endParaRPr lang="en-US" sz="2400" dirty="0"/>
          </a:p>
        </p:txBody>
      </p:sp>
      <p:sp>
        <p:nvSpPr>
          <p:cNvPr id="6" name="TextBox 5"/>
          <p:cNvSpPr txBox="1"/>
          <p:nvPr/>
        </p:nvSpPr>
        <p:spPr>
          <a:xfrm>
            <a:off x="5064193" y="5995917"/>
            <a:ext cx="3473515" cy="461665"/>
          </a:xfrm>
          <a:prstGeom prst="rect">
            <a:avLst/>
          </a:prstGeom>
          <a:noFill/>
        </p:spPr>
        <p:txBody>
          <a:bodyPr wrap="none" rtlCol="0">
            <a:spAutoFit/>
          </a:bodyPr>
          <a:lstStyle/>
          <a:p>
            <a:r>
              <a:rPr lang="en-US" sz="2400" dirty="0" smtClean="0"/>
              <a:t>Right-Handed Coordinates</a:t>
            </a:r>
            <a:endParaRPr lang="en-US" sz="2400" dirty="0"/>
          </a:p>
        </p:txBody>
      </p:sp>
    </p:spTree>
    <p:extLst>
      <p:ext uri="{BB962C8B-B14F-4D97-AF65-F5344CB8AC3E}">
        <p14:creationId xmlns:p14="http://schemas.microsoft.com/office/powerpoint/2010/main" val="691265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Differential Equation for Direction Cosine Matrix and Quaternion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86971" y="2997876"/>
                <a:ext cx="3439971" cy="7938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a:rPr>
                          </m:ctrlPr>
                        </m:fPr>
                        <m:num>
                          <m:r>
                            <a:rPr lang="en-US" sz="2400" b="1" i="1" smtClean="0">
                              <a:latin typeface="Cambria Math"/>
                            </a:rPr>
                            <m:t>𝒅</m:t>
                          </m:r>
                        </m:num>
                        <m:den>
                          <m:r>
                            <a:rPr lang="en-US" sz="2400" b="1" i="1" smtClean="0">
                              <a:latin typeface="Cambria Math"/>
                            </a:rPr>
                            <m:t>𝒅𝒕</m:t>
                          </m:r>
                        </m:den>
                      </m:f>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𝒃</m:t>
                              </m:r>
                            </m:sub>
                          </m:sSub>
                        </m:e>
                        <m:sup>
                          <m:r>
                            <a:rPr lang="en-US" sz="2400" b="1" i="1" smtClean="0">
                              <a:latin typeface="Cambria Math"/>
                            </a:rPr>
                            <m:t>𝒏</m:t>
                          </m:r>
                        </m:sup>
                      </m:sSup>
                      <m:r>
                        <a:rPr lang="en-US" sz="2400" b="1" i="1" smtClean="0">
                          <a:latin typeface="Cambria Math"/>
                        </a:rPr>
                        <m:t>=</m:t>
                      </m:r>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rPr>
                                <m:t>𝑪</m:t>
                              </m:r>
                            </m:e>
                            <m:sub>
                              <m:r>
                                <a:rPr lang="en-US" sz="2400" b="1" i="1" smtClean="0">
                                  <a:latin typeface="Cambria Math"/>
                                </a:rPr>
                                <m:t>𝒃</m:t>
                              </m:r>
                            </m:sub>
                          </m:sSub>
                        </m:e>
                        <m:sup>
                          <m:r>
                            <a:rPr lang="en-US" sz="2400" b="1" i="1" smtClean="0">
                              <a:latin typeface="Cambria Math"/>
                            </a:rPr>
                            <m:t>𝒏</m:t>
                          </m:r>
                        </m:sup>
                      </m:sSup>
                      <m:d>
                        <m:dPr>
                          <m:begChr m:val="["/>
                          <m:endChr m:val="]"/>
                          <m:ctrlPr>
                            <a:rPr lang="en-US" sz="2400" b="1" i="1" smtClean="0">
                              <a:latin typeface="Cambria Math"/>
                            </a:rPr>
                          </m:ctrlPr>
                        </m:dPr>
                        <m:e>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ea typeface="Cambria Math"/>
                                    </a:rPr>
                                    <m:t>𝝎</m:t>
                                  </m:r>
                                </m:e>
                                <m:sub>
                                  <m:r>
                                    <a:rPr lang="en-US" sz="2400" b="1" i="1" smtClean="0">
                                      <a:latin typeface="Cambria Math"/>
                                      <a:ea typeface="Cambria Math"/>
                                    </a:rPr>
                                    <m:t>𝒏</m:t>
                                  </m:r>
                                  <m:r>
                                    <a:rPr lang="en-US" sz="2400" b="1" i="1" smtClean="0">
                                      <a:latin typeface="Cambria Math"/>
                                    </a:rPr>
                                    <m:t>𝒃</m:t>
                                  </m:r>
                                </m:sub>
                              </m:sSub>
                            </m:e>
                            <m:sup>
                              <m:r>
                                <a:rPr lang="en-US" sz="2400" b="1" i="1" smtClean="0">
                                  <a:latin typeface="Cambria Math"/>
                                </a:rPr>
                                <m:t>𝒃</m:t>
                              </m:r>
                            </m:sup>
                          </m:sSup>
                          <m:r>
                            <a:rPr lang="en-US" sz="2400" b="1" i="1" smtClean="0">
                              <a:latin typeface="Cambria Math"/>
                              <a:ea typeface="Cambria Math"/>
                            </a:rPr>
                            <m:t>×</m:t>
                          </m:r>
                        </m:e>
                      </m:d>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986971" y="2997876"/>
                <a:ext cx="3439971" cy="79387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86971" y="1642029"/>
                <a:ext cx="6993246" cy="1091133"/>
              </a:xfrm>
              <a:prstGeom prst="rect">
                <a:avLst/>
              </a:prstGeom>
              <a:noFill/>
            </p:spPr>
            <p:txBody>
              <a:bodyPr wrap="square" rtlCol="0">
                <a:spAutoFit/>
              </a:bodyPr>
              <a:lstStyle/>
              <a:p>
                <a14:m>
                  <m:oMath xmlns:m="http://schemas.openxmlformats.org/officeDocument/2006/math">
                    <m:r>
                      <m:rPr>
                        <m:sty m:val="p"/>
                      </m:rPr>
                      <a:rPr lang="en-US" sz="2400" b="0" i="0" smtClean="0">
                        <a:latin typeface="Cambria Math"/>
                      </a:rPr>
                      <m:t>Let</m:t>
                    </m:r>
                    <m:r>
                      <a:rPr lang="en-US" sz="2400" b="1" i="1" smtClean="0">
                        <a:latin typeface="Cambria Math"/>
                      </a:rPr>
                      <m:t> </m:t>
                    </m:r>
                    <m:sSup>
                      <m:sSupPr>
                        <m:ctrlPr>
                          <a:rPr lang="en-US" sz="2400" b="1" i="1" smtClean="0">
                            <a:latin typeface="Cambria Math"/>
                          </a:rPr>
                        </m:ctrlPr>
                      </m:sSupPr>
                      <m:e>
                        <m:sSub>
                          <m:sSubPr>
                            <m:ctrlPr>
                              <a:rPr lang="en-US" sz="2400" b="1" i="1">
                                <a:latin typeface="Cambria Math"/>
                              </a:rPr>
                            </m:ctrlPr>
                          </m:sSubPr>
                          <m:e>
                            <m:r>
                              <a:rPr lang="en-US" sz="2400" b="1" i="1">
                                <a:latin typeface="Cambria Math"/>
                                <a:ea typeface="Cambria Math"/>
                              </a:rPr>
                              <m:t>𝝎</m:t>
                            </m:r>
                          </m:e>
                          <m:sub>
                            <m:r>
                              <a:rPr lang="en-US" sz="2400" b="1" i="1" smtClean="0">
                                <a:latin typeface="Cambria Math"/>
                                <a:ea typeface="Cambria Math"/>
                              </a:rPr>
                              <m:t>𝒏</m:t>
                            </m:r>
                            <m:r>
                              <a:rPr lang="en-US" sz="2400" b="1" i="1">
                                <a:latin typeface="Cambria Math"/>
                              </a:rPr>
                              <m:t>𝒃</m:t>
                            </m:r>
                          </m:sub>
                        </m:sSub>
                      </m:e>
                      <m:sup>
                        <m:r>
                          <a:rPr lang="en-US" sz="2400" b="1" i="1">
                            <a:latin typeface="Cambria Math"/>
                          </a:rPr>
                          <m:t>𝒃</m:t>
                        </m:r>
                      </m:sup>
                    </m:sSup>
                    <m:r>
                      <a:rPr lang="en-US" sz="2400" b="1" i="1">
                        <a:latin typeface="Cambria Math"/>
                      </a:rPr>
                      <m:t> </m:t>
                    </m:r>
                  </m:oMath>
                </a14:m>
                <a:r>
                  <a:rPr lang="en-US" sz="2000" dirty="0"/>
                  <a:t>r</a:t>
                </a:r>
                <a:r>
                  <a:rPr lang="en-US" sz="2000" dirty="0" smtClean="0"/>
                  <a:t>epresent the rotation rate of frame b relative to frame n, expressed in frame b coordinates, then </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986971" y="1642029"/>
                <a:ext cx="6993246" cy="1091133"/>
              </a:xfrm>
              <a:prstGeom prst="rect">
                <a:avLst/>
              </a:prstGeom>
              <a:blipFill rotWithShape="1">
                <a:blip r:embed="rId3"/>
                <a:stretch>
                  <a:fillRect l="-959" b="-9497"/>
                </a:stretch>
              </a:blipFill>
            </p:spPr>
            <p:txBody>
              <a:bodyPr/>
              <a:lstStyle/>
              <a:p>
                <a:r>
                  <a:rPr lang="en-US">
                    <a:noFill/>
                  </a:rPr>
                  <a:t> </a:t>
                </a:r>
              </a:p>
            </p:txBody>
          </p:sp>
        </mc:Fallback>
      </mc:AlternateContent>
      <p:sp>
        <p:nvSpPr>
          <p:cNvPr id="8" name="TextBox 7"/>
          <p:cNvSpPr txBox="1"/>
          <p:nvPr/>
        </p:nvSpPr>
        <p:spPr>
          <a:xfrm>
            <a:off x="986971" y="3933352"/>
            <a:ext cx="7325756" cy="707886"/>
          </a:xfrm>
          <a:prstGeom prst="rect">
            <a:avLst/>
          </a:prstGeom>
          <a:noFill/>
        </p:spPr>
        <p:txBody>
          <a:bodyPr wrap="square" rtlCol="0">
            <a:spAutoFit/>
          </a:bodyPr>
          <a:lstStyle/>
          <a:p>
            <a:r>
              <a:rPr lang="en-US" sz="2000" dirty="0" smtClean="0"/>
              <a:t>and with the quaternion q representing the transformation from frame b to frame n</a:t>
            </a:r>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986971" y="4878348"/>
                <a:ext cx="3768916" cy="793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a:rPr>
                          </m:ctrlPr>
                        </m:fPr>
                        <m:num>
                          <m:r>
                            <a:rPr lang="en-US" sz="2400" b="1" i="1" smtClean="0">
                              <a:latin typeface="Cambria Math"/>
                            </a:rPr>
                            <m:t>𝒅</m:t>
                          </m:r>
                        </m:num>
                        <m:den>
                          <m:r>
                            <a:rPr lang="en-US" sz="2400" b="1" i="1" smtClean="0">
                              <a:latin typeface="Cambria Math"/>
                            </a:rPr>
                            <m:t>𝒅𝒕</m:t>
                          </m:r>
                        </m:den>
                      </m:f>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𝐩</m:t>
                              </m:r>
                            </m:e>
                            <m:sub>
                              <m:r>
                                <a:rPr lang="en-US" sz="2400" b="1" i="0" smtClean="0">
                                  <a:latin typeface="Cambria Math"/>
                                </a:rPr>
                                <m:t>𝐛</m:t>
                              </m:r>
                            </m:sub>
                          </m:sSub>
                        </m:e>
                        <m:sup>
                          <m:r>
                            <a:rPr lang="en-US" sz="2400" b="1" i="0" smtClean="0">
                              <a:latin typeface="Cambria Math"/>
                            </a:rPr>
                            <m:t>𝐧</m:t>
                          </m:r>
                        </m:sup>
                      </m:sSup>
                      <m:r>
                        <a:rPr lang="en-US" sz="2400" b="1" i="0" smtClean="0">
                          <a:latin typeface="Cambria Math"/>
                        </a:rPr>
                        <m:t>=</m:t>
                      </m:r>
                      <m:r>
                        <a:rPr lang="en-US" sz="2400" b="1" i="1" smtClean="0">
                          <a:latin typeface="Cambria Math"/>
                        </a:rPr>
                        <m:t>𝒒</m:t>
                      </m:r>
                      <m:r>
                        <a:rPr lang="en-US" sz="2400" b="1" i="1" smtClean="0">
                          <a:latin typeface="Cambria Math"/>
                          <a:ea typeface="Cambria Math"/>
                        </a:rPr>
                        <m:t>⨂</m:t>
                      </m:r>
                      <m:d>
                        <m:dPr>
                          <m:ctrlPr>
                            <a:rPr lang="en-US" sz="2400" b="1" i="1" smtClean="0">
                              <a:latin typeface="Cambria Math"/>
                              <a:ea typeface="Cambria Math"/>
                            </a:rPr>
                          </m:ctrlPr>
                        </m:dPr>
                        <m:e>
                          <m:r>
                            <m:rPr>
                              <m:brk m:alnAt="7"/>
                            </m:rPr>
                            <a:rPr lang="en-US" sz="2400" b="1" i="1">
                              <a:latin typeface="Cambria Math"/>
                            </a:rPr>
                            <m:t>𝟎</m:t>
                          </m:r>
                          <m:r>
                            <a:rPr lang="en-US" sz="2400" b="1" i="1" smtClean="0">
                              <a:latin typeface="Cambria Math"/>
                            </a:rPr>
                            <m:t>,</m:t>
                          </m:r>
                          <m:r>
                            <a:rPr lang="en-US" sz="2400" b="1" i="1">
                              <a:latin typeface="Cambria Math"/>
                            </a:rPr>
                            <m:t>𝟎</m:t>
                          </m:r>
                          <m:r>
                            <a:rPr lang="en-US" sz="2400" b="1" i="1">
                              <a:latin typeface="Cambria Math"/>
                            </a:rPr>
                            <m:t>.</m:t>
                          </m:r>
                          <m:r>
                            <a:rPr lang="en-US" sz="2400" b="1" i="1">
                              <a:latin typeface="Cambria Math"/>
                            </a:rPr>
                            <m:t>𝟓</m:t>
                          </m:r>
                          <m:sSup>
                            <m:sSupPr>
                              <m:ctrlPr>
                                <a:rPr lang="en-US" sz="2400" b="1" i="1" smtClean="0">
                                  <a:latin typeface="Cambria Math"/>
                                </a:rPr>
                              </m:ctrlPr>
                            </m:sSupPr>
                            <m:e>
                              <m:sSub>
                                <m:sSubPr>
                                  <m:ctrlPr>
                                    <a:rPr lang="en-US" sz="2400" b="1" i="1" smtClean="0">
                                      <a:latin typeface="Cambria Math"/>
                                    </a:rPr>
                                  </m:ctrlPr>
                                </m:sSubPr>
                                <m:e>
                                  <m:r>
                                    <a:rPr lang="en-US" sz="2400" b="1" i="1" smtClean="0">
                                      <a:latin typeface="Cambria Math"/>
                                      <a:ea typeface="Cambria Math"/>
                                    </a:rPr>
                                    <m:t>𝝎</m:t>
                                  </m:r>
                                </m:e>
                                <m:sub>
                                  <m:r>
                                    <a:rPr lang="en-US" sz="2400" b="1" i="1" smtClean="0">
                                      <a:latin typeface="Cambria Math"/>
                                    </a:rPr>
                                    <m:t>𝒏𝒃</m:t>
                                  </m:r>
                                </m:sub>
                              </m:sSub>
                            </m:e>
                            <m:sup>
                              <m:r>
                                <a:rPr lang="en-US" sz="2400" b="1" i="1" smtClean="0">
                                  <a:latin typeface="Cambria Math"/>
                                </a:rPr>
                                <m:t>𝒃</m:t>
                              </m:r>
                            </m:sup>
                          </m:sSup>
                          <m:r>
                            <a:rPr lang="en-US" sz="2400" b="1" i="1" smtClean="0">
                              <a:latin typeface="Cambria Math"/>
                            </a:rPr>
                            <m:t> </m:t>
                          </m:r>
                        </m:e>
                      </m:d>
                    </m:oMath>
                  </m:oMathPara>
                </a14:m>
                <a:endParaRPr lang="en-US"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986971" y="4878348"/>
                <a:ext cx="3768916" cy="79387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223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of Inertial Navigation Units (INU)</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860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Tangent-Plane INU Navigation</a:t>
            </a:r>
            <a:endParaRPr lang="en-US" dirty="0"/>
          </a:p>
        </p:txBody>
      </p:sp>
      <p:cxnSp>
        <p:nvCxnSpPr>
          <p:cNvPr id="6" name="AutoShape 7"/>
          <p:cNvCxnSpPr>
            <a:cxnSpLocks noChangeShapeType="1"/>
            <a:stCxn id="83" idx="6"/>
            <a:endCxn id="27" idx="1"/>
          </p:cNvCxnSpPr>
          <p:nvPr/>
        </p:nvCxnSpPr>
        <p:spPr bwMode="auto">
          <a:xfrm>
            <a:off x="3726910" y="1941482"/>
            <a:ext cx="377165"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8"/>
          <p:cNvCxnSpPr>
            <a:cxnSpLocks noChangeShapeType="1"/>
            <a:stCxn id="27" idx="3"/>
            <a:endCxn id="24" idx="1"/>
          </p:cNvCxnSpPr>
          <p:nvPr/>
        </p:nvCxnSpPr>
        <p:spPr bwMode="auto">
          <a:xfrm flipV="1">
            <a:off x="4484947" y="1943228"/>
            <a:ext cx="563985" cy="174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9"/>
          <p:cNvCxnSpPr>
            <a:cxnSpLocks noChangeShapeType="1"/>
            <a:stCxn id="24" idx="3"/>
          </p:cNvCxnSpPr>
          <p:nvPr/>
        </p:nvCxnSpPr>
        <p:spPr bwMode="auto">
          <a:xfrm flipV="1">
            <a:off x="5429805" y="1939736"/>
            <a:ext cx="250864"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7"/>
          <p:cNvSpPr txBox="1">
            <a:spLocks noChangeArrowheads="1"/>
          </p:cNvSpPr>
          <p:nvPr/>
        </p:nvSpPr>
        <p:spPr bwMode="auto">
          <a:xfrm>
            <a:off x="1622909" y="2538562"/>
            <a:ext cx="313121"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a:cs typeface="Arial" charset="0"/>
              </a:rPr>
              <a:t>C</a:t>
            </a:r>
            <a:r>
              <a:rPr lang="en-US" altLang="en-US" sz="1200" b="1" baseline="-25000" dirty="0">
                <a:cs typeface="Arial" charset="0"/>
              </a:rPr>
              <a:t>a</a:t>
            </a:r>
          </a:p>
        </p:txBody>
      </p:sp>
      <p:cxnSp>
        <p:nvCxnSpPr>
          <p:cNvPr id="16" name="AutoShape 18"/>
          <p:cNvCxnSpPr>
            <a:cxnSpLocks noChangeShapeType="1"/>
            <a:stCxn id="30" idx="6"/>
            <a:endCxn id="33" idx="1"/>
          </p:cNvCxnSpPr>
          <p:nvPr/>
        </p:nvCxnSpPr>
        <p:spPr bwMode="auto">
          <a:xfrm>
            <a:off x="1857292" y="1934498"/>
            <a:ext cx="433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9"/>
          <p:cNvCxnSpPr>
            <a:cxnSpLocks noChangeShapeType="1"/>
            <a:stCxn id="33" idx="3"/>
            <a:endCxn id="83" idx="2"/>
          </p:cNvCxnSpPr>
          <p:nvPr/>
        </p:nvCxnSpPr>
        <p:spPr bwMode="auto">
          <a:xfrm>
            <a:off x="2868070" y="1934499"/>
            <a:ext cx="700631" cy="69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4"/>
          <p:cNvGrpSpPr>
            <a:grpSpLocks/>
          </p:cNvGrpSpPr>
          <p:nvPr/>
        </p:nvGrpSpPr>
        <p:grpSpPr bwMode="auto">
          <a:xfrm>
            <a:off x="5048932" y="1719760"/>
            <a:ext cx="380873" cy="446937"/>
            <a:chOff x="2056" y="2752"/>
            <a:chExt cx="208" cy="256"/>
          </a:xfrm>
        </p:grpSpPr>
        <p:graphicFrame>
          <p:nvGraphicFramePr>
            <p:cNvPr id="23" name="Object 25"/>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16056" name="Equation" r:id="rId3" imgW="266584" imgH="279279" progId="Equation.3">
                    <p:embed/>
                  </p:oleObj>
                </mc:Choice>
                <mc:Fallback>
                  <p:oleObj name="Equation" r:id="rId3" imgW="266584" imgH="2792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6"/>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dirty="0"/>
            </a:p>
          </p:txBody>
        </p:sp>
      </p:grpSp>
      <p:grpSp>
        <p:nvGrpSpPr>
          <p:cNvPr id="25" name="Group 27"/>
          <p:cNvGrpSpPr>
            <a:grpSpLocks/>
          </p:cNvGrpSpPr>
          <p:nvPr/>
        </p:nvGrpSpPr>
        <p:grpSpPr bwMode="auto">
          <a:xfrm>
            <a:off x="4104075" y="1721505"/>
            <a:ext cx="380873" cy="446937"/>
            <a:chOff x="2056" y="2752"/>
            <a:chExt cx="208" cy="256"/>
          </a:xfrm>
        </p:grpSpPr>
        <p:graphicFrame>
          <p:nvGraphicFramePr>
            <p:cNvPr id="26" name="Object 28"/>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16057" name="Equation" r:id="rId5" imgW="266584" imgH="279279" progId="Equation.3">
                    <p:embed/>
                  </p:oleObj>
                </mc:Choice>
                <mc:Fallback>
                  <p:oleObj name="Equation" r:id="rId5" imgW="266584" imgH="2792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Rectangle 29"/>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dirty="0"/>
            </a:p>
          </p:txBody>
        </p:sp>
      </p:grpSp>
      <p:cxnSp>
        <p:nvCxnSpPr>
          <p:cNvPr id="28" name="AutoShape 30"/>
          <p:cNvCxnSpPr>
            <a:cxnSpLocks noChangeShapeType="1"/>
            <a:stCxn id="15" idx="0"/>
            <a:endCxn id="30" idx="4"/>
          </p:cNvCxnSpPr>
          <p:nvPr/>
        </p:nvCxnSpPr>
        <p:spPr bwMode="auto">
          <a:xfrm flipV="1">
            <a:off x="1780385" y="2009570"/>
            <a:ext cx="0" cy="5289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32"/>
          <p:cNvSpPr>
            <a:spLocks noChangeArrowheads="1"/>
          </p:cNvSpPr>
          <p:nvPr/>
        </p:nvSpPr>
        <p:spPr bwMode="auto">
          <a:xfrm>
            <a:off x="1703478" y="1859427"/>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dirty="0"/>
          </a:p>
        </p:txBody>
      </p:sp>
      <p:graphicFrame>
        <p:nvGraphicFramePr>
          <p:cNvPr id="32" name="Object 34"/>
          <p:cNvGraphicFramePr>
            <a:graphicFrameLocks noChangeAspect="1"/>
          </p:cNvGraphicFramePr>
          <p:nvPr>
            <p:extLst>
              <p:ext uri="{D42A27DB-BD31-4B8C-83A1-F6EECF244321}">
                <p14:modId xmlns:p14="http://schemas.microsoft.com/office/powerpoint/2010/main" val="357125910"/>
              </p:ext>
            </p:extLst>
          </p:nvPr>
        </p:nvGraphicFramePr>
        <p:xfrm>
          <a:off x="2352610" y="1784356"/>
          <a:ext cx="454117" cy="298541"/>
        </p:xfrm>
        <a:graphic>
          <a:graphicData uri="http://schemas.openxmlformats.org/presentationml/2006/ole">
            <mc:AlternateContent xmlns:mc="http://schemas.openxmlformats.org/markup-compatibility/2006">
              <mc:Choice xmlns:v="urn:schemas-microsoft-com:vml" Requires="v">
                <p:oleObj spid="_x0000_s16058" name="Equation" r:id="rId6" imgW="393480" imgH="241200" progId="Equation.3">
                  <p:embed/>
                </p:oleObj>
              </mc:Choice>
              <mc:Fallback>
                <p:oleObj name="Equation" r:id="rId6" imgW="393480" imgH="241200" progId="Equation.3">
                  <p:embed/>
                  <p:pic>
                    <p:nvPicPr>
                      <p:cNvPr id="0" name=""/>
                      <p:cNvPicPr>
                        <a:picLocks noChangeAspect="1" noChangeArrowheads="1"/>
                      </p:cNvPicPr>
                      <p:nvPr/>
                    </p:nvPicPr>
                    <p:blipFill>
                      <a:blip r:embed="rId7"/>
                      <a:srcRect/>
                      <a:stretch>
                        <a:fillRect/>
                      </a:stretch>
                    </p:blipFill>
                    <p:spPr bwMode="auto">
                      <a:xfrm>
                        <a:off x="2352610" y="1784356"/>
                        <a:ext cx="454117" cy="29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35"/>
          <p:cNvSpPr>
            <a:spLocks noChangeArrowheads="1"/>
          </p:cNvSpPr>
          <p:nvPr/>
        </p:nvSpPr>
        <p:spPr bwMode="auto">
          <a:xfrm>
            <a:off x="2291267" y="1761660"/>
            <a:ext cx="576803" cy="3456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dirty="0"/>
          </a:p>
        </p:txBody>
      </p:sp>
      <p:graphicFrame>
        <p:nvGraphicFramePr>
          <p:cNvPr id="35" name="Object 38"/>
          <p:cNvGraphicFramePr>
            <a:graphicFrameLocks noChangeAspect="1"/>
          </p:cNvGraphicFramePr>
          <p:nvPr>
            <p:extLst>
              <p:ext uri="{D42A27DB-BD31-4B8C-83A1-F6EECF244321}">
                <p14:modId xmlns:p14="http://schemas.microsoft.com/office/powerpoint/2010/main" val="1119645725"/>
              </p:ext>
            </p:extLst>
          </p:nvPr>
        </p:nvGraphicFramePr>
        <p:xfrm>
          <a:off x="1917719" y="1552158"/>
          <a:ext cx="265513" cy="380595"/>
        </p:xfrm>
        <a:graphic>
          <a:graphicData uri="http://schemas.openxmlformats.org/presentationml/2006/ole">
            <mc:AlternateContent xmlns:mc="http://schemas.openxmlformats.org/markup-compatibility/2006">
              <mc:Choice xmlns:v="urn:schemas-microsoft-com:vml" Requires="v">
                <p:oleObj spid="_x0000_s16059" name="Equation" r:id="rId8" imgW="203024" imgH="304536" progId="Equation.3">
                  <p:embed/>
                </p:oleObj>
              </mc:Choice>
              <mc:Fallback>
                <p:oleObj name="Equation" r:id="rId8" imgW="203024" imgH="30453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7719" y="1552158"/>
                        <a:ext cx="265513"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42"/>
          <p:cNvSpPr txBox="1">
            <a:spLocks noChangeArrowheads="1"/>
          </p:cNvSpPr>
          <p:nvPr/>
        </p:nvSpPr>
        <p:spPr bwMode="auto">
          <a:xfrm>
            <a:off x="1483744" y="3104216"/>
            <a:ext cx="595113" cy="2217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err="1">
                <a:cs typeface="Arial" charset="0"/>
              </a:rPr>
              <a:t>Acc’s</a:t>
            </a:r>
            <a:endParaRPr lang="en-US" altLang="en-US" sz="1200" b="1" dirty="0">
              <a:cs typeface="Arial" charset="0"/>
            </a:endParaRPr>
          </a:p>
        </p:txBody>
      </p:sp>
      <p:cxnSp>
        <p:nvCxnSpPr>
          <p:cNvPr id="41" name="AutoShape 44"/>
          <p:cNvCxnSpPr>
            <a:cxnSpLocks noChangeShapeType="1"/>
            <a:stCxn id="39" idx="0"/>
            <a:endCxn id="15" idx="2"/>
          </p:cNvCxnSpPr>
          <p:nvPr/>
        </p:nvCxnSpPr>
        <p:spPr bwMode="auto">
          <a:xfrm flipH="1" flipV="1">
            <a:off x="1779470" y="2840594"/>
            <a:ext cx="1831" cy="2636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Object 45"/>
          <p:cNvGraphicFramePr>
            <a:graphicFrameLocks noChangeAspect="1"/>
          </p:cNvGraphicFramePr>
          <p:nvPr>
            <p:extLst>
              <p:ext uri="{D42A27DB-BD31-4B8C-83A1-F6EECF244321}">
                <p14:modId xmlns:p14="http://schemas.microsoft.com/office/powerpoint/2010/main" val="689977242"/>
              </p:ext>
            </p:extLst>
          </p:nvPr>
        </p:nvGraphicFramePr>
        <p:xfrm>
          <a:off x="1232880" y="1758168"/>
          <a:ext cx="258188" cy="349170"/>
        </p:xfrm>
        <a:graphic>
          <a:graphicData uri="http://schemas.openxmlformats.org/presentationml/2006/ole">
            <mc:AlternateContent xmlns:mc="http://schemas.openxmlformats.org/markup-compatibility/2006">
              <mc:Choice xmlns:v="urn:schemas-microsoft-com:vml" Requires="v">
                <p:oleObj spid="_x0000_s16060" name="Equation" r:id="rId10" imgW="177569" imgH="253670" progId="Equation.3">
                  <p:embed/>
                </p:oleObj>
              </mc:Choice>
              <mc:Fallback>
                <p:oleObj name="Equation" r:id="rId10" imgW="177569" imgH="25367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2880" y="1758168"/>
                        <a:ext cx="258188" cy="34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3" name="AutoShape 46"/>
          <p:cNvCxnSpPr>
            <a:cxnSpLocks noChangeShapeType="1"/>
            <a:endCxn id="30" idx="2"/>
          </p:cNvCxnSpPr>
          <p:nvPr/>
        </p:nvCxnSpPr>
        <p:spPr bwMode="auto">
          <a:xfrm>
            <a:off x="1491068" y="1932753"/>
            <a:ext cx="212410"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6" name="Object 51"/>
          <p:cNvGraphicFramePr>
            <a:graphicFrameLocks noChangeAspect="1"/>
          </p:cNvGraphicFramePr>
          <p:nvPr>
            <p:extLst>
              <p:ext uri="{D42A27DB-BD31-4B8C-83A1-F6EECF244321}">
                <p14:modId xmlns:p14="http://schemas.microsoft.com/office/powerpoint/2010/main" val="2374448738"/>
              </p:ext>
            </p:extLst>
          </p:nvPr>
        </p:nvGraphicFramePr>
        <p:xfrm>
          <a:off x="3488819" y="2391910"/>
          <a:ext cx="314952" cy="398053"/>
        </p:xfrm>
        <a:graphic>
          <a:graphicData uri="http://schemas.openxmlformats.org/presentationml/2006/ole">
            <mc:AlternateContent xmlns:mc="http://schemas.openxmlformats.org/markup-compatibility/2006">
              <mc:Choice xmlns:v="urn:schemas-microsoft-com:vml" Requires="v">
                <p:oleObj spid="_x0000_s16061" name="Equation" r:id="rId12" imgW="203024" imgH="266469" progId="Equation.3">
                  <p:embed/>
                </p:oleObj>
              </mc:Choice>
              <mc:Fallback>
                <p:oleObj name="Equation" r:id="rId12" imgW="203024" imgH="26646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88819" y="2391910"/>
                        <a:ext cx="314952" cy="398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5"/>
          <p:cNvGraphicFramePr>
            <a:graphicFrameLocks noChangeAspect="1"/>
          </p:cNvGraphicFramePr>
          <p:nvPr>
            <p:extLst>
              <p:ext uri="{D42A27DB-BD31-4B8C-83A1-F6EECF244321}">
                <p14:modId xmlns:p14="http://schemas.microsoft.com/office/powerpoint/2010/main" val="1899410415"/>
              </p:ext>
            </p:extLst>
          </p:nvPr>
        </p:nvGraphicFramePr>
        <p:xfrm>
          <a:off x="3732358" y="1555650"/>
          <a:ext cx="357068" cy="378848"/>
        </p:xfrm>
        <a:graphic>
          <a:graphicData uri="http://schemas.openxmlformats.org/presentationml/2006/ole">
            <mc:AlternateContent xmlns:mc="http://schemas.openxmlformats.org/markup-compatibility/2006">
              <mc:Choice xmlns:v="urn:schemas-microsoft-com:vml" Requires="v">
                <p:oleObj spid="_x0000_s16062" name="Equation" r:id="rId14" imgW="228501" imgH="253890" progId="Equation.3">
                  <p:embed/>
                </p:oleObj>
              </mc:Choice>
              <mc:Fallback>
                <p:oleObj name="Equation" r:id="rId14" imgW="228501" imgH="25389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2358" y="1555650"/>
                        <a:ext cx="357068" cy="3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57"/>
          <p:cNvSpPr txBox="1">
            <a:spLocks noChangeArrowheads="1"/>
          </p:cNvSpPr>
          <p:nvPr/>
        </p:nvSpPr>
        <p:spPr bwMode="auto">
          <a:xfrm>
            <a:off x="1710803" y="204448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3" name="Text Box 58"/>
          <p:cNvSpPr txBox="1">
            <a:spLocks noChangeArrowheads="1"/>
          </p:cNvSpPr>
          <p:nvPr/>
        </p:nvSpPr>
        <p:spPr bwMode="auto">
          <a:xfrm>
            <a:off x="1516704" y="1653417"/>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dirty="0"/>
              <a:t>-</a:t>
            </a:r>
          </a:p>
        </p:txBody>
      </p:sp>
      <p:graphicFrame>
        <p:nvGraphicFramePr>
          <p:cNvPr id="54" name="Object 59"/>
          <p:cNvGraphicFramePr>
            <a:graphicFrameLocks noChangeAspect="1"/>
          </p:cNvGraphicFramePr>
          <p:nvPr>
            <p:extLst>
              <p:ext uri="{D42A27DB-BD31-4B8C-83A1-F6EECF244321}">
                <p14:modId xmlns:p14="http://schemas.microsoft.com/office/powerpoint/2010/main" val="2630614838"/>
              </p:ext>
            </p:extLst>
          </p:nvPr>
        </p:nvGraphicFramePr>
        <p:xfrm>
          <a:off x="5680669" y="1761660"/>
          <a:ext cx="342419" cy="356153"/>
        </p:xfrm>
        <a:graphic>
          <a:graphicData uri="http://schemas.openxmlformats.org/presentationml/2006/ole">
            <mc:AlternateContent xmlns:mc="http://schemas.openxmlformats.org/markup-compatibility/2006">
              <mc:Choice xmlns:v="urn:schemas-microsoft-com:vml" Requires="v">
                <p:oleObj spid="_x0000_s16063" name="Equation" r:id="rId16" imgW="253890" imgH="279279" progId="Equation.3">
                  <p:embed/>
                </p:oleObj>
              </mc:Choice>
              <mc:Fallback>
                <p:oleObj name="Equation" r:id="rId16" imgW="253890" imgH="27927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80669" y="1761660"/>
                        <a:ext cx="342419" cy="356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0"/>
          <p:cNvGraphicFramePr>
            <a:graphicFrameLocks noChangeAspect="1"/>
          </p:cNvGraphicFramePr>
          <p:nvPr>
            <p:extLst>
              <p:ext uri="{D42A27DB-BD31-4B8C-83A1-F6EECF244321}">
                <p14:modId xmlns:p14="http://schemas.microsoft.com/office/powerpoint/2010/main" val="4072950068"/>
              </p:ext>
            </p:extLst>
          </p:nvPr>
        </p:nvGraphicFramePr>
        <p:xfrm>
          <a:off x="3058506" y="1552158"/>
          <a:ext cx="265512" cy="380595"/>
        </p:xfrm>
        <a:graphic>
          <a:graphicData uri="http://schemas.openxmlformats.org/presentationml/2006/ole">
            <mc:AlternateContent xmlns:mc="http://schemas.openxmlformats.org/markup-compatibility/2006">
              <mc:Choice xmlns:v="urn:schemas-microsoft-com:vml" Requires="v">
                <p:oleObj spid="_x0000_s16064" name="Equation" r:id="rId18" imgW="203024" imgH="304536" progId="Equation.3">
                  <p:embed/>
                </p:oleObj>
              </mc:Choice>
              <mc:Fallback>
                <p:oleObj name="Equation" r:id="rId18" imgW="203024" imgH="30453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8506" y="1552158"/>
                        <a:ext cx="265512"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5"/>
          <p:cNvGraphicFramePr>
            <a:graphicFrameLocks noChangeAspect="1"/>
          </p:cNvGraphicFramePr>
          <p:nvPr>
            <p:extLst>
              <p:ext uri="{D42A27DB-BD31-4B8C-83A1-F6EECF244321}">
                <p14:modId xmlns:p14="http://schemas.microsoft.com/office/powerpoint/2010/main" val="2768355568"/>
              </p:ext>
            </p:extLst>
          </p:nvPr>
        </p:nvGraphicFramePr>
        <p:xfrm>
          <a:off x="4592984" y="1512003"/>
          <a:ext cx="335094" cy="375358"/>
        </p:xfrm>
        <a:graphic>
          <a:graphicData uri="http://schemas.openxmlformats.org/presentationml/2006/ole">
            <mc:AlternateContent xmlns:mc="http://schemas.openxmlformats.org/markup-compatibility/2006">
              <mc:Choice xmlns:v="urn:schemas-microsoft-com:vml" Requires="v">
                <p:oleObj spid="_x0000_s16065" name="Equation" r:id="rId20" imgW="215713" imgH="253780" progId="Equation.3">
                  <p:embed/>
                </p:oleObj>
              </mc:Choice>
              <mc:Fallback>
                <p:oleObj name="Equation" r:id="rId20" imgW="215713" imgH="2537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2984" y="1512003"/>
                        <a:ext cx="335094" cy="375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 name="AutoShape 91"/>
          <p:cNvCxnSpPr>
            <a:cxnSpLocks noChangeShapeType="1"/>
            <a:stCxn id="46" idx="0"/>
            <a:endCxn id="83" idx="4"/>
          </p:cNvCxnSpPr>
          <p:nvPr/>
        </p:nvCxnSpPr>
        <p:spPr bwMode="auto">
          <a:xfrm flipV="1">
            <a:off x="3646295" y="2019206"/>
            <a:ext cx="1511" cy="37270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 Box 92"/>
          <p:cNvSpPr txBox="1">
            <a:spLocks noChangeArrowheads="1"/>
          </p:cNvSpPr>
          <p:nvPr/>
        </p:nvSpPr>
        <p:spPr bwMode="auto">
          <a:xfrm>
            <a:off x="3272747" y="1969415"/>
            <a:ext cx="305797"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83" name="Oval 93"/>
          <p:cNvSpPr>
            <a:spLocks noChangeArrowheads="1"/>
          </p:cNvSpPr>
          <p:nvPr/>
        </p:nvSpPr>
        <p:spPr bwMode="auto">
          <a:xfrm>
            <a:off x="3568701" y="1863758"/>
            <a:ext cx="158209" cy="155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84" name="Rectangle 94"/>
          <p:cNvSpPr>
            <a:spLocks noChangeArrowheads="1"/>
          </p:cNvSpPr>
          <p:nvPr/>
        </p:nvSpPr>
        <p:spPr bwMode="auto">
          <a:xfrm>
            <a:off x="3676332" y="2034012"/>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a:cs typeface="Arial" charset="0"/>
              </a:rPr>
              <a:t>+</a:t>
            </a:r>
          </a:p>
        </p:txBody>
      </p:sp>
    </p:spTree>
    <p:extLst>
      <p:ext uri="{BB962C8B-B14F-4D97-AF65-F5344CB8AC3E}">
        <p14:creationId xmlns:p14="http://schemas.microsoft.com/office/powerpoint/2010/main" val="41432910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Tangent-Plane INU Navigation</a:t>
            </a:r>
          </a:p>
        </p:txBody>
      </p:sp>
      <p:sp>
        <p:nvSpPr>
          <p:cNvPr id="3" name="Text Box 3"/>
          <p:cNvSpPr txBox="1">
            <a:spLocks noChangeArrowheads="1"/>
          </p:cNvSpPr>
          <p:nvPr/>
        </p:nvSpPr>
        <p:spPr bwMode="auto">
          <a:xfrm>
            <a:off x="1527691" y="5522216"/>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 name="Rectangle 6"/>
          <p:cNvSpPr>
            <a:spLocks noChangeArrowheads="1"/>
          </p:cNvSpPr>
          <p:nvPr/>
        </p:nvSpPr>
        <p:spPr bwMode="auto">
          <a:xfrm>
            <a:off x="2756371" y="4142968"/>
            <a:ext cx="1203046"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cxnSp>
        <p:nvCxnSpPr>
          <p:cNvPr id="6" name="AutoShape 7"/>
          <p:cNvCxnSpPr>
            <a:cxnSpLocks noChangeShapeType="1"/>
            <a:stCxn id="83" idx="6"/>
            <a:endCxn id="27" idx="1"/>
          </p:cNvCxnSpPr>
          <p:nvPr/>
        </p:nvCxnSpPr>
        <p:spPr bwMode="auto">
          <a:xfrm>
            <a:off x="3725399" y="1944974"/>
            <a:ext cx="378676"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8"/>
          <p:cNvCxnSpPr>
            <a:cxnSpLocks noChangeShapeType="1"/>
            <a:stCxn id="27" idx="3"/>
            <a:endCxn id="24" idx="1"/>
          </p:cNvCxnSpPr>
          <p:nvPr/>
        </p:nvCxnSpPr>
        <p:spPr bwMode="auto">
          <a:xfrm flipV="1">
            <a:off x="4484947" y="1943228"/>
            <a:ext cx="563985" cy="174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9"/>
          <p:cNvCxnSpPr>
            <a:cxnSpLocks noChangeShapeType="1"/>
            <a:stCxn id="24" idx="3"/>
          </p:cNvCxnSpPr>
          <p:nvPr/>
        </p:nvCxnSpPr>
        <p:spPr bwMode="auto">
          <a:xfrm flipV="1">
            <a:off x="5429805" y="1939736"/>
            <a:ext cx="250864"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 Box 11"/>
          <p:cNvSpPr txBox="1">
            <a:spLocks noChangeArrowheads="1"/>
          </p:cNvSpPr>
          <p:nvPr/>
        </p:nvSpPr>
        <p:spPr bwMode="auto">
          <a:xfrm>
            <a:off x="1622909" y="4029516"/>
            <a:ext cx="316783"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tIns="9144" rIns="9144" bIns="9144"/>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g</a:t>
            </a:r>
            <a:endParaRPr lang="en-US" altLang="en-US" sz="1200" b="1" baseline="-25000">
              <a:latin typeface="Symbol" pitchFamily="18" charset="2"/>
              <a:cs typeface="Arial" charset="0"/>
            </a:endParaRPr>
          </a:p>
        </p:txBody>
      </p:sp>
      <p:cxnSp>
        <p:nvCxnSpPr>
          <p:cNvPr id="10" name="AutoShape 12"/>
          <p:cNvCxnSpPr>
            <a:cxnSpLocks noChangeShapeType="1"/>
            <a:stCxn id="5" idx="3"/>
            <a:endCxn id="21" idx="1"/>
          </p:cNvCxnSpPr>
          <p:nvPr/>
        </p:nvCxnSpPr>
        <p:spPr bwMode="auto">
          <a:xfrm flipV="1">
            <a:off x="3959417" y="4265206"/>
            <a:ext cx="578633" cy="87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3"/>
          <p:cNvCxnSpPr>
            <a:cxnSpLocks noChangeShapeType="1"/>
            <a:stCxn id="21" idx="3"/>
            <a:endCxn id="5" idx="0"/>
          </p:cNvCxnSpPr>
          <p:nvPr/>
        </p:nvCxnSpPr>
        <p:spPr bwMode="auto">
          <a:xfrm flipH="1" flipV="1">
            <a:off x="3357894" y="4142968"/>
            <a:ext cx="1561029" cy="122238"/>
          </a:xfrm>
          <a:prstGeom prst="bentConnector4">
            <a:avLst>
              <a:gd name="adj1" fmla="val -18194"/>
              <a:gd name="adj2" fmla="val 369827"/>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7"/>
          <p:cNvSpPr txBox="1">
            <a:spLocks noChangeArrowheads="1"/>
          </p:cNvSpPr>
          <p:nvPr/>
        </p:nvSpPr>
        <p:spPr bwMode="auto">
          <a:xfrm>
            <a:off x="1622909" y="2538562"/>
            <a:ext cx="313121"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a</a:t>
            </a:r>
          </a:p>
        </p:txBody>
      </p:sp>
      <p:cxnSp>
        <p:nvCxnSpPr>
          <p:cNvPr id="16" name="AutoShape 18"/>
          <p:cNvCxnSpPr>
            <a:cxnSpLocks noChangeShapeType="1"/>
            <a:stCxn id="30" idx="6"/>
            <a:endCxn id="33" idx="1"/>
          </p:cNvCxnSpPr>
          <p:nvPr/>
        </p:nvCxnSpPr>
        <p:spPr bwMode="auto">
          <a:xfrm>
            <a:off x="1857292" y="1934498"/>
            <a:ext cx="433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9"/>
          <p:cNvCxnSpPr>
            <a:cxnSpLocks noChangeShapeType="1"/>
            <a:stCxn id="33" idx="3"/>
            <a:endCxn id="83" idx="2"/>
          </p:cNvCxnSpPr>
          <p:nvPr/>
        </p:nvCxnSpPr>
        <p:spPr bwMode="auto">
          <a:xfrm>
            <a:off x="2868070" y="1934499"/>
            <a:ext cx="699120" cy="10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21"/>
          <p:cNvGrpSpPr>
            <a:grpSpLocks/>
          </p:cNvGrpSpPr>
          <p:nvPr/>
        </p:nvGrpSpPr>
        <p:grpSpPr bwMode="auto">
          <a:xfrm>
            <a:off x="4538050" y="4041737"/>
            <a:ext cx="380873" cy="446937"/>
            <a:chOff x="2056" y="2752"/>
            <a:chExt cx="208" cy="256"/>
          </a:xfrm>
        </p:grpSpPr>
        <p:graphicFrame>
          <p:nvGraphicFramePr>
            <p:cNvPr id="20" name="Object 22"/>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19204" name="Equation" r:id="rId3" imgW="266584" imgH="279279" progId="Equation.3">
                    <p:embed/>
                  </p:oleObj>
                </mc:Choice>
                <mc:Fallback>
                  <p:oleObj name="Equation" r:id="rId3" imgW="266584" imgH="2792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23"/>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2" name="Group 24"/>
          <p:cNvGrpSpPr>
            <a:grpSpLocks/>
          </p:cNvGrpSpPr>
          <p:nvPr/>
        </p:nvGrpSpPr>
        <p:grpSpPr bwMode="auto">
          <a:xfrm>
            <a:off x="5048932" y="1719760"/>
            <a:ext cx="380873" cy="446937"/>
            <a:chOff x="2056" y="2752"/>
            <a:chExt cx="208" cy="256"/>
          </a:xfrm>
        </p:grpSpPr>
        <p:graphicFrame>
          <p:nvGraphicFramePr>
            <p:cNvPr id="23" name="Object 25"/>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19205" name="Equation" r:id="rId5" imgW="266584" imgH="279279" progId="Equation.3">
                    <p:embed/>
                  </p:oleObj>
                </mc:Choice>
                <mc:Fallback>
                  <p:oleObj name="Equation" r:id="rId5" imgW="266584" imgH="2792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6"/>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5" name="Group 27"/>
          <p:cNvGrpSpPr>
            <a:grpSpLocks/>
          </p:cNvGrpSpPr>
          <p:nvPr/>
        </p:nvGrpSpPr>
        <p:grpSpPr bwMode="auto">
          <a:xfrm>
            <a:off x="4104075" y="1721505"/>
            <a:ext cx="380873" cy="446937"/>
            <a:chOff x="2056" y="2752"/>
            <a:chExt cx="208" cy="256"/>
          </a:xfrm>
        </p:grpSpPr>
        <p:graphicFrame>
          <p:nvGraphicFramePr>
            <p:cNvPr id="26" name="Object 28"/>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19206" name="Equation" r:id="rId7" imgW="266584" imgH="279279" progId="Equation.3">
                    <p:embed/>
                  </p:oleObj>
                </mc:Choice>
                <mc:Fallback>
                  <p:oleObj name="Equation" r:id="rId7" imgW="266584" imgH="2792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Rectangle 29"/>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28" name="AutoShape 30"/>
          <p:cNvCxnSpPr>
            <a:cxnSpLocks noChangeShapeType="1"/>
            <a:stCxn id="15" idx="0"/>
            <a:endCxn id="30" idx="4"/>
          </p:cNvCxnSpPr>
          <p:nvPr/>
        </p:nvCxnSpPr>
        <p:spPr bwMode="auto">
          <a:xfrm flipV="1">
            <a:off x="1780385" y="2009570"/>
            <a:ext cx="0" cy="5289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1"/>
          <p:cNvCxnSpPr>
            <a:cxnSpLocks noChangeShapeType="1"/>
            <a:stCxn id="9" idx="2"/>
            <a:endCxn id="31" idx="0"/>
          </p:cNvCxnSpPr>
          <p:nvPr/>
        </p:nvCxnSpPr>
        <p:spPr bwMode="auto">
          <a:xfrm>
            <a:off x="1782216" y="4331548"/>
            <a:ext cx="0" cy="11767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32"/>
          <p:cNvSpPr>
            <a:spLocks noChangeArrowheads="1"/>
          </p:cNvSpPr>
          <p:nvPr/>
        </p:nvSpPr>
        <p:spPr bwMode="auto">
          <a:xfrm>
            <a:off x="1703478" y="1859427"/>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31" name="Oval 33"/>
          <p:cNvSpPr>
            <a:spLocks noChangeArrowheads="1"/>
          </p:cNvSpPr>
          <p:nvPr/>
        </p:nvSpPr>
        <p:spPr bwMode="auto">
          <a:xfrm>
            <a:off x="1705309" y="5508250"/>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2" name="Object 34"/>
          <p:cNvGraphicFramePr>
            <a:graphicFrameLocks noChangeAspect="1"/>
          </p:cNvGraphicFramePr>
          <p:nvPr>
            <p:extLst>
              <p:ext uri="{D42A27DB-BD31-4B8C-83A1-F6EECF244321}">
                <p14:modId xmlns:p14="http://schemas.microsoft.com/office/powerpoint/2010/main" val="1949544049"/>
              </p:ext>
            </p:extLst>
          </p:nvPr>
        </p:nvGraphicFramePr>
        <p:xfrm>
          <a:off x="2352610" y="1784356"/>
          <a:ext cx="454117" cy="298541"/>
        </p:xfrm>
        <a:graphic>
          <a:graphicData uri="http://schemas.openxmlformats.org/presentationml/2006/ole">
            <mc:AlternateContent xmlns:mc="http://schemas.openxmlformats.org/markup-compatibility/2006">
              <mc:Choice xmlns:v="urn:schemas-microsoft-com:vml" Requires="v">
                <p:oleObj spid="_x0000_s19207" name="Equation" r:id="rId8" imgW="393480" imgH="241200" progId="Equation.3">
                  <p:embed/>
                </p:oleObj>
              </mc:Choice>
              <mc:Fallback>
                <p:oleObj name="Equation" r:id="rId8" imgW="393480" imgH="241200" progId="Equation.3">
                  <p:embed/>
                  <p:pic>
                    <p:nvPicPr>
                      <p:cNvPr id="0" name=""/>
                      <p:cNvPicPr>
                        <a:picLocks noChangeAspect="1" noChangeArrowheads="1"/>
                      </p:cNvPicPr>
                      <p:nvPr/>
                    </p:nvPicPr>
                    <p:blipFill>
                      <a:blip r:embed="rId9"/>
                      <a:srcRect/>
                      <a:stretch>
                        <a:fillRect/>
                      </a:stretch>
                    </p:blipFill>
                    <p:spPr bwMode="auto">
                      <a:xfrm>
                        <a:off x="2352610" y="1784356"/>
                        <a:ext cx="454117" cy="29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35"/>
          <p:cNvSpPr>
            <a:spLocks noChangeArrowheads="1"/>
          </p:cNvSpPr>
          <p:nvPr/>
        </p:nvSpPr>
        <p:spPr bwMode="auto">
          <a:xfrm>
            <a:off x="2291267" y="1761660"/>
            <a:ext cx="576803" cy="3456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5" name="Object 38"/>
          <p:cNvGraphicFramePr>
            <a:graphicFrameLocks noChangeAspect="1"/>
          </p:cNvGraphicFramePr>
          <p:nvPr>
            <p:extLst>
              <p:ext uri="{D42A27DB-BD31-4B8C-83A1-F6EECF244321}">
                <p14:modId xmlns:p14="http://schemas.microsoft.com/office/powerpoint/2010/main" val="621006668"/>
              </p:ext>
            </p:extLst>
          </p:nvPr>
        </p:nvGraphicFramePr>
        <p:xfrm>
          <a:off x="1917719" y="1552158"/>
          <a:ext cx="265513" cy="380595"/>
        </p:xfrm>
        <a:graphic>
          <a:graphicData uri="http://schemas.openxmlformats.org/presentationml/2006/ole">
            <mc:AlternateContent xmlns:mc="http://schemas.openxmlformats.org/markup-compatibility/2006">
              <mc:Choice xmlns:v="urn:schemas-microsoft-com:vml" Requires="v">
                <p:oleObj spid="_x0000_s19208" name="Equation" r:id="rId10" imgW="203024" imgH="304536" progId="Equation.3">
                  <p:embed/>
                </p:oleObj>
              </mc:Choice>
              <mc:Fallback>
                <p:oleObj name="Equation" r:id="rId10" imgW="203024" imgH="30453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7719" y="1552158"/>
                        <a:ext cx="265513"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AutoShape 39"/>
          <p:cNvCxnSpPr>
            <a:cxnSpLocks noChangeShapeType="1"/>
            <a:stCxn id="40" idx="2"/>
            <a:endCxn id="9" idx="0"/>
          </p:cNvCxnSpPr>
          <p:nvPr/>
        </p:nvCxnSpPr>
        <p:spPr bwMode="auto">
          <a:xfrm>
            <a:off x="1780386" y="3717009"/>
            <a:ext cx="915" cy="31250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41"/>
          <p:cNvGrpSpPr>
            <a:grpSpLocks/>
          </p:cNvGrpSpPr>
          <p:nvPr/>
        </p:nvGrpSpPr>
        <p:grpSpPr bwMode="auto">
          <a:xfrm>
            <a:off x="1483744" y="3104216"/>
            <a:ext cx="595113" cy="612793"/>
            <a:chOff x="700" y="1786"/>
            <a:chExt cx="325" cy="351"/>
          </a:xfrm>
        </p:grpSpPr>
        <p:sp>
          <p:nvSpPr>
            <p:cNvPr id="39" name="Text Box 42"/>
            <p:cNvSpPr txBox="1">
              <a:spLocks noChangeArrowheads="1"/>
            </p:cNvSpPr>
            <p:nvPr/>
          </p:nvSpPr>
          <p:spPr bwMode="auto">
            <a:xfrm>
              <a:off x="700" y="1786"/>
              <a:ext cx="325" cy="1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Acc’s</a:t>
              </a:r>
            </a:p>
          </p:txBody>
        </p:sp>
        <p:sp>
          <p:nvSpPr>
            <p:cNvPr id="40" name="Text Box 43"/>
            <p:cNvSpPr txBox="1">
              <a:spLocks noChangeArrowheads="1"/>
            </p:cNvSpPr>
            <p:nvPr/>
          </p:nvSpPr>
          <p:spPr bwMode="auto">
            <a:xfrm>
              <a:off x="713" y="1978"/>
              <a:ext cx="298"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rIns="9144">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Gyros</a:t>
              </a:r>
            </a:p>
          </p:txBody>
        </p:sp>
      </p:grpSp>
      <p:cxnSp>
        <p:nvCxnSpPr>
          <p:cNvPr id="41" name="AutoShape 44"/>
          <p:cNvCxnSpPr>
            <a:cxnSpLocks noChangeShapeType="1"/>
            <a:stCxn id="39" idx="0"/>
            <a:endCxn id="15" idx="2"/>
          </p:cNvCxnSpPr>
          <p:nvPr/>
        </p:nvCxnSpPr>
        <p:spPr bwMode="auto">
          <a:xfrm flipH="1" flipV="1">
            <a:off x="1779470" y="2840594"/>
            <a:ext cx="1831" cy="2636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Object 45"/>
          <p:cNvGraphicFramePr>
            <a:graphicFrameLocks noChangeAspect="1"/>
          </p:cNvGraphicFramePr>
          <p:nvPr>
            <p:extLst>
              <p:ext uri="{D42A27DB-BD31-4B8C-83A1-F6EECF244321}">
                <p14:modId xmlns:p14="http://schemas.microsoft.com/office/powerpoint/2010/main" val="1783085332"/>
              </p:ext>
            </p:extLst>
          </p:nvPr>
        </p:nvGraphicFramePr>
        <p:xfrm>
          <a:off x="1232880" y="1758168"/>
          <a:ext cx="258188" cy="349170"/>
        </p:xfrm>
        <a:graphic>
          <a:graphicData uri="http://schemas.openxmlformats.org/presentationml/2006/ole">
            <mc:AlternateContent xmlns:mc="http://schemas.openxmlformats.org/markup-compatibility/2006">
              <mc:Choice xmlns:v="urn:schemas-microsoft-com:vml" Requires="v">
                <p:oleObj spid="_x0000_s19209" name="Equation" r:id="rId12" imgW="177569" imgH="253670" progId="Equation.3">
                  <p:embed/>
                </p:oleObj>
              </mc:Choice>
              <mc:Fallback>
                <p:oleObj name="Equation" r:id="rId12" imgW="177569" imgH="25367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2880" y="1758168"/>
                        <a:ext cx="258188" cy="34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3" name="AutoShape 46"/>
          <p:cNvCxnSpPr>
            <a:cxnSpLocks noChangeShapeType="1"/>
            <a:endCxn id="30" idx="2"/>
          </p:cNvCxnSpPr>
          <p:nvPr/>
        </p:nvCxnSpPr>
        <p:spPr bwMode="auto">
          <a:xfrm>
            <a:off x="1491068" y="1932753"/>
            <a:ext cx="212410"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47"/>
          <p:cNvGraphicFramePr>
            <a:graphicFrameLocks noChangeAspect="1"/>
          </p:cNvGraphicFramePr>
          <p:nvPr>
            <p:extLst>
              <p:ext uri="{D42A27DB-BD31-4B8C-83A1-F6EECF244321}">
                <p14:modId xmlns:p14="http://schemas.microsoft.com/office/powerpoint/2010/main" val="3077857479"/>
              </p:ext>
            </p:extLst>
          </p:nvPr>
        </p:nvGraphicFramePr>
        <p:xfrm>
          <a:off x="1245698" y="5396515"/>
          <a:ext cx="280161" cy="375357"/>
        </p:xfrm>
        <a:graphic>
          <a:graphicData uri="http://schemas.openxmlformats.org/presentationml/2006/ole">
            <mc:AlternateContent xmlns:mc="http://schemas.openxmlformats.org/markup-compatibility/2006">
              <mc:Choice xmlns:v="urn:schemas-microsoft-com:vml" Requires="v">
                <p:oleObj spid="_x0000_s19210" name="Equation" r:id="rId14" imgW="190335" imgH="266469" progId="Equation.3">
                  <p:embed/>
                </p:oleObj>
              </mc:Choice>
              <mc:Fallback>
                <p:oleObj name="Equation" r:id="rId14" imgW="190335" imgH="26646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5698" y="5396515"/>
                        <a:ext cx="280161" cy="375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5" name="AutoShape 48"/>
          <p:cNvCxnSpPr>
            <a:cxnSpLocks noChangeShapeType="1"/>
            <a:endCxn id="31" idx="2"/>
          </p:cNvCxnSpPr>
          <p:nvPr/>
        </p:nvCxnSpPr>
        <p:spPr bwMode="auto">
          <a:xfrm flipV="1">
            <a:off x="1525859" y="5583321"/>
            <a:ext cx="179450"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6" name="Object 51"/>
          <p:cNvGraphicFramePr>
            <a:graphicFrameLocks noChangeAspect="1"/>
          </p:cNvGraphicFramePr>
          <p:nvPr>
            <p:extLst>
              <p:ext uri="{D42A27DB-BD31-4B8C-83A1-F6EECF244321}">
                <p14:modId xmlns:p14="http://schemas.microsoft.com/office/powerpoint/2010/main" val="2253939896"/>
              </p:ext>
            </p:extLst>
          </p:nvPr>
        </p:nvGraphicFramePr>
        <p:xfrm>
          <a:off x="3488819" y="2391910"/>
          <a:ext cx="314952" cy="398053"/>
        </p:xfrm>
        <a:graphic>
          <a:graphicData uri="http://schemas.openxmlformats.org/presentationml/2006/ole">
            <mc:AlternateContent xmlns:mc="http://schemas.openxmlformats.org/markup-compatibility/2006">
              <mc:Choice xmlns:v="urn:schemas-microsoft-com:vml" Requires="v">
                <p:oleObj spid="_x0000_s19211" name="Equation" r:id="rId16" imgW="203024" imgH="266469" progId="Equation.3">
                  <p:embed/>
                </p:oleObj>
              </mc:Choice>
              <mc:Fallback>
                <p:oleObj name="Equation" r:id="rId16" imgW="203024" imgH="26646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8819" y="2391910"/>
                        <a:ext cx="314952" cy="398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5"/>
          <p:cNvGraphicFramePr>
            <a:graphicFrameLocks noChangeAspect="1"/>
          </p:cNvGraphicFramePr>
          <p:nvPr>
            <p:extLst>
              <p:ext uri="{D42A27DB-BD31-4B8C-83A1-F6EECF244321}">
                <p14:modId xmlns:p14="http://schemas.microsoft.com/office/powerpoint/2010/main" val="1139444656"/>
              </p:ext>
            </p:extLst>
          </p:nvPr>
        </p:nvGraphicFramePr>
        <p:xfrm>
          <a:off x="3732358" y="1555650"/>
          <a:ext cx="357068" cy="378848"/>
        </p:xfrm>
        <a:graphic>
          <a:graphicData uri="http://schemas.openxmlformats.org/presentationml/2006/ole">
            <mc:AlternateContent xmlns:mc="http://schemas.openxmlformats.org/markup-compatibility/2006">
              <mc:Choice xmlns:v="urn:schemas-microsoft-com:vml" Requires="v">
                <p:oleObj spid="_x0000_s19212" name="Equation" r:id="rId18" imgW="228501" imgH="253890" progId="Equation.3">
                  <p:embed/>
                </p:oleObj>
              </mc:Choice>
              <mc:Fallback>
                <p:oleObj name="Equation" r:id="rId18" imgW="228501" imgH="25389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32358" y="1555650"/>
                        <a:ext cx="357068" cy="3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56"/>
          <p:cNvSpPr txBox="1">
            <a:spLocks noChangeArrowheads="1"/>
          </p:cNvSpPr>
          <p:nvPr/>
        </p:nvSpPr>
        <p:spPr bwMode="auto">
          <a:xfrm>
            <a:off x="1531353" y="5274306"/>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2" name="Text Box 57"/>
          <p:cNvSpPr txBox="1">
            <a:spLocks noChangeArrowheads="1"/>
          </p:cNvSpPr>
          <p:nvPr/>
        </p:nvSpPr>
        <p:spPr bwMode="auto">
          <a:xfrm>
            <a:off x="1710803" y="204448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3" name="Text Box 58"/>
          <p:cNvSpPr txBox="1">
            <a:spLocks noChangeArrowheads="1"/>
          </p:cNvSpPr>
          <p:nvPr/>
        </p:nvSpPr>
        <p:spPr bwMode="auto">
          <a:xfrm>
            <a:off x="1516704" y="1653417"/>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dirty="0"/>
              <a:t>-</a:t>
            </a:r>
          </a:p>
        </p:txBody>
      </p:sp>
      <p:graphicFrame>
        <p:nvGraphicFramePr>
          <p:cNvPr id="54" name="Object 59"/>
          <p:cNvGraphicFramePr>
            <a:graphicFrameLocks noChangeAspect="1"/>
          </p:cNvGraphicFramePr>
          <p:nvPr>
            <p:extLst>
              <p:ext uri="{D42A27DB-BD31-4B8C-83A1-F6EECF244321}">
                <p14:modId xmlns:p14="http://schemas.microsoft.com/office/powerpoint/2010/main" val="2659290137"/>
              </p:ext>
            </p:extLst>
          </p:nvPr>
        </p:nvGraphicFramePr>
        <p:xfrm>
          <a:off x="5680669" y="1761660"/>
          <a:ext cx="342419" cy="356153"/>
        </p:xfrm>
        <a:graphic>
          <a:graphicData uri="http://schemas.openxmlformats.org/presentationml/2006/ole">
            <mc:AlternateContent xmlns:mc="http://schemas.openxmlformats.org/markup-compatibility/2006">
              <mc:Choice xmlns:v="urn:schemas-microsoft-com:vml" Requires="v">
                <p:oleObj spid="_x0000_s19213" name="Equation" r:id="rId20" imgW="253890" imgH="279279" progId="Equation.3">
                  <p:embed/>
                </p:oleObj>
              </mc:Choice>
              <mc:Fallback>
                <p:oleObj name="Equation" r:id="rId20" imgW="253890" imgH="27927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80669" y="1761660"/>
                        <a:ext cx="342419" cy="356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0"/>
          <p:cNvGraphicFramePr>
            <a:graphicFrameLocks noChangeAspect="1"/>
          </p:cNvGraphicFramePr>
          <p:nvPr>
            <p:extLst>
              <p:ext uri="{D42A27DB-BD31-4B8C-83A1-F6EECF244321}">
                <p14:modId xmlns:p14="http://schemas.microsoft.com/office/powerpoint/2010/main" val="2382629436"/>
              </p:ext>
            </p:extLst>
          </p:nvPr>
        </p:nvGraphicFramePr>
        <p:xfrm>
          <a:off x="3058506" y="1552158"/>
          <a:ext cx="265512" cy="380595"/>
        </p:xfrm>
        <a:graphic>
          <a:graphicData uri="http://schemas.openxmlformats.org/presentationml/2006/ole">
            <mc:AlternateContent xmlns:mc="http://schemas.openxmlformats.org/markup-compatibility/2006">
              <mc:Choice xmlns:v="urn:schemas-microsoft-com:vml" Requires="v">
                <p:oleObj spid="_x0000_s19214" name="Equation" r:id="rId22" imgW="203024" imgH="304536" progId="Equation.3">
                  <p:embed/>
                </p:oleObj>
              </mc:Choice>
              <mc:Fallback>
                <p:oleObj name="Equation" r:id="rId22" imgW="203024" imgH="30453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58506" y="1552158"/>
                        <a:ext cx="265512"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5"/>
          <p:cNvGraphicFramePr>
            <a:graphicFrameLocks noChangeAspect="1"/>
          </p:cNvGraphicFramePr>
          <p:nvPr>
            <p:extLst>
              <p:ext uri="{D42A27DB-BD31-4B8C-83A1-F6EECF244321}">
                <p14:modId xmlns:p14="http://schemas.microsoft.com/office/powerpoint/2010/main" val="2612819273"/>
              </p:ext>
            </p:extLst>
          </p:nvPr>
        </p:nvGraphicFramePr>
        <p:xfrm>
          <a:off x="4592984" y="1512003"/>
          <a:ext cx="335094" cy="375358"/>
        </p:xfrm>
        <a:graphic>
          <a:graphicData uri="http://schemas.openxmlformats.org/presentationml/2006/ole">
            <mc:AlternateContent xmlns:mc="http://schemas.openxmlformats.org/markup-compatibility/2006">
              <mc:Choice xmlns:v="urn:schemas-microsoft-com:vml" Requires="v">
                <p:oleObj spid="_x0000_s19215" name="Equation" r:id="rId24" imgW="215713" imgH="253780" progId="Equation.3">
                  <p:embed/>
                </p:oleObj>
              </mc:Choice>
              <mc:Fallback>
                <p:oleObj name="Equation" r:id="rId24" imgW="215713" imgH="2537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92984" y="1512003"/>
                        <a:ext cx="335094" cy="375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 name="AutoShape 91"/>
          <p:cNvCxnSpPr>
            <a:cxnSpLocks noChangeShapeType="1"/>
            <a:stCxn id="46" idx="0"/>
            <a:endCxn id="83" idx="4"/>
          </p:cNvCxnSpPr>
          <p:nvPr/>
        </p:nvCxnSpPr>
        <p:spPr bwMode="auto">
          <a:xfrm flipV="1">
            <a:off x="3646295" y="2022698"/>
            <a:ext cx="0" cy="3692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 Box 92"/>
          <p:cNvSpPr txBox="1">
            <a:spLocks noChangeArrowheads="1"/>
          </p:cNvSpPr>
          <p:nvPr/>
        </p:nvSpPr>
        <p:spPr bwMode="auto">
          <a:xfrm>
            <a:off x="3272747" y="1969415"/>
            <a:ext cx="305797"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83" name="Oval 93"/>
          <p:cNvSpPr>
            <a:spLocks noChangeArrowheads="1"/>
          </p:cNvSpPr>
          <p:nvPr/>
        </p:nvSpPr>
        <p:spPr bwMode="auto">
          <a:xfrm>
            <a:off x="3567190" y="1867250"/>
            <a:ext cx="158209" cy="155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84" name="Rectangle 94"/>
          <p:cNvSpPr>
            <a:spLocks noChangeArrowheads="1"/>
          </p:cNvSpPr>
          <p:nvPr/>
        </p:nvSpPr>
        <p:spPr bwMode="auto">
          <a:xfrm>
            <a:off x="3676332" y="2034012"/>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a:cs typeface="Arial" charset="0"/>
              </a:rPr>
              <a:t>+</a:t>
            </a:r>
          </a:p>
        </p:txBody>
      </p:sp>
      <p:sp>
        <p:nvSpPr>
          <p:cNvPr id="85" name="Rectangle 97"/>
          <p:cNvSpPr>
            <a:spLocks noChangeArrowheads="1"/>
          </p:cNvSpPr>
          <p:nvPr/>
        </p:nvSpPr>
        <p:spPr bwMode="auto">
          <a:xfrm>
            <a:off x="2293099" y="4763617"/>
            <a:ext cx="574971"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86" name="Object 98"/>
          <p:cNvGraphicFramePr>
            <a:graphicFrameLocks noChangeAspect="1"/>
          </p:cNvGraphicFramePr>
          <p:nvPr>
            <p:extLst>
              <p:ext uri="{D42A27DB-BD31-4B8C-83A1-F6EECF244321}">
                <p14:modId xmlns:p14="http://schemas.microsoft.com/office/powerpoint/2010/main" val="2084356181"/>
              </p:ext>
            </p:extLst>
          </p:nvPr>
        </p:nvGraphicFramePr>
        <p:xfrm>
          <a:off x="2315988" y="4729603"/>
          <a:ext cx="527362" cy="314253"/>
        </p:xfrm>
        <a:graphic>
          <a:graphicData uri="http://schemas.openxmlformats.org/presentationml/2006/ole">
            <mc:AlternateContent xmlns:mc="http://schemas.openxmlformats.org/markup-compatibility/2006">
              <mc:Choice xmlns:v="urn:schemas-microsoft-com:vml" Requires="v">
                <p:oleObj spid="_x0000_s19216" name="Equation" r:id="rId26" imgW="457200" imgH="253800" progId="Equation.3">
                  <p:embed/>
                </p:oleObj>
              </mc:Choice>
              <mc:Fallback>
                <p:oleObj name="Equation" r:id="rId26" imgW="457200" imgH="253800" progId="Equation.3">
                  <p:embed/>
                  <p:pic>
                    <p:nvPicPr>
                      <p:cNvPr id="0" name=""/>
                      <p:cNvPicPr>
                        <a:picLocks noChangeAspect="1" noChangeArrowheads="1"/>
                      </p:cNvPicPr>
                      <p:nvPr/>
                    </p:nvPicPr>
                    <p:blipFill>
                      <a:blip r:embed="rId27"/>
                      <a:srcRect/>
                      <a:stretch>
                        <a:fillRect/>
                      </a:stretch>
                    </p:blipFill>
                    <p:spPr bwMode="auto">
                      <a:xfrm>
                        <a:off x="2315988" y="4729603"/>
                        <a:ext cx="527362" cy="314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100"/>
          <p:cNvGraphicFramePr>
            <a:graphicFrameLocks noChangeAspect="1"/>
          </p:cNvGraphicFramePr>
          <p:nvPr>
            <p:extLst>
              <p:ext uri="{D42A27DB-BD31-4B8C-83A1-F6EECF244321}">
                <p14:modId xmlns:p14="http://schemas.microsoft.com/office/powerpoint/2010/main" val="913162063"/>
              </p:ext>
            </p:extLst>
          </p:nvPr>
        </p:nvGraphicFramePr>
        <p:xfrm>
          <a:off x="1886590" y="5597287"/>
          <a:ext cx="412001" cy="357899"/>
        </p:xfrm>
        <a:graphic>
          <a:graphicData uri="http://schemas.openxmlformats.org/presentationml/2006/ole">
            <mc:AlternateContent xmlns:mc="http://schemas.openxmlformats.org/markup-compatibility/2006">
              <mc:Choice xmlns:v="urn:schemas-microsoft-com:vml" Requires="v">
                <p:oleObj spid="_x0000_s19217" name="Equation" r:id="rId28" imgW="279360" imgH="253800" progId="Equation.3">
                  <p:embed/>
                </p:oleObj>
              </mc:Choice>
              <mc:Fallback>
                <p:oleObj name="Equation" r:id="rId28" imgW="279360" imgH="253800" progId="Equation.3">
                  <p:embed/>
                  <p:pic>
                    <p:nvPicPr>
                      <p:cNvPr id="0" name=""/>
                      <p:cNvPicPr>
                        <a:picLocks noChangeAspect="1" noChangeArrowheads="1"/>
                      </p:cNvPicPr>
                      <p:nvPr/>
                    </p:nvPicPr>
                    <p:blipFill>
                      <a:blip r:embed="rId29"/>
                      <a:srcRect/>
                      <a:stretch>
                        <a:fillRect/>
                      </a:stretch>
                    </p:blipFill>
                    <p:spPr bwMode="auto">
                      <a:xfrm>
                        <a:off x="1886590" y="5597287"/>
                        <a:ext cx="412001"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101"/>
          <p:cNvGraphicFramePr>
            <a:graphicFrameLocks noChangeAspect="1"/>
          </p:cNvGraphicFramePr>
          <p:nvPr>
            <p:extLst>
              <p:ext uri="{D42A27DB-BD31-4B8C-83A1-F6EECF244321}">
                <p14:modId xmlns:p14="http://schemas.microsoft.com/office/powerpoint/2010/main" val="779279355"/>
              </p:ext>
            </p:extLst>
          </p:nvPr>
        </p:nvGraphicFramePr>
        <p:xfrm>
          <a:off x="3190347" y="5597287"/>
          <a:ext cx="430312" cy="357899"/>
        </p:xfrm>
        <a:graphic>
          <a:graphicData uri="http://schemas.openxmlformats.org/presentationml/2006/ole">
            <mc:AlternateContent xmlns:mc="http://schemas.openxmlformats.org/markup-compatibility/2006">
              <mc:Choice xmlns:v="urn:schemas-microsoft-com:vml" Requires="v">
                <p:oleObj spid="_x0000_s19218" name="Equation" r:id="rId30" imgW="291973" imgH="253890" progId="Equation.3">
                  <p:embed/>
                </p:oleObj>
              </mc:Choice>
              <mc:Fallback>
                <p:oleObj name="Equation" r:id="rId30" imgW="291973" imgH="25389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90347" y="5597287"/>
                        <a:ext cx="430312"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103"/>
          <p:cNvGraphicFramePr>
            <a:graphicFrameLocks noChangeAspect="1"/>
          </p:cNvGraphicFramePr>
          <p:nvPr>
            <p:extLst>
              <p:ext uri="{D42A27DB-BD31-4B8C-83A1-F6EECF244321}">
                <p14:modId xmlns:p14="http://schemas.microsoft.com/office/powerpoint/2010/main" val="4081515199"/>
              </p:ext>
            </p:extLst>
          </p:nvPr>
        </p:nvGraphicFramePr>
        <p:xfrm>
          <a:off x="1892083" y="5099721"/>
          <a:ext cx="410171" cy="357898"/>
        </p:xfrm>
        <a:graphic>
          <a:graphicData uri="http://schemas.openxmlformats.org/presentationml/2006/ole">
            <mc:AlternateContent xmlns:mc="http://schemas.openxmlformats.org/markup-compatibility/2006">
              <mc:Choice xmlns:v="urn:schemas-microsoft-com:vml" Requires="v">
                <p:oleObj spid="_x0000_s19219" name="Equation" r:id="rId32" imgW="279360" imgH="253800" progId="Equation.3">
                  <p:embed/>
                </p:oleObj>
              </mc:Choice>
              <mc:Fallback>
                <p:oleObj name="Equation" r:id="rId32" imgW="279360" imgH="253800" progId="Equation.3">
                  <p:embed/>
                  <p:pic>
                    <p:nvPicPr>
                      <p:cNvPr id="0" name=""/>
                      <p:cNvPicPr>
                        <a:picLocks noChangeAspect="1" noChangeArrowheads="1"/>
                      </p:cNvPicPr>
                      <p:nvPr/>
                    </p:nvPicPr>
                    <p:blipFill>
                      <a:blip r:embed="rId33"/>
                      <a:srcRect/>
                      <a:stretch>
                        <a:fillRect/>
                      </a:stretch>
                    </p:blipFill>
                    <p:spPr bwMode="auto">
                      <a:xfrm>
                        <a:off x="1892083" y="5099721"/>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Oval 104"/>
          <p:cNvSpPr>
            <a:spLocks noChangeArrowheads="1"/>
          </p:cNvSpPr>
          <p:nvPr/>
        </p:nvSpPr>
        <p:spPr bwMode="auto">
          <a:xfrm>
            <a:off x="2503677" y="5509995"/>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91" name="Text Box 105"/>
          <p:cNvSpPr txBox="1">
            <a:spLocks noChangeArrowheads="1"/>
          </p:cNvSpPr>
          <p:nvPr/>
        </p:nvSpPr>
        <p:spPr bwMode="auto">
          <a:xfrm>
            <a:off x="2348032" y="5230659"/>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92" name="Text Box 106"/>
          <p:cNvSpPr txBox="1">
            <a:spLocks noChangeArrowheads="1"/>
          </p:cNvSpPr>
          <p:nvPr/>
        </p:nvSpPr>
        <p:spPr bwMode="auto">
          <a:xfrm>
            <a:off x="2252814" y="5553642"/>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grpSp>
        <p:nvGrpSpPr>
          <p:cNvPr id="95" name="Group 162"/>
          <p:cNvGrpSpPr>
            <a:grpSpLocks/>
          </p:cNvGrpSpPr>
          <p:nvPr/>
        </p:nvGrpSpPr>
        <p:grpSpPr bwMode="auto">
          <a:xfrm>
            <a:off x="3349654" y="2889478"/>
            <a:ext cx="505389" cy="387578"/>
            <a:chOff x="1620" y="1677"/>
            <a:chExt cx="276" cy="222"/>
          </a:xfrm>
        </p:grpSpPr>
        <p:graphicFrame>
          <p:nvGraphicFramePr>
            <p:cNvPr id="96" name="Object 117"/>
            <p:cNvGraphicFramePr>
              <a:graphicFrameLocks noChangeAspect="1"/>
            </p:cNvGraphicFramePr>
            <p:nvPr>
              <p:extLst>
                <p:ext uri="{D42A27DB-BD31-4B8C-83A1-F6EECF244321}">
                  <p14:modId xmlns:p14="http://schemas.microsoft.com/office/powerpoint/2010/main" val="2265288438"/>
                </p:ext>
              </p:extLst>
            </p:nvPr>
          </p:nvGraphicFramePr>
          <p:xfrm>
            <a:off x="1645" y="1695"/>
            <a:ext cx="220" cy="192"/>
          </p:xfrm>
          <a:graphic>
            <a:graphicData uri="http://schemas.openxmlformats.org/presentationml/2006/ole">
              <mc:AlternateContent xmlns:mc="http://schemas.openxmlformats.org/markup-compatibility/2006">
                <mc:Choice xmlns:v="urn:schemas-microsoft-com:vml" Requires="v">
                  <p:oleObj spid="_x0000_s19220" name="Equation" r:id="rId34" imgW="393480" imgH="241200" progId="Equation.3">
                    <p:embed/>
                  </p:oleObj>
                </mc:Choice>
                <mc:Fallback>
                  <p:oleObj name="Equation" r:id="rId34" imgW="393480" imgH="241200" progId="Equation.3">
                    <p:embed/>
                    <p:pic>
                      <p:nvPicPr>
                        <p:cNvPr id="0" name=""/>
                        <p:cNvPicPr>
                          <a:picLocks noChangeAspect="1" noChangeArrowheads="1"/>
                        </p:cNvPicPr>
                        <p:nvPr/>
                      </p:nvPicPr>
                      <p:blipFill>
                        <a:blip r:embed="rId35"/>
                        <a:srcRect/>
                        <a:stretch>
                          <a:fillRect/>
                        </a:stretch>
                      </p:blipFill>
                      <p:spPr bwMode="auto">
                        <a:xfrm>
                          <a:off x="1645" y="1695"/>
                          <a:ext cx="2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Rectangle 118"/>
            <p:cNvSpPr>
              <a:spLocks noChangeArrowheads="1"/>
            </p:cNvSpPr>
            <p:nvPr/>
          </p:nvSpPr>
          <p:spPr bwMode="auto">
            <a:xfrm>
              <a:off x="1620" y="1677"/>
              <a:ext cx="276" cy="2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98" name="AutoShape 119"/>
          <p:cNvCxnSpPr>
            <a:cxnSpLocks noChangeShapeType="1"/>
            <a:stCxn id="97" idx="1"/>
            <a:endCxn id="33" idx="2"/>
          </p:cNvCxnSpPr>
          <p:nvPr/>
        </p:nvCxnSpPr>
        <p:spPr bwMode="auto">
          <a:xfrm rot="10800000">
            <a:off x="2580584" y="2107338"/>
            <a:ext cx="769070" cy="97592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20"/>
          <p:cNvCxnSpPr>
            <a:cxnSpLocks noChangeShapeType="1"/>
            <a:stCxn id="97" idx="1"/>
            <a:endCxn id="85" idx="0"/>
          </p:cNvCxnSpPr>
          <p:nvPr/>
        </p:nvCxnSpPr>
        <p:spPr bwMode="auto">
          <a:xfrm rot="10800000" flipV="1">
            <a:off x="2580586" y="3083267"/>
            <a:ext cx="769069" cy="16803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123"/>
          <p:cNvCxnSpPr>
            <a:cxnSpLocks noChangeShapeType="1"/>
            <a:stCxn id="21" idx="3"/>
            <a:endCxn id="97" idx="2"/>
          </p:cNvCxnSpPr>
          <p:nvPr/>
        </p:nvCxnSpPr>
        <p:spPr bwMode="auto">
          <a:xfrm flipH="1" flipV="1">
            <a:off x="3602348" y="3277056"/>
            <a:ext cx="1316575" cy="988150"/>
          </a:xfrm>
          <a:prstGeom prst="bentConnector4">
            <a:avLst>
              <a:gd name="adj1" fmla="val -20861"/>
              <a:gd name="adj2" fmla="val 454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24"/>
          <p:cNvCxnSpPr>
            <a:cxnSpLocks noChangeShapeType="1"/>
            <a:stCxn id="90" idx="6"/>
            <a:endCxn id="5" idx="2"/>
          </p:cNvCxnSpPr>
          <p:nvPr/>
        </p:nvCxnSpPr>
        <p:spPr bwMode="auto">
          <a:xfrm flipV="1">
            <a:off x="2657491" y="4389189"/>
            <a:ext cx="700403" cy="119587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125"/>
          <p:cNvCxnSpPr>
            <a:cxnSpLocks noChangeShapeType="1"/>
            <a:endCxn id="85" idx="1"/>
          </p:cNvCxnSpPr>
          <p:nvPr/>
        </p:nvCxnSpPr>
        <p:spPr bwMode="auto">
          <a:xfrm rot="5400000" flipH="1" flipV="1">
            <a:off x="2088637" y="4895261"/>
            <a:ext cx="212995" cy="19593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4" name="Object 126"/>
          <p:cNvGraphicFramePr>
            <a:graphicFrameLocks noChangeAspect="1"/>
          </p:cNvGraphicFramePr>
          <p:nvPr>
            <p:extLst>
              <p:ext uri="{D42A27DB-BD31-4B8C-83A1-F6EECF244321}">
                <p14:modId xmlns:p14="http://schemas.microsoft.com/office/powerpoint/2010/main" val="903367751"/>
              </p:ext>
            </p:extLst>
          </p:nvPr>
        </p:nvGraphicFramePr>
        <p:xfrm>
          <a:off x="2608051" y="5068296"/>
          <a:ext cx="410171" cy="357898"/>
        </p:xfrm>
        <a:graphic>
          <a:graphicData uri="http://schemas.openxmlformats.org/presentationml/2006/ole">
            <mc:AlternateContent xmlns:mc="http://schemas.openxmlformats.org/markup-compatibility/2006">
              <mc:Choice xmlns:v="urn:schemas-microsoft-com:vml" Requires="v">
                <p:oleObj spid="_x0000_s19221" name="Equation" r:id="rId36" imgW="279360" imgH="253800" progId="Equation.3">
                  <p:embed/>
                </p:oleObj>
              </mc:Choice>
              <mc:Fallback>
                <p:oleObj name="Equation" r:id="rId36" imgW="279360" imgH="253800" progId="Equation.3">
                  <p:embed/>
                  <p:pic>
                    <p:nvPicPr>
                      <p:cNvPr id="0" name=""/>
                      <p:cNvPicPr>
                        <a:picLocks noChangeAspect="1" noChangeArrowheads="1"/>
                      </p:cNvPicPr>
                      <p:nvPr/>
                    </p:nvPicPr>
                    <p:blipFill>
                      <a:blip r:embed="rId37"/>
                      <a:srcRect/>
                      <a:stretch>
                        <a:fillRect/>
                      </a:stretch>
                    </p:blipFill>
                    <p:spPr bwMode="auto">
                      <a:xfrm>
                        <a:off x="2608051" y="5068296"/>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5" name="AutoShape 127"/>
          <p:cNvCxnSpPr>
            <a:cxnSpLocks noChangeShapeType="1"/>
            <a:stCxn id="85" idx="2"/>
            <a:endCxn id="90" idx="0"/>
          </p:cNvCxnSpPr>
          <p:nvPr/>
        </p:nvCxnSpPr>
        <p:spPr bwMode="auto">
          <a:xfrm flipH="1">
            <a:off x="2580584" y="5009838"/>
            <a:ext cx="1" cy="50015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128"/>
          <p:cNvCxnSpPr>
            <a:cxnSpLocks noChangeShapeType="1"/>
            <a:stCxn id="31" idx="6"/>
            <a:endCxn id="90" idx="2"/>
          </p:cNvCxnSpPr>
          <p:nvPr/>
        </p:nvCxnSpPr>
        <p:spPr bwMode="auto">
          <a:xfrm>
            <a:off x="1859123" y="5583321"/>
            <a:ext cx="644554"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29" name="Object 155"/>
          <p:cNvGraphicFramePr>
            <a:graphicFrameLocks noChangeAspect="1"/>
          </p:cNvGraphicFramePr>
          <p:nvPr>
            <p:extLst>
              <p:ext uri="{D42A27DB-BD31-4B8C-83A1-F6EECF244321}">
                <p14:modId xmlns:p14="http://schemas.microsoft.com/office/powerpoint/2010/main" val="1402054999"/>
              </p:ext>
            </p:extLst>
          </p:nvPr>
        </p:nvGraphicFramePr>
        <p:xfrm>
          <a:off x="5102035" y="3233454"/>
          <a:ext cx="166632" cy="263534"/>
        </p:xfrm>
        <a:graphic>
          <a:graphicData uri="http://schemas.openxmlformats.org/presentationml/2006/ole">
            <mc:AlternateContent xmlns:mc="http://schemas.openxmlformats.org/markup-compatibility/2006">
              <mc:Choice xmlns:v="urn:schemas-microsoft-com:vml" Requires="v">
                <p:oleObj spid="_x0000_s19222" name="Equation" r:id="rId38" imgW="126835" imgH="202936" progId="Equation.3">
                  <p:embed/>
                </p:oleObj>
              </mc:Choice>
              <mc:Fallback>
                <p:oleObj name="Equation" r:id="rId38" imgW="126835" imgH="202936"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02035" y="3233454"/>
                        <a:ext cx="166632" cy="263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0" name="AutoShape 157"/>
          <p:cNvCxnSpPr>
            <a:cxnSpLocks noChangeShapeType="1"/>
          </p:cNvCxnSpPr>
          <p:nvPr/>
        </p:nvCxnSpPr>
        <p:spPr bwMode="auto">
          <a:xfrm flipV="1">
            <a:off x="4925420" y="3545043"/>
            <a:ext cx="269174" cy="72103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32" name="Object 1"/>
          <p:cNvGraphicFramePr>
            <a:graphicFrameLocks noChangeAspect="1"/>
          </p:cNvGraphicFramePr>
          <p:nvPr>
            <p:extLst>
              <p:ext uri="{D42A27DB-BD31-4B8C-83A1-F6EECF244321}">
                <p14:modId xmlns:p14="http://schemas.microsoft.com/office/powerpoint/2010/main" val="598284717"/>
              </p:ext>
            </p:extLst>
          </p:nvPr>
        </p:nvGraphicFramePr>
        <p:xfrm>
          <a:off x="2823207" y="4155218"/>
          <a:ext cx="1069373" cy="279336"/>
        </p:xfrm>
        <a:graphic>
          <a:graphicData uri="http://schemas.openxmlformats.org/presentationml/2006/ole">
            <mc:AlternateContent xmlns:mc="http://schemas.openxmlformats.org/markup-compatibility/2006">
              <mc:Choice xmlns:v="urn:schemas-microsoft-com:vml" Requires="v">
                <p:oleObj spid="_x0000_s19223" name="Equation" r:id="rId40" imgW="927000" imgH="253800" progId="Equation.3">
                  <p:embed/>
                </p:oleObj>
              </mc:Choice>
              <mc:Fallback>
                <p:oleObj name="Equation" r:id="rId40" imgW="927000" imgH="253800" progId="Equation.3">
                  <p:embed/>
                  <p:pic>
                    <p:nvPicPr>
                      <p:cNvPr id="0" name=""/>
                      <p:cNvPicPr>
                        <a:picLocks noChangeAspect="1" noChangeArrowheads="1"/>
                      </p:cNvPicPr>
                      <p:nvPr/>
                    </p:nvPicPr>
                    <p:blipFill>
                      <a:blip r:embed="rId41"/>
                      <a:srcRect/>
                      <a:stretch>
                        <a:fillRect/>
                      </a:stretch>
                    </p:blipFill>
                    <p:spPr bwMode="auto">
                      <a:xfrm>
                        <a:off x="2823207" y="4155218"/>
                        <a:ext cx="1069373" cy="27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0026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5555237" y="2274065"/>
            <a:ext cx="2360038" cy="436486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p:nvPr>
        </p:nvSpPr>
        <p:spPr/>
        <p:txBody>
          <a:bodyPr/>
          <a:lstStyle/>
          <a:p>
            <a:r>
              <a:rPr lang="en-US" dirty="0"/>
              <a:t>Tangent-Plane INU Navigation</a:t>
            </a:r>
          </a:p>
        </p:txBody>
      </p:sp>
      <p:sp>
        <p:nvSpPr>
          <p:cNvPr id="3" name="Text Box 3"/>
          <p:cNvSpPr txBox="1">
            <a:spLocks noChangeArrowheads="1"/>
          </p:cNvSpPr>
          <p:nvPr/>
        </p:nvSpPr>
        <p:spPr bwMode="auto">
          <a:xfrm>
            <a:off x="1527691" y="5522216"/>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4" name="Rectangle 4"/>
          <p:cNvSpPr>
            <a:spLocks noChangeArrowheads="1"/>
          </p:cNvSpPr>
          <p:nvPr/>
        </p:nvSpPr>
        <p:spPr bwMode="auto">
          <a:xfrm>
            <a:off x="6499177" y="4021618"/>
            <a:ext cx="523701" cy="24622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5" name="Rectangle 6"/>
          <p:cNvSpPr>
            <a:spLocks noChangeArrowheads="1"/>
          </p:cNvSpPr>
          <p:nvPr/>
        </p:nvSpPr>
        <p:spPr bwMode="auto">
          <a:xfrm>
            <a:off x="2756371" y="4142968"/>
            <a:ext cx="1203046"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cxnSp>
        <p:nvCxnSpPr>
          <p:cNvPr id="6" name="AutoShape 7"/>
          <p:cNvCxnSpPr>
            <a:cxnSpLocks noChangeShapeType="1"/>
            <a:stCxn id="83" idx="6"/>
            <a:endCxn id="27" idx="1"/>
          </p:cNvCxnSpPr>
          <p:nvPr/>
        </p:nvCxnSpPr>
        <p:spPr bwMode="auto">
          <a:xfrm>
            <a:off x="3725044" y="1941482"/>
            <a:ext cx="379031"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8"/>
          <p:cNvCxnSpPr>
            <a:cxnSpLocks noChangeShapeType="1"/>
            <a:stCxn id="27" idx="3"/>
            <a:endCxn id="24" idx="1"/>
          </p:cNvCxnSpPr>
          <p:nvPr/>
        </p:nvCxnSpPr>
        <p:spPr bwMode="auto">
          <a:xfrm flipV="1">
            <a:off x="4484947" y="1943228"/>
            <a:ext cx="563985" cy="174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9"/>
          <p:cNvCxnSpPr>
            <a:cxnSpLocks noChangeShapeType="1"/>
            <a:stCxn id="24" idx="3"/>
          </p:cNvCxnSpPr>
          <p:nvPr/>
        </p:nvCxnSpPr>
        <p:spPr bwMode="auto">
          <a:xfrm flipV="1">
            <a:off x="5429805" y="1939736"/>
            <a:ext cx="250864"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 Box 11"/>
          <p:cNvSpPr txBox="1">
            <a:spLocks noChangeArrowheads="1"/>
          </p:cNvSpPr>
          <p:nvPr/>
        </p:nvSpPr>
        <p:spPr bwMode="auto">
          <a:xfrm>
            <a:off x="1622909" y="4029516"/>
            <a:ext cx="316783"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tIns="9144" rIns="9144" bIns="9144"/>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g</a:t>
            </a:r>
            <a:endParaRPr lang="en-US" altLang="en-US" sz="1200" b="1" baseline="-25000">
              <a:latin typeface="Symbol" pitchFamily="18" charset="2"/>
              <a:cs typeface="Arial" charset="0"/>
            </a:endParaRPr>
          </a:p>
        </p:txBody>
      </p:sp>
      <p:cxnSp>
        <p:nvCxnSpPr>
          <p:cNvPr id="10" name="AutoShape 12"/>
          <p:cNvCxnSpPr>
            <a:cxnSpLocks noChangeShapeType="1"/>
            <a:stCxn id="5" idx="3"/>
            <a:endCxn id="21" idx="1"/>
          </p:cNvCxnSpPr>
          <p:nvPr/>
        </p:nvCxnSpPr>
        <p:spPr bwMode="auto">
          <a:xfrm flipV="1">
            <a:off x="3959417" y="4265206"/>
            <a:ext cx="578633" cy="87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3"/>
          <p:cNvCxnSpPr>
            <a:cxnSpLocks noChangeShapeType="1"/>
            <a:stCxn id="21" idx="3"/>
            <a:endCxn id="5" idx="0"/>
          </p:cNvCxnSpPr>
          <p:nvPr/>
        </p:nvCxnSpPr>
        <p:spPr bwMode="auto">
          <a:xfrm flipH="1" flipV="1">
            <a:off x="3357894" y="4142968"/>
            <a:ext cx="1561029" cy="122238"/>
          </a:xfrm>
          <a:prstGeom prst="bentConnector4">
            <a:avLst>
              <a:gd name="adj1" fmla="val -18194"/>
              <a:gd name="adj2" fmla="val 369827"/>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4"/>
          <p:cNvGrpSpPr>
            <a:grpSpLocks/>
          </p:cNvGrpSpPr>
          <p:nvPr/>
        </p:nvGrpSpPr>
        <p:grpSpPr bwMode="auto">
          <a:xfrm>
            <a:off x="6268457" y="3547662"/>
            <a:ext cx="631737" cy="373611"/>
            <a:chOff x="3802" y="1897"/>
            <a:chExt cx="345" cy="214"/>
          </a:xfrm>
        </p:grpSpPr>
        <p:graphicFrame>
          <p:nvGraphicFramePr>
            <p:cNvPr id="13" name="Object 15"/>
            <p:cNvGraphicFramePr>
              <a:graphicFrameLocks noChangeAspect="1"/>
            </p:cNvGraphicFramePr>
            <p:nvPr>
              <p:extLst>
                <p:ext uri="{D42A27DB-BD31-4B8C-83A1-F6EECF244321}">
                  <p14:modId xmlns:p14="http://schemas.microsoft.com/office/powerpoint/2010/main" val="3226039809"/>
                </p:ext>
              </p:extLst>
            </p:nvPr>
          </p:nvGraphicFramePr>
          <p:xfrm>
            <a:off x="3816" y="1897"/>
            <a:ext cx="317" cy="214"/>
          </p:xfrm>
          <a:graphic>
            <a:graphicData uri="http://schemas.openxmlformats.org/presentationml/2006/ole">
              <mc:AlternateContent xmlns:mc="http://schemas.openxmlformats.org/markup-compatibility/2006">
                <mc:Choice xmlns:v="urn:schemas-microsoft-com:vml" Requires="v">
                  <p:oleObj spid="_x0000_s21284" name="Equation" r:id="rId3" imgW="558720" imgH="291960" progId="Equation.3">
                    <p:embed/>
                  </p:oleObj>
                </mc:Choice>
                <mc:Fallback>
                  <p:oleObj name="Equation" r:id="rId3" imgW="558720" imgH="291960" progId="Equation.3">
                    <p:embed/>
                    <p:pic>
                      <p:nvPicPr>
                        <p:cNvPr id="0" name=""/>
                        <p:cNvPicPr>
                          <a:picLocks noChangeAspect="1" noChangeArrowheads="1"/>
                        </p:cNvPicPr>
                        <p:nvPr/>
                      </p:nvPicPr>
                      <p:blipFill>
                        <a:blip r:embed="rId4"/>
                        <a:srcRect/>
                        <a:stretch>
                          <a:fillRect/>
                        </a:stretch>
                      </p:blipFill>
                      <p:spPr bwMode="auto">
                        <a:xfrm>
                          <a:off x="3816" y="1897"/>
                          <a:ext cx="31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6"/>
            <p:cNvSpPr>
              <a:spLocks noChangeArrowheads="1"/>
            </p:cNvSpPr>
            <p:nvPr/>
          </p:nvSpPr>
          <p:spPr bwMode="auto">
            <a:xfrm>
              <a:off x="3802" y="1933"/>
              <a:ext cx="345" cy="14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sp>
        <p:nvSpPr>
          <p:cNvPr id="15" name="Text Box 17"/>
          <p:cNvSpPr txBox="1">
            <a:spLocks noChangeArrowheads="1"/>
          </p:cNvSpPr>
          <p:nvPr/>
        </p:nvSpPr>
        <p:spPr bwMode="auto">
          <a:xfrm>
            <a:off x="1622909" y="2538562"/>
            <a:ext cx="313121"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a</a:t>
            </a:r>
          </a:p>
        </p:txBody>
      </p:sp>
      <p:cxnSp>
        <p:nvCxnSpPr>
          <p:cNvPr id="16" name="AutoShape 18"/>
          <p:cNvCxnSpPr>
            <a:cxnSpLocks noChangeShapeType="1"/>
            <a:stCxn id="30" idx="6"/>
            <a:endCxn id="33" idx="1"/>
          </p:cNvCxnSpPr>
          <p:nvPr/>
        </p:nvCxnSpPr>
        <p:spPr bwMode="auto">
          <a:xfrm>
            <a:off x="1857292" y="1934498"/>
            <a:ext cx="433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9"/>
          <p:cNvCxnSpPr>
            <a:cxnSpLocks noChangeShapeType="1"/>
            <a:stCxn id="33" idx="3"/>
            <a:endCxn id="83" idx="2"/>
          </p:cNvCxnSpPr>
          <p:nvPr/>
        </p:nvCxnSpPr>
        <p:spPr bwMode="auto">
          <a:xfrm>
            <a:off x="2868070" y="1934499"/>
            <a:ext cx="698765" cy="69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5834483" y="6002324"/>
            <a:ext cx="16040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400" b="1" dirty="0">
                <a:cs typeface="Arial" charset="0"/>
              </a:rPr>
              <a:t>IMU to Sensor Transformation</a:t>
            </a:r>
          </a:p>
        </p:txBody>
      </p:sp>
      <p:grpSp>
        <p:nvGrpSpPr>
          <p:cNvPr id="19" name="Group 21"/>
          <p:cNvGrpSpPr>
            <a:grpSpLocks/>
          </p:cNvGrpSpPr>
          <p:nvPr/>
        </p:nvGrpSpPr>
        <p:grpSpPr bwMode="auto">
          <a:xfrm>
            <a:off x="4538050" y="4041737"/>
            <a:ext cx="380873" cy="446937"/>
            <a:chOff x="2056" y="2752"/>
            <a:chExt cx="208" cy="256"/>
          </a:xfrm>
        </p:grpSpPr>
        <p:graphicFrame>
          <p:nvGraphicFramePr>
            <p:cNvPr id="20" name="Object 22"/>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1285" name="Equation" r:id="rId5" imgW="266584" imgH="279279" progId="Equation.3">
                    <p:embed/>
                  </p:oleObj>
                </mc:Choice>
                <mc:Fallback>
                  <p:oleObj name="Equation" r:id="rId5" imgW="266584" imgH="2792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23"/>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2" name="Group 24"/>
          <p:cNvGrpSpPr>
            <a:grpSpLocks/>
          </p:cNvGrpSpPr>
          <p:nvPr/>
        </p:nvGrpSpPr>
        <p:grpSpPr bwMode="auto">
          <a:xfrm>
            <a:off x="5048932" y="1719760"/>
            <a:ext cx="380873" cy="446937"/>
            <a:chOff x="2056" y="2752"/>
            <a:chExt cx="208" cy="256"/>
          </a:xfrm>
        </p:grpSpPr>
        <p:graphicFrame>
          <p:nvGraphicFramePr>
            <p:cNvPr id="23" name="Object 25"/>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1286" name="Equation" r:id="rId7" imgW="266584" imgH="279279" progId="Equation.3">
                    <p:embed/>
                  </p:oleObj>
                </mc:Choice>
                <mc:Fallback>
                  <p:oleObj name="Equation" r:id="rId7" imgW="266584"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6"/>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5" name="Group 27"/>
          <p:cNvGrpSpPr>
            <a:grpSpLocks/>
          </p:cNvGrpSpPr>
          <p:nvPr/>
        </p:nvGrpSpPr>
        <p:grpSpPr bwMode="auto">
          <a:xfrm>
            <a:off x="4104075" y="1721505"/>
            <a:ext cx="380873" cy="446937"/>
            <a:chOff x="2056" y="2752"/>
            <a:chExt cx="208" cy="256"/>
          </a:xfrm>
        </p:grpSpPr>
        <p:graphicFrame>
          <p:nvGraphicFramePr>
            <p:cNvPr id="26" name="Object 28"/>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1287" name="Equation" r:id="rId9" imgW="266584" imgH="279279" progId="Equation.3">
                    <p:embed/>
                  </p:oleObj>
                </mc:Choice>
                <mc:Fallback>
                  <p:oleObj name="Equation" r:id="rId9" imgW="266584"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Rectangle 29"/>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28" name="AutoShape 30"/>
          <p:cNvCxnSpPr>
            <a:cxnSpLocks noChangeShapeType="1"/>
            <a:stCxn id="15" idx="0"/>
            <a:endCxn id="30" idx="4"/>
          </p:cNvCxnSpPr>
          <p:nvPr/>
        </p:nvCxnSpPr>
        <p:spPr bwMode="auto">
          <a:xfrm flipV="1">
            <a:off x="1780385" y="2009570"/>
            <a:ext cx="0" cy="5289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1"/>
          <p:cNvCxnSpPr>
            <a:cxnSpLocks noChangeShapeType="1"/>
            <a:stCxn id="9" idx="2"/>
            <a:endCxn id="31" idx="0"/>
          </p:cNvCxnSpPr>
          <p:nvPr/>
        </p:nvCxnSpPr>
        <p:spPr bwMode="auto">
          <a:xfrm>
            <a:off x="1782216" y="4331548"/>
            <a:ext cx="0" cy="11767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32"/>
          <p:cNvSpPr>
            <a:spLocks noChangeArrowheads="1"/>
          </p:cNvSpPr>
          <p:nvPr/>
        </p:nvSpPr>
        <p:spPr bwMode="auto">
          <a:xfrm>
            <a:off x="1703478" y="1859427"/>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31" name="Oval 33"/>
          <p:cNvSpPr>
            <a:spLocks noChangeArrowheads="1"/>
          </p:cNvSpPr>
          <p:nvPr/>
        </p:nvSpPr>
        <p:spPr bwMode="auto">
          <a:xfrm>
            <a:off x="1705309" y="5508250"/>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2" name="Object 34"/>
          <p:cNvGraphicFramePr>
            <a:graphicFrameLocks noChangeAspect="1"/>
          </p:cNvGraphicFramePr>
          <p:nvPr>
            <p:extLst>
              <p:ext uri="{D42A27DB-BD31-4B8C-83A1-F6EECF244321}">
                <p14:modId xmlns:p14="http://schemas.microsoft.com/office/powerpoint/2010/main" val="44104662"/>
              </p:ext>
            </p:extLst>
          </p:nvPr>
        </p:nvGraphicFramePr>
        <p:xfrm>
          <a:off x="2352610" y="1784356"/>
          <a:ext cx="454117" cy="298541"/>
        </p:xfrm>
        <a:graphic>
          <a:graphicData uri="http://schemas.openxmlformats.org/presentationml/2006/ole">
            <mc:AlternateContent xmlns:mc="http://schemas.openxmlformats.org/markup-compatibility/2006">
              <mc:Choice xmlns:v="urn:schemas-microsoft-com:vml" Requires="v">
                <p:oleObj spid="_x0000_s21288" name="Equation" r:id="rId10" imgW="393480" imgH="241200" progId="Equation.3">
                  <p:embed/>
                </p:oleObj>
              </mc:Choice>
              <mc:Fallback>
                <p:oleObj name="Equation" r:id="rId10" imgW="393480" imgH="241200" progId="Equation.3">
                  <p:embed/>
                  <p:pic>
                    <p:nvPicPr>
                      <p:cNvPr id="0" name=""/>
                      <p:cNvPicPr>
                        <a:picLocks noChangeAspect="1" noChangeArrowheads="1"/>
                      </p:cNvPicPr>
                      <p:nvPr/>
                    </p:nvPicPr>
                    <p:blipFill>
                      <a:blip r:embed="rId11"/>
                      <a:srcRect/>
                      <a:stretch>
                        <a:fillRect/>
                      </a:stretch>
                    </p:blipFill>
                    <p:spPr bwMode="auto">
                      <a:xfrm>
                        <a:off x="2352610" y="1784356"/>
                        <a:ext cx="454117" cy="29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35"/>
          <p:cNvSpPr>
            <a:spLocks noChangeArrowheads="1"/>
          </p:cNvSpPr>
          <p:nvPr/>
        </p:nvSpPr>
        <p:spPr bwMode="auto">
          <a:xfrm>
            <a:off x="2291267" y="1761660"/>
            <a:ext cx="576803" cy="3456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4" name="Object 36"/>
          <p:cNvGraphicFramePr>
            <a:graphicFrameLocks noChangeAspect="1"/>
          </p:cNvGraphicFramePr>
          <p:nvPr>
            <p:extLst>
              <p:ext uri="{D42A27DB-BD31-4B8C-83A1-F6EECF244321}">
                <p14:modId xmlns:p14="http://schemas.microsoft.com/office/powerpoint/2010/main" val="1571478809"/>
              </p:ext>
            </p:extLst>
          </p:nvPr>
        </p:nvGraphicFramePr>
        <p:xfrm>
          <a:off x="7079643" y="3570358"/>
          <a:ext cx="238045" cy="329965"/>
        </p:xfrm>
        <a:graphic>
          <a:graphicData uri="http://schemas.openxmlformats.org/presentationml/2006/ole">
            <mc:AlternateContent xmlns:mc="http://schemas.openxmlformats.org/markup-compatibility/2006">
              <mc:Choice xmlns:v="urn:schemas-microsoft-com:vml" Requires="v">
                <p:oleObj spid="_x0000_s21289" name="Equation" r:id="rId12" imgW="190500" imgH="279400" progId="Equation.3">
                  <p:embed/>
                </p:oleObj>
              </mc:Choice>
              <mc:Fallback>
                <p:oleObj name="Equation" r:id="rId12" imgW="190500" imgH="279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79643" y="3570358"/>
                        <a:ext cx="238045" cy="329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8"/>
          <p:cNvGraphicFramePr>
            <a:graphicFrameLocks noChangeAspect="1"/>
          </p:cNvGraphicFramePr>
          <p:nvPr>
            <p:extLst>
              <p:ext uri="{D42A27DB-BD31-4B8C-83A1-F6EECF244321}">
                <p14:modId xmlns:p14="http://schemas.microsoft.com/office/powerpoint/2010/main" val="631873699"/>
              </p:ext>
            </p:extLst>
          </p:nvPr>
        </p:nvGraphicFramePr>
        <p:xfrm>
          <a:off x="1917719" y="1552158"/>
          <a:ext cx="265513" cy="380595"/>
        </p:xfrm>
        <a:graphic>
          <a:graphicData uri="http://schemas.openxmlformats.org/presentationml/2006/ole">
            <mc:AlternateContent xmlns:mc="http://schemas.openxmlformats.org/markup-compatibility/2006">
              <mc:Choice xmlns:v="urn:schemas-microsoft-com:vml" Requires="v">
                <p:oleObj spid="_x0000_s21290" name="Equation" r:id="rId14" imgW="203024" imgH="304536" progId="Equation.3">
                  <p:embed/>
                </p:oleObj>
              </mc:Choice>
              <mc:Fallback>
                <p:oleObj name="Equation" r:id="rId14" imgW="203024" imgH="30453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7719" y="1552158"/>
                        <a:ext cx="265513"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AutoShape 39"/>
          <p:cNvCxnSpPr>
            <a:cxnSpLocks noChangeShapeType="1"/>
            <a:stCxn id="40" idx="2"/>
            <a:endCxn id="9" idx="0"/>
          </p:cNvCxnSpPr>
          <p:nvPr/>
        </p:nvCxnSpPr>
        <p:spPr bwMode="auto">
          <a:xfrm>
            <a:off x="1780386" y="3717009"/>
            <a:ext cx="915" cy="31250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41"/>
          <p:cNvGrpSpPr>
            <a:grpSpLocks/>
          </p:cNvGrpSpPr>
          <p:nvPr/>
        </p:nvGrpSpPr>
        <p:grpSpPr bwMode="auto">
          <a:xfrm>
            <a:off x="1483744" y="3104216"/>
            <a:ext cx="595113" cy="612793"/>
            <a:chOff x="700" y="1786"/>
            <a:chExt cx="325" cy="351"/>
          </a:xfrm>
        </p:grpSpPr>
        <p:sp>
          <p:nvSpPr>
            <p:cNvPr id="39" name="Text Box 42"/>
            <p:cNvSpPr txBox="1">
              <a:spLocks noChangeArrowheads="1"/>
            </p:cNvSpPr>
            <p:nvPr/>
          </p:nvSpPr>
          <p:spPr bwMode="auto">
            <a:xfrm>
              <a:off x="700" y="1786"/>
              <a:ext cx="325" cy="1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Acc’s</a:t>
              </a:r>
            </a:p>
          </p:txBody>
        </p:sp>
        <p:sp>
          <p:nvSpPr>
            <p:cNvPr id="40" name="Text Box 43"/>
            <p:cNvSpPr txBox="1">
              <a:spLocks noChangeArrowheads="1"/>
            </p:cNvSpPr>
            <p:nvPr/>
          </p:nvSpPr>
          <p:spPr bwMode="auto">
            <a:xfrm>
              <a:off x="713" y="1978"/>
              <a:ext cx="298"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rIns="9144">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Gyros</a:t>
              </a:r>
            </a:p>
          </p:txBody>
        </p:sp>
      </p:grpSp>
      <p:cxnSp>
        <p:nvCxnSpPr>
          <p:cNvPr id="41" name="AutoShape 44"/>
          <p:cNvCxnSpPr>
            <a:cxnSpLocks noChangeShapeType="1"/>
            <a:stCxn id="39" idx="0"/>
            <a:endCxn id="15" idx="2"/>
          </p:cNvCxnSpPr>
          <p:nvPr/>
        </p:nvCxnSpPr>
        <p:spPr bwMode="auto">
          <a:xfrm flipH="1" flipV="1">
            <a:off x="1779470" y="2840594"/>
            <a:ext cx="1831" cy="2636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Object 45"/>
          <p:cNvGraphicFramePr>
            <a:graphicFrameLocks noChangeAspect="1"/>
          </p:cNvGraphicFramePr>
          <p:nvPr>
            <p:extLst>
              <p:ext uri="{D42A27DB-BD31-4B8C-83A1-F6EECF244321}">
                <p14:modId xmlns:p14="http://schemas.microsoft.com/office/powerpoint/2010/main" val="1687889076"/>
              </p:ext>
            </p:extLst>
          </p:nvPr>
        </p:nvGraphicFramePr>
        <p:xfrm>
          <a:off x="1232880" y="1758168"/>
          <a:ext cx="258188" cy="349170"/>
        </p:xfrm>
        <a:graphic>
          <a:graphicData uri="http://schemas.openxmlformats.org/presentationml/2006/ole">
            <mc:AlternateContent xmlns:mc="http://schemas.openxmlformats.org/markup-compatibility/2006">
              <mc:Choice xmlns:v="urn:schemas-microsoft-com:vml" Requires="v">
                <p:oleObj spid="_x0000_s21291" name="Equation" r:id="rId16" imgW="177569" imgH="253670" progId="Equation.3">
                  <p:embed/>
                </p:oleObj>
              </mc:Choice>
              <mc:Fallback>
                <p:oleObj name="Equation" r:id="rId16" imgW="177569" imgH="25367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2880" y="1758168"/>
                        <a:ext cx="258188" cy="34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3" name="AutoShape 46"/>
          <p:cNvCxnSpPr>
            <a:cxnSpLocks noChangeShapeType="1"/>
            <a:endCxn id="30" idx="2"/>
          </p:cNvCxnSpPr>
          <p:nvPr/>
        </p:nvCxnSpPr>
        <p:spPr bwMode="auto">
          <a:xfrm>
            <a:off x="1491068" y="1932753"/>
            <a:ext cx="212410"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47"/>
          <p:cNvGraphicFramePr>
            <a:graphicFrameLocks noChangeAspect="1"/>
          </p:cNvGraphicFramePr>
          <p:nvPr>
            <p:extLst>
              <p:ext uri="{D42A27DB-BD31-4B8C-83A1-F6EECF244321}">
                <p14:modId xmlns:p14="http://schemas.microsoft.com/office/powerpoint/2010/main" val="4202852506"/>
              </p:ext>
            </p:extLst>
          </p:nvPr>
        </p:nvGraphicFramePr>
        <p:xfrm>
          <a:off x="1245698" y="5396515"/>
          <a:ext cx="280161" cy="375357"/>
        </p:xfrm>
        <a:graphic>
          <a:graphicData uri="http://schemas.openxmlformats.org/presentationml/2006/ole">
            <mc:AlternateContent xmlns:mc="http://schemas.openxmlformats.org/markup-compatibility/2006">
              <mc:Choice xmlns:v="urn:schemas-microsoft-com:vml" Requires="v">
                <p:oleObj spid="_x0000_s21292" name="Equation" r:id="rId18" imgW="190335" imgH="266469" progId="Equation.3">
                  <p:embed/>
                </p:oleObj>
              </mc:Choice>
              <mc:Fallback>
                <p:oleObj name="Equation" r:id="rId18" imgW="190335" imgH="26646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45698" y="5396515"/>
                        <a:ext cx="280161" cy="375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5" name="AutoShape 48"/>
          <p:cNvCxnSpPr>
            <a:cxnSpLocks noChangeShapeType="1"/>
            <a:endCxn id="31" idx="2"/>
          </p:cNvCxnSpPr>
          <p:nvPr/>
        </p:nvCxnSpPr>
        <p:spPr bwMode="auto">
          <a:xfrm flipV="1">
            <a:off x="1525859" y="5583321"/>
            <a:ext cx="179450"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6" name="Object 51"/>
          <p:cNvGraphicFramePr>
            <a:graphicFrameLocks noChangeAspect="1"/>
          </p:cNvGraphicFramePr>
          <p:nvPr>
            <p:extLst>
              <p:ext uri="{D42A27DB-BD31-4B8C-83A1-F6EECF244321}">
                <p14:modId xmlns:p14="http://schemas.microsoft.com/office/powerpoint/2010/main" val="2701024881"/>
              </p:ext>
            </p:extLst>
          </p:nvPr>
        </p:nvGraphicFramePr>
        <p:xfrm>
          <a:off x="3488819" y="2391910"/>
          <a:ext cx="314952" cy="398053"/>
        </p:xfrm>
        <a:graphic>
          <a:graphicData uri="http://schemas.openxmlformats.org/presentationml/2006/ole">
            <mc:AlternateContent xmlns:mc="http://schemas.openxmlformats.org/markup-compatibility/2006">
              <mc:Choice xmlns:v="urn:schemas-microsoft-com:vml" Requires="v">
                <p:oleObj spid="_x0000_s21293" name="Equation" r:id="rId20" imgW="203024" imgH="266469" progId="Equation.3">
                  <p:embed/>
                </p:oleObj>
              </mc:Choice>
              <mc:Fallback>
                <p:oleObj name="Equation" r:id="rId20" imgW="203024" imgH="26646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88819" y="2391910"/>
                        <a:ext cx="314952" cy="398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52"/>
          <p:cNvGrpSpPr>
            <a:grpSpLocks/>
          </p:cNvGrpSpPr>
          <p:nvPr/>
        </p:nvGrpSpPr>
        <p:grpSpPr bwMode="auto">
          <a:xfrm>
            <a:off x="7022878" y="2372227"/>
            <a:ext cx="351575" cy="378848"/>
            <a:chOff x="3850" y="1370"/>
            <a:chExt cx="192" cy="217"/>
          </a:xfrm>
        </p:grpSpPr>
        <p:sp>
          <p:nvSpPr>
            <p:cNvPr id="48" name="AutoShape 53"/>
            <p:cNvSpPr>
              <a:spLocks noChangeArrowheads="1"/>
            </p:cNvSpPr>
            <p:nvPr/>
          </p:nvSpPr>
          <p:spPr bwMode="auto">
            <a:xfrm rot="-5400000">
              <a:off x="3856" y="1378"/>
              <a:ext cx="180" cy="192"/>
            </a:xfrm>
            <a:prstGeom prst="flowChartOffpageConnec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49" name="Object 54"/>
            <p:cNvGraphicFramePr>
              <a:graphicFrameLocks noChangeAspect="1"/>
            </p:cNvGraphicFramePr>
            <p:nvPr/>
          </p:nvGraphicFramePr>
          <p:xfrm>
            <a:off x="3850" y="1370"/>
            <a:ext cx="184" cy="217"/>
          </p:xfrm>
          <a:graphic>
            <a:graphicData uri="http://schemas.openxmlformats.org/presentationml/2006/ole">
              <mc:AlternateContent xmlns:mc="http://schemas.openxmlformats.org/markup-compatibility/2006">
                <mc:Choice xmlns:v="urn:schemas-microsoft-com:vml" Requires="v">
                  <p:oleObj spid="_x0000_s21294" name="Equation" r:id="rId22" imgW="215713" imgH="253780" progId="Equation.3">
                    <p:embed/>
                  </p:oleObj>
                </mc:Choice>
                <mc:Fallback>
                  <p:oleObj name="Equation" r:id="rId22" imgW="215713" imgH="2537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50" y="1370"/>
                          <a:ext cx="18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 name="Object 55"/>
          <p:cNvGraphicFramePr>
            <a:graphicFrameLocks noChangeAspect="1"/>
          </p:cNvGraphicFramePr>
          <p:nvPr>
            <p:extLst>
              <p:ext uri="{D42A27DB-BD31-4B8C-83A1-F6EECF244321}">
                <p14:modId xmlns:p14="http://schemas.microsoft.com/office/powerpoint/2010/main" val="3389073087"/>
              </p:ext>
            </p:extLst>
          </p:nvPr>
        </p:nvGraphicFramePr>
        <p:xfrm>
          <a:off x="3732358" y="1555650"/>
          <a:ext cx="357068" cy="378848"/>
        </p:xfrm>
        <a:graphic>
          <a:graphicData uri="http://schemas.openxmlformats.org/presentationml/2006/ole">
            <mc:AlternateContent xmlns:mc="http://schemas.openxmlformats.org/markup-compatibility/2006">
              <mc:Choice xmlns:v="urn:schemas-microsoft-com:vml" Requires="v">
                <p:oleObj spid="_x0000_s21295" name="Equation" r:id="rId24" imgW="228501" imgH="253890" progId="Equation.3">
                  <p:embed/>
                </p:oleObj>
              </mc:Choice>
              <mc:Fallback>
                <p:oleObj name="Equation" r:id="rId24" imgW="228501" imgH="25389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32358" y="1555650"/>
                        <a:ext cx="357068" cy="3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56"/>
          <p:cNvSpPr txBox="1">
            <a:spLocks noChangeArrowheads="1"/>
          </p:cNvSpPr>
          <p:nvPr/>
        </p:nvSpPr>
        <p:spPr bwMode="auto">
          <a:xfrm>
            <a:off x="1531353" y="5274306"/>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2" name="Text Box 57"/>
          <p:cNvSpPr txBox="1">
            <a:spLocks noChangeArrowheads="1"/>
          </p:cNvSpPr>
          <p:nvPr/>
        </p:nvSpPr>
        <p:spPr bwMode="auto">
          <a:xfrm>
            <a:off x="1710803" y="204448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3" name="Text Box 58"/>
          <p:cNvSpPr txBox="1">
            <a:spLocks noChangeArrowheads="1"/>
          </p:cNvSpPr>
          <p:nvPr/>
        </p:nvSpPr>
        <p:spPr bwMode="auto">
          <a:xfrm>
            <a:off x="1516704" y="1653417"/>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dirty="0"/>
              <a:t>-</a:t>
            </a:r>
          </a:p>
        </p:txBody>
      </p:sp>
      <p:graphicFrame>
        <p:nvGraphicFramePr>
          <p:cNvPr id="54" name="Object 59"/>
          <p:cNvGraphicFramePr>
            <a:graphicFrameLocks noChangeAspect="1"/>
          </p:cNvGraphicFramePr>
          <p:nvPr>
            <p:extLst>
              <p:ext uri="{D42A27DB-BD31-4B8C-83A1-F6EECF244321}">
                <p14:modId xmlns:p14="http://schemas.microsoft.com/office/powerpoint/2010/main" val="4076535163"/>
              </p:ext>
            </p:extLst>
          </p:nvPr>
        </p:nvGraphicFramePr>
        <p:xfrm>
          <a:off x="5680669" y="1761660"/>
          <a:ext cx="342419" cy="356153"/>
        </p:xfrm>
        <a:graphic>
          <a:graphicData uri="http://schemas.openxmlformats.org/presentationml/2006/ole">
            <mc:AlternateContent xmlns:mc="http://schemas.openxmlformats.org/markup-compatibility/2006">
              <mc:Choice xmlns:v="urn:schemas-microsoft-com:vml" Requires="v">
                <p:oleObj spid="_x0000_s21296" name="Equation" r:id="rId26" imgW="253890" imgH="279279" progId="Equation.3">
                  <p:embed/>
                </p:oleObj>
              </mc:Choice>
              <mc:Fallback>
                <p:oleObj name="Equation" r:id="rId26" imgW="253890" imgH="279279"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80669" y="1761660"/>
                        <a:ext cx="342419" cy="356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0"/>
          <p:cNvGraphicFramePr>
            <a:graphicFrameLocks noChangeAspect="1"/>
          </p:cNvGraphicFramePr>
          <p:nvPr>
            <p:extLst>
              <p:ext uri="{D42A27DB-BD31-4B8C-83A1-F6EECF244321}">
                <p14:modId xmlns:p14="http://schemas.microsoft.com/office/powerpoint/2010/main" val="4142836136"/>
              </p:ext>
            </p:extLst>
          </p:nvPr>
        </p:nvGraphicFramePr>
        <p:xfrm>
          <a:off x="3058506" y="1552158"/>
          <a:ext cx="265512" cy="380595"/>
        </p:xfrm>
        <a:graphic>
          <a:graphicData uri="http://schemas.openxmlformats.org/presentationml/2006/ole">
            <mc:AlternateContent xmlns:mc="http://schemas.openxmlformats.org/markup-compatibility/2006">
              <mc:Choice xmlns:v="urn:schemas-microsoft-com:vml" Requires="v">
                <p:oleObj spid="_x0000_s21297" name="Equation" r:id="rId28" imgW="203024" imgH="304536" progId="Equation.3">
                  <p:embed/>
                </p:oleObj>
              </mc:Choice>
              <mc:Fallback>
                <p:oleObj name="Equation" r:id="rId28" imgW="203024" imgH="30453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58506" y="1552158"/>
                        <a:ext cx="265512"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 name="Group 61"/>
          <p:cNvGrpSpPr>
            <a:grpSpLocks/>
          </p:cNvGrpSpPr>
          <p:nvPr/>
        </p:nvGrpSpPr>
        <p:grpSpPr bwMode="auto">
          <a:xfrm>
            <a:off x="5733770" y="2388812"/>
            <a:ext cx="505389" cy="345678"/>
            <a:chOff x="2022" y="2796"/>
            <a:chExt cx="276" cy="198"/>
          </a:xfrm>
        </p:grpSpPr>
        <p:graphicFrame>
          <p:nvGraphicFramePr>
            <p:cNvPr id="57" name="Object 62"/>
            <p:cNvGraphicFramePr>
              <a:graphicFrameLocks noChangeAspect="1"/>
            </p:cNvGraphicFramePr>
            <p:nvPr>
              <p:extLst>
                <p:ext uri="{D42A27DB-BD31-4B8C-83A1-F6EECF244321}">
                  <p14:modId xmlns:p14="http://schemas.microsoft.com/office/powerpoint/2010/main" val="2510799423"/>
                </p:ext>
              </p:extLst>
            </p:nvPr>
          </p:nvGraphicFramePr>
          <p:xfrm>
            <a:off x="2040" y="2810"/>
            <a:ext cx="240" cy="171"/>
          </p:xfrm>
          <a:graphic>
            <a:graphicData uri="http://schemas.openxmlformats.org/presentationml/2006/ole">
              <mc:AlternateContent xmlns:mc="http://schemas.openxmlformats.org/markup-compatibility/2006">
                <mc:Choice xmlns:v="urn:schemas-microsoft-com:vml" Requires="v">
                  <p:oleObj spid="_x0000_s21298" name="Equation" r:id="rId30" imgW="380880" imgH="241200" progId="Equation.3">
                    <p:embed/>
                  </p:oleObj>
                </mc:Choice>
                <mc:Fallback>
                  <p:oleObj name="Equation" r:id="rId30" imgW="380880" imgH="241200" progId="Equation.3">
                    <p:embed/>
                    <p:pic>
                      <p:nvPicPr>
                        <p:cNvPr id="0" name=""/>
                        <p:cNvPicPr>
                          <a:picLocks noChangeAspect="1" noChangeArrowheads="1"/>
                        </p:cNvPicPr>
                        <p:nvPr/>
                      </p:nvPicPr>
                      <p:blipFill>
                        <a:blip r:embed="rId31"/>
                        <a:srcRect/>
                        <a:stretch>
                          <a:fillRect/>
                        </a:stretch>
                      </p:blipFill>
                      <p:spPr bwMode="auto">
                        <a:xfrm>
                          <a:off x="2040" y="2810"/>
                          <a:ext cx="24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Rectangle 63"/>
            <p:cNvSpPr>
              <a:spLocks noChangeArrowheads="1"/>
            </p:cNvSpPr>
            <p:nvPr/>
          </p:nvSpPr>
          <p:spPr bwMode="auto">
            <a:xfrm>
              <a:off x="2022" y="2796"/>
              <a:ext cx="276"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aphicFrame>
        <p:nvGraphicFramePr>
          <p:cNvPr id="59" name="Object 64"/>
          <p:cNvGraphicFramePr>
            <a:graphicFrameLocks noChangeAspect="1"/>
          </p:cNvGraphicFramePr>
          <p:nvPr>
            <p:extLst>
              <p:ext uri="{D42A27DB-BD31-4B8C-83A1-F6EECF244321}">
                <p14:modId xmlns:p14="http://schemas.microsoft.com/office/powerpoint/2010/main" val="982940403"/>
              </p:ext>
            </p:extLst>
          </p:nvPr>
        </p:nvGraphicFramePr>
        <p:xfrm>
          <a:off x="5629397" y="3610512"/>
          <a:ext cx="179450" cy="246165"/>
        </p:xfrm>
        <a:graphic>
          <a:graphicData uri="http://schemas.openxmlformats.org/presentationml/2006/ole">
            <mc:AlternateContent xmlns:mc="http://schemas.openxmlformats.org/markup-compatibility/2006">
              <mc:Choice xmlns:v="urn:schemas-microsoft-com:vml" Requires="v">
                <p:oleObj spid="_x0000_s21299" name="Equation" r:id="rId32" imgW="114151" imgH="164885" progId="Equation.3">
                  <p:embed/>
                </p:oleObj>
              </mc:Choice>
              <mc:Fallback>
                <p:oleObj name="Equation" r:id="rId32" imgW="114151" imgH="164885"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629397" y="3610512"/>
                        <a:ext cx="179450" cy="246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5"/>
          <p:cNvGraphicFramePr>
            <a:graphicFrameLocks noChangeAspect="1"/>
          </p:cNvGraphicFramePr>
          <p:nvPr>
            <p:extLst>
              <p:ext uri="{D42A27DB-BD31-4B8C-83A1-F6EECF244321}">
                <p14:modId xmlns:p14="http://schemas.microsoft.com/office/powerpoint/2010/main" val="114250284"/>
              </p:ext>
            </p:extLst>
          </p:nvPr>
        </p:nvGraphicFramePr>
        <p:xfrm>
          <a:off x="4592984" y="1512003"/>
          <a:ext cx="335094" cy="375358"/>
        </p:xfrm>
        <a:graphic>
          <a:graphicData uri="http://schemas.openxmlformats.org/presentationml/2006/ole">
            <mc:AlternateContent xmlns:mc="http://schemas.openxmlformats.org/markup-compatibility/2006">
              <mc:Choice xmlns:v="urn:schemas-microsoft-com:vml" Requires="v">
                <p:oleObj spid="_x0000_s21300" name="Equation" r:id="rId34" imgW="215713" imgH="253780" progId="Equation.3">
                  <p:embed/>
                </p:oleObj>
              </mc:Choice>
              <mc:Fallback>
                <p:oleObj name="Equation" r:id="rId34" imgW="215713" imgH="2537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92984" y="1512003"/>
                        <a:ext cx="335094" cy="375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 name="Group 66"/>
          <p:cNvGrpSpPr>
            <a:grpSpLocks/>
          </p:cNvGrpSpPr>
          <p:nvPr/>
        </p:nvGrpSpPr>
        <p:grpSpPr bwMode="auto">
          <a:xfrm>
            <a:off x="4558192" y="2388812"/>
            <a:ext cx="607931" cy="345678"/>
            <a:chOff x="2862" y="1172"/>
            <a:chExt cx="332" cy="198"/>
          </a:xfrm>
        </p:grpSpPr>
        <p:graphicFrame>
          <p:nvGraphicFramePr>
            <p:cNvPr id="62" name="Object 67"/>
            <p:cNvGraphicFramePr>
              <a:graphicFrameLocks noChangeAspect="1"/>
            </p:cNvGraphicFramePr>
            <p:nvPr>
              <p:extLst>
                <p:ext uri="{D42A27DB-BD31-4B8C-83A1-F6EECF244321}">
                  <p14:modId xmlns:p14="http://schemas.microsoft.com/office/powerpoint/2010/main" val="1887362528"/>
                </p:ext>
              </p:extLst>
            </p:nvPr>
          </p:nvGraphicFramePr>
          <p:xfrm>
            <a:off x="2884" y="1181"/>
            <a:ext cx="288" cy="180"/>
          </p:xfrm>
          <a:graphic>
            <a:graphicData uri="http://schemas.openxmlformats.org/presentationml/2006/ole">
              <mc:AlternateContent xmlns:mc="http://schemas.openxmlformats.org/markup-compatibility/2006">
                <mc:Choice xmlns:v="urn:schemas-microsoft-com:vml" Requires="v">
                  <p:oleObj spid="_x0000_s21301" name="Equation" r:id="rId36" imgW="457200" imgH="253800" progId="Equation.3">
                    <p:embed/>
                  </p:oleObj>
                </mc:Choice>
                <mc:Fallback>
                  <p:oleObj name="Equation" r:id="rId36" imgW="457200" imgH="253800" progId="Equation.3">
                    <p:embed/>
                    <p:pic>
                      <p:nvPicPr>
                        <p:cNvPr id="0" name=""/>
                        <p:cNvPicPr>
                          <a:picLocks noChangeAspect="1" noChangeArrowheads="1"/>
                        </p:cNvPicPr>
                        <p:nvPr/>
                      </p:nvPicPr>
                      <p:blipFill>
                        <a:blip r:embed="rId37"/>
                        <a:srcRect/>
                        <a:stretch>
                          <a:fillRect/>
                        </a:stretch>
                      </p:blipFill>
                      <p:spPr bwMode="auto">
                        <a:xfrm>
                          <a:off x="2884" y="1181"/>
                          <a:ext cx="28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Rectangle 68"/>
            <p:cNvSpPr>
              <a:spLocks noChangeArrowheads="1"/>
            </p:cNvSpPr>
            <p:nvPr/>
          </p:nvSpPr>
          <p:spPr bwMode="auto">
            <a:xfrm>
              <a:off x="2862" y="1172"/>
              <a:ext cx="332"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64" name="AutoShape 69"/>
          <p:cNvCxnSpPr>
            <a:cxnSpLocks noChangeShapeType="1"/>
            <a:stCxn id="27" idx="3"/>
            <a:endCxn id="63" idx="0"/>
          </p:cNvCxnSpPr>
          <p:nvPr/>
        </p:nvCxnSpPr>
        <p:spPr bwMode="auto">
          <a:xfrm>
            <a:off x="4484947" y="1944973"/>
            <a:ext cx="377211" cy="44383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 name="Group 70"/>
          <p:cNvGrpSpPr>
            <a:grpSpLocks/>
          </p:cNvGrpSpPr>
          <p:nvPr/>
        </p:nvGrpSpPr>
        <p:grpSpPr bwMode="auto">
          <a:xfrm>
            <a:off x="5735602" y="5412227"/>
            <a:ext cx="505389" cy="345678"/>
            <a:chOff x="2022" y="2796"/>
            <a:chExt cx="276" cy="198"/>
          </a:xfrm>
        </p:grpSpPr>
        <p:graphicFrame>
          <p:nvGraphicFramePr>
            <p:cNvPr id="66" name="Object 71"/>
            <p:cNvGraphicFramePr>
              <a:graphicFrameLocks noChangeAspect="1"/>
            </p:cNvGraphicFramePr>
            <p:nvPr>
              <p:extLst>
                <p:ext uri="{D42A27DB-BD31-4B8C-83A1-F6EECF244321}">
                  <p14:modId xmlns:p14="http://schemas.microsoft.com/office/powerpoint/2010/main" val="196311806"/>
                </p:ext>
              </p:extLst>
            </p:nvPr>
          </p:nvGraphicFramePr>
          <p:xfrm>
            <a:off x="2041" y="2810"/>
            <a:ext cx="240" cy="171"/>
          </p:xfrm>
          <a:graphic>
            <a:graphicData uri="http://schemas.openxmlformats.org/presentationml/2006/ole">
              <mc:AlternateContent xmlns:mc="http://schemas.openxmlformats.org/markup-compatibility/2006">
                <mc:Choice xmlns:v="urn:schemas-microsoft-com:vml" Requires="v">
                  <p:oleObj spid="_x0000_s21302" name="Equation" r:id="rId38" imgW="380880" imgH="241200" progId="Equation.3">
                    <p:embed/>
                  </p:oleObj>
                </mc:Choice>
                <mc:Fallback>
                  <p:oleObj name="Equation" r:id="rId38" imgW="380880" imgH="241200" progId="Equation.3">
                    <p:embed/>
                    <p:pic>
                      <p:nvPicPr>
                        <p:cNvPr id="0" name=""/>
                        <p:cNvPicPr>
                          <a:picLocks noChangeAspect="1" noChangeArrowheads="1"/>
                        </p:cNvPicPr>
                        <p:nvPr/>
                      </p:nvPicPr>
                      <p:blipFill>
                        <a:blip r:embed="rId39"/>
                        <a:srcRect/>
                        <a:stretch>
                          <a:fillRect/>
                        </a:stretch>
                      </p:blipFill>
                      <p:spPr bwMode="auto">
                        <a:xfrm>
                          <a:off x="2041" y="2810"/>
                          <a:ext cx="24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Rectangle 72"/>
            <p:cNvSpPr>
              <a:spLocks noChangeArrowheads="1"/>
            </p:cNvSpPr>
            <p:nvPr/>
          </p:nvSpPr>
          <p:spPr bwMode="auto">
            <a:xfrm>
              <a:off x="2022" y="2796"/>
              <a:ext cx="276"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68" name="AutoShape 73"/>
          <p:cNvCxnSpPr>
            <a:cxnSpLocks noChangeShapeType="1"/>
            <a:stCxn id="63" idx="3"/>
            <a:endCxn id="58" idx="1"/>
          </p:cNvCxnSpPr>
          <p:nvPr/>
        </p:nvCxnSpPr>
        <p:spPr bwMode="auto">
          <a:xfrm>
            <a:off x="5166124" y="2561652"/>
            <a:ext cx="56764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74"/>
          <p:cNvSpPr>
            <a:spLocks noChangeArrowheads="1"/>
          </p:cNvSpPr>
          <p:nvPr/>
        </p:nvSpPr>
        <p:spPr bwMode="auto">
          <a:xfrm>
            <a:off x="6473544" y="2377542"/>
            <a:ext cx="155448" cy="3462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cxnSp>
        <p:nvCxnSpPr>
          <p:cNvPr id="70" name="AutoShape 75"/>
          <p:cNvCxnSpPr>
            <a:cxnSpLocks noChangeShapeType="1"/>
            <a:stCxn id="14" idx="0"/>
            <a:endCxn id="69" idx="4"/>
          </p:cNvCxnSpPr>
          <p:nvPr/>
        </p:nvCxnSpPr>
        <p:spPr bwMode="auto">
          <a:xfrm flipH="1" flipV="1">
            <a:off x="6551268" y="2723776"/>
            <a:ext cx="33058" cy="8867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76"/>
          <p:cNvCxnSpPr>
            <a:cxnSpLocks noChangeShapeType="1"/>
            <a:stCxn id="58" idx="3"/>
            <a:endCxn id="69" idx="2"/>
          </p:cNvCxnSpPr>
          <p:nvPr/>
        </p:nvCxnSpPr>
        <p:spPr bwMode="auto">
          <a:xfrm flipV="1">
            <a:off x="6239159" y="2550659"/>
            <a:ext cx="234385" cy="109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77"/>
          <p:cNvSpPr>
            <a:spLocks noChangeArrowheads="1"/>
          </p:cNvSpPr>
          <p:nvPr/>
        </p:nvSpPr>
        <p:spPr bwMode="auto">
          <a:xfrm>
            <a:off x="6435827" y="2653788"/>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73" name="Rectangle 78"/>
          <p:cNvSpPr>
            <a:spLocks noChangeArrowheads="1"/>
          </p:cNvSpPr>
          <p:nvPr/>
        </p:nvSpPr>
        <p:spPr bwMode="auto">
          <a:xfrm>
            <a:off x="6336947" y="2329060"/>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cxnSp>
        <p:nvCxnSpPr>
          <p:cNvPr id="74" name="AutoShape 79"/>
          <p:cNvCxnSpPr>
            <a:cxnSpLocks noChangeShapeType="1"/>
            <a:stCxn id="69" idx="6"/>
            <a:endCxn id="48" idx="0"/>
          </p:cNvCxnSpPr>
          <p:nvPr/>
        </p:nvCxnSpPr>
        <p:spPr bwMode="auto">
          <a:xfrm>
            <a:off x="6628992" y="2550659"/>
            <a:ext cx="393887" cy="31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80"/>
          <p:cNvCxnSpPr>
            <a:cxnSpLocks noChangeShapeType="1"/>
            <a:endCxn id="67" idx="0"/>
          </p:cNvCxnSpPr>
          <p:nvPr/>
        </p:nvCxnSpPr>
        <p:spPr bwMode="auto">
          <a:xfrm>
            <a:off x="5808847" y="3734468"/>
            <a:ext cx="179450" cy="167775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81"/>
          <p:cNvCxnSpPr>
            <a:cxnSpLocks noChangeShapeType="1"/>
            <a:endCxn id="58" idx="2"/>
          </p:cNvCxnSpPr>
          <p:nvPr/>
        </p:nvCxnSpPr>
        <p:spPr bwMode="auto">
          <a:xfrm flipV="1">
            <a:off x="5871105" y="2734490"/>
            <a:ext cx="115360" cy="100696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82"/>
          <p:cNvCxnSpPr>
            <a:cxnSpLocks noChangeShapeType="1"/>
            <a:stCxn id="67" idx="3"/>
            <a:endCxn id="109" idx="0"/>
          </p:cNvCxnSpPr>
          <p:nvPr/>
        </p:nvCxnSpPr>
        <p:spPr bwMode="auto">
          <a:xfrm>
            <a:off x="6240991" y="5585067"/>
            <a:ext cx="668358"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83"/>
          <p:cNvCxnSpPr>
            <a:cxnSpLocks noChangeShapeType="1"/>
            <a:stCxn id="67" idx="3"/>
            <a:endCxn id="14" idx="2"/>
          </p:cNvCxnSpPr>
          <p:nvPr/>
        </p:nvCxnSpPr>
        <p:spPr bwMode="auto">
          <a:xfrm flipV="1">
            <a:off x="6240991" y="3856676"/>
            <a:ext cx="343335" cy="172839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84"/>
          <p:cNvCxnSpPr>
            <a:cxnSpLocks noChangeShapeType="1"/>
            <a:endCxn id="14" idx="3"/>
          </p:cNvCxnSpPr>
          <p:nvPr/>
        </p:nvCxnSpPr>
        <p:spPr bwMode="auto">
          <a:xfrm flipH="1" flipV="1">
            <a:off x="6900194" y="3733594"/>
            <a:ext cx="164802" cy="8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 name="Object 85"/>
          <p:cNvGraphicFramePr>
            <a:graphicFrameLocks noChangeAspect="1"/>
          </p:cNvGraphicFramePr>
          <p:nvPr>
            <p:extLst>
              <p:ext uri="{D42A27DB-BD31-4B8C-83A1-F6EECF244321}">
                <p14:modId xmlns:p14="http://schemas.microsoft.com/office/powerpoint/2010/main" val="270757614"/>
              </p:ext>
            </p:extLst>
          </p:nvPr>
        </p:nvGraphicFramePr>
        <p:xfrm>
          <a:off x="5224719" y="2556020"/>
          <a:ext cx="340588" cy="377103"/>
        </p:xfrm>
        <a:graphic>
          <a:graphicData uri="http://schemas.openxmlformats.org/presentationml/2006/ole">
            <mc:AlternateContent xmlns:mc="http://schemas.openxmlformats.org/markup-compatibility/2006">
              <mc:Choice xmlns:v="urn:schemas-microsoft-com:vml" Requires="v">
                <p:oleObj spid="_x0000_s21303" name="Equation" r:id="rId40" imgW="215713" imgH="253780" progId="Equation.3">
                  <p:embed/>
                </p:oleObj>
              </mc:Choice>
              <mc:Fallback>
                <p:oleObj name="Equation" r:id="rId40" imgW="215713" imgH="2537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24719" y="2556020"/>
                        <a:ext cx="340588" cy="377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 name="AutoShape 91"/>
          <p:cNvCxnSpPr>
            <a:cxnSpLocks noChangeShapeType="1"/>
            <a:stCxn id="46" idx="0"/>
            <a:endCxn id="83" idx="4"/>
          </p:cNvCxnSpPr>
          <p:nvPr/>
        </p:nvCxnSpPr>
        <p:spPr bwMode="auto">
          <a:xfrm flipH="1" flipV="1">
            <a:off x="3645940" y="2019206"/>
            <a:ext cx="355" cy="372704"/>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 Box 92"/>
          <p:cNvSpPr txBox="1">
            <a:spLocks noChangeArrowheads="1"/>
          </p:cNvSpPr>
          <p:nvPr/>
        </p:nvSpPr>
        <p:spPr bwMode="auto">
          <a:xfrm>
            <a:off x="3272747" y="1969415"/>
            <a:ext cx="305797"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83" name="Oval 93"/>
          <p:cNvSpPr>
            <a:spLocks noChangeArrowheads="1"/>
          </p:cNvSpPr>
          <p:nvPr/>
        </p:nvSpPr>
        <p:spPr bwMode="auto">
          <a:xfrm>
            <a:off x="3566835" y="1863758"/>
            <a:ext cx="158209" cy="155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84" name="Rectangle 94"/>
          <p:cNvSpPr>
            <a:spLocks noChangeArrowheads="1"/>
          </p:cNvSpPr>
          <p:nvPr/>
        </p:nvSpPr>
        <p:spPr bwMode="auto">
          <a:xfrm>
            <a:off x="3676332" y="2034012"/>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a:cs typeface="Arial" charset="0"/>
              </a:rPr>
              <a:t>+</a:t>
            </a:r>
          </a:p>
        </p:txBody>
      </p:sp>
      <p:sp>
        <p:nvSpPr>
          <p:cNvPr id="85" name="Rectangle 97"/>
          <p:cNvSpPr>
            <a:spLocks noChangeArrowheads="1"/>
          </p:cNvSpPr>
          <p:nvPr/>
        </p:nvSpPr>
        <p:spPr bwMode="auto">
          <a:xfrm>
            <a:off x="2293099" y="4763617"/>
            <a:ext cx="574971"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86" name="Object 98"/>
          <p:cNvGraphicFramePr>
            <a:graphicFrameLocks noChangeAspect="1"/>
          </p:cNvGraphicFramePr>
          <p:nvPr>
            <p:extLst>
              <p:ext uri="{D42A27DB-BD31-4B8C-83A1-F6EECF244321}">
                <p14:modId xmlns:p14="http://schemas.microsoft.com/office/powerpoint/2010/main" val="1673349719"/>
              </p:ext>
            </p:extLst>
          </p:nvPr>
        </p:nvGraphicFramePr>
        <p:xfrm>
          <a:off x="2315988" y="4729603"/>
          <a:ext cx="527362" cy="314253"/>
        </p:xfrm>
        <a:graphic>
          <a:graphicData uri="http://schemas.openxmlformats.org/presentationml/2006/ole">
            <mc:AlternateContent xmlns:mc="http://schemas.openxmlformats.org/markup-compatibility/2006">
              <mc:Choice xmlns:v="urn:schemas-microsoft-com:vml" Requires="v">
                <p:oleObj spid="_x0000_s21304" name="Equation" r:id="rId42" imgW="457200" imgH="253800" progId="Equation.3">
                  <p:embed/>
                </p:oleObj>
              </mc:Choice>
              <mc:Fallback>
                <p:oleObj name="Equation" r:id="rId42" imgW="457200" imgH="253800" progId="Equation.3">
                  <p:embed/>
                  <p:pic>
                    <p:nvPicPr>
                      <p:cNvPr id="0" name=""/>
                      <p:cNvPicPr>
                        <a:picLocks noChangeAspect="1" noChangeArrowheads="1"/>
                      </p:cNvPicPr>
                      <p:nvPr/>
                    </p:nvPicPr>
                    <p:blipFill>
                      <a:blip r:embed="rId43"/>
                      <a:srcRect/>
                      <a:stretch>
                        <a:fillRect/>
                      </a:stretch>
                    </p:blipFill>
                    <p:spPr bwMode="auto">
                      <a:xfrm>
                        <a:off x="2315988" y="4729603"/>
                        <a:ext cx="527362" cy="314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100"/>
          <p:cNvGraphicFramePr>
            <a:graphicFrameLocks noChangeAspect="1"/>
          </p:cNvGraphicFramePr>
          <p:nvPr>
            <p:extLst>
              <p:ext uri="{D42A27DB-BD31-4B8C-83A1-F6EECF244321}">
                <p14:modId xmlns:p14="http://schemas.microsoft.com/office/powerpoint/2010/main" val="643358910"/>
              </p:ext>
            </p:extLst>
          </p:nvPr>
        </p:nvGraphicFramePr>
        <p:xfrm>
          <a:off x="1886590" y="5597287"/>
          <a:ext cx="412001" cy="357899"/>
        </p:xfrm>
        <a:graphic>
          <a:graphicData uri="http://schemas.openxmlformats.org/presentationml/2006/ole">
            <mc:AlternateContent xmlns:mc="http://schemas.openxmlformats.org/markup-compatibility/2006">
              <mc:Choice xmlns:v="urn:schemas-microsoft-com:vml" Requires="v">
                <p:oleObj spid="_x0000_s21305" name="Equation" r:id="rId44" imgW="279360" imgH="253800" progId="Equation.3">
                  <p:embed/>
                </p:oleObj>
              </mc:Choice>
              <mc:Fallback>
                <p:oleObj name="Equation" r:id="rId44" imgW="279360" imgH="253800" progId="Equation.3">
                  <p:embed/>
                  <p:pic>
                    <p:nvPicPr>
                      <p:cNvPr id="0" name=""/>
                      <p:cNvPicPr>
                        <a:picLocks noChangeAspect="1" noChangeArrowheads="1"/>
                      </p:cNvPicPr>
                      <p:nvPr/>
                    </p:nvPicPr>
                    <p:blipFill>
                      <a:blip r:embed="rId45"/>
                      <a:srcRect/>
                      <a:stretch>
                        <a:fillRect/>
                      </a:stretch>
                    </p:blipFill>
                    <p:spPr bwMode="auto">
                      <a:xfrm>
                        <a:off x="1886590" y="5597287"/>
                        <a:ext cx="412001"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101"/>
          <p:cNvGraphicFramePr>
            <a:graphicFrameLocks noChangeAspect="1"/>
          </p:cNvGraphicFramePr>
          <p:nvPr>
            <p:extLst>
              <p:ext uri="{D42A27DB-BD31-4B8C-83A1-F6EECF244321}">
                <p14:modId xmlns:p14="http://schemas.microsoft.com/office/powerpoint/2010/main" val="632623964"/>
              </p:ext>
            </p:extLst>
          </p:nvPr>
        </p:nvGraphicFramePr>
        <p:xfrm>
          <a:off x="3190347" y="5597287"/>
          <a:ext cx="430312" cy="357899"/>
        </p:xfrm>
        <a:graphic>
          <a:graphicData uri="http://schemas.openxmlformats.org/presentationml/2006/ole">
            <mc:AlternateContent xmlns:mc="http://schemas.openxmlformats.org/markup-compatibility/2006">
              <mc:Choice xmlns:v="urn:schemas-microsoft-com:vml" Requires="v">
                <p:oleObj spid="_x0000_s21306" name="Equation" r:id="rId46" imgW="291973" imgH="253890" progId="Equation.3">
                  <p:embed/>
                </p:oleObj>
              </mc:Choice>
              <mc:Fallback>
                <p:oleObj name="Equation" r:id="rId46" imgW="291973" imgH="25389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90347" y="5597287"/>
                        <a:ext cx="430312"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103"/>
          <p:cNvGraphicFramePr>
            <a:graphicFrameLocks noChangeAspect="1"/>
          </p:cNvGraphicFramePr>
          <p:nvPr>
            <p:extLst>
              <p:ext uri="{D42A27DB-BD31-4B8C-83A1-F6EECF244321}">
                <p14:modId xmlns:p14="http://schemas.microsoft.com/office/powerpoint/2010/main" val="2695633980"/>
              </p:ext>
            </p:extLst>
          </p:nvPr>
        </p:nvGraphicFramePr>
        <p:xfrm>
          <a:off x="1892083" y="5099721"/>
          <a:ext cx="410171" cy="357898"/>
        </p:xfrm>
        <a:graphic>
          <a:graphicData uri="http://schemas.openxmlformats.org/presentationml/2006/ole">
            <mc:AlternateContent xmlns:mc="http://schemas.openxmlformats.org/markup-compatibility/2006">
              <mc:Choice xmlns:v="urn:schemas-microsoft-com:vml" Requires="v">
                <p:oleObj spid="_x0000_s21307" name="Equation" r:id="rId48" imgW="279360" imgH="253800" progId="Equation.3">
                  <p:embed/>
                </p:oleObj>
              </mc:Choice>
              <mc:Fallback>
                <p:oleObj name="Equation" r:id="rId48" imgW="279360" imgH="253800" progId="Equation.3">
                  <p:embed/>
                  <p:pic>
                    <p:nvPicPr>
                      <p:cNvPr id="0" name=""/>
                      <p:cNvPicPr>
                        <a:picLocks noChangeAspect="1" noChangeArrowheads="1"/>
                      </p:cNvPicPr>
                      <p:nvPr/>
                    </p:nvPicPr>
                    <p:blipFill>
                      <a:blip r:embed="rId49"/>
                      <a:srcRect/>
                      <a:stretch>
                        <a:fillRect/>
                      </a:stretch>
                    </p:blipFill>
                    <p:spPr bwMode="auto">
                      <a:xfrm>
                        <a:off x="1892083" y="5099721"/>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Oval 104"/>
          <p:cNvSpPr>
            <a:spLocks noChangeArrowheads="1"/>
          </p:cNvSpPr>
          <p:nvPr/>
        </p:nvSpPr>
        <p:spPr bwMode="auto">
          <a:xfrm>
            <a:off x="2503677" y="5509995"/>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91" name="Text Box 105"/>
          <p:cNvSpPr txBox="1">
            <a:spLocks noChangeArrowheads="1"/>
          </p:cNvSpPr>
          <p:nvPr/>
        </p:nvSpPr>
        <p:spPr bwMode="auto">
          <a:xfrm>
            <a:off x="2348032" y="5230659"/>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92" name="Text Box 106"/>
          <p:cNvSpPr txBox="1">
            <a:spLocks noChangeArrowheads="1"/>
          </p:cNvSpPr>
          <p:nvPr/>
        </p:nvSpPr>
        <p:spPr bwMode="auto">
          <a:xfrm>
            <a:off x="2252814" y="5553642"/>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graphicFrame>
        <p:nvGraphicFramePr>
          <p:cNvPr id="93" name="Object 113"/>
          <p:cNvGraphicFramePr>
            <a:graphicFrameLocks noChangeAspect="1"/>
          </p:cNvGraphicFramePr>
          <p:nvPr>
            <p:extLst>
              <p:ext uri="{D42A27DB-BD31-4B8C-83A1-F6EECF244321}">
                <p14:modId xmlns:p14="http://schemas.microsoft.com/office/powerpoint/2010/main" val="591771306"/>
              </p:ext>
            </p:extLst>
          </p:nvPr>
        </p:nvGraphicFramePr>
        <p:xfrm>
          <a:off x="5125839" y="5595542"/>
          <a:ext cx="430314" cy="357898"/>
        </p:xfrm>
        <a:graphic>
          <a:graphicData uri="http://schemas.openxmlformats.org/presentationml/2006/ole">
            <mc:AlternateContent xmlns:mc="http://schemas.openxmlformats.org/markup-compatibility/2006">
              <mc:Choice xmlns:v="urn:schemas-microsoft-com:vml" Requires="v">
                <p:oleObj spid="_x0000_s21308" name="Equation" r:id="rId50" imgW="291973" imgH="253890" progId="Equation.3">
                  <p:embed/>
                </p:oleObj>
              </mc:Choice>
              <mc:Fallback>
                <p:oleObj name="Equation" r:id="rId50" imgW="291973" imgH="25389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125839" y="5595542"/>
                        <a:ext cx="430314"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14"/>
          <p:cNvGraphicFramePr>
            <a:graphicFrameLocks noChangeAspect="1"/>
          </p:cNvGraphicFramePr>
          <p:nvPr>
            <p:extLst>
              <p:ext uri="{D42A27DB-BD31-4B8C-83A1-F6EECF244321}">
                <p14:modId xmlns:p14="http://schemas.microsoft.com/office/powerpoint/2010/main" val="772739538"/>
              </p:ext>
            </p:extLst>
          </p:nvPr>
        </p:nvGraphicFramePr>
        <p:xfrm>
          <a:off x="6407622" y="5595542"/>
          <a:ext cx="430314" cy="357898"/>
        </p:xfrm>
        <a:graphic>
          <a:graphicData uri="http://schemas.openxmlformats.org/presentationml/2006/ole">
            <mc:AlternateContent xmlns:mc="http://schemas.openxmlformats.org/markup-compatibility/2006">
              <mc:Choice xmlns:v="urn:schemas-microsoft-com:vml" Requires="v">
                <p:oleObj spid="_x0000_s21309" name="Equation" r:id="rId52" imgW="291973" imgH="253890" progId="Equation.3">
                  <p:embed/>
                </p:oleObj>
              </mc:Choice>
              <mc:Fallback>
                <p:oleObj name="Equation" r:id="rId52" imgW="291973" imgH="25389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407622" y="5595542"/>
                        <a:ext cx="430314"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 name="Group 162"/>
          <p:cNvGrpSpPr>
            <a:grpSpLocks/>
          </p:cNvGrpSpPr>
          <p:nvPr/>
        </p:nvGrpSpPr>
        <p:grpSpPr bwMode="auto">
          <a:xfrm>
            <a:off x="3349654" y="2889478"/>
            <a:ext cx="505389" cy="387578"/>
            <a:chOff x="1620" y="1677"/>
            <a:chExt cx="276" cy="222"/>
          </a:xfrm>
        </p:grpSpPr>
        <p:graphicFrame>
          <p:nvGraphicFramePr>
            <p:cNvPr id="96" name="Object 117"/>
            <p:cNvGraphicFramePr>
              <a:graphicFrameLocks noChangeAspect="1"/>
            </p:cNvGraphicFramePr>
            <p:nvPr>
              <p:extLst>
                <p:ext uri="{D42A27DB-BD31-4B8C-83A1-F6EECF244321}">
                  <p14:modId xmlns:p14="http://schemas.microsoft.com/office/powerpoint/2010/main" val="2966464692"/>
                </p:ext>
              </p:extLst>
            </p:nvPr>
          </p:nvGraphicFramePr>
          <p:xfrm>
            <a:off x="1645" y="1695"/>
            <a:ext cx="220" cy="192"/>
          </p:xfrm>
          <a:graphic>
            <a:graphicData uri="http://schemas.openxmlformats.org/presentationml/2006/ole">
              <mc:AlternateContent xmlns:mc="http://schemas.openxmlformats.org/markup-compatibility/2006">
                <mc:Choice xmlns:v="urn:schemas-microsoft-com:vml" Requires="v">
                  <p:oleObj spid="_x0000_s21310" name="Equation" r:id="rId54" imgW="393480" imgH="241200" progId="Equation.3">
                    <p:embed/>
                  </p:oleObj>
                </mc:Choice>
                <mc:Fallback>
                  <p:oleObj name="Equation" r:id="rId54" imgW="393480" imgH="241200" progId="Equation.3">
                    <p:embed/>
                    <p:pic>
                      <p:nvPicPr>
                        <p:cNvPr id="0" name=""/>
                        <p:cNvPicPr>
                          <a:picLocks noChangeAspect="1" noChangeArrowheads="1"/>
                        </p:cNvPicPr>
                        <p:nvPr/>
                      </p:nvPicPr>
                      <p:blipFill>
                        <a:blip r:embed="rId55"/>
                        <a:srcRect/>
                        <a:stretch>
                          <a:fillRect/>
                        </a:stretch>
                      </p:blipFill>
                      <p:spPr bwMode="auto">
                        <a:xfrm>
                          <a:off x="1645" y="1695"/>
                          <a:ext cx="2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Rectangle 118"/>
            <p:cNvSpPr>
              <a:spLocks noChangeArrowheads="1"/>
            </p:cNvSpPr>
            <p:nvPr/>
          </p:nvSpPr>
          <p:spPr bwMode="auto">
            <a:xfrm>
              <a:off x="1620" y="1677"/>
              <a:ext cx="276" cy="2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98" name="AutoShape 119"/>
          <p:cNvCxnSpPr>
            <a:cxnSpLocks noChangeShapeType="1"/>
            <a:stCxn id="97" idx="1"/>
            <a:endCxn id="33" idx="2"/>
          </p:cNvCxnSpPr>
          <p:nvPr/>
        </p:nvCxnSpPr>
        <p:spPr bwMode="auto">
          <a:xfrm rot="10800000">
            <a:off x="2580584" y="2107338"/>
            <a:ext cx="769070" cy="97592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20"/>
          <p:cNvCxnSpPr>
            <a:cxnSpLocks noChangeShapeType="1"/>
            <a:stCxn id="97" idx="1"/>
            <a:endCxn id="85" idx="0"/>
          </p:cNvCxnSpPr>
          <p:nvPr/>
        </p:nvCxnSpPr>
        <p:spPr bwMode="auto">
          <a:xfrm rot="10800000" flipV="1">
            <a:off x="2580586" y="3083267"/>
            <a:ext cx="769069" cy="16803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122"/>
          <p:cNvCxnSpPr>
            <a:cxnSpLocks noChangeShapeType="1"/>
            <a:stCxn id="97" idx="3"/>
            <a:endCxn id="63" idx="2"/>
          </p:cNvCxnSpPr>
          <p:nvPr/>
        </p:nvCxnSpPr>
        <p:spPr bwMode="auto">
          <a:xfrm flipV="1">
            <a:off x="3855042" y="2734490"/>
            <a:ext cx="1007115" cy="34877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123"/>
          <p:cNvCxnSpPr>
            <a:cxnSpLocks noChangeShapeType="1"/>
            <a:stCxn id="21" idx="3"/>
            <a:endCxn id="97" idx="2"/>
          </p:cNvCxnSpPr>
          <p:nvPr/>
        </p:nvCxnSpPr>
        <p:spPr bwMode="auto">
          <a:xfrm flipH="1" flipV="1">
            <a:off x="3602348" y="3277056"/>
            <a:ext cx="1316575" cy="988150"/>
          </a:xfrm>
          <a:prstGeom prst="bentConnector4">
            <a:avLst>
              <a:gd name="adj1" fmla="val -20861"/>
              <a:gd name="adj2" fmla="val 454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24"/>
          <p:cNvCxnSpPr>
            <a:cxnSpLocks noChangeShapeType="1"/>
            <a:stCxn id="90" idx="6"/>
            <a:endCxn id="5" idx="2"/>
          </p:cNvCxnSpPr>
          <p:nvPr/>
        </p:nvCxnSpPr>
        <p:spPr bwMode="auto">
          <a:xfrm flipV="1">
            <a:off x="2657491" y="4389189"/>
            <a:ext cx="700403" cy="119587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125"/>
          <p:cNvCxnSpPr>
            <a:cxnSpLocks noChangeShapeType="1"/>
            <a:endCxn id="85" idx="1"/>
          </p:cNvCxnSpPr>
          <p:nvPr/>
        </p:nvCxnSpPr>
        <p:spPr bwMode="auto">
          <a:xfrm rot="5400000" flipH="1" flipV="1">
            <a:off x="2088637" y="4895261"/>
            <a:ext cx="212995" cy="19593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4" name="Object 126"/>
          <p:cNvGraphicFramePr>
            <a:graphicFrameLocks noChangeAspect="1"/>
          </p:cNvGraphicFramePr>
          <p:nvPr>
            <p:extLst>
              <p:ext uri="{D42A27DB-BD31-4B8C-83A1-F6EECF244321}">
                <p14:modId xmlns:p14="http://schemas.microsoft.com/office/powerpoint/2010/main" val="612074966"/>
              </p:ext>
            </p:extLst>
          </p:nvPr>
        </p:nvGraphicFramePr>
        <p:xfrm>
          <a:off x="2608051" y="5068296"/>
          <a:ext cx="410171" cy="357898"/>
        </p:xfrm>
        <a:graphic>
          <a:graphicData uri="http://schemas.openxmlformats.org/presentationml/2006/ole">
            <mc:AlternateContent xmlns:mc="http://schemas.openxmlformats.org/markup-compatibility/2006">
              <mc:Choice xmlns:v="urn:schemas-microsoft-com:vml" Requires="v">
                <p:oleObj spid="_x0000_s21311" name="Equation" r:id="rId56" imgW="279360" imgH="253800" progId="Equation.3">
                  <p:embed/>
                </p:oleObj>
              </mc:Choice>
              <mc:Fallback>
                <p:oleObj name="Equation" r:id="rId56" imgW="279360" imgH="253800" progId="Equation.3">
                  <p:embed/>
                  <p:pic>
                    <p:nvPicPr>
                      <p:cNvPr id="0" name=""/>
                      <p:cNvPicPr>
                        <a:picLocks noChangeAspect="1" noChangeArrowheads="1"/>
                      </p:cNvPicPr>
                      <p:nvPr/>
                    </p:nvPicPr>
                    <p:blipFill>
                      <a:blip r:embed="rId57"/>
                      <a:srcRect/>
                      <a:stretch>
                        <a:fillRect/>
                      </a:stretch>
                    </p:blipFill>
                    <p:spPr bwMode="auto">
                      <a:xfrm>
                        <a:off x="2608051" y="5068296"/>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5" name="AutoShape 127"/>
          <p:cNvCxnSpPr>
            <a:cxnSpLocks noChangeShapeType="1"/>
            <a:stCxn id="85" idx="2"/>
            <a:endCxn id="90" idx="0"/>
          </p:cNvCxnSpPr>
          <p:nvPr/>
        </p:nvCxnSpPr>
        <p:spPr bwMode="auto">
          <a:xfrm flipH="1">
            <a:off x="2580584" y="5009838"/>
            <a:ext cx="1" cy="50015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128"/>
          <p:cNvCxnSpPr>
            <a:cxnSpLocks noChangeShapeType="1"/>
            <a:stCxn id="31" idx="6"/>
            <a:endCxn id="90" idx="2"/>
          </p:cNvCxnSpPr>
          <p:nvPr/>
        </p:nvCxnSpPr>
        <p:spPr bwMode="auto">
          <a:xfrm>
            <a:off x="1859123" y="5583321"/>
            <a:ext cx="644554"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129"/>
          <p:cNvCxnSpPr>
            <a:cxnSpLocks noChangeShapeType="1"/>
            <a:stCxn id="90" idx="6"/>
            <a:endCxn id="67" idx="1"/>
          </p:cNvCxnSpPr>
          <p:nvPr/>
        </p:nvCxnSpPr>
        <p:spPr bwMode="auto">
          <a:xfrm>
            <a:off x="2657491" y="5585067"/>
            <a:ext cx="30781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8" name="Group 131"/>
          <p:cNvGrpSpPr>
            <a:grpSpLocks/>
          </p:cNvGrpSpPr>
          <p:nvPr/>
        </p:nvGrpSpPr>
        <p:grpSpPr bwMode="auto">
          <a:xfrm>
            <a:off x="6907518" y="5405244"/>
            <a:ext cx="466935" cy="357899"/>
            <a:chOff x="3584" y="3021"/>
            <a:chExt cx="255" cy="205"/>
          </a:xfrm>
        </p:grpSpPr>
        <p:sp>
          <p:nvSpPr>
            <p:cNvPr id="109" name="AutoShape 132"/>
            <p:cNvSpPr>
              <a:spLocks noChangeArrowheads="1"/>
            </p:cNvSpPr>
            <p:nvPr/>
          </p:nvSpPr>
          <p:spPr bwMode="auto">
            <a:xfrm rot="-5400000">
              <a:off x="3625" y="2996"/>
              <a:ext cx="173" cy="255"/>
            </a:xfrm>
            <a:prstGeom prst="flowChartOffpageConnec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110" name="Object 133"/>
            <p:cNvGraphicFramePr>
              <a:graphicFrameLocks noChangeAspect="1"/>
            </p:cNvGraphicFramePr>
            <p:nvPr/>
          </p:nvGraphicFramePr>
          <p:xfrm>
            <a:off x="3585" y="3021"/>
            <a:ext cx="235" cy="205"/>
          </p:xfrm>
          <a:graphic>
            <a:graphicData uri="http://schemas.openxmlformats.org/presentationml/2006/ole">
              <mc:AlternateContent xmlns:mc="http://schemas.openxmlformats.org/markup-compatibility/2006">
                <mc:Choice xmlns:v="urn:schemas-microsoft-com:vml" Requires="v">
                  <p:oleObj spid="_x0000_s21312" name="Equation" r:id="rId58" imgW="291973" imgH="253890" progId="Equation.3">
                    <p:embed/>
                  </p:oleObj>
                </mc:Choice>
                <mc:Fallback>
                  <p:oleObj name="Equation" r:id="rId58" imgW="291973" imgH="25389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585" y="3021"/>
                          <a:ext cx="23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1" name="Object 134"/>
          <p:cNvGraphicFramePr>
            <a:graphicFrameLocks noChangeAspect="1"/>
          </p:cNvGraphicFramePr>
          <p:nvPr>
            <p:extLst>
              <p:ext uri="{D42A27DB-BD31-4B8C-83A1-F6EECF244321}">
                <p14:modId xmlns:p14="http://schemas.microsoft.com/office/powerpoint/2010/main" val="1936089175"/>
              </p:ext>
            </p:extLst>
          </p:nvPr>
        </p:nvGraphicFramePr>
        <p:xfrm>
          <a:off x="6629188" y="3936986"/>
          <a:ext cx="430312" cy="357898"/>
        </p:xfrm>
        <a:graphic>
          <a:graphicData uri="http://schemas.openxmlformats.org/presentationml/2006/ole">
            <mc:AlternateContent xmlns:mc="http://schemas.openxmlformats.org/markup-compatibility/2006">
              <mc:Choice xmlns:v="urn:schemas-microsoft-com:vml" Requires="v">
                <p:oleObj spid="_x0000_s21313" name="Equation" r:id="rId60" imgW="291973" imgH="253890" progId="Equation.3">
                  <p:embed/>
                </p:oleObj>
              </mc:Choice>
              <mc:Fallback>
                <p:oleObj name="Equation" r:id="rId60" imgW="291973" imgH="25389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6629188" y="3936986"/>
                        <a:ext cx="430312"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7" name="Group 156"/>
          <p:cNvGrpSpPr>
            <a:grpSpLocks/>
          </p:cNvGrpSpPr>
          <p:nvPr/>
        </p:nvGrpSpPr>
        <p:grpSpPr bwMode="auto">
          <a:xfrm>
            <a:off x="5074568" y="3188017"/>
            <a:ext cx="223397" cy="354408"/>
            <a:chOff x="2224" y="1894"/>
            <a:chExt cx="122" cy="195"/>
          </a:xfrm>
        </p:grpSpPr>
        <p:sp>
          <p:nvSpPr>
            <p:cNvPr id="128" name="AutoShape 154"/>
            <p:cNvSpPr>
              <a:spLocks noChangeArrowheads="1"/>
            </p:cNvSpPr>
            <p:nvPr/>
          </p:nvSpPr>
          <p:spPr bwMode="auto">
            <a:xfrm rot="-5400000">
              <a:off x="2187" y="1931"/>
              <a:ext cx="195" cy="122"/>
            </a:xfrm>
            <a:prstGeom prst="homePlate">
              <a:avLst>
                <a:gd name="adj" fmla="val 3995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129" name="Object 155"/>
            <p:cNvGraphicFramePr>
              <a:graphicFrameLocks noChangeAspect="1"/>
            </p:cNvGraphicFramePr>
            <p:nvPr/>
          </p:nvGraphicFramePr>
          <p:xfrm>
            <a:off x="2239" y="1919"/>
            <a:ext cx="91" cy="145"/>
          </p:xfrm>
          <a:graphic>
            <a:graphicData uri="http://schemas.openxmlformats.org/presentationml/2006/ole">
              <mc:AlternateContent xmlns:mc="http://schemas.openxmlformats.org/markup-compatibility/2006">
                <mc:Choice xmlns:v="urn:schemas-microsoft-com:vml" Requires="v">
                  <p:oleObj spid="_x0000_s21314" name="Equation" r:id="rId61" imgW="126835" imgH="202936" progId="Equation.3">
                    <p:embed/>
                  </p:oleObj>
                </mc:Choice>
                <mc:Fallback>
                  <p:oleObj name="Equation" r:id="rId61" imgW="126835" imgH="202936"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239" y="1919"/>
                          <a:ext cx="9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30" name="AutoShape 157"/>
          <p:cNvCxnSpPr>
            <a:cxnSpLocks noChangeShapeType="1"/>
            <a:stCxn id="21" idx="3"/>
            <a:endCxn id="128" idx="1"/>
          </p:cNvCxnSpPr>
          <p:nvPr/>
        </p:nvCxnSpPr>
        <p:spPr bwMode="auto">
          <a:xfrm flipV="1">
            <a:off x="4918923" y="3544170"/>
            <a:ext cx="269174" cy="72103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32" name="Object 1"/>
          <p:cNvGraphicFramePr>
            <a:graphicFrameLocks noChangeAspect="1"/>
          </p:cNvGraphicFramePr>
          <p:nvPr>
            <p:extLst>
              <p:ext uri="{D42A27DB-BD31-4B8C-83A1-F6EECF244321}">
                <p14:modId xmlns:p14="http://schemas.microsoft.com/office/powerpoint/2010/main" val="3470131423"/>
              </p:ext>
            </p:extLst>
          </p:nvPr>
        </p:nvGraphicFramePr>
        <p:xfrm>
          <a:off x="2823207" y="4155218"/>
          <a:ext cx="1069373" cy="279336"/>
        </p:xfrm>
        <a:graphic>
          <a:graphicData uri="http://schemas.openxmlformats.org/presentationml/2006/ole">
            <mc:AlternateContent xmlns:mc="http://schemas.openxmlformats.org/markup-compatibility/2006">
              <mc:Choice xmlns:v="urn:schemas-microsoft-com:vml" Requires="v">
                <p:oleObj spid="_x0000_s21315" name="Equation" r:id="rId63" imgW="927000" imgH="253800" progId="Equation.3">
                  <p:embed/>
                </p:oleObj>
              </mc:Choice>
              <mc:Fallback>
                <p:oleObj name="Equation" r:id="rId63" imgW="927000" imgH="253800" progId="Equation.3">
                  <p:embed/>
                  <p:pic>
                    <p:nvPicPr>
                      <p:cNvPr id="0" name=""/>
                      <p:cNvPicPr>
                        <a:picLocks noChangeAspect="1" noChangeArrowheads="1"/>
                      </p:cNvPicPr>
                      <p:nvPr/>
                    </p:nvPicPr>
                    <p:blipFill>
                      <a:blip r:embed="rId64"/>
                      <a:srcRect/>
                      <a:stretch>
                        <a:fillRect/>
                      </a:stretch>
                    </p:blipFill>
                    <p:spPr bwMode="auto">
                      <a:xfrm>
                        <a:off x="2823207" y="4155218"/>
                        <a:ext cx="1069373" cy="27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9723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Tangent-Plane INU Navigation</a:t>
            </a:r>
          </a:p>
        </p:txBody>
      </p:sp>
      <p:sp>
        <p:nvSpPr>
          <p:cNvPr id="3" name="Text Box 3"/>
          <p:cNvSpPr txBox="1">
            <a:spLocks noChangeArrowheads="1"/>
          </p:cNvSpPr>
          <p:nvPr/>
        </p:nvSpPr>
        <p:spPr bwMode="auto">
          <a:xfrm>
            <a:off x="1527691" y="5522216"/>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4" name="Rectangle 4"/>
          <p:cNvSpPr>
            <a:spLocks noChangeArrowheads="1"/>
          </p:cNvSpPr>
          <p:nvPr/>
        </p:nvSpPr>
        <p:spPr bwMode="auto">
          <a:xfrm>
            <a:off x="6499177" y="4021618"/>
            <a:ext cx="523701" cy="246221"/>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5" name="Rectangle 6"/>
          <p:cNvSpPr>
            <a:spLocks noChangeArrowheads="1"/>
          </p:cNvSpPr>
          <p:nvPr/>
        </p:nvSpPr>
        <p:spPr bwMode="auto">
          <a:xfrm>
            <a:off x="2756371" y="4142968"/>
            <a:ext cx="1203046"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cxnSp>
        <p:nvCxnSpPr>
          <p:cNvPr id="6" name="AutoShape 7"/>
          <p:cNvCxnSpPr>
            <a:cxnSpLocks noChangeShapeType="1"/>
            <a:stCxn id="83" idx="6"/>
            <a:endCxn id="27" idx="1"/>
          </p:cNvCxnSpPr>
          <p:nvPr/>
        </p:nvCxnSpPr>
        <p:spPr bwMode="auto">
          <a:xfrm>
            <a:off x="3724019" y="1929816"/>
            <a:ext cx="380056" cy="1515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8"/>
          <p:cNvCxnSpPr>
            <a:cxnSpLocks noChangeShapeType="1"/>
            <a:stCxn id="27" idx="3"/>
            <a:endCxn id="24" idx="1"/>
          </p:cNvCxnSpPr>
          <p:nvPr/>
        </p:nvCxnSpPr>
        <p:spPr bwMode="auto">
          <a:xfrm flipV="1">
            <a:off x="4484947" y="1943228"/>
            <a:ext cx="563985" cy="174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9"/>
          <p:cNvCxnSpPr>
            <a:cxnSpLocks noChangeShapeType="1"/>
            <a:stCxn id="24" idx="3"/>
          </p:cNvCxnSpPr>
          <p:nvPr/>
        </p:nvCxnSpPr>
        <p:spPr bwMode="auto">
          <a:xfrm flipV="1">
            <a:off x="5429805" y="1939736"/>
            <a:ext cx="250864" cy="349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 Box 11"/>
          <p:cNvSpPr txBox="1">
            <a:spLocks noChangeArrowheads="1"/>
          </p:cNvSpPr>
          <p:nvPr/>
        </p:nvSpPr>
        <p:spPr bwMode="auto">
          <a:xfrm>
            <a:off x="1622909" y="4029516"/>
            <a:ext cx="316783"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tIns="9144" rIns="9144" bIns="9144"/>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g</a:t>
            </a:r>
            <a:endParaRPr lang="en-US" altLang="en-US" sz="1200" b="1" baseline="-25000">
              <a:latin typeface="Symbol" pitchFamily="18" charset="2"/>
              <a:cs typeface="Arial" charset="0"/>
            </a:endParaRPr>
          </a:p>
        </p:txBody>
      </p:sp>
      <p:cxnSp>
        <p:nvCxnSpPr>
          <p:cNvPr id="10" name="AutoShape 12"/>
          <p:cNvCxnSpPr>
            <a:cxnSpLocks noChangeShapeType="1"/>
            <a:stCxn id="5" idx="3"/>
            <a:endCxn id="21" idx="1"/>
          </p:cNvCxnSpPr>
          <p:nvPr/>
        </p:nvCxnSpPr>
        <p:spPr bwMode="auto">
          <a:xfrm flipV="1">
            <a:off x="3959417" y="4265206"/>
            <a:ext cx="578633" cy="87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3"/>
          <p:cNvCxnSpPr>
            <a:cxnSpLocks noChangeShapeType="1"/>
            <a:stCxn id="21" idx="3"/>
            <a:endCxn id="5" idx="0"/>
          </p:cNvCxnSpPr>
          <p:nvPr/>
        </p:nvCxnSpPr>
        <p:spPr bwMode="auto">
          <a:xfrm flipH="1" flipV="1">
            <a:off x="3357894" y="4142968"/>
            <a:ext cx="1561029" cy="122238"/>
          </a:xfrm>
          <a:prstGeom prst="bentConnector4">
            <a:avLst>
              <a:gd name="adj1" fmla="val -18194"/>
              <a:gd name="adj2" fmla="val 369827"/>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4"/>
          <p:cNvGrpSpPr>
            <a:grpSpLocks/>
          </p:cNvGrpSpPr>
          <p:nvPr/>
        </p:nvGrpSpPr>
        <p:grpSpPr bwMode="auto">
          <a:xfrm>
            <a:off x="6268457" y="3547662"/>
            <a:ext cx="631737" cy="373611"/>
            <a:chOff x="3802" y="1897"/>
            <a:chExt cx="345" cy="214"/>
          </a:xfrm>
        </p:grpSpPr>
        <p:graphicFrame>
          <p:nvGraphicFramePr>
            <p:cNvPr id="13" name="Object 15"/>
            <p:cNvGraphicFramePr>
              <a:graphicFrameLocks noChangeAspect="1"/>
            </p:cNvGraphicFramePr>
            <p:nvPr>
              <p:extLst>
                <p:ext uri="{D42A27DB-BD31-4B8C-83A1-F6EECF244321}">
                  <p14:modId xmlns:p14="http://schemas.microsoft.com/office/powerpoint/2010/main" val="3226039809"/>
                </p:ext>
              </p:extLst>
            </p:nvPr>
          </p:nvGraphicFramePr>
          <p:xfrm>
            <a:off x="3816" y="1897"/>
            <a:ext cx="317" cy="214"/>
          </p:xfrm>
          <a:graphic>
            <a:graphicData uri="http://schemas.openxmlformats.org/presentationml/2006/ole">
              <mc:AlternateContent xmlns:mc="http://schemas.openxmlformats.org/markup-compatibility/2006">
                <mc:Choice xmlns:v="urn:schemas-microsoft-com:vml" Requires="v">
                  <p:oleObj spid="_x0000_s20347" name="Equation" r:id="rId3" imgW="558720" imgH="291960" progId="Equation.3">
                    <p:embed/>
                  </p:oleObj>
                </mc:Choice>
                <mc:Fallback>
                  <p:oleObj name="Equation" r:id="rId3" imgW="558720" imgH="291960" progId="Equation.3">
                    <p:embed/>
                    <p:pic>
                      <p:nvPicPr>
                        <p:cNvPr id="0" name=""/>
                        <p:cNvPicPr>
                          <a:picLocks noChangeAspect="1" noChangeArrowheads="1"/>
                        </p:cNvPicPr>
                        <p:nvPr/>
                      </p:nvPicPr>
                      <p:blipFill>
                        <a:blip r:embed="rId4"/>
                        <a:srcRect/>
                        <a:stretch>
                          <a:fillRect/>
                        </a:stretch>
                      </p:blipFill>
                      <p:spPr bwMode="auto">
                        <a:xfrm>
                          <a:off x="3816" y="1897"/>
                          <a:ext cx="31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6"/>
            <p:cNvSpPr>
              <a:spLocks noChangeArrowheads="1"/>
            </p:cNvSpPr>
            <p:nvPr/>
          </p:nvSpPr>
          <p:spPr bwMode="auto">
            <a:xfrm>
              <a:off x="3802" y="1933"/>
              <a:ext cx="345" cy="14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sp>
        <p:nvSpPr>
          <p:cNvPr id="15" name="Text Box 17"/>
          <p:cNvSpPr txBox="1">
            <a:spLocks noChangeArrowheads="1"/>
          </p:cNvSpPr>
          <p:nvPr/>
        </p:nvSpPr>
        <p:spPr bwMode="auto">
          <a:xfrm>
            <a:off x="1622909" y="2538562"/>
            <a:ext cx="313121" cy="3020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C</a:t>
            </a:r>
            <a:r>
              <a:rPr lang="en-US" altLang="en-US" sz="1200" b="1" baseline="-25000">
                <a:cs typeface="Arial" charset="0"/>
              </a:rPr>
              <a:t>a</a:t>
            </a:r>
          </a:p>
        </p:txBody>
      </p:sp>
      <p:cxnSp>
        <p:nvCxnSpPr>
          <p:cNvPr id="16" name="AutoShape 18"/>
          <p:cNvCxnSpPr>
            <a:cxnSpLocks noChangeShapeType="1"/>
            <a:stCxn id="30" idx="6"/>
            <a:endCxn id="33" idx="1"/>
          </p:cNvCxnSpPr>
          <p:nvPr/>
        </p:nvCxnSpPr>
        <p:spPr bwMode="auto">
          <a:xfrm>
            <a:off x="1857292" y="1934498"/>
            <a:ext cx="433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9"/>
          <p:cNvCxnSpPr>
            <a:cxnSpLocks noChangeShapeType="1"/>
            <a:stCxn id="33" idx="3"/>
            <a:endCxn id="83" idx="2"/>
          </p:cNvCxnSpPr>
          <p:nvPr/>
        </p:nvCxnSpPr>
        <p:spPr bwMode="auto">
          <a:xfrm flipV="1">
            <a:off x="2868070" y="1929816"/>
            <a:ext cx="700501" cy="468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5834483" y="6002324"/>
            <a:ext cx="16040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400" b="1" dirty="0">
                <a:cs typeface="Arial" charset="0"/>
              </a:rPr>
              <a:t>IMU to Sensor Transformation</a:t>
            </a:r>
          </a:p>
        </p:txBody>
      </p:sp>
      <p:grpSp>
        <p:nvGrpSpPr>
          <p:cNvPr id="19" name="Group 21"/>
          <p:cNvGrpSpPr>
            <a:grpSpLocks/>
          </p:cNvGrpSpPr>
          <p:nvPr/>
        </p:nvGrpSpPr>
        <p:grpSpPr bwMode="auto">
          <a:xfrm>
            <a:off x="4538050" y="4041737"/>
            <a:ext cx="380873" cy="446937"/>
            <a:chOff x="2056" y="2752"/>
            <a:chExt cx="208" cy="256"/>
          </a:xfrm>
        </p:grpSpPr>
        <p:graphicFrame>
          <p:nvGraphicFramePr>
            <p:cNvPr id="20" name="Object 22"/>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0348" name="Equation" r:id="rId5" imgW="266584" imgH="279279" progId="Equation.3">
                    <p:embed/>
                  </p:oleObj>
                </mc:Choice>
                <mc:Fallback>
                  <p:oleObj name="Equation" r:id="rId5" imgW="266584" imgH="2792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23"/>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2" name="Group 24"/>
          <p:cNvGrpSpPr>
            <a:grpSpLocks/>
          </p:cNvGrpSpPr>
          <p:nvPr/>
        </p:nvGrpSpPr>
        <p:grpSpPr bwMode="auto">
          <a:xfrm>
            <a:off x="5048932" y="1719760"/>
            <a:ext cx="380873" cy="446937"/>
            <a:chOff x="2056" y="2752"/>
            <a:chExt cx="208" cy="256"/>
          </a:xfrm>
        </p:grpSpPr>
        <p:graphicFrame>
          <p:nvGraphicFramePr>
            <p:cNvPr id="23" name="Object 25"/>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0349" name="Equation" r:id="rId7" imgW="266584" imgH="279279" progId="Equation.3">
                    <p:embed/>
                  </p:oleObj>
                </mc:Choice>
                <mc:Fallback>
                  <p:oleObj name="Equation" r:id="rId7" imgW="266584"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26"/>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pSp>
        <p:nvGrpSpPr>
          <p:cNvPr id="25" name="Group 27"/>
          <p:cNvGrpSpPr>
            <a:grpSpLocks/>
          </p:cNvGrpSpPr>
          <p:nvPr/>
        </p:nvGrpSpPr>
        <p:grpSpPr bwMode="auto">
          <a:xfrm>
            <a:off x="4104075" y="1721505"/>
            <a:ext cx="380873" cy="446937"/>
            <a:chOff x="2056" y="2752"/>
            <a:chExt cx="208" cy="256"/>
          </a:xfrm>
        </p:grpSpPr>
        <p:graphicFrame>
          <p:nvGraphicFramePr>
            <p:cNvPr id="26" name="Object 28"/>
            <p:cNvGraphicFramePr>
              <a:graphicFrameLocks noChangeAspect="1"/>
            </p:cNvGraphicFramePr>
            <p:nvPr/>
          </p:nvGraphicFramePr>
          <p:xfrm>
            <a:off x="2068" y="2784"/>
            <a:ext cx="184" cy="193"/>
          </p:xfrm>
          <a:graphic>
            <a:graphicData uri="http://schemas.openxmlformats.org/presentationml/2006/ole">
              <mc:AlternateContent xmlns:mc="http://schemas.openxmlformats.org/markup-compatibility/2006">
                <mc:Choice xmlns:v="urn:schemas-microsoft-com:vml" Requires="v">
                  <p:oleObj spid="_x0000_s20350" name="Equation" r:id="rId9" imgW="266584" imgH="279279" progId="Equation.3">
                    <p:embed/>
                  </p:oleObj>
                </mc:Choice>
                <mc:Fallback>
                  <p:oleObj name="Equation" r:id="rId9" imgW="266584" imgH="27927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 y="2784"/>
                          <a:ext cx="18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Rectangle 29"/>
            <p:cNvSpPr>
              <a:spLocks noChangeArrowheads="1"/>
            </p:cNvSpPr>
            <p:nvPr/>
          </p:nvSpPr>
          <p:spPr bwMode="auto">
            <a:xfrm>
              <a:off x="2056" y="2752"/>
              <a:ext cx="208" cy="2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28" name="AutoShape 30"/>
          <p:cNvCxnSpPr>
            <a:cxnSpLocks noChangeShapeType="1"/>
            <a:stCxn id="15" idx="0"/>
            <a:endCxn id="30" idx="4"/>
          </p:cNvCxnSpPr>
          <p:nvPr/>
        </p:nvCxnSpPr>
        <p:spPr bwMode="auto">
          <a:xfrm flipV="1">
            <a:off x="1780385" y="2009570"/>
            <a:ext cx="0" cy="5289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1"/>
          <p:cNvCxnSpPr>
            <a:cxnSpLocks noChangeShapeType="1"/>
            <a:stCxn id="9" idx="2"/>
            <a:endCxn id="31" idx="0"/>
          </p:cNvCxnSpPr>
          <p:nvPr/>
        </p:nvCxnSpPr>
        <p:spPr bwMode="auto">
          <a:xfrm>
            <a:off x="1782216" y="4331548"/>
            <a:ext cx="0" cy="11767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32"/>
          <p:cNvSpPr>
            <a:spLocks noChangeArrowheads="1"/>
          </p:cNvSpPr>
          <p:nvPr/>
        </p:nvSpPr>
        <p:spPr bwMode="auto">
          <a:xfrm>
            <a:off x="1703478" y="1859427"/>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31" name="Oval 33"/>
          <p:cNvSpPr>
            <a:spLocks noChangeArrowheads="1"/>
          </p:cNvSpPr>
          <p:nvPr/>
        </p:nvSpPr>
        <p:spPr bwMode="auto">
          <a:xfrm>
            <a:off x="1705309" y="5508250"/>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2" name="Object 34"/>
          <p:cNvGraphicFramePr>
            <a:graphicFrameLocks noChangeAspect="1"/>
          </p:cNvGraphicFramePr>
          <p:nvPr>
            <p:extLst>
              <p:ext uri="{D42A27DB-BD31-4B8C-83A1-F6EECF244321}">
                <p14:modId xmlns:p14="http://schemas.microsoft.com/office/powerpoint/2010/main" val="930882880"/>
              </p:ext>
            </p:extLst>
          </p:nvPr>
        </p:nvGraphicFramePr>
        <p:xfrm>
          <a:off x="2352610" y="1784356"/>
          <a:ext cx="454117" cy="298541"/>
        </p:xfrm>
        <a:graphic>
          <a:graphicData uri="http://schemas.openxmlformats.org/presentationml/2006/ole">
            <mc:AlternateContent xmlns:mc="http://schemas.openxmlformats.org/markup-compatibility/2006">
              <mc:Choice xmlns:v="urn:schemas-microsoft-com:vml" Requires="v">
                <p:oleObj spid="_x0000_s20351" name="Equation" r:id="rId10" imgW="393480" imgH="241200" progId="Equation.3">
                  <p:embed/>
                </p:oleObj>
              </mc:Choice>
              <mc:Fallback>
                <p:oleObj name="Equation" r:id="rId10" imgW="393480" imgH="241200" progId="Equation.3">
                  <p:embed/>
                  <p:pic>
                    <p:nvPicPr>
                      <p:cNvPr id="0" name=""/>
                      <p:cNvPicPr>
                        <a:picLocks noChangeAspect="1" noChangeArrowheads="1"/>
                      </p:cNvPicPr>
                      <p:nvPr/>
                    </p:nvPicPr>
                    <p:blipFill>
                      <a:blip r:embed="rId11"/>
                      <a:srcRect/>
                      <a:stretch>
                        <a:fillRect/>
                      </a:stretch>
                    </p:blipFill>
                    <p:spPr bwMode="auto">
                      <a:xfrm>
                        <a:off x="2352610" y="1784356"/>
                        <a:ext cx="454117" cy="298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35"/>
          <p:cNvSpPr>
            <a:spLocks noChangeArrowheads="1"/>
          </p:cNvSpPr>
          <p:nvPr/>
        </p:nvSpPr>
        <p:spPr bwMode="auto">
          <a:xfrm>
            <a:off x="2291267" y="1761660"/>
            <a:ext cx="576803" cy="3456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34" name="Object 36"/>
          <p:cNvGraphicFramePr>
            <a:graphicFrameLocks noChangeAspect="1"/>
          </p:cNvGraphicFramePr>
          <p:nvPr>
            <p:extLst>
              <p:ext uri="{D42A27DB-BD31-4B8C-83A1-F6EECF244321}">
                <p14:modId xmlns:p14="http://schemas.microsoft.com/office/powerpoint/2010/main" val="628242866"/>
              </p:ext>
            </p:extLst>
          </p:nvPr>
        </p:nvGraphicFramePr>
        <p:xfrm>
          <a:off x="7079643" y="3570358"/>
          <a:ext cx="238045" cy="329965"/>
        </p:xfrm>
        <a:graphic>
          <a:graphicData uri="http://schemas.openxmlformats.org/presentationml/2006/ole">
            <mc:AlternateContent xmlns:mc="http://schemas.openxmlformats.org/markup-compatibility/2006">
              <mc:Choice xmlns:v="urn:schemas-microsoft-com:vml" Requires="v">
                <p:oleObj spid="_x0000_s20352" name="Equation" r:id="rId12" imgW="190500" imgH="279400" progId="Equation.3">
                  <p:embed/>
                </p:oleObj>
              </mc:Choice>
              <mc:Fallback>
                <p:oleObj name="Equation" r:id="rId12" imgW="190500" imgH="279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79643" y="3570358"/>
                        <a:ext cx="238045" cy="329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8"/>
          <p:cNvGraphicFramePr>
            <a:graphicFrameLocks noChangeAspect="1"/>
          </p:cNvGraphicFramePr>
          <p:nvPr>
            <p:extLst>
              <p:ext uri="{D42A27DB-BD31-4B8C-83A1-F6EECF244321}">
                <p14:modId xmlns:p14="http://schemas.microsoft.com/office/powerpoint/2010/main" val="1069567517"/>
              </p:ext>
            </p:extLst>
          </p:nvPr>
        </p:nvGraphicFramePr>
        <p:xfrm>
          <a:off x="1917719" y="1552158"/>
          <a:ext cx="265513" cy="380595"/>
        </p:xfrm>
        <a:graphic>
          <a:graphicData uri="http://schemas.openxmlformats.org/presentationml/2006/ole">
            <mc:AlternateContent xmlns:mc="http://schemas.openxmlformats.org/markup-compatibility/2006">
              <mc:Choice xmlns:v="urn:schemas-microsoft-com:vml" Requires="v">
                <p:oleObj spid="_x0000_s20353" name="Equation" r:id="rId14" imgW="203024" imgH="304536" progId="Equation.3">
                  <p:embed/>
                </p:oleObj>
              </mc:Choice>
              <mc:Fallback>
                <p:oleObj name="Equation" r:id="rId14" imgW="203024" imgH="30453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7719" y="1552158"/>
                        <a:ext cx="265513"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AutoShape 39"/>
          <p:cNvCxnSpPr>
            <a:cxnSpLocks noChangeShapeType="1"/>
            <a:stCxn id="40" idx="2"/>
            <a:endCxn id="9" idx="0"/>
          </p:cNvCxnSpPr>
          <p:nvPr/>
        </p:nvCxnSpPr>
        <p:spPr bwMode="auto">
          <a:xfrm>
            <a:off x="1780386" y="3717009"/>
            <a:ext cx="915" cy="31250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41"/>
          <p:cNvGrpSpPr>
            <a:grpSpLocks/>
          </p:cNvGrpSpPr>
          <p:nvPr/>
        </p:nvGrpSpPr>
        <p:grpSpPr bwMode="auto">
          <a:xfrm>
            <a:off x="1483744" y="3104216"/>
            <a:ext cx="595113" cy="612793"/>
            <a:chOff x="700" y="1786"/>
            <a:chExt cx="325" cy="351"/>
          </a:xfrm>
        </p:grpSpPr>
        <p:sp>
          <p:nvSpPr>
            <p:cNvPr id="39" name="Text Box 42"/>
            <p:cNvSpPr txBox="1">
              <a:spLocks noChangeArrowheads="1"/>
            </p:cNvSpPr>
            <p:nvPr/>
          </p:nvSpPr>
          <p:spPr bwMode="auto">
            <a:xfrm>
              <a:off x="700" y="1786"/>
              <a:ext cx="325" cy="1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Acc’s</a:t>
              </a:r>
            </a:p>
          </p:txBody>
        </p:sp>
        <p:sp>
          <p:nvSpPr>
            <p:cNvPr id="40" name="Text Box 43"/>
            <p:cNvSpPr txBox="1">
              <a:spLocks noChangeArrowheads="1"/>
            </p:cNvSpPr>
            <p:nvPr/>
          </p:nvSpPr>
          <p:spPr bwMode="auto">
            <a:xfrm>
              <a:off x="713" y="1978"/>
              <a:ext cx="298" cy="1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 rIns="9144">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Gyros</a:t>
              </a:r>
            </a:p>
          </p:txBody>
        </p:sp>
      </p:grpSp>
      <p:cxnSp>
        <p:nvCxnSpPr>
          <p:cNvPr id="41" name="AutoShape 44"/>
          <p:cNvCxnSpPr>
            <a:cxnSpLocks noChangeShapeType="1"/>
            <a:stCxn id="39" idx="0"/>
            <a:endCxn id="15" idx="2"/>
          </p:cNvCxnSpPr>
          <p:nvPr/>
        </p:nvCxnSpPr>
        <p:spPr bwMode="auto">
          <a:xfrm flipH="1" flipV="1">
            <a:off x="1779470" y="2840594"/>
            <a:ext cx="1831" cy="2636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Object 45"/>
          <p:cNvGraphicFramePr>
            <a:graphicFrameLocks noChangeAspect="1"/>
          </p:cNvGraphicFramePr>
          <p:nvPr>
            <p:extLst>
              <p:ext uri="{D42A27DB-BD31-4B8C-83A1-F6EECF244321}">
                <p14:modId xmlns:p14="http://schemas.microsoft.com/office/powerpoint/2010/main" val="3675161418"/>
              </p:ext>
            </p:extLst>
          </p:nvPr>
        </p:nvGraphicFramePr>
        <p:xfrm>
          <a:off x="1232880" y="1758168"/>
          <a:ext cx="258188" cy="349170"/>
        </p:xfrm>
        <a:graphic>
          <a:graphicData uri="http://schemas.openxmlformats.org/presentationml/2006/ole">
            <mc:AlternateContent xmlns:mc="http://schemas.openxmlformats.org/markup-compatibility/2006">
              <mc:Choice xmlns:v="urn:schemas-microsoft-com:vml" Requires="v">
                <p:oleObj spid="_x0000_s20354" name="Equation" r:id="rId16" imgW="177569" imgH="253670" progId="Equation.3">
                  <p:embed/>
                </p:oleObj>
              </mc:Choice>
              <mc:Fallback>
                <p:oleObj name="Equation" r:id="rId16" imgW="177569" imgH="25367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32880" y="1758168"/>
                        <a:ext cx="258188" cy="349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3" name="AutoShape 46"/>
          <p:cNvCxnSpPr>
            <a:cxnSpLocks noChangeShapeType="1"/>
            <a:endCxn id="30" idx="2"/>
          </p:cNvCxnSpPr>
          <p:nvPr/>
        </p:nvCxnSpPr>
        <p:spPr bwMode="auto">
          <a:xfrm>
            <a:off x="1491068" y="1932753"/>
            <a:ext cx="212410"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47"/>
          <p:cNvGraphicFramePr>
            <a:graphicFrameLocks noChangeAspect="1"/>
          </p:cNvGraphicFramePr>
          <p:nvPr>
            <p:extLst>
              <p:ext uri="{D42A27DB-BD31-4B8C-83A1-F6EECF244321}">
                <p14:modId xmlns:p14="http://schemas.microsoft.com/office/powerpoint/2010/main" val="919135338"/>
              </p:ext>
            </p:extLst>
          </p:nvPr>
        </p:nvGraphicFramePr>
        <p:xfrm>
          <a:off x="1245698" y="5396515"/>
          <a:ext cx="280161" cy="375357"/>
        </p:xfrm>
        <a:graphic>
          <a:graphicData uri="http://schemas.openxmlformats.org/presentationml/2006/ole">
            <mc:AlternateContent xmlns:mc="http://schemas.openxmlformats.org/markup-compatibility/2006">
              <mc:Choice xmlns:v="urn:schemas-microsoft-com:vml" Requires="v">
                <p:oleObj spid="_x0000_s20355" name="Equation" r:id="rId18" imgW="190335" imgH="266469" progId="Equation.3">
                  <p:embed/>
                </p:oleObj>
              </mc:Choice>
              <mc:Fallback>
                <p:oleObj name="Equation" r:id="rId18" imgW="190335" imgH="26646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45698" y="5396515"/>
                        <a:ext cx="280161" cy="375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5" name="AutoShape 48"/>
          <p:cNvCxnSpPr>
            <a:cxnSpLocks noChangeShapeType="1"/>
            <a:endCxn id="31" idx="2"/>
          </p:cNvCxnSpPr>
          <p:nvPr/>
        </p:nvCxnSpPr>
        <p:spPr bwMode="auto">
          <a:xfrm flipV="1">
            <a:off x="1525859" y="5583321"/>
            <a:ext cx="179450"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6" name="Object 51"/>
          <p:cNvGraphicFramePr>
            <a:graphicFrameLocks noChangeAspect="1"/>
          </p:cNvGraphicFramePr>
          <p:nvPr>
            <p:extLst>
              <p:ext uri="{D42A27DB-BD31-4B8C-83A1-F6EECF244321}">
                <p14:modId xmlns:p14="http://schemas.microsoft.com/office/powerpoint/2010/main" val="3155420813"/>
              </p:ext>
            </p:extLst>
          </p:nvPr>
        </p:nvGraphicFramePr>
        <p:xfrm>
          <a:off x="3488819" y="2391910"/>
          <a:ext cx="314952" cy="398053"/>
        </p:xfrm>
        <a:graphic>
          <a:graphicData uri="http://schemas.openxmlformats.org/presentationml/2006/ole">
            <mc:AlternateContent xmlns:mc="http://schemas.openxmlformats.org/markup-compatibility/2006">
              <mc:Choice xmlns:v="urn:schemas-microsoft-com:vml" Requires="v">
                <p:oleObj spid="_x0000_s20356" name="Equation" r:id="rId20" imgW="203024" imgH="266469" progId="Equation.3">
                  <p:embed/>
                </p:oleObj>
              </mc:Choice>
              <mc:Fallback>
                <p:oleObj name="Equation" r:id="rId20" imgW="203024" imgH="26646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88819" y="2391910"/>
                        <a:ext cx="314952" cy="398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52"/>
          <p:cNvGrpSpPr>
            <a:grpSpLocks/>
          </p:cNvGrpSpPr>
          <p:nvPr/>
        </p:nvGrpSpPr>
        <p:grpSpPr bwMode="auto">
          <a:xfrm>
            <a:off x="7022878" y="2372227"/>
            <a:ext cx="351575" cy="378848"/>
            <a:chOff x="3850" y="1370"/>
            <a:chExt cx="192" cy="217"/>
          </a:xfrm>
        </p:grpSpPr>
        <p:sp>
          <p:nvSpPr>
            <p:cNvPr id="48" name="AutoShape 53"/>
            <p:cNvSpPr>
              <a:spLocks noChangeArrowheads="1"/>
            </p:cNvSpPr>
            <p:nvPr/>
          </p:nvSpPr>
          <p:spPr bwMode="auto">
            <a:xfrm rot="-5400000">
              <a:off x="3856" y="1378"/>
              <a:ext cx="180" cy="192"/>
            </a:xfrm>
            <a:prstGeom prst="flowChartOffpageConnec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49" name="Object 54"/>
            <p:cNvGraphicFramePr>
              <a:graphicFrameLocks noChangeAspect="1"/>
            </p:cNvGraphicFramePr>
            <p:nvPr/>
          </p:nvGraphicFramePr>
          <p:xfrm>
            <a:off x="3850" y="1370"/>
            <a:ext cx="184" cy="217"/>
          </p:xfrm>
          <a:graphic>
            <a:graphicData uri="http://schemas.openxmlformats.org/presentationml/2006/ole">
              <mc:AlternateContent xmlns:mc="http://schemas.openxmlformats.org/markup-compatibility/2006">
                <mc:Choice xmlns:v="urn:schemas-microsoft-com:vml" Requires="v">
                  <p:oleObj spid="_x0000_s20357" name="Equation" r:id="rId22" imgW="215713" imgH="253780" progId="Equation.3">
                    <p:embed/>
                  </p:oleObj>
                </mc:Choice>
                <mc:Fallback>
                  <p:oleObj name="Equation" r:id="rId22" imgW="215713" imgH="2537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50" y="1370"/>
                          <a:ext cx="18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 name="Object 55"/>
          <p:cNvGraphicFramePr>
            <a:graphicFrameLocks noChangeAspect="1"/>
          </p:cNvGraphicFramePr>
          <p:nvPr>
            <p:extLst>
              <p:ext uri="{D42A27DB-BD31-4B8C-83A1-F6EECF244321}">
                <p14:modId xmlns:p14="http://schemas.microsoft.com/office/powerpoint/2010/main" val="1514461266"/>
              </p:ext>
            </p:extLst>
          </p:nvPr>
        </p:nvGraphicFramePr>
        <p:xfrm>
          <a:off x="3732358" y="1555650"/>
          <a:ext cx="357068" cy="378848"/>
        </p:xfrm>
        <a:graphic>
          <a:graphicData uri="http://schemas.openxmlformats.org/presentationml/2006/ole">
            <mc:AlternateContent xmlns:mc="http://schemas.openxmlformats.org/markup-compatibility/2006">
              <mc:Choice xmlns:v="urn:schemas-microsoft-com:vml" Requires="v">
                <p:oleObj spid="_x0000_s20358" name="Equation" r:id="rId24" imgW="228501" imgH="253890" progId="Equation.3">
                  <p:embed/>
                </p:oleObj>
              </mc:Choice>
              <mc:Fallback>
                <p:oleObj name="Equation" r:id="rId24" imgW="228501" imgH="25389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32358" y="1555650"/>
                        <a:ext cx="357068" cy="378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56"/>
          <p:cNvSpPr txBox="1">
            <a:spLocks noChangeArrowheads="1"/>
          </p:cNvSpPr>
          <p:nvPr/>
        </p:nvSpPr>
        <p:spPr bwMode="auto">
          <a:xfrm>
            <a:off x="1531353" y="5274306"/>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2" name="Text Box 57"/>
          <p:cNvSpPr txBox="1">
            <a:spLocks noChangeArrowheads="1"/>
          </p:cNvSpPr>
          <p:nvPr/>
        </p:nvSpPr>
        <p:spPr bwMode="auto">
          <a:xfrm>
            <a:off x="1710803" y="2044487"/>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53" name="Text Box 58"/>
          <p:cNvSpPr txBox="1">
            <a:spLocks noChangeArrowheads="1"/>
          </p:cNvSpPr>
          <p:nvPr/>
        </p:nvSpPr>
        <p:spPr bwMode="auto">
          <a:xfrm>
            <a:off x="1516704" y="1653417"/>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dirty="0"/>
              <a:t>-</a:t>
            </a:r>
          </a:p>
        </p:txBody>
      </p:sp>
      <p:graphicFrame>
        <p:nvGraphicFramePr>
          <p:cNvPr id="54" name="Object 59"/>
          <p:cNvGraphicFramePr>
            <a:graphicFrameLocks noChangeAspect="1"/>
          </p:cNvGraphicFramePr>
          <p:nvPr>
            <p:extLst>
              <p:ext uri="{D42A27DB-BD31-4B8C-83A1-F6EECF244321}">
                <p14:modId xmlns:p14="http://schemas.microsoft.com/office/powerpoint/2010/main" val="2881412987"/>
              </p:ext>
            </p:extLst>
          </p:nvPr>
        </p:nvGraphicFramePr>
        <p:xfrm>
          <a:off x="5680669" y="1761660"/>
          <a:ext cx="342419" cy="356153"/>
        </p:xfrm>
        <a:graphic>
          <a:graphicData uri="http://schemas.openxmlformats.org/presentationml/2006/ole">
            <mc:AlternateContent xmlns:mc="http://schemas.openxmlformats.org/markup-compatibility/2006">
              <mc:Choice xmlns:v="urn:schemas-microsoft-com:vml" Requires="v">
                <p:oleObj spid="_x0000_s20359" name="Equation" r:id="rId26" imgW="253890" imgH="279279" progId="Equation.3">
                  <p:embed/>
                </p:oleObj>
              </mc:Choice>
              <mc:Fallback>
                <p:oleObj name="Equation" r:id="rId26" imgW="253890" imgH="279279"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680669" y="1761660"/>
                        <a:ext cx="342419" cy="356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0"/>
          <p:cNvGraphicFramePr>
            <a:graphicFrameLocks noChangeAspect="1"/>
          </p:cNvGraphicFramePr>
          <p:nvPr>
            <p:extLst>
              <p:ext uri="{D42A27DB-BD31-4B8C-83A1-F6EECF244321}">
                <p14:modId xmlns:p14="http://schemas.microsoft.com/office/powerpoint/2010/main" val="123412929"/>
              </p:ext>
            </p:extLst>
          </p:nvPr>
        </p:nvGraphicFramePr>
        <p:xfrm>
          <a:off x="3058506" y="1552158"/>
          <a:ext cx="265512" cy="380595"/>
        </p:xfrm>
        <a:graphic>
          <a:graphicData uri="http://schemas.openxmlformats.org/presentationml/2006/ole">
            <mc:AlternateContent xmlns:mc="http://schemas.openxmlformats.org/markup-compatibility/2006">
              <mc:Choice xmlns:v="urn:schemas-microsoft-com:vml" Requires="v">
                <p:oleObj spid="_x0000_s20360" name="Equation" r:id="rId28" imgW="203024" imgH="304536" progId="Equation.3">
                  <p:embed/>
                </p:oleObj>
              </mc:Choice>
              <mc:Fallback>
                <p:oleObj name="Equation" r:id="rId28" imgW="203024" imgH="304536"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58506" y="1552158"/>
                        <a:ext cx="265512" cy="380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 name="Group 61"/>
          <p:cNvGrpSpPr>
            <a:grpSpLocks/>
          </p:cNvGrpSpPr>
          <p:nvPr/>
        </p:nvGrpSpPr>
        <p:grpSpPr bwMode="auto">
          <a:xfrm>
            <a:off x="5733770" y="2388812"/>
            <a:ext cx="505389" cy="345678"/>
            <a:chOff x="2022" y="2796"/>
            <a:chExt cx="276" cy="198"/>
          </a:xfrm>
        </p:grpSpPr>
        <p:graphicFrame>
          <p:nvGraphicFramePr>
            <p:cNvPr id="57" name="Object 62"/>
            <p:cNvGraphicFramePr>
              <a:graphicFrameLocks noChangeAspect="1"/>
            </p:cNvGraphicFramePr>
            <p:nvPr>
              <p:extLst>
                <p:ext uri="{D42A27DB-BD31-4B8C-83A1-F6EECF244321}">
                  <p14:modId xmlns:p14="http://schemas.microsoft.com/office/powerpoint/2010/main" val="2510799423"/>
                </p:ext>
              </p:extLst>
            </p:nvPr>
          </p:nvGraphicFramePr>
          <p:xfrm>
            <a:off x="2040" y="2810"/>
            <a:ext cx="240" cy="171"/>
          </p:xfrm>
          <a:graphic>
            <a:graphicData uri="http://schemas.openxmlformats.org/presentationml/2006/ole">
              <mc:AlternateContent xmlns:mc="http://schemas.openxmlformats.org/markup-compatibility/2006">
                <mc:Choice xmlns:v="urn:schemas-microsoft-com:vml" Requires="v">
                  <p:oleObj spid="_x0000_s20361" name="Equation" r:id="rId30" imgW="380880" imgH="241200" progId="Equation.3">
                    <p:embed/>
                  </p:oleObj>
                </mc:Choice>
                <mc:Fallback>
                  <p:oleObj name="Equation" r:id="rId30" imgW="380880" imgH="241200" progId="Equation.3">
                    <p:embed/>
                    <p:pic>
                      <p:nvPicPr>
                        <p:cNvPr id="0" name=""/>
                        <p:cNvPicPr>
                          <a:picLocks noChangeAspect="1" noChangeArrowheads="1"/>
                        </p:cNvPicPr>
                        <p:nvPr/>
                      </p:nvPicPr>
                      <p:blipFill>
                        <a:blip r:embed="rId31"/>
                        <a:srcRect/>
                        <a:stretch>
                          <a:fillRect/>
                        </a:stretch>
                      </p:blipFill>
                      <p:spPr bwMode="auto">
                        <a:xfrm>
                          <a:off x="2040" y="2810"/>
                          <a:ext cx="24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Rectangle 63"/>
            <p:cNvSpPr>
              <a:spLocks noChangeArrowheads="1"/>
            </p:cNvSpPr>
            <p:nvPr/>
          </p:nvSpPr>
          <p:spPr bwMode="auto">
            <a:xfrm>
              <a:off x="2022" y="2796"/>
              <a:ext cx="276"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graphicFrame>
        <p:nvGraphicFramePr>
          <p:cNvPr id="59" name="Object 64"/>
          <p:cNvGraphicFramePr>
            <a:graphicFrameLocks noChangeAspect="1"/>
          </p:cNvGraphicFramePr>
          <p:nvPr>
            <p:extLst>
              <p:ext uri="{D42A27DB-BD31-4B8C-83A1-F6EECF244321}">
                <p14:modId xmlns:p14="http://schemas.microsoft.com/office/powerpoint/2010/main" val="276390676"/>
              </p:ext>
            </p:extLst>
          </p:nvPr>
        </p:nvGraphicFramePr>
        <p:xfrm>
          <a:off x="5629397" y="3610512"/>
          <a:ext cx="179450" cy="246165"/>
        </p:xfrm>
        <a:graphic>
          <a:graphicData uri="http://schemas.openxmlformats.org/presentationml/2006/ole">
            <mc:AlternateContent xmlns:mc="http://schemas.openxmlformats.org/markup-compatibility/2006">
              <mc:Choice xmlns:v="urn:schemas-microsoft-com:vml" Requires="v">
                <p:oleObj spid="_x0000_s20362" name="Equation" r:id="rId32" imgW="114151" imgH="164885" progId="Equation.3">
                  <p:embed/>
                </p:oleObj>
              </mc:Choice>
              <mc:Fallback>
                <p:oleObj name="Equation" r:id="rId32" imgW="114151" imgH="164885"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629397" y="3610512"/>
                        <a:ext cx="179450" cy="246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5"/>
          <p:cNvGraphicFramePr>
            <a:graphicFrameLocks noChangeAspect="1"/>
          </p:cNvGraphicFramePr>
          <p:nvPr>
            <p:extLst>
              <p:ext uri="{D42A27DB-BD31-4B8C-83A1-F6EECF244321}">
                <p14:modId xmlns:p14="http://schemas.microsoft.com/office/powerpoint/2010/main" val="271065799"/>
              </p:ext>
            </p:extLst>
          </p:nvPr>
        </p:nvGraphicFramePr>
        <p:xfrm>
          <a:off x="4592984" y="1512003"/>
          <a:ext cx="335094" cy="375358"/>
        </p:xfrm>
        <a:graphic>
          <a:graphicData uri="http://schemas.openxmlformats.org/presentationml/2006/ole">
            <mc:AlternateContent xmlns:mc="http://schemas.openxmlformats.org/markup-compatibility/2006">
              <mc:Choice xmlns:v="urn:schemas-microsoft-com:vml" Requires="v">
                <p:oleObj spid="_x0000_s20363" name="Equation" r:id="rId34" imgW="215713" imgH="253780" progId="Equation.3">
                  <p:embed/>
                </p:oleObj>
              </mc:Choice>
              <mc:Fallback>
                <p:oleObj name="Equation" r:id="rId34" imgW="215713" imgH="2537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92984" y="1512003"/>
                        <a:ext cx="335094" cy="375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 name="Group 66"/>
          <p:cNvGrpSpPr>
            <a:grpSpLocks/>
          </p:cNvGrpSpPr>
          <p:nvPr/>
        </p:nvGrpSpPr>
        <p:grpSpPr bwMode="auto">
          <a:xfrm>
            <a:off x="4558192" y="2388812"/>
            <a:ext cx="607931" cy="345678"/>
            <a:chOff x="2862" y="1172"/>
            <a:chExt cx="332" cy="198"/>
          </a:xfrm>
        </p:grpSpPr>
        <p:graphicFrame>
          <p:nvGraphicFramePr>
            <p:cNvPr id="62" name="Object 67"/>
            <p:cNvGraphicFramePr>
              <a:graphicFrameLocks noChangeAspect="1"/>
            </p:cNvGraphicFramePr>
            <p:nvPr>
              <p:extLst>
                <p:ext uri="{D42A27DB-BD31-4B8C-83A1-F6EECF244321}">
                  <p14:modId xmlns:p14="http://schemas.microsoft.com/office/powerpoint/2010/main" val="1887362528"/>
                </p:ext>
              </p:extLst>
            </p:nvPr>
          </p:nvGraphicFramePr>
          <p:xfrm>
            <a:off x="2884" y="1181"/>
            <a:ext cx="288" cy="180"/>
          </p:xfrm>
          <a:graphic>
            <a:graphicData uri="http://schemas.openxmlformats.org/presentationml/2006/ole">
              <mc:AlternateContent xmlns:mc="http://schemas.openxmlformats.org/markup-compatibility/2006">
                <mc:Choice xmlns:v="urn:schemas-microsoft-com:vml" Requires="v">
                  <p:oleObj spid="_x0000_s20364" name="Equation" r:id="rId36" imgW="457200" imgH="253800" progId="Equation.3">
                    <p:embed/>
                  </p:oleObj>
                </mc:Choice>
                <mc:Fallback>
                  <p:oleObj name="Equation" r:id="rId36" imgW="457200" imgH="253800" progId="Equation.3">
                    <p:embed/>
                    <p:pic>
                      <p:nvPicPr>
                        <p:cNvPr id="0" name=""/>
                        <p:cNvPicPr>
                          <a:picLocks noChangeAspect="1" noChangeArrowheads="1"/>
                        </p:cNvPicPr>
                        <p:nvPr/>
                      </p:nvPicPr>
                      <p:blipFill>
                        <a:blip r:embed="rId37"/>
                        <a:srcRect/>
                        <a:stretch>
                          <a:fillRect/>
                        </a:stretch>
                      </p:blipFill>
                      <p:spPr bwMode="auto">
                        <a:xfrm>
                          <a:off x="2884" y="1181"/>
                          <a:ext cx="28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Rectangle 68"/>
            <p:cNvSpPr>
              <a:spLocks noChangeArrowheads="1"/>
            </p:cNvSpPr>
            <p:nvPr/>
          </p:nvSpPr>
          <p:spPr bwMode="auto">
            <a:xfrm>
              <a:off x="2862" y="1172"/>
              <a:ext cx="332"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64" name="AutoShape 69"/>
          <p:cNvCxnSpPr>
            <a:cxnSpLocks noChangeShapeType="1"/>
            <a:stCxn id="27" idx="3"/>
            <a:endCxn id="63" idx="0"/>
          </p:cNvCxnSpPr>
          <p:nvPr/>
        </p:nvCxnSpPr>
        <p:spPr bwMode="auto">
          <a:xfrm>
            <a:off x="4484947" y="1944973"/>
            <a:ext cx="377211" cy="44383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 name="Group 70"/>
          <p:cNvGrpSpPr>
            <a:grpSpLocks/>
          </p:cNvGrpSpPr>
          <p:nvPr/>
        </p:nvGrpSpPr>
        <p:grpSpPr bwMode="auto">
          <a:xfrm>
            <a:off x="5735602" y="5412227"/>
            <a:ext cx="505389" cy="345678"/>
            <a:chOff x="2022" y="2796"/>
            <a:chExt cx="276" cy="198"/>
          </a:xfrm>
        </p:grpSpPr>
        <p:graphicFrame>
          <p:nvGraphicFramePr>
            <p:cNvPr id="66" name="Object 71"/>
            <p:cNvGraphicFramePr>
              <a:graphicFrameLocks noChangeAspect="1"/>
            </p:cNvGraphicFramePr>
            <p:nvPr>
              <p:extLst>
                <p:ext uri="{D42A27DB-BD31-4B8C-83A1-F6EECF244321}">
                  <p14:modId xmlns:p14="http://schemas.microsoft.com/office/powerpoint/2010/main" val="196311806"/>
                </p:ext>
              </p:extLst>
            </p:nvPr>
          </p:nvGraphicFramePr>
          <p:xfrm>
            <a:off x="2041" y="2810"/>
            <a:ext cx="240" cy="171"/>
          </p:xfrm>
          <a:graphic>
            <a:graphicData uri="http://schemas.openxmlformats.org/presentationml/2006/ole">
              <mc:AlternateContent xmlns:mc="http://schemas.openxmlformats.org/markup-compatibility/2006">
                <mc:Choice xmlns:v="urn:schemas-microsoft-com:vml" Requires="v">
                  <p:oleObj spid="_x0000_s20365" name="Equation" r:id="rId38" imgW="380880" imgH="241200" progId="Equation.3">
                    <p:embed/>
                  </p:oleObj>
                </mc:Choice>
                <mc:Fallback>
                  <p:oleObj name="Equation" r:id="rId38" imgW="380880" imgH="241200" progId="Equation.3">
                    <p:embed/>
                    <p:pic>
                      <p:nvPicPr>
                        <p:cNvPr id="0" name=""/>
                        <p:cNvPicPr>
                          <a:picLocks noChangeAspect="1" noChangeArrowheads="1"/>
                        </p:cNvPicPr>
                        <p:nvPr/>
                      </p:nvPicPr>
                      <p:blipFill>
                        <a:blip r:embed="rId39"/>
                        <a:srcRect/>
                        <a:stretch>
                          <a:fillRect/>
                        </a:stretch>
                      </p:blipFill>
                      <p:spPr bwMode="auto">
                        <a:xfrm>
                          <a:off x="2041" y="2810"/>
                          <a:ext cx="24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Rectangle 72"/>
            <p:cNvSpPr>
              <a:spLocks noChangeArrowheads="1"/>
            </p:cNvSpPr>
            <p:nvPr/>
          </p:nvSpPr>
          <p:spPr bwMode="auto">
            <a:xfrm>
              <a:off x="2022" y="2796"/>
              <a:ext cx="276" cy="19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68" name="AutoShape 73"/>
          <p:cNvCxnSpPr>
            <a:cxnSpLocks noChangeShapeType="1"/>
            <a:stCxn id="63" idx="3"/>
            <a:endCxn id="58" idx="1"/>
          </p:cNvCxnSpPr>
          <p:nvPr/>
        </p:nvCxnSpPr>
        <p:spPr bwMode="auto">
          <a:xfrm>
            <a:off x="5166124" y="2561652"/>
            <a:ext cx="56764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74"/>
          <p:cNvSpPr>
            <a:spLocks noChangeArrowheads="1"/>
          </p:cNvSpPr>
          <p:nvPr/>
        </p:nvSpPr>
        <p:spPr bwMode="auto">
          <a:xfrm>
            <a:off x="6484898" y="2464206"/>
            <a:ext cx="155448" cy="155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cxnSp>
        <p:nvCxnSpPr>
          <p:cNvPr id="70" name="AutoShape 75"/>
          <p:cNvCxnSpPr>
            <a:cxnSpLocks noChangeShapeType="1"/>
            <a:stCxn id="14" idx="0"/>
            <a:endCxn id="69" idx="4"/>
          </p:cNvCxnSpPr>
          <p:nvPr/>
        </p:nvCxnSpPr>
        <p:spPr bwMode="auto">
          <a:xfrm flipH="1" flipV="1">
            <a:off x="6562622" y="2619654"/>
            <a:ext cx="21704" cy="99085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76"/>
          <p:cNvCxnSpPr>
            <a:cxnSpLocks noChangeShapeType="1"/>
            <a:stCxn id="58" idx="3"/>
            <a:endCxn id="69" idx="2"/>
          </p:cNvCxnSpPr>
          <p:nvPr/>
        </p:nvCxnSpPr>
        <p:spPr bwMode="auto">
          <a:xfrm flipV="1">
            <a:off x="6239159" y="2541930"/>
            <a:ext cx="245739" cy="1972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77"/>
          <p:cNvSpPr>
            <a:spLocks noChangeArrowheads="1"/>
          </p:cNvSpPr>
          <p:nvPr/>
        </p:nvSpPr>
        <p:spPr bwMode="auto">
          <a:xfrm>
            <a:off x="6435827" y="2653788"/>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73" name="Rectangle 78"/>
          <p:cNvSpPr>
            <a:spLocks noChangeArrowheads="1"/>
          </p:cNvSpPr>
          <p:nvPr/>
        </p:nvSpPr>
        <p:spPr bwMode="auto">
          <a:xfrm>
            <a:off x="6336947" y="2329060"/>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cxnSp>
        <p:nvCxnSpPr>
          <p:cNvPr id="74" name="AutoShape 79"/>
          <p:cNvCxnSpPr>
            <a:cxnSpLocks noChangeShapeType="1"/>
            <a:stCxn id="69" idx="6"/>
            <a:endCxn id="48" idx="0"/>
          </p:cNvCxnSpPr>
          <p:nvPr/>
        </p:nvCxnSpPr>
        <p:spPr bwMode="auto">
          <a:xfrm>
            <a:off x="6640346" y="2541930"/>
            <a:ext cx="382533" cy="1186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80"/>
          <p:cNvCxnSpPr>
            <a:cxnSpLocks noChangeShapeType="1"/>
            <a:endCxn id="67" idx="0"/>
          </p:cNvCxnSpPr>
          <p:nvPr/>
        </p:nvCxnSpPr>
        <p:spPr bwMode="auto">
          <a:xfrm>
            <a:off x="5808847" y="3734468"/>
            <a:ext cx="179450" cy="167775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81"/>
          <p:cNvCxnSpPr>
            <a:cxnSpLocks noChangeShapeType="1"/>
            <a:stCxn id="120" idx="6"/>
            <a:endCxn id="58" idx="2"/>
          </p:cNvCxnSpPr>
          <p:nvPr/>
        </p:nvCxnSpPr>
        <p:spPr bwMode="auto">
          <a:xfrm flipV="1">
            <a:off x="5871105" y="2734490"/>
            <a:ext cx="115360" cy="100696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82"/>
          <p:cNvCxnSpPr>
            <a:cxnSpLocks noChangeShapeType="1"/>
            <a:stCxn id="67" idx="3"/>
            <a:endCxn id="109" idx="0"/>
          </p:cNvCxnSpPr>
          <p:nvPr/>
        </p:nvCxnSpPr>
        <p:spPr bwMode="auto">
          <a:xfrm>
            <a:off x="6240991" y="5585067"/>
            <a:ext cx="668358" cy="17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83"/>
          <p:cNvCxnSpPr>
            <a:cxnSpLocks noChangeShapeType="1"/>
            <a:stCxn id="67" idx="3"/>
            <a:endCxn id="14" idx="2"/>
          </p:cNvCxnSpPr>
          <p:nvPr/>
        </p:nvCxnSpPr>
        <p:spPr bwMode="auto">
          <a:xfrm flipV="1">
            <a:off x="6240991" y="3856676"/>
            <a:ext cx="343335" cy="172839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84"/>
          <p:cNvCxnSpPr>
            <a:cxnSpLocks noChangeShapeType="1"/>
            <a:endCxn id="14" idx="3"/>
          </p:cNvCxnSpPr>
          <p:nvPr/>
        </p:nvCxnSpPr>
        <p:spPr bwMode="auto">
          <a:xfrm flipH="1" flipV="1">
            <a:off x="6900194" y="3733594"/>
            <a:ext cx="164802" cy="87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0" name="Object 85"/>
          <p:cNvGraphicFramePr>
            <a:graphicFrameLocks noChangeAspect="1"/>
          </p:cNvGraphicFramePr>
          <p:nvPr>
            <p:extLst>
              <p:ext uri="{D42A27DB-BD31-4B8C-83A1-F6EECF244321}">
                <p14:modId xmlns:p14="http://schemas.microsoft.com/office/powerpoint/2010/main" val="1761703022"/>
              </p:ext>
            </p:extLst>
          </p:nvPr>
        </p:nvGraphicFramePr>
        <p:xfrm>
          <a:off x="5224719" y="2556020"/>
          <a:ext cx="340588" cy="377103"/>
        </p:xfrm>
        <a:graphic>
          <a:graphicData uri="http://schemas.openxmlformats.org/presentationml/2006/ole">
            <mc:AlternateContent xmlns:mc="http://schemas.openxmlformats.org/markup-compatibility/2006">
              <mc:Choice xmlns:v="urn:schemas-microsoft-com:vml" Requires="v">
                <p:oleObj spid="_x0000_s20366" name="Equation" r:id="rId40" imgW="215713" imgH="253780" progId="Equation.3">
                  <p:embed/>
                </p:oleObj>
              </mc:Choice>
              <mc:Fallback>
                <p:oleObj name="Equation" r:id="rId40" imgW="215713" imgH="2537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24719" y="2556020"/>
                        <a:ext cx="340588" cy="377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 name="AutoShape 91"/>
          <p:cNvCxnSpPr>
            <a:cxnSpLocks noChangeShapeType="1"/>
            <a:stCxn id="46" idx="0"/>
            <a:endCxn id="83" idx="4"/>
          </p:cNvCxnSpPr>
          <p:nvPr/>
        </p:nvCxnSpPr>
        <p:spPr bwMode="auto">
          <a:xfrm flipV="1">
            <a:off x="3646295" y="2007540"/>
            <a:ext cx="0" cy="38437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 Box 92"/>
          <p:cNvSpPr txBox="1">
            <a:spLocks noChangeArrowheads="1"/>
          </p:cNvSpPr>
          <p:nvPr/>
        </p:nvSpPr>
        <p:spPr bwMode="auto">
          <a:xfrm>
            <a:off x="3272747" y="1969415"/>
            <a:ext cx="305797"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a:cs typeface="Arial" charset="0"/>
              </a:rPr>
              <a:t>+</a:t>
            </a:r>
          </a:p>
        </p:txBody>
      </p:sp>
      <p:sp>
        <p:nvSpPr>
          <p:cNvPr id="83" name="Oval 93"/>
          <p:cNvSpPr>
            <a:spLocks noChangeArrowheads="1"/>
          </p:cNvSpPr>
          <p:nvPr/>
        </p:nvSpPr>
        <p:spPr bwMode="auto">
          <a:xfrm>
            <a:off x="3568571" y="1852092"/>
            <a:ext cx="155448" cy="1554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84" name="Rectangle 94"/>
          <p:cNvSpPr>
            <a:spLocks noChangeArrowheads="1"/>
          </p:cNvSpPr>
          <p:nvPr/>
        </p:nvSpPr>
        <p:spPr bwMode="auto">
          <a:xfrm>
            <a:off x="3676332" y="2034012"/>
            <a:ext cx="126701" cy="22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288" tIns="18288" rIns="18288" bIns="18288">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sz="1200" b="1" dirty="0">
                <a:cs typeface="Arial" charset="0"/>
              </a:rPr>
              <a:t>+</a:t>
            </a:r>
          </a:p>
        </p:txBody>
      </p:sp>
      <p:sp>
        <p:nvSpPr>
          <p:cNvPr id="85" name="Rectangle 97"/>
          <p:cNvSpPr>
            <a:spLocks noChangeArrowheads="1"/>
          </p:cNvSpPr>
          <p:nvPr/>
        </p:nvSpPr>
        <p:spPr bwMode="auto">
          <a:xfrm>
            <a:off x="2293099" y="4763617"/>
            <a:ext cx="574971" cy="246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86" name="Object 98"/>
          <p:cNvGraphicFramePr>
            <a:graphicFrameLocks noChangeAspect="1"/>
          </p:cNvGraphicFramePr>
          <p:nvPr>
            <p:extLst>
              <p:ext uri="{D42A27DB-BD31-4B8C-83A1-F6EECF244321}">
                <p14:modId xmlns:p14="http://schemas.microsoft.com/office/powerpoint/2010/main" val="138759344"/>
              </p:ext>
            </p:extLst>
          </p:nvPr>
        </p:nvGraphicFramePr>
        <p:xfrm>
          <a:off x="2315988" y="4729603"/>
          <a:ext cx="527362" cy="314253"/>
        </p:xfrm>
        <a:graphic>
          <a:graphicData uri="http://schemas.openxmlformats.org/presentationml/2006/ole">
            <mc:AlternateContent xmlns:mc="http://schemas.openxmlformats.org/markup-compatibility/2006">
              <mc:Choice xmlns:v="urn:schemas-microsoft-com:vml" Requires="v">
                <p:oleObj spid="_x0000_s20367" name="Equation" r:id="rId42" imgW="457200" imgH="253800" progId="Equation.3">
                  <p:embed/>
                </p:oleObj>
              </mc:Choice>
              <mc:Fallback>
                <p:oleObj name="Equation" r:id="rId42" imgW="457200" imgH="253800" progId="Equation.3">
                  <p:embed/>
                  <p:pic>
                    <p:nvPicPr>
                      <p:cNvPr id="0" name=""/>
                      <p:cNvPicPr>
                        <a:picLocks noChangeAspect="1" noChangeArrowheads="1"/>
                      </p:cNvPicPr>
                      <p:nvPr/>
                    </p:nvPicPr>
                    <p:blipFill>
                      <a:blip r:embed="rId43"/>
                      <a:srcRect/>
                      <a:stretch>
                        <a:fillRect/>
                      </a:stretch>
                    </p:blipFill>
                    <p:spPr bwMode="auto">
                      <a:xfrm>
                        <a:off x="2315988" y="4729603"/>
                        <a:ext cx="527362" cy="314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100"/>
          <p:cNvGraphicFramePr>
            <a:graphicFrameLocks noChangeAspect="1"/>
          </p:cNvGraphicFramePr>
          <p:nvPr>
            <p:extLst>
              <p:ext uri="{D42A27DB-BD31-4B8C-83A1-F6EECF244321}">
                <p14:modId xmlns:p14="http://schemas.microsoft.com/office/powerpoint/2010/main" val="1894551114"/>
              </p:ext>
            </p:extLst>
          </p:nvPr>
        </p:nvGraphicFramePr>
        <p:xfrm>
          <a:off x="1886590" y="5597287"/>
          <a:ext cx="412001" cy="357899"/>
        </p:xfrm>
        <a:graphic>
          <a:graphicData uri="http://schemas.openxmlformats.org/presentationml/2006/ole">
            <mc:AlternateContent xmlns:mc="http://schemas.openxmlformats.org/markup-compatibility/2006">
              <mc:Choice xmlns:v="urn:schemas-microsoft-com:vml" Requires="v">
                <p:oleObj spid="_x0000_s20368" name="Equation" r:id="rId44" imgW="279360" imgH="253800" progId="Equation.3">
                  <p:embed/>
                </p:oleObj>
              </mc:Choice>
              <mc:Fallback>
                <p:oleObj name="Equation" r:id="rId44" imgW="279360" imgH="253800" progId="Equation.3">
                  <p:embed/>
                  <p:pic>
                    <p:nvPicPr>
                      <p:cNvPr id="0" name=""/>
                      <p:cNvPicPr>
                        <a:picLocks noChangeAspect="1" noChangeArrowheads="1"/>
                      </p:cNvPicPr>
                      <p:nvPr/>
                    </p:nvPicPr>
                    <p:blipFill>
                      <a:blip r:embed="rId45"/>
                      <a:srcRect/>
                      <a:stretch>
                        <a:fillRect/>
                      </a:stretch>
                    </p:blipFill>
                    <p:spPr bwMode="auto">
                      <a:xfrm>
                        <a:off x="1886590" y="5597287"/>
                        <a:ext cx="412001"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101"/>
          <p:cNvGraphicFramePr>
            <a:graphicFrameLocks noChangeAspect="1"/>
          </p:cNvGraphicFramePr>
          <p:nvPr>
            <p:extLst>
              <p:ext uri="{D42A27DB-BD31-4B8C-83A1-F6EECF244321}">
                <p14:modId xmlns:p14="http://schemas.microsoft.com/office/powerpoint/2010/main" val="149383257"/>
              </p:ext>
            </p:extLst>
          </p:nvPr>
        </p:nvGraphicFramePr>
        <p:xfrm>
          <a:off x="3190347" y="5597287"/>
          <a:ext cx="430312" cy="357899"/>
        </p:xfrm>
        <a:graphic>
          <a:graphicData uri="http://schemas.openxmlformats.org/presentationml/2006/ole">
            <mc:AlternateContent xmlns:mc="http://schemas.openxmlformats.org/markup-compatibility/2006">
              <mc:Choice xmlns:v="urn:schemas-microsoft-com:vml" Requires="v">
                <p:oleObj spid="_x0000_s20369" name="Equation" r:id="rId46" imgW="291973" imgH="253890" progId="Equation.3">
                  <p:embed/>
                </p:oleObj>
              </mc:Choice>
              <mc:Fallback>
                <p:oleObj name="Equation" r:id="rId46" imgW="291973" imgH="25389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90347" y="5597287"/>
                        <a:ext cx="430312" cy="357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103"/>
          <p:cNvGraphicFramePr>
            <a:graphicFrameLocks noChangeAspect="1"/>
          </p:cNvGraphicFramePr>
          <p:nvPr>
            <p:extLst>
              <p:ext uri="{D42A27DB-BD31-4B8C-83A1-F6EECF244321}">
                <p14:modId xmlns:p14="http://schemas.microsoft.com/office/powerpoint/2010/main" val="1044603861"/>
              </p:ext>
            </p:extLst>
          </p:nvPr>
        </p:nvGraphicFramePr>
        <p:xfrm>
          <a:off x="1892083" y="5099721"/>
          <a:ext cx="410171" cy="357898"/>
        </p:xfrm>
        <a:graphic>
          <a:graphicData uri="http://schemas.openxmlformats.org/presentationml/2006/ole">
            <mc:AlternateContent xmlns:mc="http://schemas.openxmlformats.org/markup-compatibility/2006">
              <mc:Choice xmlns:v="urn:schemas-microsoft-com:vml" Requires="v">
                <p:oleObj spid="_x0000_s20370" name="Equation" r:id="rId48" imgW="279360" imgH="253800" progId="Equation.3">
                  <p:embed/>
                </p:oleObj>
              </mc:Choice>
              <mc:Fallback>
                <p:oleObj name="Equation" r:id="rId48" imgW="279360" imgH="253800" progId="Equation.3">
                  <p:embed/>
                  <p:pic>
                    <p:nvPicPr>
                      <p:cNvPr id="0" name=""/>
                      <p:cNvPicPr>
                        <a:picLocks noChangeAspect="1" noChangeArrowheads="1"/>
                      </p:cNvPicPr>
                      <p:nvPr/>
                    </p:nvPicPr>
                    <p:blipFill>
                      <a:blip r:embed="rId49"/>
                      <a:srcRect/>
                      <a:stretch>
                        <a:fillRect/>
                      </a:stretch>
                    </p:blipFill>
                    <p:spPr bwMode="auto">
                      <a:xfrm>
                        <a:off x="1892083" y="5099721"/>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Oval 104"/>
          <p:cNvSpPr>
            <a:spLocks noChangeArrowheads="1"/>
          </p:cNvSpPr>
          <p:nvPr/>
        </p:nvSpPr>
        <p:spPr bwMode="auto">
          <a:xfrm>
            <a:off x="2503677" y="5509995"/>
            <a:ext cx="153814" cy="150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91" name="Text Box 105"/>
          <p:cNvSpPr txBox="1">
            <a:spLocks noChangeArrowheads="1"/>
          </p:cNvSpPr>
          <p:nvPr/>
        </p:nvSpPr>
        <p:spPr bwMode="auto">
          <a:xfrm>
            <a:off x="2348032" y="5230659"/>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sp>
        <p:nvSpPr>
          <p:cNvPr id="92" name="Text Box 106"/>
          <p:cNvSpPr txBox="1">
            <a:spLocks noChangeArrowheads="1"/>
          </p:cNvSpPr>
          <p:nvPr/>
        </p:nvSpPr>
        <p:spPr bwMode="auto">
          <a:xfrm>
            <a:off x="2252814" y="5553642"/>
            <a:ext cx="2744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200" b="1"/>
              <a:t>+</a:t>
            </a:r>
          </a:p>
        </p:txBody>
      </p:sp>
      <p:graphicFrame>
        <p:nvGraphicFramePr>
          <p:cNvPr id="93" name="Object 113"/>
          <p:cNvGraphicFramePr>
            <a:graphicFrameLocks noChangeAspect="1"/>
          </p:cNvGraphicFramePr>
          <p:nvPr>
            <p:extLst>
              <p:ext uri="{D42A27DB-BD31-4B8C-83A1-F6EECF244321}">
                <p14:modId xmlns:p14="http://schemas.microsoft.com/office/powerpoint/2010/main" val="1265806618"/>
              </p:ext>
            </p:extLst>
          </p:nvPr>
        </p:nvGraphicFramePr>
        <p:xfrm>
          <a:off x="5125839" y="5595542"/>
          <a:ext cx="430314" cy="357898"/>
        </p:xfrm>
        <a:graphic>
          <a:graphicData uri="http://schemas.openxmlformats.org/presentationml/2006/ole">
            <mc:AlternateContent xmlns:mc="http://schemas.openxmlformats.org/markup-compatibility/2006">
              <mc:Choice xmlns:v="urn:schemas-microsoft-com:vml" Requires="v">
                <p:oleObj spid="_x0000_s20371" name="Equation" r:id="rId50" imgW="291973" imgH="253890" progId="Equation.3">
                  <p:embed/>
                </p:oleObj>
              </mc:Choice>
              <mc:Fallback>
                <p:oleObj name="Equation" r:id="rId50" imgW="291973" imgH="25389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125839" y="5595542"/>
                        <a:ext cx="430314"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114"/>
          <p:cNvGraphicFramePr>
            <a:graphicFrameLocks noChangeAspect="1"/>
          </p:cNvGraphicFramePr>
          <p:nvPr>
            <p:extLst>
              <p:ext uri="{D42A27DB-BD31-4B8C-83A1-F6EECF244321}">
                <p14:modId xmlns:p14="http://schemas.microsoft.com/office/powerpoint/2010/main" val="369420923"/>
              </p:ext>
            </p:extLst>
          </p:nvPr>
        </p:nvGraphicFramePr>
        <p:xfrm>
          <a:off x="6407622" y="5595542"/>
          <a:ext cx="430314" cy="357898"/>
        </p:xfrm>
        <a:graphic>
          <a:graphicData uri="http://schemas.openxmlformats.org/presentationml/2006/ole">
            <mc:AlternateContent xmlns:mc="http://schemas.openxmlformats.org/markup-compatibility/2006">
              <mc:Choice xmlns:v="urn:schemas-microsoft-com:vml" Requires="v">
                <p:oleObj spid="_x0000_s20372" name="Equation" r:id="rId52" imgW="291973" imgH="253890" progId="Equation.3">
                  <p:embed/>
                </p:oleObj>
              </mc:Choice>
              <mc:Fallback>
                <p:oleObj name="Equation" r:id="rId52" imgW="291973" imgH="25389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407622" y="5595542"/>
                        <a:ext cx="430314"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 name="Group 162"/>
          <p:cNvGrpSpPr>
            <a:grpSpLocks/>
          </p:cNvGrpSpPr>
          <p:nvPr/>
        </p:nvGrpSpPr>
        <p:grpSpPr bwMode="auto">
          <a:xfrm>
            <a:off x="3349654" y="2889478"/>
            <a:ext cx="505389" cy="387578"/>
            <a:chOff x="1620" y="1677"/>
            <a:chExt cx="276" cy="222"/>
          </a:xfrm>
        </p:grpSpPr>
        <p:graphicFrame>
          <p:nvGraphicFramePr>
            <p:cNvPr id="96" name="Object 117"/>
            <p:cNvGraphicFramePr>
              <a:graphicFrameLocks noChangeAspect="1"/>
            </p:cNvGraphicFramePr>
            <p:nvPr>
              <p:extLst>
                <p:ext uri="{D42A27DB-BD31-4B8C-83A1-F6EECF244321}">
                  <p14:modId xmlns:p14="http://schemas.microsoft.com/office/powerpoint/2010/main" val="2966464692"/>
                </p:ext>
              </p:extLst>
            </p:nvPr>
          </p:nvGraphicFramePr>
          <p:xfrm>
            <a:off x="1645" y="1695"/>
            <a:ext cx="220" cy="192"/>
          </p:xfrm>
          <a:graphic>
            <a:graphicData uri="http://schemas.openxmlformats.org/presentationml/2006/ole">
              <mc:AlternateContent xmlns:mc="http://schemas.openxmlformats.org/markup-compatibility/2006">
                <mc:Choice xmlns:v="urn:schemas-microsoft-com:vml" Requires="v">
                  <p:oleObj spid="_x0000_s20373" name="Equation" r:id="rId54" imgW="393480" imgH="241200" progId="Equation.3">
                    <p:embed/>
                  </p:oleObj>
                </mc:Choice>
                <mc:Fallback>
                  <p:oleObj name="Equation" r:id="rId54" imgW="393480" imgH="241200" progId="Equation.3">
                    <p:embed/>
                    <p:pic>
                      <p:nvPicPr>
                        <p:cNvPr id="0" name=""/>
                        <p:cNvPicPr>
                          <a:picLocks noChangeAspect="1" noChangeArrowheads="1"/>
                        </p:cNvPicPr>
                        <p:nvPr/>
                      </p:nvPicPr>
                      <p:blipFill>
                        <a:blip r:embed="rId55"/>
                        <a:srcRect/>
                        <a:stretch>
                          <a:fillRect/>
                        </a:stretch>
                      </p:blipFill>
                      <p:spPr bwMode="auto">
                        <a:xfrm>
                          <a:off x="1645" y="1695"/>
                          <a:ext cx="2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Rectangle 118"/>
            <p:cNvSpPr>
              <a:spLocks noChangeArrowheads="1"/>
            </p:cNvSpPr>
            <p:nvPr/>
          </p:nvSpPr>
          <p:spPr bwMode="auto">
            <a:xfrm>
              <a:off x="1620" y="1677"/>
              <a:ext cx="276" cy="2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cxnSp>
        <p:nvCxnSpPr>
          <p:cNvPr id="98" name="AutoShape 119"/>
          <p:cNvCxnSpPr>
            <a:cxnSpLocks noChangeShapeType="1"/>
            <a:stCxn id="97" idx="1"/>
            <a:endCxn id="33" idx="2"/>
          </p:cNvCxnSpPr>
          <p:nvPr/>
        </p:nvCxnSpPr>
        <p:spPr bwMode="auto">
          <a:xfrm rot="10800000">
            <a:off x="2580584" y="2107338"/>
            <a:ext cx="769070" cy="97592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20"/>
          <p:cNvCxnSpPr>
            <a:cxnSpLocks noChangeShapeType="1"/>
            <a:stCxn id="97" idx="1"/>
            <a:endCxn id="85" idx="0"/>
          </p:cNvCxnSpPr>
          <p:nvPr/>
        </p:nvCxnSpPr>
        <p:spPr bwMode="auto">
          <a:xfrm rot="10800000" flipV="1">
            <a:off x="2580586" y="3083267"/>
            <a:ext cx="769069" cy="16803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122"/>
          <p:cNvCxnSpPr>
            <a:cxnSpLocks noChangeShapeType="1"/>
            <a:stCxn id="97" idx="3"/>
            <a:endCxn id="63" idx="2"/>
          </p:cNvCxnSpPr>
          <p:nvPr/>
        </p:nvCxnSpPr>
        <p:spPr bwMode="auto">
          <a:xfrm flipV="1">
            <a:off x="3855042" y="2734490"/>
            <a:ext cx="1007115" cy="34877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123"/>
          <p:cNvCxnSpPr>
            <a:cxnSpLocks noChangeShapeType="1"/>
            <a:stCxn id="21" idx="3"/>
            <a:endCxn id="97" idx="2"/>
          </p:cNvCxnSpPr>
          <p:nvPr/>
        </p:nvCxnSpPr>
        <p:spPr bwMode="auto">
          <a:xfrm flipH="1" flipV="1">
            <a:off x="3602348" y="3277056"/>
            <a:ext cx="1316575" cy="988150"/>
          </a:xfrm>
          <a:prstGeom prst="bentConnector4">
            <a:avLst>
              <a:gd name="adj1" fmla="val -20861"/>
              <a:gd name="adj2" fmla="val 4543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24"/>
          <p:cNvCxnSpPr>
            <a:cxnSpLocks noChangeShapeType="1"/>
            <a:stCxn id="90" idx="6"/>
            <a:endCxn id="5" idx="2"/>
          </p:cNvCxnSpPr>
          <p:nvPr/>
        </p:nvCxnSpPr>
        <p:spPr bwMode="auto">
          <a:xfrm flipV="1">
            <a:off x="2657491" y="4389189"/>
            <a:ext cx="700403" cy="119587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125"/>
          <p:cNvCxnSpPr>
            <a:cxnSpLocks noChangeShapeType="1"/>
            <a:endCxn id="85" idx="1"/>
          </p:cNvCxnSpPr>
          <p:nvPr/>
        </p:nvCxnSpPr>
        <p:spPr bwMode="auto">
          <a:xfrm rot="5400000" flipH="1" flipV="1">
            <a:off x="2088637" y="4895261"/>
            <a:ext cx="212995" cy="19593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4" name="Object 126"/>
          <p:cNvGraphicFramePr>
            <a:graphicFrameLocks noChangeAspect="1"/>
          </p:cNvGraphicFramePr>
          <p:nvPr>
            <p:extLst>
              <p:ext uri="{D42A27DB-BD31-4B8C-83A1-F6EECF244321}">
                <p14:modId xmlns:p14="http://schemas.microsoft.com/office/powerpoint/2010/main" val="250852750"/>
              </p:ext>
            </p:extLst>
          </p:nvPr>
        </p:nvGraphicFramePr>
        <p:xfrm>
          <a:off x="2608051" y="5068296"/>
          <a:ext cx="410171" cy="357898"/>
        </p:xfrm>
        <a:graphic>
          <a:graphicData uri="http://schemas.openxmlformats.org/presentationml/2006/ole">
            <mc:AlternateContent xmlns:mc="http://schemas.openxmlformats.org/markup-compatibility/2006">
              <mc:Choice xmlns:v="urn:schemas-microsoft-com:vml" Requires="v">
                <p:oleObj spid="_x0000_s20374" name="Equation" r:id="rId56" imgW="279360" imgH="253800" progId="Equation.3">
                  <p:embed/>
                </p:oleObj>
              </mc:Choice>
              <mc:Fallback>
                <p:oleObj name="Equation" r:id="rId56" imgW="279360" imgH="253800" progId="Equation.3">
                  <p:embed/>
                  <p:pic>
                    <p:nvPicPr>
                      <p:cNvPr id="0" name=""/>
                      <p:cNvPicPr>
                        <a:picLocks noChangeAspect="1" noChangeArrowheads="1"/>
                      </p:cNvPicPr>
                      <p:nvPr/>
                    </p:nvPicPr>
                    <p:blipFill>
                      <a:blip r:embed="rId57"/>
                      <a:srcRect/>
                      <a:stretch>
                        <a:fillRect/>
                      </a:stretch>
                    </p:blipFill>
                    <p:spPr bwMode="auto">
                      <a:xfrm>
                        <a:off x="2608051" y="5068296"/>
                        <a:ext cx="410171"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5" name="AutoShape 127"/>
          <p:cNvCxnSpPr>
            <a:cxnSpLocks noChangeShapeType="1"/>
            <a:stCxn id="85" idx="2"/>
            <a:endCxn id="90" idx="0"/>
          </p:cNvCxnSpPr>
          <p:nvPr/>
        </p:nvCxnSpPr>
        <p:spPr bwMode="auto">
          <a:xfrm flipH="1">
            <a:off x="2580584" y="5009838"/>
            <a:ext cx="1" cy="50015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128"/>
          <p:cNvCxnSpPr>
            <a:cxnSpLocks noChangeShapeType="1"/>
            <a:stCxn id="31" idx="6"/>
            <a:endCxn id="90" idx="2"/>
          </p:cNvCxnSpPr>
          <p:nvPr/>
        </p:nvCxnSpPr>
        <p:spPr bwMode="auto">
          <a:xfrm>
            <a:off x="1859123" y="5583321"/>
            <a:ext cx="644554" cy="174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129"/>
          <p:cNvCxnSpPr>
            <a:cxnSpLocks noChangeShapeType="1"/>
            <a:stCxn id="90" idx="6"/>
            <a:endCxn id="67" idx="1"/>
          </p:cNvCxnSpPr>
          <p:nvPr/>
        </p:nvCxnSpPr>
        <p:spPr bwMode="auto">
          <a:xfrm>
            <a:off x="2657491" y="5585067"/>
            <a:ext cx="307811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8" name="Group 131"/>
          <p:cNvGrpSpPr>
            <a:grpSpLocks/>
          </p:cNvGrpSpPr>
          <p:nvPr/>
        </p:nvGrpSpPr>
        <p:grpSpPr bwMode="auto">
          <a:xfrm>
            <a:off x="6907518" y="5405244"/>
            <a:ext cx="466935" cy="357899"/>
            <a:chOff x="3584" y="3021"/>
            <a:chExt cx="255" cy="205"/>
          </a:xfrm>
        </p:grpSpPr>
        <p:sp>
          <p:nvSpPr>
            <p:cNvPr id="109" name="AutoShape 132"/>
            <p:cNvSpPr>
              <a:spLocks noChangeArrowheads="1"/>
            </p:cNvSpPr>
            <p:nvPr/>
          </p:nvSpPr>
          <p:spPr bwMode="auto">
            <a:xfrm rot="-5400000">
              <a:off x="3625" y="2996"/>
              <a:ext cx="173" cy="255"/>
            </a:xfrm>
            <a:prstGeom prst="flowChartOffpageConnec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110" name="Object 133"/>
            <p:cNvGraphicFramePr>
              <a:graphicFrameLocks noChangeAspect="1"/>
            </p:cNvGraphicFramePr>
            <p:nvPr/>
          </p:nvGraphicFramePr>
          <p:xfrm>
            <a:off x="3585" y="3021"/>
            <a:ext cx="235" cy="205"/>
          </p:xfrm>
          <a:graphic>
            <a:graphicData uri="http://schemas.openxmlformats.org/presentationml/2006/ole">
              <mc:AlternateContent xmlns:mc="http://schemas.openxmlformats.org/markup-compatibility/2006">
                <mc:Choice xmlns:v="urn:schemas-microsoft-com:vml" Requires="v">
                  <p:oleObj spid="_x0000_s20375" name="Equation" r:id="rId58" imgW="291973" imgH="253890" progId="Equation.3">
                    <p:embed/>
                  </p:oleObj>
                </mc:Choice>
                <mc:Fallback>
                  <p:oleObj name="Equation" r:id="rId58" imgW="291973" imgH="25389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3585" y="3021"/>
                          <a:ext cx="23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1" name="Object 134"/>
          <p:cNvGraphicFramePr>
            <a:graphicFrameLocks noChangeAspect="1"/>
          </p:cNvGraphicFramePr>
          <p:nvPr>
            <p:extLst>
              <p:ext uri="{D42A27DB-BD31-4B8C-83A1-F6EECF244321}">
                <p14:modId xmlns:p14="http://schemas.microsoft.com/office/powerpoint/2010/main" val="4078874170"/>
              </p:ext>
            </p:extLst>
          </p:nvPr>
        </p:nvGraphicFramePr>
        <p:xfrm>
          <a:off x="6629188" y="3936986"/>
          <a:ext cx="430312" cy="357898"/>
        </p:xfrm>
        <a:graphic>
          <a:graphicData uri="http://schemas.openxmlformats.org/presentationml/2006/ole">
            <mc:AlternateContent xmlns:mc="http://schemas.openxmlformats.org/markup-compatibility/2006">
              <mc:Choice xmlns:v="urn:schemas-microsoft-com:vml" Requires="v">
                <p:oleObj spid="_x0000_s20376" name="Equation" r:id="rId60" imgW="291973" imgH="253890" progId="Equation.3">
                  <p:embed/>
                </p:oleObj>
              </mc:Choice>
              <mc:Fallback>
                <p:oleObj name="Equation" r:id="rId60" imgW="291973" imgH="25389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6629188" y="3936986"/>
                        <a:ext cx="430312" cy="357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 name="Oval 138"/>
          <p:cNvSpPr>
            <a:spLocks noChangeArrowheads="1"/>
          </p:cNvSpPr>
          <p:nvPr/>
        </p:nvSpPr>
        <p:spPr bwMode="auto">
          <a:xfrm>
            <a:off x="1108364" y="5377311"/>
            <a:ext cx="483415" cy="46090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nvGrpSpPr>
          <p:cNvPr id="114" name="Group 160"/>
          <p:cNvGrpSpPr>
            <a:grpSpLocks/>
          </p:cNvGrpSpPr>
          <p:nvPr/>
        </p:nvGrpSpPr>
        <p:grpSpPr bwMode="auto">
          <a:xfrm>
            <a:off x="3098791" y="3538933"/>
            <a:ext cx="410171" cy="366628"/>
            <a:chOff x="1345" y="2055"/>
            <a:chExt cx="224" cy="210"/>
          </a:xfrm>
        </p:grpSpPr>
        <p:graphicFrame>
          <p:nvGraphicFramePr>
            <p:cNvPr id="115" name="Object 49"/>
            <p:cNvGraphicFramePr>
              <a:graphicFrameLocks noChangeAspect="1"/>
            </p:cNvGraphicFramePr>
            <p:nvPr/>
          </p:nvGraphicFramePr>
          <p:xfrm>
            <a:off x="1403" y="2055"/>
            <a:ext cx="108" cy="173"/>
          </p:xfrm>
          <a:graphic>
            <a:graphicData uri="http://schemas.openxmlformats.org/presentationml/2006/ole">
              <mc:AlternateContent xmlns:mc="http://schemas.openxmlformats.org/markup-compatibility/2006">
                <mc:Choice xmlns:v="urn:schemas-microsoft-com:vml" Requires="v">
                  <p:oleObj spid="_x0000_s20377" name="Equation" r:id="rId61" imgW="126835" imgH="202936" progId="Equation.3">
                    <p:embed/>
                  </p:oleObj>
                </mc:Choice>
                <mc:Fallback>
                  <p:oleObj name="Equation" r:id="rId61" imgW="126835" imgH="202936"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403" y="2055"/>
                          <a:ext cx="10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 name="Oval 139"/>
            <p:cNvSpPr>
              <a:spLocks noChangeArrowheads="1"/>
            </p:cNvSpPr>
            <p:nvPr/>
          </p:nvSpPr>
          <p:spPr bwMode="auto">
            <a:xfrm>
              <a:off x="1345" y="2057"/>
              <a:ext cx="224" cy="208"/>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pSp>
      <p:sp>
        <p:nvSpPr>
          <p:cNvPr id="117" name="Oval 140"/>
          <p:cNvSpPr>
            <a:spLocks noChangeArrowheads="1"/>
          </p:cNvSpPr>
          <p:nvPr/>
        </p:nvSpPr>
        <p:spPr bwMode="auto">
          <a:xfrm>
            <a:off x="1110196" y="1744201"/>
            <a:ext cx="446793" cy="39805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118" name="Oval 141"/>
          <p:cNvSpPr>
            <a:spLocks noChangeArrowheads="1"/>
          </p:cNvSpPr>
          <p:nvPr/>
        </p:nvSpPr>
        <p:spPr bwMode="auto">
          <a:xfrm>
            <a:off x="4494104" y="1496291"/>
            <a:ext cx="461442" cy="41202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119" name="Oval 142"/>
          <p:cNvSpPr>
            <a:spLocks noChangeArrowheads="1"/>
          </p:cNvSpPr>
          <p:nvPr/>
        </p:nvSpPr>
        <p:spPr bwMode="auto">
          <a:xfrm>
            <a:off x="5636722" y="1747693"/>
            <a:ext cx="432144" cy="40503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120" name="Oval 143"/>
          <p:cNvSpPr>
            <a:spLocks noChangeArrowheads="1"/>
          </p:cNvSpPr>
          <p:nvPr/>
        </p:nvSpPr>
        <p:spPr bwMode="auto">
          <a:xfrm>
            <a:off x="5548828" y="3580834"/>
            <a:ext cx="322277" cy="32123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121" name="Oval 144"/>
          <p:cNvSpPr>
            <a:spLocks noChangeArrowheads="1"/>
          </p:cNvSpPr>
          <p:nvPr/>
        </p:nvSpPr>
        <p:spPr bwMode="auto">
          <a:xfrm>
            <a:off x="6955127" y="3535441"/>
            <a:ext cx="483415" cy="46090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sp>
        <p:nvSpPr>
          <p:cNvPr id="122" name="Text Box 146"/>
          <p:cNvSpPr txBox="1">
            <a:spLocks noChangeArrowheads="1"/>
          </p:cNvSpPr>
          <p:nvPr/>
        </p:nvSpPr>
        <p:spPr bwMode="auto">
          <a:xfrm>
            <a:off x="1353734" y="6032004"/>
            <a:ext cx="4076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sz="1400" b="1" dirty="0"/>
              <a:t>Note: Quantities in dashed circles can be reset </a:t>
            </a:r>
            <a:r>
              <a:rPr lang="en-US" altLang="en-US" sz="1400" b="1" dirty="0" smtClean="0"/>
              <a:t>by the </a:t>
            </a:r>
            <a:r>
              <a:rPr lang="en-US" altLang="en-US" sz="1400" b="1" dirty="0"/>
              <a:t>information filter</a:t>
            </a:r>
            <a:r>
              <a:rPr lang="en-US" altLang="en-US" sz="1400" b="1" dirty="0" smtClean="0"/>
              <a:t>.</a:t>
            </a:r>
            <a:endParaRPr lang="en-US" altLang="en-US" sz="1400" b="1" dirty="0"/>
          </a:p>
        </p:txBody>
      </p:sp>
      <p:grpSp>
        <p:nvGrpSpPr>
          <p:cNvPr id="127" name="Group 156"/>
          <p:cNvGrpSpPr>
            <a:grpSpLocks/>
          </p:cNvGrpSpPr>
          <p:nvPr/>
        </p:nvGrpSpPr>
        <p:grpSpPr bwMode="auto">
          <a:xfrm>
            <a:off x="5074568" y="3188017"/>
            <a:ext cx="223397" cy="354408"/>
            <a:chOff x="2224" y="1894"/>
            <a:chExt cx="122" cy="195"/>
          </a:xfrm>
        </p:grpSpPr>
        <p:sp>
          <p:nvSpPr>
            <p:cNvPr id="128" name="AutoShape 154"/>
            <p:cNvSpPr>
              <a:spLocks noChangeArrowheads="1"/>
            </p:cNvSpPr>
            <p:nvPr/>
          </p:nvSpPr>
          <p:spPr bwMode="auto">
            <a:xfrm rot="-5400000">
              <a:off x="2187" y="1931"/>
              <a:ext cx="195" cy="122"/>
            </a:xfrm>
            <a:prstGeom prst="homePlate">
              <a:avLst>
                <a:gd name="adj" fmla="val 3995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b="1"/>
            </a:p>
          </p:txBody>
        </p:sp>
        <p:graphicFrame>
          <p:nvGraphicFramePr>
            <p:cNvPr id="129" name="Object 155"/>
            <p:cNvGraphicFramePr>
              <a:graphicFrameLocks noChangeAspect="1"/>
            </p:cNvGraphicFramePr>
            <p:nvPr/>
          </p:nvGraphicFramePr>
          <p:xfrm>
            <a:off x="2239" y="1919"/>
            <a:ext cx="91" cy="145"/>
          </p:xfrm>
          <a:graphic>
            <a:graphicData uri="http://schemas.openxmlformats.org/presentationml/2006/ole">
              <mc:AlternateContent xmlns:mc="http://schemas.openxmlformats.org/markup-compatibility/2006">
                <mc:Choice xmlns:v="urn:schemas-microsoft-com:vml" Requires="v">
                  <p:oleObj spid="_x0000_s20378" name="Equation" r:id="rId63" imgW="126835" imgH="202936" progId="Equation.3">
                    <p:embed/>
                  </p:oleObj>
                </mc:Choice>
                <mc:Fallback>
                  <p:oleObj name="Equation" r:id="rId63" imgW="126835" imgH="202936"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239" y="1919"/>
                          <a:ext cx="91"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30" name="AutoShape 157"/>
          <p:cNvCxnSpPr>
            <a:cxnSpLocks noChangeShapeType="1"/>
            <a:stCxn id="21" idx="3"/>
            <a:endCxn id="128" idx="1"/>
          </p:cNvCxnSpPr>
          <p:nvPr/>
        </p:nvCxnSpPr>
        <p:spPr bwMode="auto">
          <a:xfrm flipV="1">
            <a:off x="4918923" y="3544170"/>
            <a:ext cx="269174" cy="72103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32" name="Object 1"/>
          <p:cNvGraphicFramePr>
            <a:graphicFrameLocks noChangeAspect="1"/>
          </p:cNvGraphicFramePr>
          <p:nvPr>
            <p:extLst>
              <p:ext uri="{D42A27DB-BD31-4B8C-83A1-F6EECF244321}">
                <p14:modId xmlns:p14="http://schemas.microsoft.com/office/powerpoint/2010/main" val="836359884"/>
              </p:ext>
            </p:extLst>
          </p:nvPr>
        </p:nvGraphicFramePr>
        <p:xfrm>
          <a:off x="2823207" y="4155218"/>
          <a:ext cx="1069373" cy="279336"/>
        </p:xfrm>
        <a:graphic>
          <a:graphicData uri="http://schemas.openxmlformats.org/presentationml/2006/ole">
            <mc:AlternateContent xmlns:mc="http://schemas.openxmlformats.org/markup-compatibility/2006">
              <mc:Choice xmlns:v="urn:schemas-microsoft-com:vml" Requires="v">
                <p:oleObj spid="_x0000_s20379" name="Equation" r:id="rId65" imgW="927000" imgH="253800" progId="Equation.3">
                  <p:embed/>
                </p:oleObj>
              </mc:Choice>
              <mc:Fallback>
                <p:oleObj name="Equation" r:id="rId65" imgW="927000" imgH="253800" progId="Equation.3">
                  <p:embed/>
                  <p:pic>
                    <p:nvPicPr>
                      <p:cNvPr id="0" name=""/>
                      <p:cNvPicPr>
                        <a:picLocks noChangeAspect="1" noChangeArrowheads="1"/>
                      </p:cNvPicPr>
                      <p:nvPr/>
                    </p:nvPicPr>
                    <p:blipFill>
                      <a:blip r:embed="rId66"/>
                      <a:srcRect/>
                      <a:stretch>
                        <a:fillRect/>
                      </a:stretch>
                    </p:blipFill>
                    <p:spPr bwMode="auto">
                      <a:xfrm>
                        <a:off x="2823207" y="4155218"/>
                        <a:ext cx="1069373" cy="27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 name="Rectangle 125"/>
          <p:cNvSpPr/>
          <p:nvPr/>
        </p:nvSpPr>
        <p:spPr>
          <a:xfrm>
            <a:off x="5555237" y="2274065"/>
            <a:ext cx="2360038" cy="436486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629723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Inertial Calculations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70390" y="3640294"/>
                <a:ext cx="821892" cy="379784"/>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p>
                            <m:sSupPr>
                              <m:ctrlPr>
                                <a:rPr lang="en-US" b="1" i="1" smtClean="0">
                                  <a:latin typeface="Cambria Math"/>
                                </a:rPr>
                              </m:ctrlPr>
                            </m:sSupPr>
                            <m:e>
                              <m:sSub>
                                <m:sSubPr>
                                  <m:ctrlPr>
                                    <a:rPr lang="en-US" b="1" i="1" smtClean="0">
                                      <a:latin typeface="Cambria Math"/>
                                    </a:rPr>
                                  </m:ctrlPr>
                                </m:sSubPr>
                                <m:e>
                                  <m:r>
                                    <a:rPr lang="en-US" b="1" i="0" smtClean="0">
                                      <a:latin typeface="Cambria Math"/>
                                    </a:rPr>
                                    <m:t>𝐂</m:t>
                                  </m:r>
                                </m:e>
                                <m:sub>
                                  <m:r>
                                    <a:rPr lang="en-US" b="1" i="1" smtClean="0">
                                      <a:latin typeface="Cambria Math"/>
                                    </a:rPr>
                                    <m:t>𝒃</m:t>
                                  </m:r>
                                </m:sub>
                              </m:sSub>
                            </m:e>
                            <m:sup>
                              <m:r>
                                <a:rPr lang="en-US" b="1" i="1" smtClean="0">
                                  <a:latin typeface="Cambria Math"/>
                                </a:rPr>
                                <m:t>𝒏</m:t>
                              </m:r>
                            </m:sup>
                          </m:sSup>
                          <m:r>
                            <a:rPr lang="en-US" b="1" i="0" smtClean="0">
                              <a:latin typeface="Cambria Math"/>
                            </a:rPr>
                            <m:t>𝐟</m:t>
                          </m:r>
                        </m:e>
                        <m:sup>
                          <m:r>
                            <a:rPr lang="en-US" b="1" i="1" smtClean="0">
                              <a:latin typeface="Cambria Math"/>
                            </a:rPr>
                            <m:t>𝒃</m:t>
                          </m:r>
                        </m:sup>
                      </m:sSup>
                    </m:oMath>
                  </m:oMathPara>
                </a14:m>
                <a:endParaRPr 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1170390" y="3640294"/>
                <a:ext cx="821892" cy="379784"/>
              </a:xfrm>
              <a:prstGeom prst="rect">
                <a:avLst/>
              </a:prstGeom>
              <a:blipFill rotWithShape="1">
                <a:blip r:embed="rId2"/>
                <a:stretch>
                  <a:fillRect/>
                </a:stretch>
              </a:blipFill>
              <a:ln w="28575">
                <a:solidFill>
                  <a:schemeClr val="tx1"/>
                </a:solidFill>
              </a:ln>
            </p:spPr>
            <p:txBody>
              <a:bodyPr/>
              <a:lstStyle/>
              <a:p>
                <a:r>
                  <a:rPr lang="en-US">
                    <a:noFill/>
                  </a:rPr>
                  <a:t> </a:t>
                </a:r>
              </a:p>
            </p:txBody>
          </p:sp>
        </mc:Fallback>
      </mc:AlternateContent>
      <p:sp>
        <p:nvSpPr>
          <p:cNvPr id="4" name="Oval 3"/>
          <p:cNvSpPr/>
          <p:nvPr/>
        </p:nvSpPr>
        <p:spPr>
          <a:xfrm>
            <a:off x="2000937" y="3111087"/>
            <a:ext cx="304800" cy="3254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1515291" y="2887337"/>
                <a:ext cx="464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i="0" smtClean="0">
                              <a:latin typeface="Cambria Math"/>
                            </a:rPr>
                            <m:t>𝐟</m:t>
                          </m:r>
                        </m:e>
                        <m:sup>
                          <m:r>
                            <a:rPr lang="en-US" b="1" i="1" smtClean="0">
                              <a:latin typeface="Cambria Math"/>
                            </a:rPr>
                            <m:t>𝒏</m:t>
                          </m:r>
                        </m:sup>
                      </m:sSup>
                    </m:oMath>
                  </m:oMathPara>
                </a14:m>
                <a:endParaRPr 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1515291" y="2887337"/>
                <a:ext cx="464230" cy="369332"/>
              </a:xfrm>
              <a:prstGeom prst="rect">
                <a:avLst/>
              </a:prstGeom>
              <a:blipFill rotWithShape="1">
                <a:blip r:embed="rId3"/>
                <a:stretch>
                  <a:fillRect/>
                </a:stretch>
              </a:blipFill>
            </p:spPr>
            <p:txBody>
              <a:bodyPr/>
              <a:lstStyle/>
              <a:p>
                <a:r>
                  <a:rPr lang="en-US">
                    <a:noFill/>
                  </a:rPr>
                  <a:t> </a:t>
                </a:r>
              </a:p>
            </p:txBody>
          </p:sp>
        </mc:Fallback>
      </mc:AlternateContent>
      <p:cxnSp>
        <p:nvCxnSpPr>
          <p:cNvPr id="9" name="Straight Arrow Connector 8"/>
          <p:cNvCxnSpPr>
            <a:stCxn id="16" idx="2"/>
            <a:endCxn id="4" idx="0"/>
          </p:cNvCxnSpPr>
          <p:nvPr/>
        </p:nvCxnSpPr>
        <p:spPr>
          <a:xfrm flipH="1">
            <a:off x="2153337" y="2726344"/>
            <a:ext cx="15020" cy="3847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239829" y="2996348"/>
                <a:ext cx="354584" cy="554960"/>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a:rPr>
                          </m:ctrlPr>
                        </m:fPr>
                        <m:num>
                          <m:r>
                            <a:rPr lang="en-US" sz="1600" b="1" i="0" smtClean="0">
                              <a:latin typeface="Cambria Math"/>
                            </a:rPr>
                            <m:t>𝟏</m:t>
                          </m:r>
                        </m:num>
                        <m:den>
                          <m:r>
                            <a:rPr lang="en-US" sz="1600" b="1" i="0" smtClean="0">
                              <a:latin typeface="Cambria Math"/>
                            </a:rPr>
                            <m:t>𝐬</m:t>
                          </m:r>
                        </m:den>
                      </m:f>
                    </m:oMath>
                  </m:oMathPara>
                </a14:m>
                <a:endParaRPr lang="en-US" sz="16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3239829" y="2996348"/>
                <a:ext cx="354584" cy="554960"/>
              </a:xfrm>
              <a:prstGeom prst="rect">
                <a:avLst/>
              </a:prstGeom>
              <a:blipFill rotWithShape="1">
                <a:blip r:embed="rId4"/>
                <a:stretch>
                  <a:fillRect/>
                </a:stretch>
              </a:blipFill>
              <a:ln w="28575">
                <a:solidFill>
                  <a:schemeClr val="tx1"/>
                </a:solidFill>
              </a:ln>
            </p:spPr>
            <p:txBody>
              <a:bodyPr/>
              <a:lstStyle/>
              <a:p>
                <a:r>
                  <a:rPr lang="en-US">
                    <a:noFill/>
                  </a:rPr>
                  <a:t> </a:t>
                </a:r>
              </a:p>
            </p:txBody>
          </p:sp>
        </mc:Fallback>
      </mc:AlternateContent>
      <p:cxnSp>
        <p:nvCxnSpPr>
          <p:cNvPr id="15" name="Straight Arrow Connector 14"/>
          <p:cNvCxnSpPr>
            <a:stCxn id="4" idx="6"/>
            <a:endCxn id="31" idx="2"/>
          </p:cNvCxnSpPr>
          <p:nvPr/>
        </p:nvCxnSpPr>
        <p:spPr>
          <a:xfrm>
            <a:off x="2305737" y="3273829"/>
            <a:ext cx="3946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921815" y="2357012"/>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i="0" smtClean="0">
                              <a:latin typeface="Cambria Math"/>
                            </a:rPr>
                            <m:t>𝐠</m:t>
                          </m:r>
                        </m:e>
                        <m:sup>
                          <m:r>
                            <a:rPr lang="en-US" b="1" i="1" smtClean="0">
                              <a:latin typeface="Cambria Math"/>
                            </a:rPr>
                            <m:t>𝒏</m:t>
                          </m:r>
                        </m:sup>
                      </m:sSup>
                    </m:oMath>
                  </m:oMathPara>
                </a14:m>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1921815" y="2357012"/>
                <a:ext cx="493084" cy="369332"/>
              </a:xfrm>
              <a:prstGeom prst="rect">
                <a:avLst/>
              </a:prstGeom>
              <a:blipFill rotWithShape="1">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77302" y="2968360"/>
                <a:ext cx="397865" cy="610936"/>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a:rPr>
                          </m:ctrlPr>
                        </m:fPr>
                        <m:num>
                          <m:r>
                            <a:rPr lang="en-US" b="1" i="0" smtClean="0">
                              <a:latin typeface="Cambria Math"/>
                            </a:rPr>
                            <m:t>𝟏</m:t>
                          </m:r>
                        </m:num>
                        <m:den>
                          <m:r>
                            <a:rPr lang="en-US" b="1" i="0" smtClean="0">
                              <a:latin typeface="Cambria Math"/>
                            </a:rPr>
                            <m:t>𝐑</m:t>
                          </m:r>
                        </m:den>
                      </m:f>
                    </m:oMath>
                  </m:oMathPara>
                </a14:m>
                <a:endParaRPr lang="en-US"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4377302" y="2968360"/>
                <a:ext cx="397865" cy="610936"/>
              </a:xfrm>
              <a:prstGeom prst="rect">
                <a:avLst/>
              </a:prstGeom>
              <a:blipFill rotWithShape="1">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5737" y="2887337"/>
                <a:ext cx="501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i="0" smtClean="0">
                              <a:latin typeface="Cambria Math"/>
                            </a:rPr>
                            <m:t>𝐚</m:t>
                          </m:r>
                        </m:e>
                        <m:sup>
                          <m:r>
                            <a:rPr lang="en-US" b="1" i="1" smtClean="0">
                              <a:latin typeface="Cambria Math"/>
                            </a:rPr>
                            <m:t>𝒏</m:t>
                          </m:r>
                        </m:sup>
                      </m:sSup>
                    </m:oMath>
                  </m:oMathPara>
                </a14:m>
                <a:endParaRPr 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305737" y="2887337"/>
                <a:ext cx="501676"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649946" y="2832053"/>
                <a:ext cx="4975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1" i="0" smtClean="0">
                              <a:latin typeface="Cambria Math"/>
                            </a:rPr>
                            <m:t>𝐯</m:t>
                          </m:r>
                        </m:e>
                        <m:sup>
                          <m:r>
                            <a:rPr lang="en-US" b="0" i="1" smtClean="0">
                              <a:latin typeface="Cambria Math"/>
                            </a:rPr>
                            <m:t>𝑛</m:t>
                          </m:r>
                        </m:sup>
                      </m:sSup>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3649946" y="2832053"/>
                <a:ext cx="497507" cy="369332"/>
              </a:xfrm>
              <a:prstGeom prst="rect">
                <a:avLst/>
              </a:prstGeom>
              <a:blipFill rotWithShape="1">
                <a:blip r:embed="rId8"/>
                <a:stretch>
                  <a:fillRect/>
                </a:stretch>
              </a:blipFill>
            </p:spPr>
            <p:txBody>
              <a:bodyPr/>
              <a:lstStyle/>
              <a:p>
                <a:r>
                  <a:rPr lang="en-US">
                    <a:noFill/>
                  </a:rPr>
                  <a:t> </a:t>
                </a:r>
              </a:p>
            </p:txBody>
          </p:sp>
        </mc:Fallback>
      </mc:AlternateContent>
      <p:cxnSp>
        <p:nvCxnSpPr>
          <p:cNvPr id="24" name="Straight Arrow Connector 23"/>
          <p:cNvCxnSpPr>
            <a:stCxn id="13" idx="3"/>
            <a:endCxn id="20" idx="1"/>
          </p:cNvCxnSpPr>
          <p:nvPr/>
        </p:nvCxnSpPr>
        <p:spPr>
          <a:xfrm>
            <a:off x="3594413" y="3273828"/>
            <a:ext cx="78288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a:xfrm>
            <a:off x="2700427" y="3111087"/>
            <a:ext cx="304800" cy="3254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1" idx="6"/>
            <a:endCxn id="13" idx="1"/>
          </p:cNvCxnSpPr>
          <p:nvPr/>
        </p:nvCxnSpPr>
        <p:spPr>
          <a:xfrm flipV="1">
            <a:off x="3005227" y="3273828"/>
            <a:ext cx="23460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2840634" y="3832359"/>
                <a:ext cx="2347630" cy="369332"/>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a:rPr>
                          </m:ctrlPr>
                        </m:dPr>
                        <m:e>
                          <m:sSup>
                            <m:sSupPr>
                              <m:ctrlPr>
                                <a:rPr lang="en-US" b="1" i="1" smtClean="0">
                                  <a:latin typeface="Cambria Math"/>
                                </a:rPr>
                              </m:ctrlPr>
                            </m:sSupPr>
                            <m:e>
                              <m:sSub>
                                <m:sSubPr>
                                  <m:ctrlPr>
                                    <a:rPr lang="en-US" b="1" i="1" smtClean="0">
                                      <a:latin typeface="Cambria Math"/>
                                    </a:rPr>
                                  </m:ctrlPr>
                                </m:sSubPr>
                                <m:e>
                                  <m:r>
                                    <a:rPr lang="en-US" b="1" i="0" smtClean="0">
                                      <a:latin typeface="Cambria Math"/>
                                      <a:ea typeface="Cambria Math"/>
                                    </a:rPr>
                                    <m:t>𝛚</m:t>
                                  </m:r>
                                </m:e>
                                <m:sub>
                                  <m:r>
                                    <a:rPr lang="en-US" b="1" i="1" smtClean="0">
                                      <a:latin typeface="Cambria Math"/>
                                    </a:rPr>
                                    <m:t>𝒆𝒏</m:t>
                                  </m:r>
                                </m:sub>
                              </m:sSub>
                            </m:e>
                            <m:sup>
                              <m:r>
                                <a:rPr lang="en-US" b="1" i="1" smtClean="0">
                                  <a:latin typeface="Cambria Math"/>
                                </a:rPr>
                                <m:t>𝒏</m:t>
                              </m:r>
                            </m:sup>
                          </m:sSup>
                          <m:r>
                            <a:rPr lang="en-US" b="1" i="1" smtClean="0">
                              <a:latin typeface="Cambria Math"/>
                            </a:rPr>
                            <m:t>+</m:t>
                          </m:r>
                          <m:r>
                            <a:rPr lang="en-US" b="1" i="1" smtClean="0">
                              <a:latin typeface="Cambria Math"/>
                            </a:rPr>
                            <m:t>𝟐</m:t>
                          </m:r>
                          <m:sSup>
                            <m:sSupPr>
                              <m:ctrlPr>
                                <a:rPr lang="en-US" b="1" i="1" smtClean="0">
                                  <a:latin typeface="Cambria Math"/>
                                </a:rPr>
                              </m:ctrlPr>
                            </m:sSupPr>
                            <m:e>
                              <m:sSub>
                                <m:sSubPr>
                                  <m:ctrlPr>
                                    <a:rPr lang="en-US" b="1" i="1" smtClean="0">
                                      <a:latin typeface="Cambria Math"/>
                                    </a:rPr>
                                  </m:ctrlPr>
                                </m:sSubPr>
                                <m:e>
                                  <m:r>
                                    <a:rPr lang="en-US" b="1" i="0" smtClean="0">
                                      <a:latin typeface="Cambria Math"/>
                                      <a:ea typeface="Cambria Math"/>
                                    </a:rPr>
                                    <m:t>𝛚</m:t>
                                  </m:r>
                                </m:e>
                                <m:sub>
                                  <m:r>
                                    <a:rPr lang="en-US" b="1" i="1" smtClean="0">
                                      <a:latin typeface="Cambria Math"/>
                                    </a:rPr>
                                    <m:t>𝒊𝒆</m:t>
                                  </m:r>
                                </m:sub>
                              </m:sSub>
                            </m:e>
                            <m:sup>
                              <m:r>
                                <a:rPr lang="en-US" b="1" i="1" smtClean="0">
                                  <a:latin typeface="Cambria Math"/>
                                </a:rPr>
                                <m:t>𝒏</m:t>
                              </m:r>
                            </m:sup>
                          </m:sSup>
                        </m:e>
                      </m:d>
                      <m:r>
                        <a:rPr lang="en-US" b="1" i="1" smtClean="0">
                          <a:latin typeface="Cambria Math"/>
                          <a:ea typeface="Cambria Math"/>
                        </a:rPr>
                        <m:t>×</m:t>
                      </m:r>
                      <m:sSup>
                        <m:sSupPr>
                          <m:ctrlPr>
                            <a:rPr lang="en-US" b="1" i="1" smtClean="0">
                              <a:latin typeface="Cambria Math"/>
                              <a:ea typeface="Cambria Math"/>
                            </a:rPr>
                          </m:ctrlPr>
                        </m:sSupPr>
                        <m:e>
                          <m:r>
                            <a:rPr lang="en-US" b="1" i="0" smtClean="0">
                              <a:latin typeface="Cambria Math"/>
                              <a:ea typeface="Cambria Math"/>
                            </a:rPr>
                            <m:t>𝐯</m:t>
                          </m:r>
                        </m:e>
                        <m:sup>
                          <m:r>
                            <a:rPr lang="en-US" b="1" i="1" smtClean="0">
                              <a:latin typeface="Cambria Math"/>
                              <a:ea typeface="Cambria Math"/>
                            </a:rPr>
                            <m:t>𝒏</m:t>
                          </m:r>
                        </m:sup>
                      </m:sSup>
                    </m:oMath>
                  </m:oMathPara>
                </a14:m>
                <a:endParaRPr lang="en-US"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2840634" y="3832359"/>
                <a:ext cx="2347630" cy="369332"/>
              </a:xfrm>
              <a:prstGeom prst="rect">
                <a:avLst/>
              </a:prstGeom>
              <a:blipFill rotWithShape="1">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895599" y="2832053"/>
                <a:ext cx="7561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0" smtClean="0">
                                  <a:latin typeface="Cambria Math"/>
                                  <a:ea typeface="Cambria Math"/>
                                </a:rPr>
                                <m:t>𝛚</m:t>
                              </m:r>
                            </m:e>
                            <m:sub>
                              <m:r>
                                <a:rPr lang="en-US" b="1" i="1" smtClean="0">
                                  <a:latin typeface="Cambria Math"/>
                                </a:rPr>
                                <m:t>𝒆𝒏</m:t>
                              </m:r>
                            </m:sub>
                          </m:sSub>
                        </m:e>
                        <m:sup>
                          <m:r>
                            <a:rPr lang="en-US" b="1" i="1" smtClean="0">
                              <a:latin typeface="Cambria Math"/>
                            </a:rPr>
                            <m:t>𝒏</m:t>
                          </m:r>
                        </m:sup>
                      </m:sSup>
                    </m:oMath>
                  </m:oMathPara>
                </a14:m>
                <a:endParaRPr lang="en-US" b="1" dirty="0"/>
              </a:p>
            </p:txBody>
          </p:sp>
        </mc:Choice>
        <mc:Fallback xmlns="">
          <p:sp>
            <p:nvSpPr>
              <p:cNvPr id="50" name="TextBox 49"/>
              <p:cNvSpPr txBox="1">
                <a:spLocks noRot="1" noChangeAspect="1" noMove="1" noResize="1" noEditPoints="1" noAdjustHandles="1" noChangeArrowheads="1" noChangeShapeType="1" noTextEdit="1"/>
              </p:cNvSpPr>
              <p:nvPr/>
            </p:nvSpPr>
            <p:spPr>
              <a:xfrm>
                <a:off x="4895599" y="2832053"/>
                <a:ext cx="756169" cy="369332"/>
              </a:xfrm>
              <a:prstGeom prst="rect">
                <a:avLst/>
              </a:prstGeom>
              <a:blipFill rotWithShape="1">
                <a:blip r:embed="rId10"/>
                <a:stretch>
                  <a:fillRect/>
                </a:stretch>
              </a:blipFill>
            </p:spPr>
            <p:txBody>
              <a:bodyPr/>
              <a:lstStyle/>
              <a:p>
                <a:r>
                  <a:rPr lang="en-US">
                    <a:noFill/>
                  </a:rPr>
                  <a:t> </a:t>
                </a:r>
              </a:p>
            </p:txBody>
          </p:sp>
        </mc:Fallback>
      </mc:AlternateContent>
      <p:cxnSp>
        <p:nvCxnSpPr>
          <p:cNvPr id="52" name="Elbow Connector 51"/>
          <p:cNvCxnSpPr>
            <a:stCxn id="20" idx="3"/>
            <a:endCxn id="42" idx="3"/>
          </p:cNvCxnSpPr>
          <p:nvPr/>
        </p:nvCxnSpPr>
        <p:spPr>
          <a:xfrm>
            <a:off x="4775167" y="3273828"/>
            <a:ext cx="413097" cy="743197"/>
          </a:xfrm>
          <a:prstGeom prst="bentConnector3">
            <a:avLst>
              <a:gd name="adj1" fmla="val 15533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3" idx="3"/>
            <a:endCxn id="42" idx="0"/>
          </p:cNvCxnSpPr>
          <p:nvPr/>
        </p:nvCxnSpPr>
        <p:spPr>
          <a:xfrm>
            <a:off x="3594413" y="3273828"/>
            <a:ext cx="420036" cy="558531"/>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7" name="Elbow Connector 56"/>
          <p:cNvCxnSpPr>
            <a:stCxn id="42" idx="1"/>
            <a:endCxn id="31" idx="4"/>
          </p:cNvCxnSpPr>
          <p:nvPr/>
        </p:nvCxnSpPr>
        <p:spPr>
          <a:xfrm rot="10800000" flipH="1">
            <a:off x="2840633" y="3436571"/>
            <a:ext cx="12193" cy="580455"/>
          </a:xfrm>
          <a:prstGeom prst="bentConnector4">
            <a:avLst>
              <a:gd name="adj1" fmla="val -1874846"/>
              <a:gd name="adj2" fmla="val 6590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5651768" y="3067842"/>
                <a:ext cx="2324098" cy="411972"/>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𝑪</m:t>
                                  </m:r>
                                </m:e>
                              </m:acc>
                            </m:e>
                            <m:sub>
                              <m:r>
                                <a:rPr lang="en-US" b="1" i="1" smtClean="0">
                                  <a:latin typeface="Cambria Math"/>
                                </a:rPr>
                                <m:t>𝒆</m:t>
                              </m:r>
                            </m:sub>
                          </m:sSub>
                        </m:e>
                        <m:sup>
                          <m:r>
                            <a:rPr lang="en-US" b="1" i="1" smtClean="0">
                              <a:latin typeface="Cambria Math"/>
                            </a:rPr>
                            <m:t>𝒏</m:t>
                          </m:r>
                        </m:sup>
                      </m:sSup>
                      <m:r>
                        <a:rPr lang="en-US" b="1" i="1" smtClean="0">
                          <a:latin typeface="Cambria Math"/>
                        </a:rPr>
                        <m:t>=−</m:t>
                      </m:r>
                      <m:d>
                        <m:dPr>
                          <m:begChr m:val="["/>
                          <m:endChr m:val="]"/>
                          <m:ctrlPr>
                            <a:rPr lang="en-US" b="1" i="1" smtClean="0">
                              <a:latin typeface="Cambria Math"/>
                            </a:rPr>
                          </m:ctrlPr>
                        </m:dPr>
                        <m:e>
                          <m:sSup>
                            <m:sSupPr>
                              <m:ctrlPr>
                                <a:rPr lang="en-US" b="1" i="1" smtClean="0">
                                  <a:latin typeface="Cambria Math"/>
                                </a:rPr>
                              </m:ctrlPr>
                            </m:sSupPr>
                            <m:e>
                              <m:sSub>
                                <m:sSubPr>
                                  <m:ctrlPr>
                                    <a:rPr lang="en-US" b="1" i="1" smtClean="0">
                                      <a:latin typeface="Cambria Math"/>
                                    </a:rPr>
                                  </m:ctrlPr>
                                </m:sSubPr>
                                <m:e>
                                  <m:r>
                                    <a:rPr lang="en-US" b="1" i="0" smtClean="0">
                                      <a:latin typeface="Cambria Math"/>
                                      <a:ea typeface="Cambria Math"/>
                                    </a:rPr>
                                    <m:t>𝛚</m:t>
                                  </m:r>
                                </m:e>
                                <m:sub>
                                  <m:r>
                                    <a:rPr lang="en-US" b="1" i="1" smtClean="0">
                                      <a:latin typeface="Cambria Math"/>
                                    </a:rPr>
                                    <m:t>𝒆𝒏</m:t>
                                  </m:r>
                                </m:sub>
                              </m:sSub>
                            </m:e>
                            <m:sup>
                              <m:r>
                                <a:rPr lang="en-US" b="1" i="1" smtClean="0">
                                  <a:latin typeface="Cambria Math"/>
                                </a:rPr>
                                <m:t>𝒏</m:t>
                              </m:r>
                            </m:sup>
                          </m:sSup>
                          <m:r>
                            <a:rPr lang="en-US" b="1" i="1" smtClean="0">
                              <a:latin typeface="Cambria Math"/>
                              <a:ea typeface="Cambria Math"/>
                            </a:rPr>
                            <m:t>×</m:t>
                          </m:r>
                        </m:e>
                      </m:d>
                      <m:sSup>
                        <m:sSupPr>
                          <m:ctrlPr>
                            <a:rPr lang="en-US" b="1" i="1" smtClean="0">
                              <a:latin typeface="Cambria Math"/>
                            </a:rPr>
                          </m:ctrlPr>
                        </m:sSupPr>
                        <m:e>
                          <m:sSub>
                            <m:sSubPr>
                              <m:ctrlPr>
                                <a:rPr lang="en-US" b="1" i="1" smtClean="0">
                                  <a:latin typeface="Cambria Math"/>
                                </a:rPr>
                              </m:ctrlPr>
                            </m:sSubPr>
                            <m:e>
                              <m:r>
                                <a:rPr lang="en-US" b="1" i="0" smtClean="0">
                                  <a:latin typeface="Cambria Math"/>
                                </a:rPr>
                                <m:t>𝐂</m:t>
                              </m:r>
                            </m:e>
                            <m:sub>
                              <m:r>
                                <a:rPr lang="en-US" b="1" i="1" smtClean="0">
                                  <a:latin typeface="Cambria Math"/>
                                </a:rPr>
                                <m:t>𝒆</m:t>
                              </m:r>
                            </m:sub>
                          </m:sSub>
                        </m:e>
                        <m:sup>
                          <m:r>
                            <a:rPr lang="en-US" b="1" i="1" smtClean="0">
                              <a:latin typeface="Cambria Math"/>
                            </a:rPr>
                            <m:t>𝒏</m:t>
                          </m:r>
                        </m:sup>
                      </m:sSup>
                    </m:oMath>
                  </m:oMathPara>
                </a14:m>
                <a:endParaRPr lang="en-US" b="1" dirty="0"/>
              </a:p>
            </p:txBody>
          </p:sp>
        </mc:Choice>
        <mc:Fallback xmlns="">
          <p:sp>
            <p:nvSpPr>
              <p:cNvPr id="58" name="TextBox 57"/>
              <p:cNvSpPr txBox="1">
                <a:spLocks noRot="1" noChangeAspect="1" noMove="1" noResize="1" noEditPoints="1" noAdjustHandles="1" noChangeArrowheads="1" noChangeShapeType="1" noTextEdit="1"/>
              </p:cNvSpPr>
              <p:nvPr/>
            </p:nvSpPr>
            <p:spPr>
              <a:xfrm>
                <a:off x="5651768" y="3067842"/>
                <a:ext cx="2324098" cy="411972"/>
              </a:xfrm>
              <a:prstGeom prst="rect">
                <a:avLst/>
              </a:prstGeom>
              <a:blipFill rotWithShape="1">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8241320" y="2996348"/>
                <a:ext cx="354584" cy="554960"/>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a:rPr>
                          </m:ctrlPr>
                        </m:fPr>
                        <m:num>
                          <m:r>
                            <a:rPr lang="en-US" sz="1600" b="1" i="1" smtClean="0">
                              <a:latin typeface="Cambria Math"/>
                            </a:rPr>
                            <m:t>𝟏</m:t>
                          </m:r>
                        </m:num>
                        <m:den>
                          <m:r>
                            <a:rPr lang="en-US" sz="1600" b="1" i="1" smtClean="0">
                              <a:latin typeface="Cambria Math"/>
                            </a:rPr>
                            <m:t>𝒔</m:t>
                          </m:r>
                        </m:den>
                      </m:f>
                    </m:oMath>
                  </m:oMathPara>
                </a14:m>
                <a:endParaRPr lang="en-US" sz="16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8241320" y="2996348"/>
                <a:ext cx="354584" cy="554960"/>
              </a:xfrm>
              <a:prstGeom prst="rect">
                <a:avLst/>
              </a:prstGeom>
              <a:blipFill rotWithShape="1">
                <a:blip r:embed="rId12"/>
                <a:stretch>
                  <a:fillRect/>
                </a:stretch>
              </a:blipFill>
              <a:ln w="28575">
                <a:solidFill>
                  <a:schemeClr val="tx1"/>
                </a:solidFill>
              </a:ln>
            </p:spPr>
            <p:txBody>
              <a:bodyPr/>
              <a:lstStyle/>
              <a:p>
                <a:r>
                  <a:rPr lang="en-US">
                    <a:noFill/>
                  </a:rPr>
                  <a:t> </a:t>
                </a:r>
              </a:p>
            </p:txBody>
          </p:sp>
        </mc:Fallback>
      </mc:AlternateContent>
      <p:cxnSp>
        <p:nvCxnSpPr>
          <p:cNvPr id="64" name="Elbow Connector 63"/>
          <p:cNvCxnSpPr>
            <a:stCxn id="3" idx="0"/>
            <a:endCxn id="4" idx="2"/>
          </p:cNvCxnSpPr>
          <p:nvPr/>
        </p:nvCxnSpPr>
        <p:spPr>
          <a:xfrm rot="5400000" flipH="1" flipV="1">
            <a:off x="1607904" y="3247262"/>
            <a:ext cx="366465" cy="419601"/>
          </a:xfrm>
          <a:prstGeom prst="bentConnector2">
            <a:avLst/>
          </a:prstGeom>
          <a:ln w="28575">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20" idx="3"/>
            <a:endCxn id="58" idx="1"/>
          </p:cNvCxnSpPr>
          <p:nvPr/>
        </p:nvCxnSpPr>
        <p:spPr>
          <a:xfrm>
            <a:off x="4775167" y="3273828"/>
            <a:ext cx="8766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8" idx="3"/>
            <a:endCxn id="59" idx="1"/>
          </p:cNvCxnSpPr>
          <p:nvPr/>
        </p:nvCxnSpPr>
        <p:spPr>
          <a:xfrm>
            <a:off x="7975866" y="3273828"/>
            <a:ext cx="26545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5995620" y="2007844"/>
                <a:ext cx="1342091" cy="646331"/>
              </a:xfrm>
              <a:prstGeom prst="rect">
                <a:avLst/>
              </a:prstGeom>
              <a:noFill/>
              <a:ln w="28575">
                <a:solidFill>
                  <a:schemeClr val="tx1"/>
                </a:solidFill>
              </a:ln>
            </p:spPr>
            <p:txBody>
              <a:bodyPr wrap="square" rtlCol="0">
                <a:spAutoFit/>
              </a:bodyPr>
              <a:lstStyle/>
              <a:p>
                <a:r>
                  <a:rPr lang="en-US" b="1" dirty="0" smtClean="0"/>
                  <a:t>Compute</a:t>
                </a:r>
              </a:p>
              <a:p>
                <a:pPr/>
                <a14:m>
                  <m:oMathPara xmlns:m="http://schemas.openxmlformats.org/officeDocument/2006/math">
                    <m:oMathParaPr>
                      <m:jc m:val="centerGroup"/>
                    </m:oMathParaPr>
                    <m:oMath xmlns:m="http://schemas.openxmlformats.org/officeDocument/2006/math">
                      <m:r>
                        <a:rPr lang="en-US" b="1" i="1" smtClean="0">
                          <a:latin typeface="Cambria Math"/>
                          <a:ea typeface="Cambria Math"/>
                        </a:rPr>
                        <m:t>𝛌</m:t>
                      </m:r>
                      <m:r>
                        <a:rPr lang="en-US" b="1" i="1" smtClean="0">
                          <a:latin typeface="Cambria Math"/>
                          <a:ea typeface="Cambria Math"/>
                        </a:rPr>
                        <m:t>,</m:t>
                      </m:r>
                      <m:r>
                        <a:rPr lang="en-US" b="1" i="1" smtClean="0">
                          <a:latin typeface="Cambria Math"/>
                          <a:ea typeface="Cambria Math"/>
                        </a:rPr>
                        <m:t>𝝓</m:t>
                      </m:r>
                      <m:r>
                        <a:rPr lang="en-US" b="1" i="1" smtClean="0">
                          <a:latin typeface="Cambria Math"/>
                          <a:ea typeface="Cambria Math"/>
                        </a:rPr>
                        <m:t>.</m:t>
                      </m:r>
                      <m:r>
                        <a:rPr lang="en-US" b="1" i="1" smtClean="0">
                          <a:latin typeface="Cambria Math"/>
                          <a:ea typeface="Cambria Math"/>
                        </a:rPr>
                        <m:t>𝑹</m:t>
                      </m:r>
                    </m:oMath>
                  </m:oMathPara>
                </a14:m>
                <a:endParaRPr lang="en-US" b="1" dirty="0"/>
              </a:p>
            </p:txBody>
          </p:sp>
        </mc:Choice>
        <mc:Fallback xmlns="">
          <p:sp>
            <p:nvSpPr>
              <p:cNvPr id="75" name="TextBox 74"/>
              <p:cNvSpPr txBox="1">
                <a:spLocks noRot="1" noChangeAspect="1" noMove="1" noResize="1" noEditPoints="1" noAdjustHandles="1" noChangeArrowheads="1" noChangeShapeType="1" noTextEdit="1"/>
              </p:cNvSpPr>
              <p:nvPr/>
            </p:nvSpPr>
            <p:spPr>
              <a:xfrm>
                <a:off x="5995620" y="2007844"/>
                <a:ext cx="1342091" cy="646331"/>
              </a:xfrm>
              <a:prstGeom prst="rect">
                <a:avLst/>
              </a:prstGeom>
              <a:blipFill rotWithShape="1">
                <a:blip r:embed="rId13"/>
                <a:stretch>
                  <a:fillRect l="-3111" t="-2703" r="-2222" b="-5405"/>
                </a:stretch>
              </a:blipFill>
              <a:ln w="28575">
                <a:solidFill>
                  <a:schemeClr val="tx1"/>
                </a:solidFill>
              </a:ln>
            </p:spPr>
            <p:txBody>
              <a:bodyPr/>
              <a:lstStyle/>
              <a:p>
                <a:r>
                  <a:rPr lang="en-US">
                    <a:noFill/>
                  </a:rPr>
                  <a:t> </a:t>
                </a:r>
              </a:p>
            </p:txBody>
          </p:sp>
        </mc:Fallback>
      </mc:AlternateContent>
      <p:cxnSp>
        <p:nvCxnSpPr>
          <p:cNvPr id="77" name="Elbow Connector 76"/>
          <p:cNvCxnSpPr>
            <a:stCxn id="59" idx="3"/>
            <a:endCxn id="75" idx="3"/>
          </p:cNvCxnSpPr>
          <p:nvPr/>
        </p:nvCxnSpPr>
        <p:spPr>
          <a:xfrm flipH="1" flipV="1">
            <a:off x="7337711" y="2331010"/>
            <a:ext cx="1258193" cy="942818"/>
          </a:xfrm>
          <a:prstGeom prst="bentConnector3">
            <a:avLst>
              <a:gd name="adj1" fmla="val -18169"/>
            </a:avLst>
          </a:prstGeom>
          <a:ln>
            <a:tailEnd type="arrow"/>
          </a:ln>
        </p:spPr>
        <p:style>
          <a:lnRef idx="2">
            <a:schemeClr val="dk1"/>
          </a:lnRef>
          <a:fillRef idx="0">
            <a:schemeClr val="dk1"/>
          </a:fillRef>
          <a:effectRef idx="1">
            <a:schemeClr val="dk1"/>
          </a:effectRef>
          <a:fontRef idx="minor">
            <a:schemeClr val="tx1"/>
          </a:fontRef>
        </p:style>
      </p:cxnSp>
      <p:cxnSp>
        <p:nvCxnSpPr>
          <p:cNvPr id="79" name="Elbow Connector 78"/>
          <p:cNvCxnSpPr>
            <a:stCxn id="75" idx="1"/>
            <a:endCxn id="20" idx="0"/>
          </p:cNvCxnSpPr>
          <p:nvPr/>
        </p:nvCxnSpPr>
        <p:spPr>
          <a:xfrm rot="10800000" flipV="1">
            <a:off x="4576236" y="2331010"/>
            <a:ext cx="1419385" cy="637350"/>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81" name="Elbow Connector 80"/>
          <p:cNvCxnSpPr>
            <a:stCxn id="59" idx="3"/>
            <a:endCxn id="58" idx="2"/>
          </p:cNvCxnSpPr>
          <p:nvPr/>
        </p:nvCxnSpPr>
        <p:spPr>
          <a:xfrm flipH="1">
            <a:off x="6813817" y="3273828"/>
            <a:ext cx="1782087" cy="205986"/>
          </a:xfrm>
          <a:prstGeom prst="bentConnector4">
            <a:avLst>
              <a:gd name="adj1" fmla="val -12828"/>
              <a:gd name="adj2" fmla="val 245687"/>
            </a:avLst>
          </a:prstGeom>
          <a:ln w="28575">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3" name="TextBox 82"/>
              <p:cNvSpPr txBox="1"/>
              <p:nvPr/>
            </p:nvSpPr>
            <p:spPr>
              <a:xfrm>
                <a:off x="6278382" y="4665501"/>
                <a:ext cx="1070871" cy="369332"/>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1" smtClean="0">
                                  <a:latin typeface="Cambria Math"/>
                                </a:rPr>
                                <m:t>𝑪</m:t>
                              </m:r>
                            </m:e>
                            <m:sub>
                              <m:r>
                                <a:rPr lang="en-US" b="1" i="1" smtClean="0">
                                  <a:latin typeface="Cambria Math"/>
                                </a:rPr>
                                <m:t>𝒆</m:t>
                              </m:r>
                            </m:sub>
                          </m:sSub>
                        </m:e>
                        <m:sup>
                          <m:r>
                            <a:rPr lang="en-US" b="1" i="1" smtClean="0">
                              <a:latin typeface="Cambria Math"/>
                            </a:rPr>
                            <m:t>𝒏</m:t>
                          </m:r>
                        </m:sup>
                      </m:sSup>
                      <m:sSup>
                        <m:sSupPr>
                          <m:ctrlPr>
                            <a:rPr lang="en-US" b="1" i="1">
                              <a:latin typeface="Cambria Math"/>
                            </a:rPr>
                          </m:ctrlPr>
                        </m:sSupPr>
                        <m:e>
                          <m:sSub>
                            <m:sSubPr>
                              <m:ctrlPr>
                                <a:rPr lang="en-US" b="1" i="1">
                                  <a:latin typeface="Cambria Math"/>
                                </a:rPr>
                              </m:ctrlPr>
                            </m:sSubPr>
                            <m:e>
                              <m:r>
                                <a:rPr lang="en-US" b="1" i="1">
                                  <a:latin typeface="Cambria Math"/>
                                  <a:ea typeface="Cambria Math"/>
                                </a:rPr>
                                <m:t>𝝎</m:t>
                              </m:r>
                            </m:e>
                            <m:sub>
                              <m:r>
                                <a:rPr lang="en-US" b="1" i="1">
                                  <a:latin typeface="Cambria Math"/>
                                </a:rPr>
                                <m:t>𝒊𝒆</m:t>
                              </m:r>
                            </m:sub>
                          </m:sSub>
                        </m:e>
                        <m:sup>
                          <m:r>
                            <a:rPr lang="en-US" b="1" i="1">
                              <a:latin typeface="Cambria Math"/>
                            </a:rPr>
                            <m:t>𝒏</m:t>
                          </m:r>
                        </m:sup>
                      </m:sSup>
                    </m:oMath>
                  </m:oMathPara>
                </a14:m>
                <a:endParaRPr lang="en-US" b="1" dirty="0"/>
              </a:p>
            </p:txBody>
          </p:sp>
        </mc:Choice>
        <mc:Fallback xmlns="">
          <p:sp>
            <p:nvSpPr>
              <p:cNvPr id="83" name="TextBox 82"/>
              <p:cNvSpPr txBox="1">
                <a:spLocks noRot="1" noChangeAspect="1" noMove="1" noResize="1" noEditPoints="1" noAdjustHandles="1" noChangeArrowheads="1" noChangeShapeType="1" noTextEdit="1"/>
              </p:cNvSpPr>
              <p:nvPr/>
            </p:nvSpPr>
            <p:spPr>
              <a:xfrm>
                <a:off x="6278382" y="4665501"/>
                <a:ext cx="1070871" cy="369332"/>
              </a:xfrm>
              <a:prstGeom prst="rect">
                <a:avLst/>
              </a:prstGeom>
              <a:blipFill rotWithShape="1">
                <a:blip r:embed="rId14"/>
                <a:stretch>
                  <a:fillRect/>
                </a:stretch>
              </a:blipFill>
              <a:ln w="28575">
                <a:solidFill>
                  <a:schemeClr val="tx1"/>
                </a:solidFill>
              </a:ln>
            </p:spPr>
            <p:txBody>
              <a:bodyPr/>
              <a:lstStyle/>
              <a:p>
                <a:r>
                  <a:rPr lang="en-US">
                    <a:noFill/>
                  </a:rPr>
                  <a:t> </a:t>
                </a:r>
              </a:p>
            </p:txBody>
          </p:sp>
        </mc:Fallback>
      </mc:AlternateContent>
      <p:cxnSp>
        <p:nvCxnSpPr>
          <p:cNvPr id="85" name="Elbow Connector 84"/>
          <p:cNvCxnSpPr>
            <a:stCxn id="83" idx="1"/>
            <a:endCxn id="42" idx="2"/>
          </p:cNvCxnSpPr>
          <p:nvPr/>
        </p:nvCxnSpPr>
        <p:spPr>
          <a:xfrm rot="10800000">
            <a:off x="4014450" y="4201691"/>
            <a:ext cx="2263933" cy="648476"/>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5270583" y="5809885"/>
            <a:ext cx="304800" cy="3254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Elbow Connector 87"/>
          <p:cNvCxnSpPr>
            <a:stCxn id="20" idx="3"/>
            <a:endCxn id="86" idx="0"/>
          </p:cNvCxnSpPr>
          <p:nvPr/>
        </p:nvCxnSpPr>
        <p:spPr>
          <a:xfrm>
            <a:off x="4775167" y="3273828"/>
            <a:ext cx="647816" cy="253605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9" idx="3"/>
            <a:endCxn id="83" idx="3"/>
          </p:cNvCxnSpPr>
          <p:nvPr/>
        </p:nvCxnSpPr>
        <p:spPr>
          <a:xfrm flipH="1">
            <a:off x="7349253" y="3273828"/>
            <a:ext cx="1246651" cy="1576339"/>
          </a:xfrm>
          <a:prstGeom prst="bentConnector3">
            <a:avLst>
              <a:gd name="adj1" fmla="val -1833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p:cNvSpPr txBox="1"/>
              <p:nvPr/>
            </p:nvSpPr>
            <p:spPr>
              <a:xfrm>
                <a:off x="6466671" y="5424869"/>
                <a:ext cx="694293" cy="369332"/>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smtClean="0">
                                  <a:latin typeface="Cambria Math"/>
                                  <a:ea typeface="Cambria Math"/>
                                </a:rPr>
                                <m:t>𝛚</m:t>
                              </m:r>
                            </m:e>
                            <m:sub>
                              <m:r>
                                <a:rPr lang="en-US" b="1" i="0" smtClean="0">
                                  <a:latin typeface="Cambria Math"/>
                                </a:rPr>
                                <m:t>𝐢𝐞</m:t>
                              </m:r>
                            </m:sub>
                          </m:sSub>
                        </m:e>
                        <m:sup>
                          <m:r>
                            <a:rPr lang="en-US" b="1" i="0" smtClean="0">
                              <a:latin typeface="Cambria Math"/>
                            </a:rPr>
                            <m:t>𝐧</m:t>
                          </m:r>
                        </m:sup>
                      </m:sSup>
                    </m:oMath>
                  </m:oMathPara>
                </a14:m>
                <a:endParaRPr lang="en-US" b="1" dirty="0"/>
              </a:p>
            </p:txBody>
          </p:sp>
        </mc:Choice>
        <mc:Fallback xmlns="">
          <p:sp>
            <p:nvSpPr>
              <p:cNvPr id="95" name="TextBox 94"/>
              <p:cNvSpPr txBox="1">
                <a:spLocks noRot="1" noChangeAspect="1" noMove="1" noResize="1" noEditPoints="1" noAdjustHandles="1" noChangeArrowheads="1" noChangeShapeType="1" noTextEdit="1"/>
              </p:cNvSpPr>
              <p:nvPr/>
            </p:nvSpPr>
            <p:spPr>
              <a:xfrm>
                <a:off x="6466671" y="5424869"/>
                <a:ext cx="694293" cy="369332"/>
              </a:xfrm>
              <a:prstGeom prst="rect">
                <a:avLst/>
              </a:prstGeom>
              <a:blipFill rotWithShape="1">
                <a:blip r:embed="rId15"/>
                <a:stretch>
                  <a:fillRect/>
                </a:stretch>
              </a:blipFill>
              <a:ln w="28575">
                <a:solidFill>
                  <a:schemeClr val="tx1"/>
                </a:solidFill>
              </a:ln>
            </p:spPr>
            <p:txBody>
              <a:bodyPr/>
              <a:lstStyle/>
              <a:p>
                <a:r>
                  <a:rPr lang="en-US">
                    <a:noFill/>
                  </a:rPr>
                  <a:t> </a:t>
                </a:r>
              </a:p>
            </p:txBody>
          </p:sp>
        </mc:Fallback>
      </mc:AlternateContent>
      <p:cxnSp>
        <p:nvCxnSpPr>
          <p:cNvPr id="97" name="Straight Arrow Connector 96"/>
          <p:cNvCxnSpPr>
            <a:stCxn id="95" idx="0"/>
            <a:endCxn id="83" idx="2"/>
          </p:cNvCxnSpPr>
          <p:nvPr/>
        </p:nvCxnSpPr>
        <p:spPr>
          <a:xfrm flipV="1">
            <a:off x="6813818" y="5034833"/>
            <a:ext cx="0" cy="3900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4229089" y="4480835"/>
                <a:ext cx="6942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smtClean="0">
                                  <a:latin typeface="Cambria Math"/>
                                  <a:ea typeface="Cambria Math"/>
                                </a:rPr>
                                <m:t>𝛚</m:t>
                              </m:r>
                            </m:e>
                            <m:sub>
                              <m:r>
                                <a:rPr lang="en-US" b="1" i="0" smtClean="0">
                                  <a:latin typeface="Cambria Math"/>
                                </a:rPr>
                                <m:t>𝐢𝐞</m:t>
                              </m:r>
                            </m:sub>
                          </m:sSub>
                        </m:e>
                        <m:sup>
                          <m:r>
                            <a:rPr lang="en-US" b="1" i="0" smtClean="0">
                              <a:latin typeface="Cambria Math"/>
                            </a:rPr>
                            <m:t>𝐧</m:t>
                          </m:r>
                        </m:sup>
                      </m:sSup>
                    </m:oMath>
                  </m:oMathPara>
                </a14:m>
                <a:endParaRPr lang="en-US" b="1" dirty="0"/>
              </a:p>
            </p:txBody>
          </p:sp>
        </mc:Choice>
        <mc:Fallback xmlns="">
          <p:sp>
            <p:nvSpPr>
              <p:cNvPr id="99" name="TextBox 98"/>
              <p:cNvSpPr txBox="1">
                <a:spLocks noRot="1" noChangeAspect="1" noMove="1" noResize="1" noEditPoints="1" noAdjustHandles="1" noChangeArrowheads="1" noChangeShapeType="1" noTextEdit="1"/>
              </p:cNvSpPr>
              <p:nvPr/>
            </p:nvSpPr>
            <p:spPr>
              <a:xfrm>
                <a:off x="4229089" y="4480835"/>
                <a:ext cx="694293" cy="369332"/>
              </a:xfrm>
              <a:prstGeom prst="rect">
                <a:avLst/>
              </a:prstGeom>
              <a:blipFill rotWithShape="1">
                <a:blip r:embed="rId16"/>
                <a:stretch>
                  <a:fillRect b="-1639"/>
                </a:stretch>
              </a:blipFill>
            </p:spPr>
            <p:txBody>
              <a:bodyPr/>
              <a:lstStyle/>
              <a:p>
                <a:r>
                  <a:rPr lang="en-US">
                    <a:noFill/>
                  </a:rPr>
                  <a:t> </a:t>
                </a:r>
              </a:p>
            </p:txBody>
          </p:sp>
        </mc:Fallback>
      </mc:AlternateContent>
      <p:cxnSp>
        <p:nvCxnSpPr>
          <p:cNvPr id="102" name="Elbow Connector 101"/>
          <p:cNvCxnSpPr>
            <a:stCxn id="83" idx="1"/>
            <a:endCxn id="86" idx="6"/>
          </p:cNvCxnSpPr>
          <p:nvPr/>
        </p:nvCxnSpPr>
        <p:spPr>
          <a:xfrm rot="10800000" flipV="1">
            <a:off x="5575384" y="4850167"/>
            <a:ext cx="702999" cy="112246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1128847" y="5737084"/>
                <a:ext cx="3752759" cy="434543"/>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acc>
                                <m:accPr>
                                  <m:chr m:val="̇"/>
                                  <m:ctrlPr>
                                    <a:rPr lang="en-US" b="1" i="1" smtClean="0">
                                      <a:latin typeface="Cambria Math"/>
                                    </a:rPr>
                                  </m:ctrlPr>
                                </m:accPr>
                                <m:e>
                                  <m:r>
                                    <a:rPr lang="en-US" b="1" i="1" smtClean="0">
                                      <a:latin typeface="Cambria Math"/>
                                    </a:rPr>
                                    <m:t>𝑪</m:t>
                                  </m:r>
                                </m:e>
                              </m:acc>
                            </m:e>
                            <m:sub>
                              <m:r>
                                <a:rPr lang="en-US" b="1" i="1" smtClean="0">
                                  <a:latin typeface="Cambria Math"/>
                                </a:rPr>
                                <m:t>𝒃</m:t>
                              </m:r>
                            </m:sub>
                          </m:sSub>
                        </m:e>
                        <m:sup>
                          <m:r>
                            <a:rPr lang="en-US" b="1" i="1" smtClean="0">
                              <a:latin typeface="Cambria Math"/>
                            </a:rPr>
                            <m:t>𝒏</m:t>
                          </m:r>
                        </m:sup>
                      </m:sSup>
                      <m:r>
                        <a:rPr lang="en-US" b="1" i="1" smtClean="0">
                          <a:latin typeface="Cambria Math"/>
                        </a:rPr>
                        <m:t>=</m:t>
                      </m:r>
                      <m:sSup>
                        <m:sSupPr>
                          <m:ctrlPr>
                            <a:rPr lang="en-US" b="1" i="1" smtClean="0">
                              <a:latin typeface="Cambria Math"/>
                            </a:rPr>
                          </m:ctrlPr>
                        </m:sSupPr>
                        <m:e>
                          <m:sSub>
                            <m:sSubPr>
                              <m:ctrlPr>
                                <a:rPr lang="en-US" b="1" i="1" smtClean="0">
                                  <a:latin typeface="Cambria Math"/>
                                </a:rPr>
                              </m:ctrlPr>
                            </m:sSubPr>
                            <m:e>
                              <m:r>
                                <a:rPr lang="en-US" b="1" i="1" smtClean="0">
                                  <a:latin typeface="Cambria Math"/>
                                </a:rPr>
                                <m:t>𝑪</m:t>
                              </m:r>
                            </m:e>
                            <m:sub>
                              <m:r>
                                <a:rPr lang="en-US" b="1" i="1" smtClean="0">
                                  <a:latin typeface="Cambria Math"/>
                                </a:rPr>
                                <m:t>𝒃</m:t>
                              </m:r>
                            </m:sub>
                          </m:sSub>
                        </m:e>
                        <m:sup>
                          <m:r>
                            <a:rPr lang="en-US" b="1" i="1" smtClean="0">
                              <a:latin typeface="Cambria Math"/>
                            </a:rPr>
                            <m:t>𝒏</m:t>
                          </m:r>
                        </m:sup>
                      </m:sSup>
                      <m:d>
                        <m:dPr>
                          <m:begChr m:val="["/>
                          <m:endChr m:val="]"/>
                          <m:ctrlPr>
                            <a:rPr lang="en-US" b="1" i="1" smtClean="0">
                              <a:latin typeface="Cambria Math"/>
                            </a:rPr>
                          </m:ctrlPr>
                        </m:dPr>
                        <m:e>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𝝎</m:t>
                                  </m:r>
                                </m:e>
                                <m:sub>
                                  <m:r>
                                    <a:rPr lang="en-US" b="1" i="1" smtClean="0">
                                      <a:latin typeface="Cambria Math"/>
                                    </a:rPr>
                                    <m:t>𝒊𝒃</m:t>
                                  </m:r>
                                </m:sub>
                              </m:sSub>
                            </m:e>
                            <m:sup>
                              <m:r>
                                <a:rPr lang="en-US" b="1" i="1" smtClean="0">
                                  <a:latin typeface="Cambria Math"/>
                                </a:rPr>
                                <m:t>𝒃</m:t>
                              </m:r>
                            </m:sup>
                          </m:sSup>
                          <m:r>
                            <a:rPr lang="en-US" b="1" i="1" smtClean="0">
                              <a:latin typeface="Cambria Math"/>
                              <a:ea typeface="Cambria Math"/>
                            </a:rPr>
                            <m:t>×</m:t>
                          </m:r>
                        </m:e>
                      </m:d>
                      <m:r>
                        <a:rPr lang="en-US" b="1" i="0" smtClean="0">
                          <a:latin typeface="Cambria Math"/>
                        </a:rPr>
                        <m:t>−</m:t>
                      </m:r>
                      <m:d>
                        <m:dPr>
                          <m:begChr m:val="["/>
                          <m:endChr m:val="]"/>
                          <m:ctrlPr>
                            <a:rPr lang="en-US" b="1" i="1" smtClean="0">
                              <a:latin typeface="Cambria Math"/>
                            </a:rPr>
                          </m:ctrlPr>
                        </m:dPr>
                        <m:e>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𝝎</m:t>
                                  </m:r>
                                </m:e>
                                <m:sub>
                                  <m:r>
                                    <a:rPr lang="en-US" b="1" i="1" smtClean="0">
                                      <a:latin typeface="Cambria Math"/>
                                    </a:rPr>
                                    <m:t>𝒊𝒏</m:t>
                                  </m:r>
                                </m:sub>
                              </m:sSub>
                            </m:e>
                            <m:sup>
                              <m:r>
                                <a:rPr lang="en-US" b="1" i="1" smtClean="0">
                                  <a:latin typeface="Cambria Math"/>
                                </a:rPr>
                                <m:t>𝒏</m:t>
                              </m:r>
                            </m:sup>
                          </m:sSup>
                          <m:r>
                            <a:rPr lang="en-US" b="1" i="1" smtClean="0">
                              <a:latin typeface="Cambria Math"/>
                              <a:ea typeface="Cambria Math"/>
                            </a:rPr>
                            <m:t>×</m:t>
                          </m:r>
                        </m:e>
                      </m:d>
                      <m:sSup>
                        <m:sSupPr>
                          <m:ctrlPr>
                            <a:rPr lang="en-US" b="1" i="1" smtClean="0">
                              <a:latin typeface="Cambria Math"/>
                            </a:rPr>
                          </m:ctrlPr>
                        </m:sSupPr>
                        <m:e>
                          <m:sSub>
                            <m:sSubPr>
                              <m:ctrlPr>
                                <a:rPr lang="en-US" b="1" i="1" smtClean="0">
                                  <a:latin typeface="Cambria Math"/>
                                </a:rPr>
                              </m:ctrlPr>
                            </m:sSubPr>
                            <m:e>
                              <m:r>
                                <a:rPr lang="en-US" b="1" i="1" smtClean="0">
                                  <a:latin typeface="Cambria Math"/>
                                </a:rPr>
                                <m:t>𝑪</m:t>
                              </m:r>
                            </m:e>
                            <m:sub>
                              <m:r>
                                <a:rPr lang="en-US" b="1" i="1" smtClean="0">
                                  <a:latin typeface="Cambria Math"/>
                                </a:rPr>
                                <m:t>𝒃</m:t>
                              </m:r>
                            </m:sub>
                          </m:sSub>
                        </m:e>
                        <m:sup>
                          <m:r>
                            <a:rPr lang="en-US" b="1" i="1" smtClean="0">
                              <a:latin typeface="Cambria Math"/>
                            </a:rPr>
                            <m:t>𝒏</m:t>
                          </m:r>
                        </m:sup>
                      </m:sSup>
                    </m:oMath>
                  </m:oMathPara>
                </a14:m>
                <a:endParaRPr lang="en-US" b="1"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128847" y="5737084"/>
                <a:ext cx="3752759" cy="434543"/>
              </a:xfrm>
              <a:prstGeom prst="rect">
                <a:avLst/>
              </a:prstGeom>
              <a:blipFill rotWithShape="1">
                <a:blip r:embed="rId17"/>
                <a:stretch>
                  <a:fillRect/>
                </a:stretch>
              </a:blipFill>
              <a:ln w="28575">
                <a:solidFill>
                  <a:schemeClr val="tx1"/>
                </a:solidFill>
              </a:ln>
            </p:spPr>
            <p:txBody>
              <a:bodyPr/>
              <a:lstStyle/>
              <a:p>
                <a:r>
                  <a:rPr lang="en-US">
                    <a:noFill/>
                  </a:rPr>
                  <a:t> </a:t>
                </a:r>
              </a:p>
            </p:txBody>
          </p:sp>
        </mc:Fallback>
      </mc:AlternateContent>
      <p:cxnSp>
        <p:nvCxnSpPr>
          <p:cNvPr id="105" name="Elbow Connector 104"/>
          <p:cNvCxnSpPr>
            <a:stCxn id="86" idx="4"/>
            <a:endCxn id="103" idx="2"/>
          </p:cNvCxnSpPr>
          <p:nvPr/>
        </p:nvCxnSpPr>
        <p:spPr>
          <a:xfrm rot="5400000">
            <a:off x="4195976" y="4944619"/>
            <a:ext cx="36259" cy="2417756"/>
          </a:xfrm>
          <a:prstGeom prst="bentConnector3">
            <a:avLst>
              <a:gd name="adj1" fmla="val 13800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a:off x="3417121" y="4856437"/>
                <a:ext cx="354584" cy="554960"/>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a:rPr>
                          </m:ctrlPr>
                        </m:fPr>
                        <m:num>
                          <m:r>
                            <a:rPr lang="en-US" sz="1600" b="1" i="0" smtClean="0">
                              <a:latin typeface="Cambria Math"/>
                            </a:rPr>
                            <m:t>𝟏</m:t>
                          </m:r>
                        </m:num>
                        <m:den>
                          <m:r>
                            <a:rPr lang="en-US" sz="1600" b="1" i="0" smtClean="0">
                              <a:latin typeface="Cambria Math"/>
                            </a:rPr>
                            <m:t>𝐬</m:t>
                          </m:r>
                        </m:den>
                      </m:f>
                    </m:oMath>
                  </m:oMathPara>
                </a14:m>
                <a:endParaRPr lang="en-US" sz="1600" b="1"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417121" y="4856437"/>
                <a:ext cx="354584" cy="554960"/>
              </a:xfrm>
              <a:prstGeom prst="rect">
                <a:avLst/>
              </a:prstGeom>
              <a:blipFill rotWithShape="1">
                <a:blip r:embed="rId18"/>
                <a:stretch>
                  <a:fillRect/>
                </a:stretch>
              </a:blipFill>
              <a:ln w="28575">
                <a:solidFill>
                  <a:schemeClr val="tx1"/>
                </a:solidFill>
              </a:ln>
            </p:spPr>
            <p:txBody>
              <a:bodyPr/>
              <a:lstStyle/>
              <a:p>
                <a:r>
                  <a:rPr lang="en-US">
                    <a:noFill/>
                  </a:rPr>
                  <a:t> </a:t>
                </a:r>
              </a:p>
            </p:txBody>
          </p:sp>
        </mc:Fallback>
      </mc:AlternateContent>
      <p:cxnSp>
        <p:nvCxnSpPr>
          <p:cNvPr id="109" name="Elbow Connector 108"/>
          <p:cNvCxnSpPr>
            <a:stCxn id="103" idx="3"/>
            <a:endCxn id="107" idx="3"/>
          </p:cNvCxnSpPr>
          <p:nvPr/>
        </p:nvCxnSpPr>
        <p:spPr>
          <a:xfrm flipH="1" flipV="1">
            <a:off x="3771705" y="5133917"/>
            <a:ext cx="1109901" cy="820439"/>
          </a:xfrm>
          <a:prstGeom prst="bentConnector3">
            <a:avLst>
              <a:gd name="adj1" fmla="val -20596"/>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107" idx="1"/>
            <a:endCxn id="103" idx="0"/>
          </p:cNvCxnSpPr>
          <p:nvPr/>
        </p:nvCxnSpPr>
        <p:spPr>
          <a:xfrm rot="10800000" flipV="1">
            <a:off x="3005227" y="5133916"/>
            <a:ext cx="411894" cy="603167"/>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107" idx="1"/>
            <a:endCxn id="3" idx="2"/>
          </p:cNvCxnSpPr>
          <p:nvPr/>
        </p:nvCxnSpPr>
        <p:spPr>
          <a:xfrm rot="10800000">
            <a:off x="1581337" y="4020079"/>
            <a:ext cx="1835785" cy="111383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p:cNvSpPr txBox="1"/>
              <p:nvPr/>
            </p:nvSpPr>
            <p:spPr>
              <a:xfrm>
                <a:off x="2002948" y="4665502"/>
                <a:ext cx="6125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1" smtClean="0">
                                  <a:latin typeface="Cambria Math"/>
                                </a:rPr>
                                <m:t>𝑪</m:t>
                              </m:r>
                            </m:e>
                            <m:sub>
                              <m:r>
                                <a:rPr lang="en-US" b="1" i="1" smtClean="0">
                                  <a:latin typeface="Cambria Math"/>
                                </a:rPr>
                                <m:t>𝒃</m:t>
                              </m:r>
                            </m:sub>
                          </m:sSub>
                        </m:e>
                        <m:sup>
                          <m:r>
                            <a:rPr lang="en-US" b="1" i="1" smtClean="0">
                              <a:latin typeface="Cambria Math"/>
                            </a:rPr>
                            <m:t>𝒏</m:t>
                          </m:r>
                        </m:sup>
                      </m:sSup>
                    </m:oMath>
                  </m:oMathPara>
                </a14:m>
                <a:endParaRPr lang="en-US" b="1" dirty="0"/>
              </a:p>
            </p:txBody>
          </p:sp>
        </mc:Choice>
        <mc:Fallback xmlns="">
          <p:sp>
            <p:nvSpPr>
              <p:cNvPr id="119" name="TextBox 118"/>
              <p:cNvSpPr txBox="1">
                <a:spLocks noRot="1" noChangeAspect="1" noMove="1" noResize="1" noEditPoints="1" noAdjustHandles="1" noChangeArrowheads="1" noChangeShapeType="1" noTextEdit="1"/>
              </p:cNvSpPr>
              <p:nvPr/>
            </p:nvSpPr>
            <p:spPr>
              <a:xfrm>
                <a:off x="2002948" y="4665502"/>
                <a:ext cx="612539" cy="369332"/>
              </a:xfrm>
              <a:prstGeom prst="rect">
                <a:avLst/>
              </a:prstGeom>
              <a:blipFill rotWithShape="1">
                <a:blip r:embed="rId19"/>
                <a:stretch>
                  <a:fillRect b="-3279"/>
                </a:stretch>
              </a:blipFill>
            </p:spPr>
            <p:txBody>
              <a:bodyPr/>
              <a:lstStyle/>
              <a:p>
                <a:r>
                  <a:rPr lang="en-US">
                    <a:noFill/>
                  </a:rPr>
                  <a:t> </a:t>
                </a:r>
              </a:p>
            </p:txBody>
          </p:sp>
        </mc:Fallback>
      </mc:AlternateContent>
      <p:sp>
        <p:nvSpPr>
          <p:cNvPr id="121" name="TextBox 120"/>
          <p:cNvSpPr txBox="1"/>
          <p:nvPr/>
        </p:nvSpPr>
        <p:spPr>
          <a:xfrm>
            <a:off x="1277853" y="1968164"/>
            <a:ext cx="643961" cy="369332"/>
          </a:xfrm>
          <a:prstGeom prst="rect">
            <a:avLst/>
          </a:prstGeom>
          <a:noFill/>
          <a:ln w="28575">
            <a:solidFill>
              <a:schemeClr val="tx1"/>
            </a:solidFill>
          </a:ln>
        </p:spPr>
        <p:txBody>
          <a:bodyPr wrap="square" rtlCol="0">
            <a:spAutoFit/>
          </a:bodyPr>
          <a:lstStyle/>
          <a:p>
            <a:r>
              <a:rPr lang="en-US" b="1" dirty="0" err="1" smtClean="0"/>
              <a:t>Acc</a:t>
            </a:r>
            <a:endParaRPr lang="en-US" b="1" dirty="0"/>
          </a:p>
        </p:txBody>
      </p:sp>
      <mc:AlternateContent xmlns:mc="http://schemas.openxmlformats.org/markup-compatibility/2006" xmlns:a14="http://schemas.microsoft.com/office/drawing/2010/main">
        <mc:Choice Requires="a14">
          <p:sp>
            <p:nvSpPr>
              <p:cNvPr id="124" name="TextBox 123"/>
              <p:cNvSpPr txBox="1"/>
              <p:nvPr/>
            </p:nvSpPr>
            <p:spPr>
              <a:xfrm>
                <a:off x="942924" y="3201385"/>
                <a:ext cx="454932" cy="3797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r>
                            <a:rPr lang="en-US" b="1" i="0" smtClean="0">
                              <a:latin typeface="Cambria Math"/>
                            </a:rPr>
                            <m:t>𝐟</m:t>
                          </m:r>
                        </m:e>
                        <m:sup>
                          <m:r>
                            <a:rPr lang="en-US" b="1" i="0" smtClean="0">
                              <a:latin typeface="Cambria Math"/>
                            </a:rPr>
                            <m:t>𝐛</m:t>
                          </m:r>
                        </m:sup>
                      </m:sSup>
                    </m:oMath>
                  </m:oMathPara>
                </a14:m>
                <a:endParaRPr lang="en-US" b="1" dirty="0"/>
              </a:p>
            </p:txBody>
          </p:sp>
        </mc:Choice>
        <mc:Fallback xmlns="">
          <p:sp>
            <p:nvSpPr>
              <p:cNvPr id="124" name="TextBox 123"/>
              <p:cNvSpPr txBox="1">
                <a:spLocks noRot="1" noChangeAspect="1" noMove="1" noResize="1" noEditPoints="1" noAdjustHandles="1" noChangeArrowheads="1" noChangeShapeType="1" noTextEdit="1"/>
              </p:cNvSpPr>
              <p:nvPr/>
            </p:nvSpPr>
            <p:spPr>
              <a:xfrm>
                <a:off x="942924" y="3201385"/>
                <a:ext cx="454932" cy="379784"/>
              </a:xfrm>
              <a:prstGeom prst="rect">
                <a:avLst/>
              </a:prstGeom>
              <a:blipFill rotWithShape="1">
                <a:blip r:embed="rId20"/>
                <a:stretch>
                  <a:fillRect/>
                </a:stretch>
              </a:blipFill>
            </p:spPr>
            <p:txBody>
              <a:bodyPr/>
              <a:lstStyle/>
              <a:p>
                <a:r>
                  <a:rPr lang="en-US">
                    <a:noFill/>
                  </a:rPr>
                  <a:t> </a:t>
                </a:r>
              </a:p>
            </p:txBody>
          </p:sp>
        </mc:Fallback>
      </mc:AlternateContent>
      <p:sp>
        <p:nvSpPr>
          <p:cNvPr id="127" name="TextBox 126"/>
          <p:cNvSpPr txBox="1"/>
          <p:nvPr/>
        </p:nvSpPr>
        <p:spPr>
          <a:xfrm>
            <a:off x="637742" y="4392332"/>
            <a:ext cx="640112" cy="369332"/>
          </a:xfrm>
          <a:prstGeom prst="rect">
            <a:avLst/>
          </a:prstGeom>
          <a:noFill/>
          <a:ln w="28575">
            <a:solidFill>
              <a:schemeClr val="tx1"/>
            </a:solidFill>
          </a:ln>
        </p:spPr>
        <p:txBody>
          <a:bodyPr wrap="none" rtlCol="0">
            <a:spAutoFit/>
          </a:bodyPr>
          <a:lstStyle/>
          <a:p>
            <a:r>
              <a:rPr lang="en-US" b="1" dirty="0" smtClean="0"/>
              <a:t>Gyro</a:t>
            </a:r>
            <a:endParaRPr lang="en-US" b="1" dirty="0"/>
          </a:p>
        </p:txBody>
      </p:sp>
      <mc:AlternateContent xmlns:mc="http://schemas.openxmlformats.org/markup-compatibility/2006" xmlns:a14="http://schemas.microsoft.com/office/drawing/2010/main">
        <mc:Choice Requires="a14">
          <p:sp>
            <p:nvSpPr>
              <p:cNvPr id="130" name="TextBox 129"/>
              <p:cNvSpPr txBox="1"/>
              <p:nvPr/>
            </p:nvSpPr>
            <p:spPr>
              <a:xfrm>
                <a:off x="245693" y="5585545"/>
                <a:ext cx="708720" cy="3797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𝝎</m:t>
                              </m:r>
                            </m:e>
                            <m:sub>
                              <m:r>
                                <a:rPr lang="en-US" b="1" i="1" smtClean="0">
                                  <a:latin typeface="Cambria Math"/>
                                </a:rPr>
                                <m:t>𝒊𝒃</m:t>
                              </m:r>
                            </m:sub>
                          </m:sSub>
                        </m:e>
                        <m:sup>
                          <m:r>
                            <a:rPr lang="en-US" b="1" i="1" smtClean="0">
                              <a:latin typeface="Cambria Math"/>
                            </a:rPr>
                            <m:t>𝒃</m:t>
                          </m:r>
                        </m:sup>
                      </m:sSup>
                    </m:oMath>
                  </m:oMathPara>
                </a14:m>
                <a:endParaRPr lang="en-US" b="1" dirty="0"/>
              </a:p>
            </p:txBody>
          </p:sp>
        </mc:Choice>
        <mc:Fallback xmlns="">
          <p:sp>
            <p:nvSpPr>
              <p:cNvPr id="130" name="TextBox 129"/>
              <p:cNvSpPr txBox="1">
                <a:spLocks noRot="1" noChangeAspect="1" noMove="1" noResize="1" noEditPoints="1" noAdjustHandles="1" noChangeArrowheads="1" noChangeShapeType="1" noTextEdit="1"/>
              </p:cNvSpPr>
              <p:nvPr/>
            </p:nvSpPr>
            <p:spPr>
              <a:xfrm>
                <a:off x="245693" y="5585545"/>
                <a:ext cx="708720" cy="379784"/>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4576236" y="6192299"/>
                <a:ext cx="7071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𝛚</m:t>
                              </m:r>
                            </m:e>
                            <m:sub>
                              <m:r>
                                <a:rPr lang="en-US" b="1" i="0" smtClean="0">
                                  <a:latin typeface="Cambria Math"/>
                                </a:rPr>
                                <m:t>𝐢𝐧</m:t>
                              </m:r>
                            </m:sub>
                          </m:sSub>
                        </m:e>
                        <m:sup>
                          <m:r>
                            <a:rPr lang="en-US" b="1" i="0" smtClean="0">
                              <a:latin typeface="Cambria Math"/>
                            </a:rPr>
                            <m:t>𝐧</m:t>
                          </m:r>
                        </m:sup>
                      </m:sSup>
                    </m:oMath>
                  </m:oMathPara>
                </a14:m>
                <a:endParaRPr lang="en-US" b="1" dirty="0"/>
              </a:p>
            </p:txBody>
          </p:sp>
        </mc:Choice>
        <mc:Fallback xmlns="">
          <p:sp>
            <p:nvSpPr>
              <p:cNvPr id="131" name="TextBox 130"/>
              <p:cNvSpPr txBox="1">
                <a:spLocks noRot="1" noChangeAspect="1" noMove="1" noResize="1" noEditPoints="1" noAdjustHandles="1" noChangeArrowheads="1" noChangeShapeType="1" noTextEdit="1"/>
              </p:cNvSpPr>
              <p:nvPr/>
            </p:nvSpPr>
            <p:spPr>
              <a:xfrm>
                <a:off x="4576236" y="6192299"/>
                <a:ext cx="707117" cy="369332"/>
              </a:xfrm>
              <a:prstGeom prst="rect">
                <a:avLst/>
              </a:prstGeom>
              <a:blipFill rotWithShape="1">
                <a:blip r:embed="rId22"/>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584930" y="601422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32" name="TextBox 131"/>
              <p:cNvSpPr txBox="1">
                <a:spLocks noRot="1" noChangeAspect="1" noMove="1" noResize="1" noEditPoints="1" noAdjustHandles="1" noChangeArrowheads="1" noChangeShapeType="1" noTextEdit="1"/>
              </p:cNvSpPr>
              <p:nvPr/>
            </p:nvSpPr>
            <p:spPr>
              <a:xfrm>
                <a:off x="5584930" y="6014220"/>
                <a:ext cx="410690" cy="369332"/>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5422983" y="544714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33" name="TextBox 132"/>
              <p:cNvSpPr txBox="1">
                <a:spLocks noRot="1" noChangeAspect="1" noMove="1" noResize="1" noEditPoints="1" noAdjustHandles="1" noChangeArrowheads="1" noChangeShapeType="1" noTextEdit="1"/>
              </p:cNvSpPr>
              <p:nvPr/>
            </p:nvSpPr>
            <p:spPr>
              <a:xfrm>
                <a:off x="5422983" y="5447140"/>
                <a:ext cx="410690" cy="369332"/>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p:cNvSpPr txBox="1"/>
              <p:nvPr/>
            </p:nvSpPr>
            <p:spPr>
              <a:xfrm>
                <a:off x="1804442" y="2783695"/>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34" name="TextBox 133"/>
              <p:cNvSpPr txBox="1">
                <a:spLocks noRot="1" noChangeAspect="1" noMove="1" noResize="1" noEditPoints="1" noAdjustHandles="1" noChangeArrowheads="1" noChangeShapeType="1" noTextEdit="1"/>
              </p:cNvSpPr>
              <p:nvPr/>
            </p:nvSpPr>
            <p:spPr>
              <a:xfrm>
                <a:off x="1804442" y="2783695"/>
                <a:ext cx="410690" cy="369332"/>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p:cNvSpPr txBox="1"/>
              <p:nvPr/>
            </p:nvSpPr>
            <p:spPr>
              <a:xfrm>
                <a:off x="4576236" y="467208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35" name="TextBox 134"/>
              <p:cNvSpPr txBox="1">
                <a:spLocks noRot="1" noChangeAspect="1" noMove="1" noResize="1" noEditPoints="1" noAdjustHandles="1" noChangeArrowheads="1" noChangeShapeType="1" noTextEdit="1"/>
              </p:cNvSpPr>
              <p:nvPr/>
            </p:nvSpPr>
            <p:spPr>
              <a:xfrm>
                <a:off x="4576236" y="4672089"/>
                <a:ext cx="410690" cy="369332"/>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p:cNvSpPr txBox="1"/>
              <p:nvPr/>
            </p:nvSpPr>
            <p:spPr>
              <a:xfrm>
                <a:off x="1664953" y="3295148"/>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36" name="TextBox 135"/>
              <p:cNvSpPr txBox="1">
                <a:spLocks noRot="1" noChangeAspect="1" noMove="1" noResize="1" noEditPoints="1" noAdjustHandles="1" noChangeArrowheads="1" noChangeShapeType="1" noTextEdit="1"/>
              </p:cNvSpPr>
              <p:nvPr/>
            </p:nvSpPr>
            <p:spPr>
              <a:xfrm>
                <a:off x="1664953" y="3295148"/>
                <a:ext cx="410690" cy="369332"/>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2450098" y="3350536"/>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a:rPr>
                        <m:t>−</m:t>
                      </m:r>
                    </m:oMath>
                  </m:oMathPara>
                </a14:m>
                <a:endParaRPr lang="en-US" b="1" dirty="0"/>
              </a:p>
            </p:txBody>
          </p:sp>
        </mc:Choice>
        <mc:Fallback xmlns="">
          <p:sp>
            <p:nvSpPr>
              <p:cNvPr id="137" name="TextBox 136"/>
              <p:cNvSpPr txBox="1">
                <a:spLocks noRot="1" noChangeAspect="1" noMove="1" noResize="1" noEditPoints="1" noAdjustHandles="1" noChangeArrowheads="1" noChangeShapeType="1" noTextEdit="1"/>
              </p:cNvSpPr>
              <p:nvPr/>
            </p:nvSpPr>
            <p:spPr>
              <a:xfrm>
                <a:off x="2450098" y="3350536"/>
                <a:ext cx="410690" cy="369332"/>
              </a:xfrm>
              <a:prstGeom prst="rect">
                <a:avLst/>
              </a:prstGeom>
              <a:blipFill rotWithShape="1">
                <a:blip r:embed="rId28"/>
                <a:stretch>
                  <a:fillRect/>
                </a:stretch>
              </a:blipFill>
            </p:spPr>
            <p:txBody>
              <a:bodyPr/>
              <a:lstStyle/>
              <a:p>
                <a:r>
                  <a:rPr lang="en-US">
                    <a:noFill/>
                  </a:rPr>
                  <a:t> </a:t>
                </a:r>
              </a:p>
            </p:txBody>
          </p:sp>
        </mc:Fallback>
      </mc:AlternateContent>
      <p:sp>
        <p:nvSpPr>
          <p:cNvPr id="139" name="Oval 138"/>
          <p:cNvSpPr/>
          <p:nvPr/>
        </p:nvSpPr>
        <p:spPr>
          <a:xfrm>
            <a:off x="744566" y="2455012"/>
            <a:ext cx="304800" cy="3254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0" name="TextBox 139"/>
              <p:cNvSpPr txBox="1"/>
              <p:nvPr/>
            </p:nvSpPr>
            <p:spPr>
              <a:xfrm>
                <a:off x="1310444" y="2433087"/>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0" smtClean="0">
                              <a:latin typeface="Cambria Math"/>
                            </a:rPr>
                            <m:t>𝐛</m:t>
                          </m:r>
                        </m:e>
                        <m:sub>
                          <m:r>
                            <a:rPr lang="en-US" b="1" i="0" smtClean="0">
                              <a:latin typeface="Cambria Math"/>
                            </a:rPr>
                            <m:t>𝐚</m:t>
                          </m:r>
                        </m:sub>
                      </m:sSub>
                    </m:oMath>
                  </m:oMathPara>
                </a14:m>
                <a:endParaRPr lang="en-US" b="1" dirty="0"/>
              </a:p>
            </p:txBody>
          </p:sp>
        </mc:Choice>
        <mc:Fallback xmlns="">
          <p:sp>
            <p:nvSpPr>
              <p:cNvPr id="140" name="TextBox 139"/>
              <p:cNvSpPr txBox="1">
                <a:spLocks noRot="1" noChangeAspect="1" noMove="1" noResize="1" noEditPoints="1" noAdjustHandles="1" noChangeArrowheads="1" noChangeShapeType="1" noTextEdit="1"/>
              </p:cNvSpPr>
              <p:nvPr/>
            </p:nvSpPr>
            <p:spPr>
              <a:xfrm>
                <a:off x="1310444" y="2433087"/>
                <a:ext cx="490775" cy="369332"/>
              </a:xfrm>
              <a:prstGeom prst="rect">
                <a:avLst/>
              </a:prstGeom>
              <a:blipFill rotWithShape="1">
                <a:blip r:embed="rId29"/>
                <a:stretch>
                  <a:fillRect/>
                </a:stretch>
              </a:blipFill>
            </p:spPr>
            <p:txBody>
              <a:bodyPr/>
              <a:lstStyle/>
              <a:p>
                <a:r>
                  <a:rPr lang="en-US">
                    <a:noFill/>
                  </a:rPr>
                  <a:t> </a:t>
                </a:r>
              </a:p>
            </p:txBody>
          </p:sp>
        </mc:Fallback>
      </mc:AlternateContent>
      <p:cxnSp>
        <p:nvCxnSpPr>
          <p:cNvPr id="142" name="Straight Arrow Connector 141"/>
          <p:cNvCxnSpPr>
            <a:stCxn id="140" idx="1"/>
            <a:endCxn id="139" idx="6"/>
          </p:cNvCxnSpPr>
          <p:nvPr/>
        </p:nvCxnSpPr>
        <p:spPr>
          <a:xfrm flipH="1">
            <a:off x="1049366" y="2617753"/>
            <a:ext cx="261078"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121" idx="1"/>
            <a:endCxn id="139" idx="0"/>
          </p:cNvCxnSpPr>
          <p:nvPr/>
        </p:nvCxnSpPr>
        <p:spPr>
          <a:xfrm rot="10800000" flipV="1">
            <a:off x="896967" y="2152830"/>
            <a:ext cx="380887" cy="302182"/>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39" idx="4"/>
            <a:endCxn id="3" idx="1"/>
          </p:cNvCxnSpPr>
          <p:nvPr/>
        </p:nvCxnSpPr>
        <p:spPr>
          <a:xfrm rot="16200000" flipH="1">
            <a:off x="508833" y="3168628"/>
            <a:ext cx="1049691" cy="273424"/>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5" name="TextBox 154"/>
              <p:cNvSpPr txBox="1"/>
              <p:nvPr/>
            </p:nvSpPr>
            <p:spPr>
              <a:xfrm>
                <a:off x="337885" y="4412933"/>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55" name="TextBox 154"/>
              <p:cNvSpPr txBox="1">
                <a:spLocks noRot="1" noChangeAspect="1" noMove="1" noResize="1" noEditPoints="1" noAdjustHandles="1" noChangeArrowheads="1" noChangeShapeType="1" noTextEdit="1"/>
              </p:cNvSpPr>
              <p:nvPr/>
            </p:nvSpPr>
            <p:spPr>
              <a:xfrm>
                <a:off x="337885" y="4412933"/>
                <a:ext cx="410690" cy="369332"/>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1120540" y="5029183"/>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56" name="TextBox 155"/>
              <p:cNvSpPr txBox="1">
                <a:spLocks noRot="1" noChangeAspect="1" noMove="1" noResize="1" noEditPoints="1" noAdjustHandles="1" noChangeArrowheads="1" noChangeShapeType="1" noTextEdit="1"/>
              </p:cNvSpPr>
              <p:nvPr/>
            </p:nvSpPr>
            <p:spPr>
              <a:xfrm>
                <a:off x="1120540" y="5029183"/>
                <a:ext cx="410690" cy="369332"/>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p:cNvSpPr/>
              <p:nvPr/>
            </p:nvSpPr>
            <p:spPr>
              <a:xfrm>
                <a:off x="805398" y="5248655"/>
                <a:ext cx="304800" cy="3254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4232BBD5-59E7-4CB3-843F-4B543652C296}" type="mathplaceholder">
                        <a:rPr lang="en-US" i="1" smtClean="0">
                          <a:latin typeface="Cambria Math"/>
                        </a:rPr>
                        <a:t>Type equation here.</a:t>
                      </a:fld>
                    </m:oMath>
                  </m:oMathPara>
                </a14:m>
                <a:endParaRPr lang="en-US" dirty="0"/>
              </a:p>
            </p:txBody>
          </p:sp>
        </mc:Choice>
        <mc:Fallback xmlns="">
          <p:sp>
            <p:nvSpPr>
              <p:cNvPr id="157" name="Oval 156"/>
              <p:cNvSpPr>
                <a:spLocks noRot="1" noChangeAspect="1" noMove="1" noResize="1" noEditPoints="1" noAdjustHandles="1" noChangeArrowheads="1" noChangeShapeType="1" noTextEdit="1"/>
              </p:cNvSpPr>
              <p:nvPr/>
            </p:nvSpPr>
            <p:spPr>
              <a:xfrm>
                <a:off x="805398" y="5248655"/>
                <a:ext cx="304800" cy="325483"/>
              </a:xfrm>
              <a:prstGeom prst="ellipse">
                <a:avLst/>
              </a:prstGeom>
              <a:blipFill rotWithShape="1">
                <a:blip r:embed="rId32"/>
                <a:stretch>
                  <a:fillRect l="-118182" t="-62069" r="-105455" b="-74138"/>
                </a:stretch>
              </a:blipFill>
              <a:ln w="28575">
                <a:solidFill>
                  <a:schemeClr val="tx1"/>
                </a:solidFill>
              </a:ln>
            </p:spPr>
            <p:txBody>
              <a:bodyPr/>
              <a:lstStyle/>
              <a:p>
                <a:r>
                  <a:rPr lang="en-US">
                    <a:noFill/>
                  </a:rPr>
                  <a:t> </a:t>
                </a:r>
              </a:p>
            </p:txBody>
          </p:sp>
        </mc:Fallback>
      </mc:AlternateContent>
      <p:cxnSp>
        <p:nvCxnSpPr>
          <p:cNvPr id="159" name="Straight Arrow Connector 158"/>
          <p:cNvCxnSpPr>
            <a:stCxn id="127" idx="2"/>
            <a:endCxn id="157" idx="0"/>
          </p:cNvCxnSpPr>
          <p:nvPr/>
        </p:nvCxnSpPr>
        <p:spPr>
          <a:xfrm>
            <a:off x="957798" y="4761664"/>
            <a:ext cx="0" cy="4869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57" idx="4"/>
            <a:endCxn id="103" idx="1"/>
          </p:cNvCxnSpPr>
          <p:nvPr/>
        </p:nvCxnSpPr>
        <p:spPr>
          <a:xfrm rot="16200000" flipH="1">
            <a:off x="853213" y="5678722"/>
            <a:ext cx="380218" cy="17104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1528999" y="5213849"/>
                <a:ext cx="477951" cy="3956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0" smtClean="0">
                              <a:latin typeface="Cambria Math"/>
                            </a:rPr>
                            <m:t>𝐛</m:t>
                          </m:r>
                        </m:e>
                        <m:sub>
                          <m:r>
                            <a:rPr lang="en-US" b="1" i="0" smtClean="0">
                              <a:latin typeface="Cambria Math"/>
                            </a:rPr>
                            <m:t>𝐠</m:t>
                          </m:r>
                        </m:sub>
                      </m:sSub>
                    </m:oMath>
                  </m:oMathPara>
                </a14:m>
                <a:endParaRPr lang="en-US" b="1" dirty="0"/>
              </a:p>
            </p:txBody>
          </p:sp>
        </mc:Choice>
        <mc:Fallback xmlns="">
          <p:sp>
            <p:nvSpPr>
              <p:cNvPr id="162" name="TextBox 161"/>
              <p:cNvSpPr txBox="1">
                <a:spLocks noRot="1" noChangeAspect="1" noMove="1" noResize="1" noEditPoints="1" noAdjustHandles="1" noChangeArrowheads="1" noChangeShapeType="1" noTextEdit="1"/>
              </p:cNvSpPr>
              <p:nvPr/>
            </p:nvSpPr>
            <p:spPr>
              <a:xfrm>
                <a:off x="1528999" y="5213849"/>
                <a:ext cx="477951" cy="395686"/>
              </a:xfrm>
              <a:prstGeom prst="rect">
                <a:avLst/>
              </a:prstGeom>
              <a:blipFill rotWithShape="1">
                <a:blip r:embed="rId33"/>
                <a:stretch>
                  <a:fillRect b="-4615"/>
                </a:stretch>
              </a:blipFill>
            </p:spPr>
            <p:txBody>
              <a:bodyPr/>
              <a:lstStyle/>
              <a:p>
                <a:r>
                  <a:rPr lang="en-US">
                    <a:noFill/>
                  </a:rPr>
                  <a:t> </a:t>
                </a:r>
              </a:p>
            </p:txBody>
          </p:sp>
        </mc:Fallback>
      </mc:AlternateContent>
      <p:cxnSp>
        <p:nvCxnSpPr>
          <p:cNvPr id="164" name="Straight Arrow Connector 163"/>
          <p:cNvCxnSpPr>
            <a:stCxn id="162" idx="1"/>
            <a:endCxn id="157" idx="6"/>
          </p:cNvCxnSpPr>
          <p:nvPr/>
        </p:nvCxnSpPr>
        <p:spPr>
          <a:xfrm flipH="1" flipV="1">
            <a:off x="1110198" y="5411397"/>
            <a:ext cx="418801" cy="2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5" name="TextBox 164"/>
              <p:cNvSpPr txBox="1"/>
              <p:nvPr/>
            </p:nvSpPr>
            <p:spPr>
              <a:xfrm>
                <a:off x="844021" y="1783498"/>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844021" y="1783498"/>
                <a:ext cx="410690" cy="369332"/>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982735" y="2630931"/>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m:t>
                      </m:r>
                    </m:oMath>
                  </m:oMathPara>
                </a14:m>
                <a:endParaRPr lang="en-US" b="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982735" y="2630931"/>
                <a:ext cx="410690" cy="369332"/>
              </a:xfrm>
              <a:prstGeom prst="rect">
                <a:avLst/>
              </a:prstGeom>
              <a:blipFill rotWithShape="1">
                <a:blip r:embed="rId3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43184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Self Leveling – Horizontal Alignment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21287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Constant Velocity Alignment (1)</a:t>
            </a:r>
            <a:endParaRPr lang="en-US" dirty="0"/>
          </a:p>
        </p:txBody>
      </p:sp>
      <p:sp>
        <p:nvSpPr>
          <p:cNvPr id="5" name="TextBox 4"/>
          <p:cNvSpPr txBox="1"/>
          <p:nvPr/>
        </p:nvSpPr>
        <p:spPr>
          <a:xfrm>
            <a:off x="1289957" y="1596649"/>
            <a:ext cx="7367156" cy="1323439"/>
          </a:xfrm>
          <a:prstGeom prst="rect">
            <a:avLst/>
          </a:prstGeom>
          <a:noFill/>
        </p:spPr>
        <p:txBody>
          <a:bodyPr wrap="square" rtlCol="0">
            <a:spAutoFit/>
          </a:bodyPr>
          <a:lstStyle/>
          <a:p>
            <a:r>
              <a:rPr lang="en-US" sz="2000" dirty="0" smtClean="0"/>
              <a:t>In theory, if the platform is stationary or moving a constant velocity, the accelerometers should be sensing only the force countering gravity, which gives the equation</a:t>
            </a: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289957" y="5210194"/>
                <a:ext cx="3391441"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a:rPr>
                          </m:ctrlPr>
                        </m:sSupPr>
                        <m:e>
                          <m:sSub>
                            <m:sSubPr>
                              <m:ctrlPr>
                                <a:rPr lang="en-US" sz="2000" b="1" i="1" smtClean="0">
                                  <a:latin typeface="Cambria Math"/>
                                </a:rPr>
                              </m:ctrlPr>
                            </m:sSubPr>
                            <m:e>
                              <m:r>
                                <a:rPr lang="en-US" sz="2000" b="1" i="1" smtClean="0">
                                  <a:latin typeface="Cambria Math"/>
                                </a:rPr>
                                <m:t>𝑪</m:t>
                              </m:r>
                            </m:e>
                            <m:sub>
                              <m:r>
                                <a:rPr lang="en-US" sz="2000" b="1" i="1" smtClean="0">
                                  <a:latin typeface="Cambria Math"/>
                                </a:rPr>
                                <m:t>𝒃</m:t>
                              </m:r>
                            </m:sub>
                          </m:sSub>
                        </m:e>
                        <m:sup>
                          <m:r>
                            <a:rPr lang="en-US" sz="2000" b="1" i="1" smtClean="0">
                              <a:latin typeface="Cambria Math"/>
                            </a:rPr>
                            <m:t>𝒏</m:t>
                          </m:r>
                        </m:sup>
                      </m:sSup>
                      <m:sSup>
                        <m:sSupPr>
                          <m:ctrlPr>
                            <a:rPr lang="en-US" sz="2000" b="1" i="1">
                              <a:latin typeface="Cambria Math"/>
                            </a:rPr>
                          </m:ctrlPr>
                        </m:sSupPr>
                        <m:e>
                          <m:acc>
                            <m:accPr>
                              <m:chr m:val="̂"/>
                              <m:ctrlPr>
                                <a:rPr lang="en-US" sz="2000" b="1" i="1">
                                  <a:latin typeface="Cambria Math"/>
                                </a:rPr>
                              </m:ctrlPr>
                            </m:accPr>
                            <m:e>
                              <m:r>
                                <a:rPr lang="en-US" sz="2000" b="1" i="1">
                                  <a:latin typeface="Cambria Math"/>
                                </a:rPr>
                                <m:t>𝒇</m:t>
                              </m:r>
                            </m:e>
                          </m:acc>
                        </m:e>
                        <m:sup>
                          <m:r>
                            <a:rPr lang="en-US" sz="2000" b="1" i="1">
                              <a:latin typeface="Cambria Math"/>
                            </a:rPr>
                            <m:t>𝒃</m:t>
                          </m:r>
                        </m:sup>
                      </m:sSup>
                      <m:r>
                        <a:rPr lang="en-US" sz="2000" b="1" i="1">
                          <a:latin typeface="Cambria Math"/>
                          <a:ea typeface="Cambria Math"/>
                        </a:rPr>
                        <m:t>×</m:t>
                      </m:r>
                      <m:sSup>
                        <m:sSupPr>
                          <m:ctrlPr>
                            <a:rPr lang="en-US" sz="2000" b="1" i="1">
                              <a:latin typeface="Cambria Math"/>
                            </a:rPr>
                          </m:ctrlPr>
                        </m:sSupPr>
                        <m:e>
                          <m:sSub>
                            <m:sSubPr>
                              <m:ctrlPr>
                                <a:rPr lang="en-US" sz="2000" b="1" i="1">
                                  <a:latin typeface="Cambria Math"/>
                                </a:rPr>
                              </m:ctrlPr>
                            </m:sSubPr>
                            <m:e>
                              <m:acc>
                                <m:accPr>
                                  <m:chr m:val="̂"/>
                                  <m:ctrlPr>
                                    <a:rPr lang="en-US" sz="2000" b="1" i="1">
                                      <a:latin typeface="Cambria Math"/>
                                    </a:rPr>
                                  </m:ctrlPr>
                                </m:accPr>
                                <m:e>
                                  <m:r>
                                    <a:rPr lang="en-US" sz="2000" b="1" i="1">
                                      <a:latin typeface="Cambria Math"/>
                                      <a:ea typeface="Cambria Math"/>
                                    </a:rPr>
                                    <m:t>𝝎</m:t>
                                  </m:r>
                                </m:e>
                              </m:acc>
                            </m:e>
                            <m:sub>
                              <m:r>
                                <a:rPr lang="en-US" sz="2000" b="1" i="1">
                                  <a:latin typeface="Cambria Math"/>
                                </a:rPr>
                                <m:t>𝒊𝒆</m:t>
                              </m:r>
                            </m:sub>
                          </m:sSub>
                        </m:e>
                        <m:sup>
                          <m:r>
                            <a:rPr lang="en-US" sz="2000" b="1" i="1">
                              <a:latin typeface="Cambria Math"/>
                            </a:rPr>
                            <m:t>𝒃</m:t>
                          </m:r>
                        </m:sup>
                      </m:sSup>
                      <m:r>
                        <a:rPr lang="en-US" sz="2000" b="1" i="1" smtClean="0">
                          <a:latin typeface="Cambria Math"/>
                        </a:rPr>
                        <m:t>=</m:t>
                      </m:r>
                      <m:r>
                        <a:rPr lang="en-US" sz="2000" b="1" i="1">
                          <a:latin typeface="Cambria Math"/>
                        </a:rPr>
                        <m:t>−</m:t>
                      </m:r>
                      <m:sSup>
                        <m:sSupPr>
                          <m:ctrlPr>
                            <a:rPr lang="en-US" sz="2000" b="1" i="1">
                              <a:latin typeface="Cambria Math"/>
                            </a:rPr>
                          </m:ctrlPr>
                        </m:sSupPr>
                        <m:e>
                          <m:r>
                            <a:rPr lang="en-US" sz="2000" b="1">
                              <a:latin typeface="Cambria Math"/>
                            </a:rPr>
                            <m:t>𝐠</m:t>
                          </m:r>
                        </m:e>
                        <m:sup>
                          <m:r>
                            <a:rPr lang="en-US" sz="2000" b="1" i="1">
                              <a:latin typeface="Cambria Math"/>
                            </a:rPr>
                            <m:t>𝒏</m:t>
                          </m:r>
                        </m:sup>
                      </m:sSup>
                      <m:r>
                        <a:rPr lang="en-US" sz="2000" b="1" i="1">
                          <a:latin typeface="Cambria Math"/>
                          <a:ea typeface="Cambria Math"/>
                        </a:rPr>
                        <m:t>×</m:t>
                      </m:r>
                      <m:sSup>
                        <m:sSupPr>
                          <m:ctrlPr>
                            <a:rPr lang="en-US" sz="2000" b="1" i="1">
                              <a:latin typeface="Cambria Math"/>
                              <a:ea typeface="Cambria Math"/>
                            </a:rPr>
                          </m:ctrlPr>
                        </m:sSupPr>
                        <m:e>
                          <m:sSub>
                            <m:sSubPr>
                              <m:ctrlPr>
                                <a:rPr lang="en-US" sz="2000" b="1" i="1">
                                  <a:latin typeface="Cambria Math"/>
                                  <a:ea typeface="Cambria Math"/>
                                </a:rPr>
                              </m:ctrlPr>
                            </m:sSubPr>
                            <m:e>
                              <m:r>
                                <a:rPr lang="en-US" sz="2000" b="1" i="1">
                                  <a:latin typeface="Cambria Math"/>
                                  <a:ea typeface="Cambria Math"/>
                                </a:rPr>
                                <m:t>𝝎</m:t>
                              </m:r>
                            </m:e>
                            <m:sub>
                              <m:r>
                                <a:rPr lang="en-US" sz="2000" b="1" i="1">
                                  <a:latin typeface="Cambria Math"/>
                                  <a:ea typeface="Cambria Math"/>
                                </a:rPr>
                                <m:t>𝒊𝒆</m:t>
                              </m:r>
                            </m:sub>
                          </m:sSub>
                        </m:e>
                        <m:sup>
                          <m:r>
                            <a:rPr lang="en-US" sz="2000" b="1" i="1">
                              <a:latin typeface="Cambria Math"/>
                              <a:ea typeface="Cambria Math"/>
                            </a:rPr>
                            <m:t>𝒏</m:t>
                          </m:r>
                        </m:sup>
                      </m:sSup>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289957" y="5210194"/>
                <a:ext cx="3391441" cy="445891"/>
              </a:xfrm>
              <a:prstGeom prst="rect">
                <a:avLst/>
              </a:prstGeom>
              <a:blipFill rotWithShape="1">
                <a:blip r:embed="rId2"/>
                <a:stretch>
                  <a:fillRect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89957" y="2922305"/>
                <a:ext cx="1791581" cy="417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a:rPr>
                          </m:ctrlPr>
                        </m:sSupPr>
                        <m:e>
                          <m:sSub>
                            <m:sSubPr>
                              <m:ctrlPr>
                                <a:rPr lang="en-US" sz="2000" b="1" i="1">
                                  <a:latin typeface="Cambria Math"/>
                                </a:rPr>
                              </m:ctrlPr>
                            </m:sSubPr>
                            <m:e>
                              <m:r>
                                <a:rPr lang="en-US" sz="2000" b="1" i="1" smtClean="0">
                                  <a:latin typeface="Cambria Math"/>
                                </a:rPr>
                                <m:t>𝑪</m:t>
                              </m:r>
                            </m:e>
                            <m:sub>
                              <m:r>
                                <a:rPr lang="en-US" sz="2000" b="1" i="1">
                                  <a:latin typeface="Cambria Math"/>
                                </a:rPr>
                                <m:t>𝒃</m:t>
                              </m:r>
                            </m:sub>
                          </m:sSub>
                        </m:e>
                        <m:sup>
                          <m:r>
                            <a:rPr lang="en-US" sz="2000" b="1" i="1">
                              <a:latin typeface="Cambria Math"/>
                            </a:rPr>
                            <m:t>𝒏</m:t>
                          </m:r>
                        </m:sup>
                      </m:sSup>
                      <m:sSup>
                        <m:sSupPr>
                          <m:ctrlPr>
                            <a:rPr lang="en-US" sz="2000" b="1" i="1">
                              <a:latin typeface="Cambria Math"/>
                            </a:rPr>
                          </m:ctrlPr>
                        </m:sSupPr>
                        <m:e>
                          <m:acc>
                            <m:accPr>
                              <m:chr m:val="̂"/>
                              <m:ctrlPr>
                                <a:rPr lang="en-US" sz="2000" b="1" i="1">
                                  <a:latin typeface="Cambria Math"/>
                                </a:rPr>
                              </m:ctrlPr>
                            </m:accPr>
                            <m:e>
                              <m:r>
                                <a:rPr lang="en-US" sz="2000" b="1" i="1">
                                  <a:latin typeface="Cambria Math"/>
                                </a:rPr>
                                <m:t>𝒇</m:t>
                              </m:r>
                            </m:e>
                          </m:acc>
                        </m:e>
                        <m:sup>
                          <m:r>
                            <a:rPr lang="en-US" sz="2000" b="1" i="1">
                              <a:latin typeface="Cambria Math"/>
                            </a:rPr>
                            <m:t>𝒃</m:t>
                          </m:r>
                        </m:sup>
                      </m:sSup>
                      <m:r>
                        <a:rPr lang="en-US" sz="2000" b="1" i="0" smtClean="0">
                          <a:latin typeface="Cambria Math"/>
                        </a:rPr>
                        <m:t>=</m:t>
                      </m:r>
                      <m:r>
                        <a:rPr lang="en-US" sz="2000" b="1" i="1">
                          <a:latin typeface="Cambria Math"/>
                        </a:rPr>
                        <m:t>−</m:t>
                      </m:r>
                      <m:sSup>
                        <m:sSupPr>
                          <m:ctrlPr>
                            <a:rPr lang="en-US" sz="2000" b="1" i="1">
                              <a:latin typeface="Cambria Math"/>
                            </a:rPr>
                          </m:ctrlPr>
                        </m:sSupPr>
                        <m:e>
                          <m:r>
                            <a:rPr lang="en-US" sz="2000" b="1" i="1">
                              <a:latin typeface="Cambria Math"/>
                            </a:rPr>
                            <m:t>𝒈</m:t>
                          </m:r>
                        </m:e>
                        <m:sup>
                          <m:r>
                            <a:rPr lang="en-US" sz="2000" b="1" i="1">
                              <a:latin typeface="Cambria Math"/>
                            </a:rPr>
                            <m:t>𝒏</m:t>
                          </m:r>
                        </m:sup>
                      </m:sSup>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289957" y="2922305"/>
                <a:ext cx="1791581" cy="417358"/>
              </a:xfrm>
              <a:prstGeom prst="rect">
                <a:avLst/>
              </a:prstGeom>
              <a:blipFill rotWithShape="1">
                <a:blip r:embed="rId3"/>
                <a:stretch>
                  <a:fillRect t="-5797" b="-15942"/>
                </a:stretch>
              </a:blipFill>
            </p:spPr>
            <p:txBody>
              <a:bodyPr/>
              <a:lstStyle/>
              <a:p>
                <a:r>
                  <a:rPr lang="en-US">
                    <a:noFill/>
                  </a:rPr>
                  <a:t> </a:t>
                </a:r>
              </a:p>
            </p:txBody>
          </p:sp>
        </mc:Fallback>
      </mc:AlternateContent>
      <p:sp>
        <p:nvSpPr>
          <p:cNvPr id="11" name="TextBox 10"/>
          <p:cNvSpPr txBox="1"/>
          <p:nvPr/>
        </p:nvSpPr>
        <p:spPr>
          <a:xfrm>
            <a:off x="1289956" y="3341880"/>
            <a:ext cx="7367155" cy="707886"/>
          </a:xfrm>
          <a:prstGeom prst="rect">
            <a:avLst/>
          </a:prstGeom>
          <a:noFill/>
        </p:spPr>
        <p:txBody>
          <a:bodyPr wrap="square" rtlCol="0">
            <a:spAutoFit/>
          </a:bodyPr>
          <a:lstStyle/>
          <a:p>
            <a:r>
              <a:rPr lang="en-US" sz="2000" dirty="0" smtClean="0"/>
              <a:t>Also, the rate gyros should be sensing only the earth’s rotation rate, which gives the equation</a:t>
            </a:r>
            <a:endParaRPr lang="en-US" sz="2000" dirty="0"/>
          </a:p>
        </p:txBody>
      </p:sp>
      <mc:AlternateContent xmlns:mc="http://schemas.openxmlformats.org/markup-compatibility/2006" xmlns:a14="http://schemas.microsoft.com/office/drawing/2010/main">
        <mc:Choice Requires="a14">
          <p:sp>
            <p:nvSpPr>
              <p:cNvPr id="12" name="TextBox 11"/>
              <p:cNvSpPr txBox="1"/>
              <p:nvPr/>
            </p:nvSpPr>
            <p:spPr>
              <a:xfrm>
                <a:off x="1289957" y="4051983"/>
                <a:ext cx="2058128" cy="4458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latin typeface="Cambria Math"/>
                            </a:rPr>
                          </m:ctrlPr>
                        </m:sSupPr>
                        <m:e>
                          <m:sSub>
                            <m:sSubPr>
                              <m:ctrlPr>
                                <a:rPr lang="en-US" sz="2000" b="1" i="1">
                                  <a:latin typeface="Cambria Math"/>
                                </a:rPr>
                              </m:ctrlPr>
                            </m:sSubPr>
                            <m:e>
                              <m:r>
                                <a:rPr lang="en-US" sz="2000" b="1" i="1">
                                  <a:latin typeface="Cambria Math"/>
                                </a:rPr>
                                <m:t>𝑪</m:t>
                              </m:r>
                            </m:e>
                            <m:sub>
                              <m:r>
                                <a:rPr lang="en-US" sz="2000" b="1" i="1">
                                  <a:latin typeface="Cambria Math"/>
                                </a:rPr>
                                <m:t>𝒃</m:t>
                              </m:r>
                            </m:sub>
                          </m:sSub>
                        </m:e>
                        <m:sup>
                          <m:r>
                            <a:rPr lang="en-US" sz="2000" b="1" i="1">
                              <a:latin typeface="Cambria Math"/>
                            </a:rPr>
                            <m:t>𝒏</m:t>
                          </m:r>
                        </m:sup>
                      </m:sSup>
                      <m:sSup>
                        <m:sSupPr>
                          <m:ctrlPr>
                            <a:rPr lang="en-US" sz="2000" b="1" i="1">
                              <a:latin typeface="Cambria Math"/>
                            </a:rPr>
                          </m:ctrlPr>
                        </m:sSupPr>
                        <m:e>
                          <m:sSub>
                            <m:sSubPr>
                              <m:ctrlPr>
                                <a:rPr lang="en-US" sz="2000" b="1" i="1">
                                  <a:latin typeface="Cambria Math"/>
                                </a:rPr>
                              </m:ctrlPr>
                            </m:sSubPr>
                            <m:e>
                              <m:acc>
                                <m:accPr>
                                  <m:chr m:val="̂"/>
                                  <m:ctrlPr>
                                    <a:rPr lang="en-US" sz="2000" b="1" i="1">
                                      <a:latin typeface="Cambria Math"/>
                                    </a:rPr>
                                  </m:ctrlPr>
                                </m:accPr>
                                <m:e>
                                  <m:r>
                                    <a:rPr lang="en-US" sz="2000" b="1" i="1">
                                      <a:latin typeface="Cambria Math"/>
                                      <a:ea typeface="Cambria Math"/>
                                    </a:rPr>
                                    <m:t>𝝎</m:t>
                                  </m:r>
                                </m:e>
                              </m:acc>
                            </m:e>
                            <m:sub>
                              <m:r>
                                <a:rPr lang="en-US" sz="2000" b="1" i="1">
                                  <a:latin typeface="Cambria Math"/>
                                </a:rPr>
                                <m:t>𝒊𝒆</m:t>
                              </m:r>
                            </m:sub>
                          </m:sSub>
                        </m:e>
                        <m:sup>
                          <m:r>
                            <a:rPr lang="en-US" sz="2000" b="1" i="1">
                              <a:latin typeface="Cambria Math"/>
                            </a:rPr>
                            <m:t>𝒃</m:t>
                          </m:r>
                        </m:sup>
                      </m:sSup>
                      <m:r>
                        <a:rPr lang="en-US" sz="2000" b="1" i="1" smtClean="0">
                          <a:latin typeface="Cambria Math"/>
                        </a:rPr>
                        <m:t>=</m:t>
                      </m:r>
                      <m:sSup>
                        <m:sSupPr>
                          <m:ctrlPr>
                            <a:rPr lang="en-US" sz="2000" b="1" i="1">
                              <a:latin typeface="Cambria Math"/>
                            </a:rPr>
                          </m:ctrlPr>
                        </m:sSupPr>
                        <m:e>
                          <m:sSub>
                            <m:sSubPr>
                              <m:ctrlPr>
                                <a:rPr lang="en-US" sz="2000" b="1" i="1">
                                  <a:latin typeface="Cambria Math"/>
                                </a:rPr>
                              </m:ctrlPr>
                            </m:sSubPr>
                            <m:e>
                              <m:r>
                                <a:rPr lang="en-US" sz="2000" b="1" i="1">
                                  <a:latin typeface="Cambria Math"/>
                                  <a:ea typeface="Cambria Math"/>
                                </a:rPr>
                                <m:t>𝝎</m:t>
                              </m:r>
                            </m:e>
                            <m:sub>
                              <m:r>
                                <a:rPr lang="en-US" sz="2000" b="1" i="1">
                                  <a:latin typeface="Cambria Math"/>
                                </a:rPr>
                                <m:t>𝒊𝒆</m:t>
                              </m:r>
                            </m:sub>
                          </m:sSub>
                        </m:e>
                        <m:sup>
                          <m:r>
                            <a:rPr lang="en-US" sz="2000" b="1" i="1">
                              <a:latin typeface="Cambria Math"/>
                            </a:rPr>
                            <m:t>𝒏</m:t>
                          </m:r>
                        </m:sup>
                      </m:sSup>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289957" y="4051983"/>
                <a:ext cx="2058128" cy="445891"/>
              </a:xfrm>
              <a:prstGeom prst="rect">
                <a:avLst/>
              </a:prstGeom>
              <a:blipFill rotWithShape="1">
                <a:blip r:embed="rId4"/>
                <a:stretch>
                  <a:fillRect b="-4110"/>
                </a:stretch>
              </a:blipFill>
            </p:spPr>
            <p:txBody>
              <a:bodyPr/>
              <a:lstStyle/>
              <a:p>
                <a:r>
                  <a:rPr lang="en-US">
                    <a:noFill/>
                  </a:rPr>
                  <a:t> </a:t>
                </a:r>
              </a:p>
            </p:txBody>
          </p:sp>
        </mc:Fallback>
      </mc:AlternateContent>
      <p:sp>
        <p:nvSpPr>
          <p:cNvPr id="13" name="TextBox 12"/>
          <p:cNvSpPr txBox="1"/>
          <p:nvPr/>
        </p:nvSpPr>
        <p:spPr>
          <a:xfrm>
            <a:off x="1289956" y="4500091"/>
            <a:ext cx="6868391" cy="707886"/>
          </a:xfrm>
          <a:prstGeom prst="rect">
            <a:avLst/>
          </a:prstGeom>
          <a:noFill/>
        </p:spPr>
        <p:txBody>
          <a:bodyPr wrap="square" rtlCol="0">
            <a:spAutoFit/>
          </a:bodyPr>
          <a:lstStyle/>
          <a:p>
            <a:r>
              <a:rPr lang="en-US" sz="2000" dirty="0" smtClean="0"/>
              <a:t>Furthermore, we want an orthogonal matrix, which leads to the equation</a:t>
            </a:r>
            <a:endParaRPr lang="en-US" sz="2000" dirty="0"/>
          </a:p>
        </p:txBody>
      </p:sp>
      <p:sp>
        <p:nvSpPr>
          <p:cNvPr id="14" name="TextBox 13"/>
          <p:cNvSpPr txBox="1"/>
          <p:nvPr/>
        </p:nvSpPr>
        <p:spPr>
          <a:xfrm>
            <a:off x="1289957" y="5658300"/>
            <a:ext cx="6868390" cy="707886"/>
          </a:xfrm>
          <a:prstGeom prst="rect">
            <a:avLst/>
          </a:prstGeom>
          <a:noFill/>
        </p:spPr>
        <p:txBody>
          <a:bodyPr wrap="square" rtlCol="0">
            <a:spAutoFit/>
          </a:bodyPr>
          <a:lstStyle/>
          <a:p>
            <a:r>
              <a:rPr lang="en-US" sz="2000" dirty="0" smtClean="0"/>
              <a:t>In these equations, we have averaged to reduce the instrument noise.</a:t>
            </a:r>
            <a:endParaRPr lang="en-US" sz="2000" dirty="0"/>
          </a:p>
        </p:txBody>
      </p:sp>
    </p:spTree>
    <p:extLst>
      <p:ext uri="{BB962C8B-B14F-4D97-AF65-F5344CB8AC3E}">
        <p14:creationId xmlns:p14="http://schemas.microsoft.com/office/powerpoint/2010/main" val="3576136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Velocity </a:t>
            </a:r>
            <a:r>
              <a:rPr lang="en-US" dirty="0" smtClean="0"/>
              <a:t>Alignment (2)</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026257" y="3938067"/>
                <a:ext cx="2832955" cy="4822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sSub>
                            <m:sSubPr>
                              <m:ctrlPr>
                                <a:rPr lang="en-US" sz="2400" b="1" i="1">
                                  <a:latin typeface="Cambria Math"/>
                                </a:rPr>
                              </m:ctrlPr>
                            </m:sSubPr>
                            <m:e>
                              <m:r>
                                <a:rPr lang="en-US" sz="2400" b="1" i="0">
                                  <a:latin typeface="Cambria Math"/>
                                </a:rPr>
                                <m:t>𝐂</m:t>
                              </m:r>
                            </m:e>
                            <m:sub>
                              <m:r>
                                <a:rPr lang="en-US" sz="2400" b="1" i="1">
                                  <a:latin typeface="Cambria Math"/>
                                </a:rPr>
                                <m:t>𝒃</m:t>
                              </m:r>
                            </m:sub>
                          </m:sSub>
                        </m:e>
                        <m:sup>
                          <m:r>
                            <a:rPr lang="en-US" sz="2400" b="1" i="1">
                              <a:latin typeface="Cambria Math"/>
                            </a:rPr>
                            <m:t>𝒏</m:t>
                          </m:r>
                        </m:sup>
                      </m:sSup>
                      <m:sSup>
                        <m:sSupPr>
                          <m:ctrlPr>
                            <a:rPr lang="en-US" sz="2400" b="1" i="1">
                              <a:latin typeface="Cambria Math"/>
                            </a:rPr>
                          </m:ctrlPr>
                        </m:sSupPr>
                        <m:e>
                          <m:acc>
                            <m:accPr>
                              <m:chr m:val="̂"/>
                              <m:ctrlPr>
                                <a:rPr lang="en-US" sz="2400" b="1" i="1" smtClean="0">
                                  <a:latin typeface="Cambria Math"/>
                                </a:rPr>
                              </m:ctrlPr>
                            </m:accPr>
                            <m:e>
                              <m:r>
                                <a:rPr lang="en-US" sz="2400" b="1" i="1">
                                  <a:latin typeface="Cambria Math"/>
                                </a:rPr>
                                <m:t>𝒇</m:t>
                              </m:r>
                            </m:e>
                          </m:acc>
                        </m:e>
                        <m:sup>
                          <m:r>
                            <a:rPr lang="en-US" sz="2400" b="1" i="1">
                              <a:latin typeface="Cambria Math"/>
                            </a:rPr>
                            <m:t>𝒃</m:t>
                          </m:r>
                        </m:sup>
                      </m:sSup>
                      <m:r>
                        <a:rPr lang="en-US" sz="2400" b="0" i="0" smtClean="0">
                          <a:latin typeface="Cambria Math"/>
                        </a:rPr>
                        <m:t>=</m:t>
                      </m:r>
                      <m:sSup>
                        <m:sSupPr>
                          <m:ctrlPr>
                            <a:rPr lang="en-US" sz="2400" b="1" i="1">
                              <a:latin typeface="Cambria Math"/>
                            </a:rPr>
                          </m:ctrlPr>
                        </m:sSupPr>
                        <m:e>
                          <m:acc>
                            <m:accPr>
                              <m:chr m:val="̂"/>
                              <m:ctrlPr>
                                <a:rPr lang="en-US" sz="2400" b="1" i="1">
                                  <a:latin typeface="Cambria Math"/>
                                </a:rPr>
                              </m:ctrlPr>
                            </m:accPr>
                            <m:e>
                              <m:r>
                                <a:rPr lang="en-US" sz="2400" b="1" i="1">
                                  <a:latin typeface="Cambria Math"/>
                                </a:rPr>
                                <m:t>𝒇</m:t>
                              </m:r>
                            </m:e>
                          </m:acc>
                        </m:e>
                        <m:sup>
                          <m:r>
                            <a:rPr lang="en-US" sz="2400" b="1" i="1">
                              <a:latin typeface="Cambria Math"/>
                            </a:rPr>
                            <m:t>𝒏</m:t>
                          </m:r>
                        </m:sup>
                      </m:sSup>
                      <m:r>
                        <a:rPr lang="en-US" sz="2400" b="1" i="1" smtClean="0">
                          <a:latin typeface="Cambria Math"/>
                        </a:rPr>
                        <m:t>=</m:t>
                      </m:r>
                      <m:sSup>
                        <m:sSupPr>
                          <m:ctrlPr>
                            <a:rPr lang="en-US" sz="2400" b="1" i="1" smtClean="0">
                              <a:latin typeface="Cambria Math"/>
                            </a:rPr>
                          </m:ctrlPr>
                        </m:sSupPr>
                        <m:e>
                          <m:r>
                            <a:rPr lang="en-US" sz="2400" b="1" i="1" smtClean="0">
                              <a:latin typeface="Cambria Math"/>
                            </a:rPr>
                            <m:t>−</m:t>
                          </m:r>
                          <m:r>
                            <a:rPr lang="en-US" sz="2400" b="1" i="1" smtClean="0">
                              <a:latin typeface="Cambria Math"/>
                            </a:rPr>
                            <m:t>𝒈</m:t>
                          </m:r>
                        </m:e>
                        <m:sup>
                          <m:r>
                            <a:rPr lang="en-US" sz="2400" b="1" i="1" smtClean="0">
                              <a:latin typeface="Cambria Math"/>
                            </a:rPr>
                            <m:t>𝒏</m:t>
                          </m:r>
                        </m:sup>
                      </m:sSup>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026257" y="3938067"/>
                <a:ext cx="2832955" cy="48224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26255" y="4509953"/>
                <a:ext cx="6881307" cy="16457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acc>
                            <m:accPr>
                              <m:chr m:val="̂"/>
                              <m:ctrlPr>
                                <a:rPr lang="en-US" sz="2400" b="1" i="1">
                                  <a:latin typeface="Cambria Math"/>
                                </a:rPr>
                              </m:ctrlPr>
                            </m:accPr>
                            <m:e>
                              <m:r>
                                <a:rPr lang="en-US" sz="2400" b="1" i="1">
                                  <a:latin typeface="Cambria Math"/>
                                </a:rPr>
                                <m:t>𝒇</m:t>
                              </m:r>
                            </m:e>
                          </m:acc>
                        </m:e>
                        <m:sup>
                          <m:r>
                            <a:rPr lang="en-US" sz="2400" b="1" i="1">
                              <a:latin typeface="Cambria Math"/>
                            </a:rPr>
                            <m:t>𝒃</m:t>
                          </m:r>
                        </m:sup>
                      </m:sSup>
                      <m:r>
                        <a:rPr lang="en-US" sz="2400" b="1" i="1" smtClean="0">
                          <a:latin typeface="Cambria Math"/>
                        </a:rPr>
                        <m:t>=</m:t>
                      </m:r>
                      <m:sSup>
                        <m:sSupPr>
                          <m:ctrlPr>
                            <a:rPr lang="en-US" sz="2400" b="1" i="1" smtClean="0">
                              <a:latin typeface="Cambria Math"/>
                            </a:rPr>
                          </m:ctrlPr>
                        </m:sSupPr>
                        <m:e>
                          <m:r>
                            <a:rPr lang="en-US" sz="2400" b="1" i="1" smtClean="0">
                              <a:latin typeface="Cambria Math"/>
                            </a:rPr>
                            <m:t>−</m:t>
                          </m:r>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𝐂</m:t>
                                  </m:r>
                                </m:e>
                                <m:sub>
                                  <m:r>
                                    <a:rPr lang="en-US" sz="2400" b="1" i="0" smtClean="0">
                                      <a:latin typeface="Cambria Math"/>
                                    </a:rPr>
                                    <m:t>𝐧</m:t>
                                  </m:r>
                                </m:sub>
                              </m:sSub>
                            </m:e>
                            <m:sup>
                              <m:r>
                                <a:rPr lang="en-US" sz="2400" b="1" i="0" smtClean="0">
                                  <a:latin typeface="Cambria Math"/>
                                </a:rPr>
                                <m:t>𝐛</m:t>
                              </m:r>
                            </m:sup>
                          </m:sSup>
                          <m:r>
                            <a:rPr lang="en-US" sz="2400" b="1" i="1" smtClean="0">
                              <a:latin typeface="Cambria Math"/>
                            </a:rPr>
                            <m:t>𝒈</m:t>
                          </m:r>
                        </m:e>
                        <m:sup>
                          <m:r>
                            <a:rPr lang="en-US" sz="2400" b="1" i="1" smtClean="0">
                              <a:latin typeface="Cambria Math"/>
                            </a:rPr>
                            <m:t>𝒏</m:t>
                          </m:r>
                        </m:sup>
                      </m:sSup>
                      <m:r>
                        <a:rPr lang="en-US" sz="2400" b="1" i="1" smtClean="0">
                          <a:latin typeface="Cambria Math"/>
                        </a:rPr>
                        <m:t>  </m:t>
                      </m:r>
                      <m:r>
                        <a:rPr lang="en-US" sz="2400" b="1" i="1" smtClean="0">
                          <a:latin typeface="Cambria Math"/>
                          <a:ea typeface="Cambria Math"/>
                        </a:rPr>
                        <m:t>⇒    </m:t>
                      </m:r>
                      <m:d>
                        <m:dPr>
                          <m:begChr m:val="["/>
                          <m:endChr m:val="]"/>
                          <m:ctrlPr>
                            <a:rPr lang="en-US" sz="2400" i="1" smtClean="0">
                              <a:latin typeface="Cambria Math"/>
                              <a:ea typeface="Cambria Math"/>
                            </a:rPr>
                          </m:ctrlPr>
                        </m:dPr>
                        <m:e>
                          <m:m>
                            <m:mPr>
                              <m:mcs>
                                <m:mc>
                                  <m:mcPr>
                                    <m:count m:val="1"/>
                                    <m:mcJc m:val="center"/>
                                  </m:mcPr>
                                </m:mc>
                              </m:mcs>
                              <m:ctrlPr>
                                <a:rPr lang="en-US" sz="2400" i="1" smtClean="0">
                                  <a:latin typeface="Cambria Math"/>
                                  <a:ea typeface="Cambria Math"/>
                                </a:rPr>
                              </m:ctrlPr>
                            </m:mPr>
                            <m:mr>
                              <m:e>
                                <m:sSup>
                                  <m:sSupPr>
                                    <m:ctrlPr>
                                      <a:rPr lang="en-US" sz="2400" i="1" smtClean="0">
                                        <a:latin typeface="Cambria Math"/>
                                        <a:ea typeface="Cambria Math"/>
                                      </a:rPr>
                                    </m:ctrlPr>
                                  </m:sSupPr>
                                  <m:e>
                                    <m:sSub>
                                      <m:sSubPr>
                                        <m:ctrlPr>
                                          <a:rPr lang="en-US" sz="2400" i="1" smtClean="0">
                                            <a:latin typeface="Cambria Math"/>
                                            <a:ea typeface="Cambria Math"/>
                                          </a:rPr>
                                        </m:ctrlPr>
                                      </m:sSubPr>
                                      <m:e>
                                        <m:acc>
                                          <m:accPr>
                                            <m:chr m:val="̂"/>
                                            <m:ctrlPr>
                                              <a:rPr lang="en-US" sz="2400" i="1" smtClean="0">
                                                <a:latin typeface="Cambria Math"/>
                                                <a:ea typeface="Cambria Math"/>
                                              </a:rPr>
                                            </m:ctrlPr>
                                          </m:accPr>
                                          <m:e>
                                            <m:r>
                                              <a:rPr lang="en-US" sz="2400" b="0" i="1" smtClean="0">
                                                <a:latin typeface="Cambria Math"/>
                                                <a:ea typeface="Cambria Math"/>
                                              </a:rPr>
                                              <m:t>𝑓</m:t>
                                            </m:r>
                                          </m:e>
                                        </m:acc>
                                      </m:e>
                                      <m:sub>
                                        <m:r>
                                          <a:rPr lang="en-US" sz="2400" b="0" i="1" smtClean="0">
                                            <a:latin typeface="Cambria Math"/>
                                            <a:ea typeface="Cambria Math"/>
                                          </a:rPr>
                                          <m:t>𝑥</m:t>
                                        </m:r>
                                      </m:sub>
                                    </m:sSub>
                                  </m:e>
                                  <m:sup>
                                    <m:r>
                                      <a:rPr lang="en-US" sz="2400" b="0" i="1" smtClean="0">
                                        <a:latin typeface="Cambria Math"/>
                                        <a:ea typeface="Cambria Math"/>
                                      </a:rPr>
                                      <m:t>𝑏</m:t>
                                    </m:r>
                                  </m:sup>
                                </m:sSup>
                              </m:e>
                            </m:mr>
                            <m:mr>
                              <m:e>
                                <m:sSup>
                                  <m:sSupPr>
                                    <m:ctrlPr>
                                      <a:rPr lang="en-US" sz="2400" i="1" smtClean="0">
                                        <a:latin typeface="Cambria Math"/>
                                        <a:ea typeface="Cambria Math"/>
                                      </a:rPr>
                                    </m:ctrlPr>
                                  </m:sSupPr>
                                  <m:e>
                                    <m:sSub>
                                      <m:sSubPr>
                                        <m:ctrlPr>
                                          <a:rPr lang="en-US" sz="2400" i="1" smtClean="0">
                                            <a:latin typeface="Cambria Math"/>
                                            <a:ea typeface="Cambria Math"/>
                                          </a:rPr>
                                        </m:ctrlPr>
                                      </m:sSubPr>
                                      <m:e>
                                        <m:acc>
                                          <m:accPr>
                                            <m:chr m:val="̂"/>
                                            <m:ctrlPr>
                                              <a:rPr lang="en-US" sz="2400" i="1" smtClean="0">
                                                <a:latin typeface="Cambria Math"/>
                                                <a:ea typeface="Cambria Math"/>
                                              </a:rPr>
                                            </m:ctrlPr>
                                          </m:accPr>
                                          <m:e>
                                            <m:r>
                                              <a:rPr lang="en-US" sz="2400" b="0" i="1" smtClean="0">
                                                <a:latin typeface="Cambria Math"/>
                                                <a:ea typeface="Cambria Math"/>
                                              </a:rPr>
                                              <m:t>𝑓</m:t>
                                            </m:r>
                                          </m:e>
                                        </m:acc>
                                      </m:e>
                                      <m:sub>
                                        <m:r>
                                          <a:rPr lang="en-US" sz="2400" b="0" i="1" smtClean="0">
                                            <a:latin typeface="Cambria Math"/>
                                            <a:ea typeface="Cambria Math"/>
                                          </a:rPr>
                                          <m:t>𝑦</m:t>
                                        </m:r>
                                      </m:sub>
                                    </m:sSub>
                                  </m:e>
                                  <m:sup>
                                    <m:r>
                                      <a:rPr lang="en-US" sz="2400" b="0" i="1" smtClean="0">
                                        <a:latin typeface="Cambria Math"/>
                                        <a:ea typeface="Cambria Math"/>
                                      </a:rPr>
                                      <m:t>𝑏</m:t>
                                    </m:r>
                                  </m:sup>
                                </m:sSup>
                              </m:e>
                            </m:mr>
                            <m:mr>
                              <m:e>
                                <m:sSup>
                                  <m:sSupPr>
                                    <m:ctrlPr>
                                      <a:rPr lang="en-US" sz="2400" i="1" smtClean="0">
                                        <a:latin typeface="Cambria Math"/>
                                        <a:ea typeface="Cambria Math"/>
                                      </a:rPr>
                                    </m:ctrlPr>
                                  </m:sSupPr>
                                  <m:e>
                                    <m:sSub>
                                      <m:sSubPr>
                                        <m:ctrlPr>
                                          <a:rPr lang="en-US" sz="2400" i="1" smtClean="0">
                                            <a:latin typeface="Cambria Math"/>
                                            <a:ea typeface="Cambria Math"/>
                                          </a:rPr>
                                        </m:ctrlPr>
                                      </m:sSubPr>
                                      <m:e>
                                        <m:acc>
                                          <m:accPr>
                                            <m:chr m:val="̂"/>
                                            <m:ctrlPr>
                                              <a:rPr lang="en-US" sz="2400" i="1" smtClean="0">
                                                <a:latin typeface="Cambria Math"/>
                                                <a:ea typeface="Cambria Math"/>
                                              </a:rPr>
                                            </m:ctrlPr>
                                          </m:accPr>
                                          <m:e>
                                            <m:r>
                                              <a:rPr lang="en-US" sz="2400" b="0" i="1" smtClean="0">
                                                <a:latin typeface="Cambria Math"/>
                                                <a:ea typeface="Cambria Math"/>
                                              </a:rPr>
                                              <m:t>𝑓</m:t>
                                            </m:r>
                                          </m:e>
                                        </m:acc>
                                      </m:e>
                                      <m:sub>
                                        <m:r>
                                          <a:rPr lang="en-US" sz="2400" b="0" i="1" smtClean="0">
                                            <a:latin typeface="Cambria Math"/>
                                            <a:ea typeface="Cambria Math"/>
                                          </a:rPr>
                                          <m:t>𝑧</m:t>
                                        </m:r>
                                      </m:sub>
                                    </m:sSub>
                                  </m:e>
                                  <m:sup>
                                    <m:r>
                                      <a:rPr lang="en-US" sz="2400" b="0" i="1" smtClean="0">
                                        <a:latin typeface="Cambria Math"/>
                                        <a:ea typeface="Cambria Math"/>
                                      </a:rPr>
                                      <m:t>𝑏</m:t>
                                    </m:r>
                                  </m:sup>
                                </m:sSup>
                              </m:e>
                            </m:mr>
                          </m:m>
                        </m:e>
                      </m:d>
                      <m:r>
                        <a:rPr lang="en-US" sz="2400" b="0" i="1" smtClean="0">
                          <a:latin typeface="Cambria Math"/>
                          <a:ea typeface="Cambria Math"/>
                        </a:rPr>
                        <m:t>=</m:t>
                      </m:r>
                      <m:sSup>
                        <m:sSupPr>
                          <m:ctrlPr>
                            <a:rPr lang="en-US" sz="2400" b="1" i="1">
                              <a:latin typeface="Cambria Math"/>
                              <a:ea typeface="Cambria Math"/>
                            </a:rPr>
                          </m:ctrlPr>
                        </m:sSupPr>
                        <m:e>
                          <m:sSub>
                            <m:sSubPr>
                              <m:ctrlPr>
                                <a:rPr lang="en-US" sz="2400" b="1" i="1">
                                  <a:latin typeface="Cambria Math"/>
                                  <a:ea typeface="Cambria Math"/>
                                </a:rPr>
                              </m:ctrlPr>
                            </m:sSubPr>
                            <m:e>
                              <m:r>
                                <a:rPr lang="en-US" sz="2400" b="1" i="1">
                                  <a:latin typeface="Cambria Math"/>
                                  <a:ea typeface="Cambria Math"/>
                                </a:rPr>
                                <m:t>𝑪</m:t>
                              </m:r>
                            </m:e>
                            <m:sub>
                              <m:r>
                                <a:rPr lang="en-US" sz="2400" b="1" i="1">
                                  <a:latin typeface="Cambria Math"/>
                                  <a:ea typeface="Cambria Math"/>
                                </a:rPr>
                                <m:t>𝒏</m:t>
                              </m:r>
                            </m:sub>
                          </m:sSub>
                        </m:e>
                        <m:sup>
                          <m:r>
                            <a:rPr lang="en-US" sz="2400" b="1" i="1">
                              <a:latin typeface="Cambria Math"/>
                              <a:ea typeface="Cambria Math"/>
                            </a:rPr>
                            <m:t>𝒃</m:t>
                          </m:r>
                        </m:sup>
                      </m:sSup>
                      <m:d>
                        <m:dPr>
                          <m:begChr m:val="["/>
                          <m:endChr m:val="]"/>
                          <m:ctrlPr>
                            <a:rPr lang="en-US" sz="2400" b="1" i="1" smtClean="0">
                              <a:latin typeface="Cambria Math"/>
                              <a:ea typeface="Cambria Math"/>
                            </a:rPr>
                          </m:ctrlPr>
                        </m:dPr>
                        <m:e>
                          <m:m>
                            <m:mPr>
                              <m:mcs>
                                <m:mc>
                                  <m:mcPr>
                                    <m:count m:val="1"/>
                                    <m:mcJc m:val="center"/>
                                  </m:mcPr>
                                </m:mc>
                              </m:mcs>
                              <m:ctrlPr>
                                <a:rPr lang="en-US" sz="2400" b="1" i="1" smtClean="0">
                                  <a:latin typeface="Cambria Math"/>
                                  <a:ea typeface="Cambria Math"/>
                                </a:rPr>
                              </m:ctrlPr>
                            </m:mPr>
                            <m:mr>
                              <m:e>
                                <m:r>
                                  <m:rPr>
                                    <m:brk m:alnAt="7"/>
                                  </m:rPr>
                                  <a:rPr lang="en-US" sz="2400" b="1" i="1" smtClean="0">
                                    <a:latin typeface="Cambria Math"/>
                                    <a:ea typeface="Cambria Math"/>
                                  </a:rPr>
                                  <m:t>𝟎</m:t>
                                </m:r>
                              </m:e>
                            </m:mr>
                            <m:mr>
                              <m:e>
                                <m:r>
                                  <a:rPr lang="en-US" sz="2400" b="1" i="1" smtClean="0">
                                    <a:latin typeface="Cambria Math"/>
                                    <a:ea typeface="Cambria Math"/>
                                  </a:rPr>
                                  <m:t>𝟎</m:t>
                                </m:r>
                              </m:e>
                            </m:mr>
                            <m:mr>
                              <m:e>
                                <m:r>
                                  <a:rPr lang="en-US" sz="2400" b="1" i="1" smtClean="0">
                                    <a:latin typeface="Cambria Math"/>
                                    <a:ea typeface="Cambria Math"/>
                                  </a:rPr>
                                  <m:t>−</m:t>
                                </m:r>
                                <m:r>
                                  <a:rPr lang="en-US" sz="2400" b="1" i="1" smtClean="0">
                                    <a:latin typeface="Cambria Math"/>
                                    <a:ea typeface="Cambria Math"/>
                                  </a:rPr>
                                  <m:t>𝒈</m:t>
                                </m:r>
                              </m:e>
                            </m:mr>
                          </m:m>
                        </m:e>
                      </m:d>
                      <m:r>
                        <a:rPr lang="en-US" sz="2400" b="1" i="0" smtClean="0">
                          <a:latin typeface="Cambria Math"/>
                          <a:ea typeface="Cambria Math"/>
                        </a:rPr>
                        <m:t>=</m:t>
                      </m:r>
                      <m:r>
                        <m:rPr>
                          <m:sty m:val="p"/>
                        </m:rPr>
                        <a:rPr lang="en-US" sz="2400" b="0" i="0" smtClean="0">
                          <a:latin typeface="Cambria Math"/>
                          <a:ea typeface="Cambria Math"/>
                        </a:rPr>
                        <m:t>g</m:t>
                      </m:r>
                      <m:d>
                        <m:dPr>
                          <m:begChr m:val="["/>
                          <m:endChr m:val="]"/>
                          <m:ctrlPr>
                            <a:rPr lang="en-US" sz="2400" b="0" i="1" smtClean="0">
                              <a:latin typeface="Cambria Math"/>
                              <a:ea typeface="Cambria Math"/>
                            </a:rPr>
                          </m:ctrlPr>
                        </m:dPr>
                        <m:e>
                          <m:m>
                            <m:mPr>
                              <m:mcs>
                                <m:mc>
                                  <m:mcPr>
                                    <m:count m:val="1"/>
                                    <m:mcJc m:val="center"/>
                                  </m:mcPr>
                                </m:mc>
                              </m:mcs>
                              <m:ctrlPr>
                                <a:rPr lang="en-US" sz="2400" b="0" i="1" smtClean="0">
                                  <a:latin typeface="Cambria Math"/>
                                  <a:ea typeface="Cambria Math"/>
                                </a:rPr>
                              </m:ctrlPr>
                            </m:mPr>
                            <m:mr>
                              <m:e>
                                <m:r>
                                  <m:rPr>
                                    <m:brk m:alnAt="7"/>
                                  </m:rPr>
                                  <a:rPr lang="en-US" sz="2400" b="0" i="1" smtClean="0">
                                    <a:latin typeface="Cambria Math"/>
                                    <a:ea typeface="Cambria Math"/>
                                  </a:rPr>
                                  <m:t>𝑠</m:t>
                                </m:r>
                                <m:r>
                                  <a:rPr lang="en-US" sz="2400" b="0" i="1" smtClean="0">
                                    <a:latin typeface="Cambria Math"/>
                                    <a:ea typeface="Cambria Math"/>
                                  </a:rPr>
                                  <m:t>𝜃</m:t>
                                </m:r>
                              </m:e>
                            </m:mr>
                            <m:mr>
                              <m:e>
                                <m:r>
                                  <a:rPr lang="en-US" sz="2400" i="1">
                                    <a:latin typeface="Cambria Math"/>
                                    <a:ea typeface="Cambria Math"/>
                                  </a:rPr>
                                  <m:t>−</m:t>
                                </m:r>
                                <m:r>
                                  <a:rPr lang="en-US" sz="2400" i="1">
                                    <a:latin typeface="Cambria Math"/>
                                    <a:ea typeface="Cambria Math"/>
                                  </a:rPr>
                                  <m:t>𝑠</m:t>
                                </m:r>
                                <m:r>
                                  <a:rPr lang="en-US" sz="2400" i="1">
                                    <a:latin typeface="Cambria Math"/>
                                    <a:ea typeface="Cambria Math"/>
                                  </a:rPr>
                                  <m:t>𝜙</m:t>
                                </m:r>
                                <m:r>
                                  <a:rPr lang="en-US" sz="2400" i="1">
                                    <a:latin typeface="Cambria Math"/>
                                    <a:ea typeface="Cambria Math"/>
                                  </a:rPr>
                                  <m:t>𝑐</m:t>
                                </m:r>
                                <m:r>
                                  <a:rPr lang="en-US" sz="2400" i="1">
                                    <a:latin typeface="Cambria Math"/>
                                    <a:ea typeface="Cambria Math"/>
                                  </a:rPr>
                                  <m:t>𝜃</m:t>
                                </m:r>
                              </m:e>
                            </m:mr>
                            <m:mr>
                              <m:e>
                                <m:r>
                                  <a:rPr lang="en-US" sz="2400" i="1">
                                    <a:latin typeface="Cambria Math"/>
                                    <a:ea typeface="Cambria Math"/>
                                  </a:rPr>
                                  <m:t>−</m:t>
                                </m:r>
                                <m:r>
                                  <a:rPr lang="en-US" sz="2400" i="1">
                                    <a:latin typeface="Cambria Math"/>
                                    <a:ea typeface="Cambria Math"/>
                                  </a:rPr>
                                  <m:t>𝑐</m:t>
                                </m:r>
                                <m:r>
                                  <a:rPr lang="en-US" sz="2400" i="1">
                                    <a:latin typeface="Cambria Math"/>
                                    <a:ea typeface="Cambria Math"/>
                                  </a:rPr>
                                  <m:t>𝜙</m:t>
                                </m:r>
                                <m:r>
                                  <a:rPr lang="en-US" sz="2400" b="0" i="1" smtClean="0">
                                    <a:latin typeface="Cambria Math"/>
                                    <a:ea typeface="Cambria Math"/>
                                  </a:rPr>
                                  <m:t>𝑐</m:t>
                                </m:r>
                                <m:r>
                                  <a:rPr lang="en-US" sz="2400" i="1">
                                    <a:latin typeface="Cambria Math"/>
                                    <a:ea typeface="Cambria Math"/>
                                  </a:rPr>
                                  <m:t>𝜃</m:t>
                                </m:r>
                              </m:e>
                            </m:mr>
                          </m:m>
                        </m:e>
                      </m:d>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026255" y="4509953"/>
                <a:ext cx="6881307" cy="1645772"/>
              </a:xfrm>
              <a:prstGeom prst="rect">
                <a:avLst/>
              </a:prstGeom>
              <a:blipFill rotWithShape="1">
                <a:blip r:embed="rId3"/>
                <a:stretch>
                  <a:fillRect/>
                </a:stretch>
              </a:blipFill>
            </p:spPr>
            <p:txBody>
              <a:bodyPr/>
              <a:lstStyle/>
              <a:p>
                <a:r>
                  <a:rPr lang="en-US">
                    <a:noFill/>
                  </a:rPr>
                  <a:t> </a:t>
                </a:r>
              </a:p>
            </p:txBody>
          </p:sp>
        </mc:Fallback>
      </mc:AlternateContent>
      <p:sp>
        <p:nvSpPr>
          <p:cNvPr id="4" name="TextBox 3"/>
          <p:cNvSpPr txBox="1"/>
          <p:nvPr/>
        </p:nvSpPr>
        <p:spPr>
          <a:xfrm>
            <a:off x="1026257" y="1619020"/>
            <a:ext cx="7098224" cy="707886"/>
          </a:xfrm>
          <a:prstGeom prst="rect">
            <a:avLst/>
          </a:prstGeom>
          <a:noFill/>
        </p:spPr>
        <p:txBody>
          <a:bodyPr wrap="square" rtlCol="0">
            <a:spAutoFit/>
          </a:bodyPr>
          <a:lstStyle/>
          <a:p>
            <a:r>
              <a:rPr lang="en-US" sz="2000" dirty="0"/>
              <a:t>Unfortunately, MEMS gyros have a turn-on-to-turn-on bias that is much larger than the earth rotation rate</a:t>
            </a:r>
            <a:r>
              <a:rPr lang="en-US" sz="2000" dirty="0" smtClean="0"/>
              <a:t>.</a:t>
            </a:r>
            <a:endParaRPr lang="en-US" sz="2000" dirty="0"/>
          </a:p>
        </p:txBody>
      </p:sp>
      <p:sp>
        <p:nvSpPr>
          <p:cNvPr id="7" name="TextBox 6"/>
          <p:cNvSpPr txBox="1"/>
          <p:nvPr/>
        </p:nvSpPr>
        <p:spPr>
          <a:xfrm>
            <a:off x="1026257" y="2386286"/>
            <a:ext cx="7450783" cy="707886"/>
          </a:xfrm>
          <a:prstGeom prst="rect">
            <a:avLst/>
          </a:prstGeom>
          <a:noFill/>
        </p:spPr>
        <p:txBody>
          <a:bodyPr wrap="square" rtlCol="0">
            <a:spAutoFit/>
          </a:bodyPr>
          <a:lstStyle/>
          <a:p>
            <a:r>
              <a:rPr lang="en-US" sz="2000" dirty="0"/>
              <a:t>Therefore, for short alignment periods, we can only use the accelerometer equation</a:t>
            </a:r>
            <a:r>
              <a:rPr lang="en-US" sz="2000" dirty="0" smtClean="0"/>
              <a:t>.</a:t>
            </a:r>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1026257" y="3153552"/>
                <a:ext cx="7405141" cy="725135"/>
              </a:xfrm>
              <a:prstGeom prst="rect">
                <a:avLst/>
              </a:prstGeom>
              <a:noFill/>
            </p:spPr>
            <p:txBody>
              <a:bodyPr wrap="square" rtlCol="0">
                <a:spAutoFit/>
              </a:bodyPr>
              <a:lstStyle/>
              <a:p>
                <a:r>
                  <a:rPr lang="en-US" sz="2000" dirty="0"/>
                  <a:t>We want the average specific force, as seen in the navigation (local level) frame </a:t>
                </a:r>
                <a14:m>
                  <m:oMath xmlns:m="http://schemas.openxmlformats.org/officeDocument/2006/math">
                    <m:sSup>
                      <m:sSupPr>
                        <m:ctrlPr>
                          <a:rPr lang="en-US" sz="2000" b="1" i="1">
                            <a:latin typeface="Cambria Math"/>
                          </a:rPr>
                        </m:ctrlPr>
                      </m:sSupPr>
                      <m:e>
                        <m:acc>
                          <m:accPr>
                            <m:chr m:val="̂"/>
                            <m:ctrlPr>
                              <a:rPr lang="en-US" sz="2000" b="1" i="1">
                                <a:latin typeface="Cambria Math"/>
                              </a:rPr>
                            </m:ctrlPr>
                          </m:accPr>
                          <m:e>
                            <m:r>
                              <a:rPr lang="en-US" sz="2000" b="1" i="1">
                                <a:latin typeface="Cambria Math"/>
                              </a:rPr>
                              <m:t>𝒇</m:t>
                            </m:r>
                          </m:e>
                        </m:acc>
                      </m:e>
                      <m:sup>
                        <m:r>
                          <a:rPr lang="en-US" sz="2000" b="1" i="1">
                            <a:latin typeface="Cambria Math"/>
                          </a:rPr>
                          <m:t>𝒏</m:t>
                        </m:r>
                      </m:sup>
                    </m:sSup>
                  </m:oMath>
                </a14:m>
                <a:r>
                  <a:rPr lang="en-US" sz="2000" dirty="0"/>
                  <a:t> to equal </a:t>
                </a:r>
                <a14:m>
                  <m:oMath xmlns:m="http://schemas.openxmlformats.org/officeDocument/2006/math">
                    <m:r>
                      <a:rPr lang="en-US" sz="2000" i="1">
                        <a:latin typeface="Cambria Math"/>
                      </a:rPr>
                      <m:t>−</m:t>
                    </m:r>
                    <m:sSup>
                      <m:sSupPr>
                        <m:ctrlPr>
                          <a:rPr lang="en-US" sz="2000" i="1">
                            <a:latin typeface="Cambria Math"/>
                          </a:rPr>
                        </m:ctrlPr>
                      </m:sSupPr>
                      <m:e>
                        <m:r>
                          <a:rPr lang="en-US" sz="2000" b="1" i="1">
                            <a:latin typeface="Cambria Math"/>
                          </a:rPr>
                          <m:t>𝒈</m:t>
                        </m:r>
                      </m:e>
                      <m:sup>
                        <m:r>
                          <a:rPr lang="en-US" sz="2000" b="1" i="1">
                            <a:latin typeface="Cambria Math"/>
                          </a:rPr>
                          <m:t>𝒏</m:t>
                        </m:r>
                      </m:sup>
                    </m:sSup>
                  </m:oMath>
                </a14:m>
                <a:r>
                  <a:rPr lang="en-US" sz="2000" dirty="0"/>
                  <a:t>, i.e</a:t>
                </a:r>
                <a:r>
                  <a:rPr lang="en-US" sz="2000" dirty="0" smtClean="0"/>
                  <a:t>.</a:t>
                </a:r>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26257" y="3153552"/>
                <a:ext cx="7405141" cy="725135"/>
              </a:xfrm>
              <a:prstGeom prst="rect">
                <a:avLst/>
              </a:prstGeom>
              <a:blipFill rotWithShape="1">
                <a:blip r:embed="rId4"/>
                <a:stretch>
                  <a:fillRect l="-823" t="-4202" b="-14286"/>
                </a:stretch>
              </a:blipFill>
            </p:spPr>
            <p:txBody>
              <a:bodyPr/>
              <a:lstStyle/>
              <a:p>
                <a:r>
                  <a:rPr lang="en-US">
                    <a:noFill/>
                  </a:rPr>
                  <a:t> </a:t>
                </a:r>
              </a:p>
            </p:txBody>
          </p:sp>
        </mc:Fallback>
      </mc:AlternateContent>
      <p:sp>
        <p:nvSpPr>
          <p:cNvPr id="10" name="TextBox 9"/>
          <p:cNvSpPr txBox="1"/>
          <p:nvPr/>
        </p:nvSpPr>
        <p:spPr>
          <a:xfrm>
            <a:off x="1026257" y="4479695"/>
            <a:ext cx="2140138" cy="400110"/>
          </a:xfrm>
          <a:prstGeom prst="rect">
            <a:avLst/>
          </a:prstGeom>
          <a:noFill/>
        </p:spPr>
        <p:txBody>
          <a:bodyPr wrap="none" rtlCol="0">
            <a:spAutoFit/>
          </a:bodyPr>
          <a:lstStyle/>
          <a:p>
            <a:r>
              <a:rPr lang="en-US" sz="2000" dirty="0"/>
              <a:t>Or </a:t>
            </a:r>
            <a:r>
              <a:rPr lang="en-US" sz="2000" dirty="0" smtClean="0"/>
              <a:t>equivalently</a:t>
            </a:r>
            <a:endParaRPr lang="en-US" sz="2000" dirty="0"/>
          </a:p>
        </p:txBody>
      </p:sp>
    </p:spTree>
    <p:extLst>
      <p:ext uri="{BB962C8B-B14F-4D97-AF65-F5344CB8AC3E}">
        <p14:creationId xmlns:p14="http://schemas.microsoft.com/office/powerpoint/2010/main" val="363143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Left-Hand and Right-Hand Coordinates</a:t>
            </a:r>
            <a:endParaRPr lang="en-US" dirty="0"/>
          </a:p>
        </p:txBody>
      </p:sp>
      <p:pic>
        <p:nvPicPr>
          <p:cNvPr id="1026" name="Picture 2" descr="https://upload.wikimedia.org/wikipedia/commons/thumb/e/e2/Cartesian_coordinate_system_handedness.svg/220px-Cartesian_coordinate_system_handedn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392" y="1752600"/>
            <a:ext cx="6333062"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6019800"/>
            <a:ext cx="4938596" cy="461665"/>
          </a:xfrm>
          <a:prstGeom prst="rect">
            <a:avLst/>
          </a:prstGeom>
          <a:noFill/>
        </p:spPr>
        <p:txBody>
          <a:bodyPr wrap="none" rtlCol="0">
            <a:spAutoFit/>
          </a:bodyPr>
          <a:lstStyle/>
          <a:p>
            <a:r>
              <a:rPr lang="en-US" sz="2400" dirty="0" smtClean="0">
                <a:solidFill>
                  <a:srgbClr val="C00000"/>
                </a:solidFill>
              </a:rPr>
              <a:t>We will use Right-Handed Coordinates</a:t>
            </a:r>
            <a:endParaRPr lang="en-US" sz="2400" dirty="0">
              <a:solidFill>
                <a:srgbClr val="C00000"/>
              </a:solidFill>
            </a:endParaRPr>
          </a:p>
        </p:txBody>
      </p:sp>
      <p:sp>
        <p:nvSpPr>
          <p:cNvPr id="2" name="Oval 1"/>
          <p:cNvSpPr/>
          <p:nvPr/>
        </p:nvSpPr>
        <p:spPr>
          <a:xfrm>
            <a:off x="4312693" y="1241947"/>
            <a:ext cx="4162567" cy="4572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160060" y="2838734"/>
            <a:ext cx="2985638" cy="1965278"/>
          </a:xfrm>
          <a:prstGeom prst="line">
            <a:avLst/>
          </a:prstGeom>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V="1">
            <a:off x="1910687" y="2088107"/>
            <a:ext cx="1760561" cy="3138986"/>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48723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Velocity Alignment </a:t>
            </a:r>
            <a:r>
              <a:rPr lang="en-US" dirty="0" smtClean="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r>
                  <a:rPr lang="en-US" sz="2400" dirty="0" smtClean="0"/>
                  <a:t>From the preceding equation, we can determine that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1"/>
                                    <m:mcJc m:val="center"/>
                                  </m:mcPr>
                                </m:mc>
                              </m:mcs>
                              <m:ctrlPr>
                                <a:rPr lang="en-US" sz="2400" i="1" smtClean="0">
                                  <a:latin typeface="Cambria Math"/>
                                </a:rPr>
                              </m:ctrlPr>
                            </m:mPr>
                            <m:mr>
                              <m:e>
                                <m:r>
                                  <m:rPr>
                                    <m:brk m:alnAt="7"/>
                                  </m:rPr>
                                  <a:rPr lang="en-US" sz="2400" b="0" i="1" smtClean="0">
                                    <a:latin typeface="Cambria Math"/>
                                  </a:rPr>
                                  <m:t>𝑠</m:t>
                                </m:r>
                                <m:r>
                                  <a:rPr lang="en-US" sz="2400" b="0" i="1" smtClean="0">
                                    <a:latin typeface="Cambria Math"/>
                                    <a:ea typeface="Cambria Math"/>
                                  </a:rPr>
                                  <m:t>𝜙</m:t>
                                </m:r>
                              </m:e>
                            </m:mr>
                            <m:mr>
                              <m:e>
                                <m:r>
                                  <a:rPr lang="en-US" sz="2400" b="0" i="1" smtClean="0">
                                    <a:latin typeface="Cambria Math"/>
                                  </a:rPr>
                                  <m:t>𝑐</m:t>
                                </m:r>
                                <m:r>
                                  <a:rPr lang="en-US" sz="2400" b="0" i="1" smtClean="0">
                                    <a:latin typeface="Cambria Math"/>
                                    <a:ea typeface="Cambria Math"/>
                                  </a:rPr>
                                  <m:t>𝜙</m:t>
                                </m:r>
                              </m:e>
                            </m:mr>
                          </m:m>
                        </m:e>
                      </m:d>
                      <m:r>
                        <a:rPr lang="en-US" sz="2400" b="0" i="0" smtClean="0">
                          <a:latin typeface="Cambria Math"/>
                        </a:rPr>
                        <m:t>=</m:t>
                      </m:r>
                      <m:f>
                        <m:fPr>
                          <m:ctrlPr>
                            <a:rPr lang="en-US" sz="2400" b="0" i="1" smtClean="0">
                              <a:latin typeface="Cambria Math"/>
                            </a:rPr>
                          </m:ctrlPr>
                        </m:fPr>
                        <m:num>
                          <m:r>
                            <a:rPr lang="en-US" sz="2400" b="0" i="1" smtClean="0">
                              <a:latin typeface="Cambria Math"/>
                            </a:rPr>
                            <m:t>1</m:t>
                          </m:r>
                        </m:num>
                        <m:den>
                          <m:rad>
                            <m:radPr>
                              <m:degHide m:val="on"/>
                              <m:ctrlPr>
                                <a:rPr lang="en-US" sz="2400" b="0" i="1" smtClean="0">
                                  <a:latin typeface="Cambria Math"/>
                                </a:rPr>
                              </m:ctrlPr>
                            </m:radPr>
                            <m:deg/>
                            <m:e>
                              <m:sSup>
                                <m:sSupPr>
                                  <m:ctrlPr>
                                    <a:rPr lang="en-US" sz="2400" b="0" i="1" smtClean="0">
                                      <a:latin typeface="Cambria Math"/>
                                    </a:rPr>
                                  </m:ctrlPr>
                                </m:sSupPr>
                                <m:e>
                                  <m:sSub>
                                    <m:sSubPr>
                                      <m:ctrlPr>
                                        <a:rPr lang="en-US" sz="2400" b="0" i="1" smtClean="0">
                                          <a:latin typeface="Cambria Math"/>
                                        </a:rPr>
                                      </m:ctrlPr>
                                    </m:sSubPr>
                                    <m:e>
                                      <m:acc>
                                        <m:accPr>
                                          <m:chr m:val="̂"/>
                                          <m:ctrlPr>
                                            <a:rPr lang="en-US" sz="2400" b="0" i="1" smtClean="0">
                                              <a:latin typeface="Cambria Math"/>
                                            </a:rPr>
                                          </m:ctrlPr>
                                        </m:accPr>
                                        <m:e>
                                          <m:r>
                                            <a:rPr lang="en-US" sz="2400" b="0" i="1" smtClean="0">
                                              <a:latin typeface="Cambria Math"/>
                                            </a:rPr>
                                            <m:t>𝑓</m:t>
                                          </m:r>
                                        </m:e>
                                      </m:acc>
                                    </m:e>
                                    <m:sub>
                                      <m:r>
                                        <a:rPr lang="en-US" sz="2400" b="0" i="1" smtClean="0">
                                          <a:latin typeface="Cambria Math"/>
                                        </a:rPr>
                                        <m:t>𝑦</m:t>
                                      </m:r>
                                    </m:sub>
                                  </m:sSub>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acc>
                                        <m:accPr>
                                          <m:chr m:val="̂"/>
                                          <m:ctrlPr>
                                            <a:rPr lang="en-US" sz="2400" b="0" i="1" smtClean="0">
                                              <a:latin typeface="Cambria Math"/>
                                            </a:rPr>
                                          </m:ctrlPr>
                                        </m:accPr>
                                        <m:e>
                                          <m:r>
                                            <a:rPr lang="en-US" sz="2400" b="0" i="1" smtClean="0">
                                              <a:latin typeface="Cambria Math"/>
                                            </a:rPr>
                                            <m:t>𝑓</m:t>
                                          </m:r>
                                        </m:e>
                                      </m:acc>
                                    </m:e>
                                    <m:sub>
                                      <m:r>
                                        <a:rPr lang="en-US" sz="2400" b="0" i="1" smtClean="0">
                                          <a:latin typeface="Cambria Math"/>
                                        </a:rPr>
                                        <m:t>𝑧</m:t>
                                      </m:r>
                                    </m:sub>
                                  </m:sSub>
                                </m:e>
                                <m:sup>
                                  <m:r>
                                    <a:rPr lang="en-US" sz="2400" b="0" i="1" smtClean="0">
                                      <a:latin typeface="Cambria Math"/>
                                    </a:rPr>
                                    <m:t>2</m:t>
                                  </m:r>
                                </m:sup>
                              </m:sSup>
                            </m:e>
                          </m:rad>
                        </m:den>
                      </m:f>
                      <m:d>
                        <m:dPr>
                          <m:begChr m:val="["/>
                          <m:endChr m:val="]"/>
                          <m:ctrlPr>
                            <a:rPr lang="en-US" sz="2400" b="0" i="1" smtClean="0">
                              <a:latin typeface="Cambria Math"/>
                            </a:rPr>
                          </m:ctrlPr>
                        </m:dPr>
                        <m:e>
                          <m:m>
                            <m:mPr>
                              <m:mcs>
                                <m:mc>
                                  <m:mcPr>
                                    <m:count m:val="1"/>
                                    <m:mcJc m:val="center"/>
                                  </m:mcPr>
                                </m:mc>
                              </m:mcs>
                              <m:ctrlPr>
                                <a:rPr lang="en-US" sz="2400" b="0" i="1" smtClean="0">
                                  <a:latin typeface="Cambria Math"/>
                                </a:rPr>
                              </m:ctrlPr>
                            </m:mPr>
                            <m:mr>
                              <m:e>
                                <m:r>
                                  <m:rPr>
                                    <m:brk m:alnAt="7"/>
                                  </m:rP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acc>
                                          <m:accPr>
                                            <m:chr m:val="̂"/>
                                            <m:ctrlPr>
                                              <a:rPr lang="en-US" sz="2400" b="0" i="1" smtClean="0">
                                                <a:latin typeface="Cambria Math"/>
                                              </a:rPr>
                                            </m:ctrlPr>
                                          </m:accPr>
                                          <m:e>
                                            <m:r>
                                              <a:rPr lang="en-US" sz="2400" b="0" i="1" smtClean="0">
                                                <a:latin typeface="Cambria Math"/>
                                              </a:rPr>
                                              <m:t>𝑓</m:t>
                                            </m:r>
                                          </m:e>
                                        </m:acc>
                                      </m:e>
                                      <m:sub>
                                        <m:r>
                                          <a:rPr lang="en-US" sz="2400" b="0" i="1" smtClean="0">
                                            <a:latin typeface="Cambria Math"/>
                                          </a:rPr>
                                          <m:t>𝑦</m:t>
                                        </m:r>
                                      </m:sub>
                                    </m:sSub>
                                  </m:e>
                                  <m:sup>
                                    <m:r>
                                      <a:rPr lang="en-US" sz="2400" b="0" i="1" smtClean="0">
                                        <a:latin typeface="Cambria Math"/>
                                      </a:rPr>
                                      <m:t>𝑏</m:t>
                                    </m:r>
                                  </m:sup>
                                </m:sSup>
                              </m:e>
                            </m:mr>
                            <m:mr>
                              <m:e>
                                <m:r>
                                  <a:rPr lang="en-US" sz="2400" b="0" i="1" smtClean="0">
                                    <a:latin typeface="Cambria Math"/>
                                  </a:rPr>
                                  <m:t>−</m:t>
                                </m:r>
                                <m:sSup>
                                  <m:sSupPr>
                                    <m:ctrlPr>
                                      <a:rPr lang="en-US" sz="2400" b="0" i="1" smtClean="0">
                                        <a:latin typeface="Cambria Math"/>
                                      </a:rPr>
                                    </m:ctrlPr>
                                  </m:sSupPr>
                                  <m:e>
                                    <m:sSub>
                                      <m:sSubPr>
                                        <m:ctrlPr>
                                          <a:rPr lang="en-US" sz="2400" b="0" i="1" smtClean="0">
                                            <a:latin typeface="Cambria Math"/>
                                          </a:rPr>
                                        </m:ctrlPr>
                                      </m:sSubPr>
                                      <m:e>
                                        <m:acc>
                                          <m:accPr>
                                            <m:chr m:val="̂"/>
                                            <m:ctrlPr>
                                              <a:rPr lang="en-US" sz="2400" b="0" i="1" smtClean="0">
                                                <a:latin typeface="Cambria Math"/>
                                              </a:rPr>
                                            </m:ctrlPr>
                                          </m:accPr>
                                          <m:e>
                                            <m:r>
                                              <a:rPr lang="en-US" sz="2400" b="0" i="1" smtClean="0">
                                                <a:latin typeface="Cambria Math"/>
                                              </a:rPr>
                                              <m:t>𝑓</m:t>
                                            </m:r>
                                          </m:e>
                                        </m:acc>
                                      </m:e>
                                      <m:sub>
                                        <m:r>
                                          <a:rPr lang="en-US" sz="2400" b="0" i="1" smtClean="0">
                                            <a:latin typeface="Cambria Math"/>
                                          </a:rPr>
                                          <m:t>𝑧</m:t>
                                        </m:r>
                                      </m:sub>
                                    </m:sSub>
                                  </m:e>
                                  <m:sup>
                                    <m:r>
                                      <a:rPr lang="en-US" sz="2400" b="0" i="1" smtClean="0">
                                        <a:latin typeface="Cambria Math"/>
                                      </a:rPr>
                                      <m:t>𝑏</m:t>
                                    </m:r>
                                  </m:sup>
                                </m:sSup>
                              </m:e>
                            </m:mr>
                          </m:m>
                        </m:e>
                      </m:d>
                    </m:oMath>
                  </m:oMathPara>
                </a14:m>
                <a:endParaRPr lang="en-US" sz="2400" dirty="0" smtClean="0"/>
              </a:p>
              <a:p>
                <a:pPr marL="0" indent="0">
                  <a:buNone/>
                </a:pPr>
                <a:r>
                  <a:rPr lang="en-US" sz="2400" dirty="0"/>
                  <a:t>A</a:t>
                </a:r>
                <a:r>
                  <a:rPr lang="en-US" sz="2400" dirty="0" smtClean="0"/>
                  <a:t>ssumine that </a:t>
                </a:r>
                <a14:m>
                  <m:oMath xmlns:m="http://schemas.openxmlformats.org/officeDocument/2006/math">
                    <m:d>
                      <m:dPr>
                        <m:begChr m:val="‖"/>
                        <m:endChr m:val="‖"/>
                        <m:ctrlPr>
                          <a:rPr lang="en-US" sz="2400" i="1" smtClean="0">
                            <a:latin typeface="Cambria Math"/>
                          </a:rPr>
                        </m:ctrlPr>
                      </m:dPr>
                      <m:e>
                        <m:sSup>
                          <m:sSupPr>
                            <m:ctrlPr>
                              <a:rPr lang="en-US" sz="2400" i="1">
                                <a:latin typeface="Cambria Math"/>
                              </a:rPr>
                            </m:ctrlPr>
                          </m:sSupPr>
                          <m:e>
                            <m:acc>
                              <m:accPr>
                                <m:chr m:val="̂"/>
                                <m:ctrlPr>
                                  <a:rPr lang="en-US" sz="2400" i="1">
                                    <a:latin typeface="Cambria Math"/>
                                  </a:rPr>
                                </m:ctrlPr>
                              </m:accPr>
                              <m:e>
                                <m:r>
                                  <a:rPr lang="en-US" sz="2400" b="1" i="1">
                                    <a:latin typeface="Cambria Math"/>
                                  </a:rPr>
                                  <m:t>𝒇</m:t>
                                </m:r>
                              </m:e>
                            </m:acc>
                          </m:e>
                          <m:sup>
                            <m:r>
                              <a:rPr lang="en-US" sz="2400" i="1">
                                <a:latin typeface="Cambria Math"/>
                              </a:rPr>
                              <m:t>𝑏</m:t>
                            </m:r>
                          </m:sup>
                        </m:sSup>
                      </m:e>
                    </m:d>
                    <m:r>
                      <a:rPr lang="en-US" sz="2400" b="0" i="1" smtClean="0">
                        <a:latin typeface="Cambria Math"/>
                      </a:rPr>
                      <m:t>=</m:t>
                    </m:r>
                    <m:r>
                      <a:rPr lang="en-US" sz="2400" b="1" i="1" smtClean="0">
                        <a:latin typeface="Cambria Math"/>
                      </a:rPr>
                      <m:t>𝒈</m:t>
                    </m:r>
                  </m:oMath>
                </a14:m>
                <a:r>
                  <a:rPr lang="en-US" sz="2400" dirty="0" smtClean="0"/>
                  <a:t>, and then we can write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1"/>
                                    <m:mcJc m:val="center"/>
                                  </m:mcPr>
                                </m:mc>
                              </m:mcs>
                              <m:ctrlPr>
                                <a:rPr lang="en-US" sz="2400" i="1" smtClean="0">
                                  <a:latin typeface="Cambria Math"/>
                                </a:rPr>
                              </m:ctrlPr>
                            </m:mPr>
                            <m:mr>
                              <m:e>
                                <m:r>
                                  <m:rPr>
                                    <m:brk m:alnAt="7"/>
                                  </m:rPr>
                                  <a:rPr lang="en-US" sz="2400" b="0" i="1" smtClean="0">
                                    <a:latin typeface="Cambria Math"/>
                                  </a:rPr>
                                  <m:t>𝑠</m:t>
                                </m:r>
                                <m:r>
                                  <a:rPr lang="en-US" sz="2400" b="0" i="1" smtClean="0">
                                    <a:latin typeface="Cambria Math"/>
                                    <a:ea typeface="Cambria Math"/>
                                  </a:rPr>
                                  <m:t>𝜃</m:t>
                                </m:r>
                              </m:e>
                            </m:mr>
                            <m:mr>
                              <m:e>
                                <m:r>
                                  <a:rPr lang="en-US" sz="2400" b="0" i="1" smtClean="0">
                                    <a:latin typeface="Cambria Math"/>
                                  </a:rPr>
                                  <m:t>𝑐</m:t>
                                </m:r>
                                <m:r>
                                  <a:rPr lang="en-US" sz="2400" b="0" i="1" smtClean="0">
                                    <a:latin typeface="Cambria Math"/>
                                    <a:ea typeface="Cambria Math"/>
                                  </a:rPr>
                                  <m:t>𝜃</m:t>
                                </m:r>
                              </m:e>
                            </m:mr>
                          </m:m>
                        </m:e>
                      </m:d>
                      <m:r>
                        <a:rPr lang="en-US" sz="2400" b="0" i="0" smtClean="0">
                          <a:latin typeface="Cambria Math"/>
                        </a:rPr>
                        <m:t>=</m:t>
                      </m:r>
                      <m:f>
                        <m:fPr>
                          <m:ctrlPr>
                            <a:rPr lang="en-US" sz="2400" b="0" i="1" smtClean="0">
                              <a:latin typeface="Cambria Math"/>
                            </a:rPr>
                          </m:ctrlPr>
                        </m:fPr>
                        <m:num>
                          <m:r>
                            <a:rPr lang="en-US" sz="2400" b="0" i="1" smtClean="0">
                              <a:latin typeface="Cambria Math"/>
                            </a:rPr>
                            <m:t>1</m:t>
                          </m:r>
                        </m:num>
                        <m:den>
                          <m:d>
                            <m:dPr>
                              <m:begChr m:val="‖"/>
                              <m:endChr m:val="‖"/>
                              <m:ctrlPr>
                                <a:rPr lang="en-US" sz="2400" b="0" i="1" smtClean="0">
                                  <a:latin typeface="Cambria Math"/>
                                </a:rPr>
                              </m:ctrlPr>
                            </m:dPr>
                            <m:e>
                              <m:sSup>
                                <m:sSupPr>
                                  <m:ctrlPr>
                                    <a:rPr lang="en-US" sz="2400" b="1" i="1" smtClean="0">
                                      <a:latin typeface="Cambria Math"/>
                                    </a:rPr>
                                  </m:ctrlPr>
                                </m:sSupPr>
                                <m:e>
                                  <m:acc>
                                    <m:accPr>
                                      <m:chr m:val="̂"/>
                                      <m:ctrlPr>
                                        <a:rPr lang="en-US" sz="2400" b="1" i="1" smtClean="0">
                                          <a:latin typeface="Cambria Math"/>
                                        </a:rPr>
                                      </m:ctrlPr>
                                    </m:accPr>
                                    <m:e>
                                      <m:r>
                                        <a:rPr lang="en-US" sz="2400" b="1" i="1" smtClean="0">
                                          <a:latin typeface="Cambria Math"/>
                                        </a:rPr>
                                        <m:t>𝒇</m:t>
                                      </m:r>
                                    </m:e>
                                  </m:acc>
                                </m:e>
                                <m:sup>
                                  <m:r>
                                    <a:rPr lang="en-US" sz="2400" b="1" i="1" smtClean="0">
                                      <a:latin typeface="Cambria Math"/>
                                    </a:rPr>
                                    <m:t>𝒃</m:t>
                                  </m:r>
                                </m:sup>
                              </m:sSup>
                            </m:e>
                          </m:d>
                        </m:den>
                      </m:f>
                      <m:d>
                        <m:dPr>
                          <m:begChr m:val="["/>
                          <m:endChr m:val="]"/>
                          <m:ctrlPr>
                            <a:rPr lang="en-US" sz="2400" b="0" i="1" smtClean="0">
                              <a:latin typeface="Cambria Math"/>
                            </a:rPr>
                          </m:ctrlPr>
                        </m:dPr>
                        <m:e>
                          <m:m>
                            <m:mPr>
                              <m:mcs>
                                <m:mc>
                                  <m:mcPr>
                                    <m:count m:val="1"/>
                                    <m:mcJc m:val="center"/>
                                  </m:mcPr>
                                </m:mc>
                              </m:mcs>
                              <m:ctrlPr>
                                <a:rPr lang="en-US" sz="2400" b="0" i="1" smtClean="0">
                                  <a:latin typeface="Cambria Math"/>
                                </a:rPr>
                              </m:ctrlPr>
                            </m:mPr>
                            <m:mr>
                              <m:e>
                                <m:sSup>
                                  <m:sSupPr>
                                    <m:ctrlPr>
                                      <a:rPr lang="en-US" sz="2400" b="0" i="1" smtClean="0">
                                        <a:latin typeface="Cambria Math"/>
                                      </a:rPr>
                                    </m:ctrlPr>
                                  </m:sSupPr>
                                  <m:e>
                                    <m:sSub>
                                      <m:sSubPr>
                                        <m:ctrlPr>
                                          <a:rPr lang="en-US" sz="2400" b="0" i="1" smtClean="0">
                                            <a:latin typeface="Cambria Math"/>
                                          </a:rPr>
                                        </m:ctrlPr>
                                      </m:sSubPr>
                                      <m:e>
                                        <m:acc>
                                          <m:accPr>
                                            <m:chr m:val="̂"/>
                                            <m:ctrlPr>
                                              <a:rPr lang="en-US" sz="2400" b="0" i="1" smtClean="0">
                                                <a:latin typeface="Cambria Math"/>
                                              </a:rPr>
                                            </m:ctrlPr>
                                          </m:accPr>
                                          <m:e>
                                            <m:r>
                                              <a:rPr lang="en-US" sz="2400" b="0" i="1" smtClean="0">
                                                <a:latin typeface="Cambria Math"/>
                                              </a:rPr>
                                              <m:t>𝑓</m:t>
                                            </m:r>
                                          </m:e>
                                        </m:acc>
                                      </m:e>
                                      <m:sub>
                                        <m:r>
                                          <a:rPr lang="en-US" sz="2400" b="0" i="1" smtClean="0">
                                            <a:latin typeface="Cambria Math"/>
                                          </a:rPr>
                                          <m:t>𝑥</m:t>
                                        </m:r>
                                      </m:sub>
                                    </m:sSub>
                                  </m:e>
                                  <m:sup>
                                    <m:r>
                                      <a:rPr lang="en-US" sz="2400" b="0" i="1" smtClean="0">
                                        <a:latin typeface="Cambria Math"/>
                                      </a:rPr>
                                      <m:t>𝑏</m:t>
                                    </m:r>
                                  </m:sup>
                                </m:sSup>
                              </m:e>
                            </m:mr>
                            <m:mr>
                              <m:e>
                                <m:r>
                                  <a:rPr lang="en-US" sz="2400" b="0" i="1" smtClean="0">
                                    <a:latin typeface="Cambria Math"/>
                                  </a:rPr>
                                  <m:t>−</m:t>
                                </m:r>
                                <m:d>
                                  <m:dPr>
                                    <m:ctrlPr>
                                      <a:rPr lang="en-US" sz="2400" b="0" i="1" smtClean="0">
                                        <a:latin typeface="Cambria Math"/>
                                      </a:rPr>
                                    </m:ctrlPr>
                                  </m:dPr>
                                  <m:e>
                                    <m:r>
                                      <a:rPr lang="en-US" sz="2400" b="0" i="1" smtClean="0">
                                        <a:latin typeface="Cambria Math"/>
                                      </a:rPr>
                                      <m:t>𝑠</m:t>
                                    </m:r>
                                    <m:r>
                                      <a:rPr lang="en-US" sz="2400" b="0" i="1" smtClean="0">
                                        <a:latin typeface="Cambria Math"/>
                                        <a:ea typeface="Cambria Math"/>
                                      </a:rPr>
                                      <m:t>𝜙</m:t>
                                    </m:r>
                                    <m:r>
                                      <a:rPr lang="en-US" sz="2400" b="0" i="1" smtClean="0">
                                        <a:latin typeface="Cambria Math"/>
                                        <a:ea typeface="Cambria Math"/>
                                      </a:rPr>
                                      <m:t> </m:t>
                                    </m:r>
                                    <m:sSup>
                                      <m:sSupPr>
                                        <m:ctrlPr>
                                          <a:rPr lang="en-US" sz="2400" i="1">
                                            <a:latin typeface="Cambria Math"/>
                                          </a:rPr>
                                        </m:ctrlPr>
                                      </m:sSupPr>
                                      <m:e>
                                        <m:sSub>
                                          <m:sSubPr>
                                            <m:ctrlPr>
                                              <a:rPr lang="en-US" sz="2400" i="1">
                                                <a:latin typeface="Cambria Math"/>
                                              </a:rPr>
                                            </m:ctrlPr>
                                          </m:sSubPr>
                                          <m:e>
                                            <m:acc>
                                              <m:accPr>
                                                <m:chr m:val="̂"/>
                                                <m:ctrlPr>
                                                  <a:rPr lang="en-US" sz="2400" i="1">
                                                    <a:latin typeface="Cambria Math"/>
                                                  </a:rPr>
                                                </m:ctrlPr>
                                              </m:accPr>
                                              <m:e>
                                                <m:r>
                                                  <a:rPr lang="en-US" sz="2400" i="1">
                                                    <a:latin typeface="Cambria Math"/>
                                                  </a:rPr>
                                                  <m:t>𝑓</m:t>
                                                </m:r>
                                              </m:e>
                                            </m:acc>
                                          </m:e>
                                          <m:sub>
                                            <m:r>
                                              <a:rPr lang="en-US" sz="2400" b="0" i="1" smtClean="0">
                                                <a:latin typeface="Cambria Math"/>
                                              </a:rPr>
                                              <m:t>𝑦</m:t>
                                            </m:r>
                                          </m:sub>
                                        </m:sSub>
                                      </m:e>
                                      <m:sup>
                                        <m:r>
                                          <a:rPr lang="en-US" sz="2400" i="1">
                                            <a:latin typeface="Cambria Math"/>
                                          </a:rPr>
                                          <m:t>𝑏</m:t>
                                        </m:r>
                                      </m:sup>
                                    </m:sSup>
                                    <m:r>
                                      <a:rPr lang="en-US" sz="2400" b="0" i="1" smtClean="0">
                                        <a:latin typeface="Cambria Math"/>
                                      </a:rPr>
                                      <m:t>+</m:t>
                                    </m:r>
                                    <m:r>
                                      <a:rPr lang="en-US" sz="2400" b="0" i="1" smtClean="0">
                                        <a:latin typeface="Cambria Math"/>
                                      </a:rPr>
                                      <m:t>𝑐</m:t>
                                    </m:r>
                                    <m:r>
                                      <a:rPr lang="en-US" sz="2400" b="0" i="1" smtClean="0">
                                        <a:latin typeface="Cambria Math"/>
                                        <a:ea typeface="Cambria Math"/>
                                      </a:rPr>
                                      <m:t>𝜙</m:t>
                                    </m:r>
                                    <m:r>
                                      <a:rPr lang="en-US" sz="2400" b="0" i="1" smtClean="0">
                                        <a:latin typeface="Cambria Math"/>
                                        <a:ea typeface="Cambria Math"/>
                                      </a:rPr>
                                      <m:t> </m:t>
                                    </m:r>
                                    <m:sSup>
                                      <m:sSupPr>
                                        <m:ctrlPr>
                                          <a:rPr lang="en-US" sz="2400" i="1">
                                            <a:latin typeface="Cambria Math"/>
                                          </a:rPr>
                                        </m:ctrlPr>
                                      </m:sSupPr>
                                      <m:e>
                                        <m:sSub>
                                          <m:sSubPr>
                                            <m:ctrlPr>
                                              <a:rPr lang="en-US" sz="2400" i="1">
                                                <a:latin typeface="Cambria Math"/>
                                              </a:rPr>
                                            </m:ctrlPr>
                                          </m:sSubPr>
                                          <m:e>
                                            <m:acc>
                                              <m:accPr>
                                                <m:chr m:val="̂"/>
                                                <m:ctrlPr>
                                                  <a:rPr lang="en-US" sz="2400" i="1">
                                                    <a:latin typeface="Cambria Math"/>
                                                  </a:rPr>
                                                </m:ctrlPr>
                                              </m:accPr>
                                              <m:e>
                                                <m:r>
                                                  <a:rPr lang="en-US" sz="2400" i="1">
                                                    <a:latin typeface="Cambria Math"/>
                                                  </a:rPr>
                                                  <m:t>𝑓</m:t>
                                                </m:r>
                                              </m:e>
                                            </m:acc>
                                          </m:e>
                                          <m:sub>
                                            <m:r>
                                              <a:rPr lang="en-US" sz="2400" b="0" i="1" smtClean="0">
                                                <a:latin typeface="Cambria Math"/>
                                              </a:rPr>
                                              <m:t>𝑧</m:t>
                                            </m:r>
                                          </m:sub>
                                        </m:sSub>
                                      </m:e>
                                      <m:sup>
                                        <m:r>
                                          <a:rPr lang="en-US" sz="2400" i="1">
                                            <a:latin typeface="Cambria Math"/>
                                          </a:rPr>
                                          <m:t>𝑏</m:t>
                                        </m:r>
                                      </m:sup>
                                    </m:sSup>
                                  </m:e>
                                </m:d>
                              </m:e>
                            </m:mr>
                          </m:m>
                        </m:e>
                      </m:d>
                    </m:oMath>
                  </m:oMathPara>
                </a14:m>
                <a:endParaRPr lang="en-US" sz="2400" dirty="0" smtClean="0"/>
              </a:p>
              <a:p>
                <a:pPr marL="0" indent="0">
                  <a:buNone/>
                </a:pPr>
                <a:r>
                  <a:rPr lang="en-US" sz="2400" dirty="0" smtClean="0"/>
                  <a:t>Since we cannot determine the azimuth, we will assume </a:t>
                </a:r>
                <a14:m>
                  <m:oMath xmlns:m="http://schemas.openxmlformats.org/officeDocument/2006/math">
                    <m:r>
                      <a:rPr lang="en-US" sz="2400" i="1" smtClean="0">
                        <a:latin typeface="Cambria Math"/>
                        <a:ea typeface="Cambria Math"/>
                      </a:rPr>
                      <m:t>𝜓</m:t>
                    </m:r>
                    <m:r>
                      <a:rPr lang="en-US" sz="2400" b="0" i="1" smtClean="0">
                        <a:latin typeface="Cambria Math"/>
                        <a:ea typeface="Cambria Math"/>
                      </a:rPr>
                      <m:t>=0</m:t>
                    </m:r>
                  </m:oMath>
                </a14:m>
                <a:r>
                  <a:rPr lang="en-US" sz="2400" dirty="0" smtClean="0"/>
                  <a:t> and use the sines and cosines calculated above in the equation for computing </a:t>
                </a:r>
                <a14:m>
                  <m:oMath xmlns:m="http://schemas.openxmlformats.org/officeDocument/2006/math">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𝐂</m:t>
                            </m:r>
                          </m:e>
                          <m:sub>
                            <m:r>
                              <a:rPr lang="en-US" sz="2400" b="1" i="0" smtClean="0">
                                <a:latin typeface="Cambria Math"/>
                              </a:rPr>
                              <m:t>𝐧</m:t>
                            </m:r>
                          </m:sub>
                        </m:sSub>
                      </m:e>
                      <m:sup>
                        <m:r>
                          <a:rPr lang="en-US" sz="2400" b="1" i="0" smtClean="0">
                            <a:latin typeface="Cambria Math"/>
                          </a:rPr>
                          <m:t>𝐛</m:t>
                        </m:r>
                      </m:sup>
                    </m:sSup>
                  </m:oMath>
                </a14:m>
                <a:r>
                  <a:rPr lang="en-US" sz="2400" b="1" dirty="0" smtClean="0"/>
                  <a:t> </a:t>
                </a:r>
                <a:r>
                  <a:rPr lang="en-US" sz="2400" dirty="0" smtClean="0"/>
                  <a:t>from Euler angles, given in an earlier section of this presentation.</a:t>
                </a:r>
                <a:endParaRPr lang="en-US" sz="2400" b="1" dirty="0"/>
              </a:p>
              <a:p>
                <a:pPr marL="0" indent="0">
                  <a:buNone/>
                </a:pPr>
                <a:endParaRPr lang="en-US" sz="2400" dirty="0"/>
              </a:p>
              <a:p>
                <a:pPr marL="0" indent="0">
                  <a:buNone/>
                </a:pPr>
                <a:endParaRPr lang="en-US" sz="2400" dirty="0" smtClean="0"/>
              </a:p>
              <a:p>
                <a:pPr>
                  <a:buFont typeface="Courier New" panose="02070309020205020404" pitchFamily="49" charset="0"/>
                  <a:buChar char="o"/>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17" t="-1481" r="-250"/>
                </a:stretch>
              </a:blipFill>
            </p:spPr>
            <p:txBody>
              <a:bodyPr/>
              <a:lstStyle/>
              <a:p>
                <a:r>
                  <a:rPr lang="en-US">
                    <a:noFill/>
                  </a:rPr>
                  <a:t> </a:t>
                </a:r>
              </a:p>
            </p:txBody>
          </p:sp>
        </mc:Fallback>
      </mc:AlternateContent>
    </p:spTree>
    <p:extLst>
      <p:ext uri="{BB962C8B-B14F-4D97-AF65-F5344CB8AC3E}">
        <p14:creationId xmlns:p14="http://schemas.microsoft.com/office/powerpoint/2010/main" val="1485015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Velocity </a:t>
            </a:r>
            <a:r>
              <a:rPr lang="en-US" smtClean="0"/>
              <a:t>Alignment (4)</a:t>
            </a:r>
            <a:endParaRPr lang="en-US" dirty="0"/>
          </a:p>
        </p:txBody>
      </p:sp>
      <p:sp>
        <p:nvSpPr>
          <p:cNvPr id="5" name="TextBox 4"/>
          <p:cNvSpPr txBox="1"/>
          <p:nvPr/>
        </p:nvSpPr>
        <p:spPr>
          <a:xfrm>
            <a:off x="1251857" y="3929743"/>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076390" y="1648164"/>
                <a:ext cx="7970055" cy="1335109"/>
              </a:xfrm>
              <a:prstGeom prst="rect">
                <a:avLst/>
              </a:prstGeom>
              <a:noFill/>
            </p:spPr>
            <p:txBody>
              <a:bodyPr wrap="square" rtlCol="0">
                <a:spAutoFit/>
              </a:bodyPr>
              <a:lstStyle/>
              <a:p>
                <a:r>
                  <a:rPr lang="en-US" sz="2000" dirty="0" smtClean="0"/>
                  <a:t>We can also compute the quaternion </a:t>
                </a:r>
                <a14:m>
                  <m:oMath xmlns:m="http://schemas.openxmlformats.org/officeDocument/2006/math">
                    <m:sSup>
                      <m:sSupPr>
                        <m:ctrlPr>
                          <a:rPr lang="en-US" sz="2000" b="1" i="1" smtClean="0">
                            <a:latin typeface="Cambria Math"/>
                          </a:rPr>
                        </m:ctrlPr>
                      </m:sSupPr>
                      <m:e>
                        <m:sSub>
                          <m:sSubPr>
                            <m:ctrlPr>
                              <a:rPr lang="en-US" sz="2000" b="1" i="1" smtClean="0">
                                <a:latin typeface="Cambria Math"/>
                              </a:rPr>
                            </m:ctrlPr>
                          </m:sSubPr>
                          <m:e>
                            <m:r>
                              <a:rPr lang="en-US" sz="2000" b="1" i="0" smtClean="0">
                                <a:latin typeface="Cambria Math"/>
                              </a:rPr>
                              <m:t>𝐪</m:t>
                            </m:r>
                          </m:e>
                          <m:sub>
                            <m:r>
                              <a:rPr lang="en-US" sz="2000" b="1" i="0" smtClean="0">
                                <a:latin typeface="Cambria Math"/>
                              </a:rPr>
                              <m:t>𝐧</m:t>
                            </m:r>
                          </m:sub>
                        </m:sSub>
                      </m:e>
                      <m:sup>
                        <m:r>
                          <a:rPr lang="en-US" sz="2000" b="1" i="0" smtClean="0">
                            <a:latin typeface="Cambria Math"/>
                          </a:rPr>
                          <m:t>𝐛</m:t>
                        </m:r>
                      </m:sup>
                    </m:sSup>
                  </m:oMath>
                </a14:m>
                <a:r>
                  <a:rPr lang="en-US" sz="2000" b="1" dirty="0" smtClean="0"/>
                  <a:t> </a:t>
                </a:r>
                <a:r>
                  <a:rPr lang="en-US" sz="2000" dirty="0" smtClean="0"/>
                  <a:t>that relates the navigation frame to the body frame. To use the formula given previously, we need the sines and cosines of the half angles, which we can get from the formulas:</a:t>
                </a:r>
                <a:endParaRPr lang="en-US"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076390" y="1648164"/>
                <a:ext cx="7970055" cy="1335109"/>
              </a:xfrm>
              <a:prstGeom prst="rect">
                <a:avLst/>
              </a:prstGeom>
              <a:blipFill rotWithShape="1">
                <a:blip r:embed="rId2"/>
                <a:stretch>
                  <a:fillRect l="-842" t="-1370" b="-7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03464" y="3572658"/>
                <a:ext cx="4540730"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𝑐</m:t>
                      </m:r>
                      <m:f>
                        <m:fPr>
                          <m:ctrlPr>
                            <a:rPr lang="en-US" sz="2400" b="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m:t>
                      </m:r>
                      <m:rad>
                        <m:radPr>
                          <m:degHide m:val="on"/>
                          <m:ctrlPr>
                            <a:rPr lang="en-US" sz="2400" b="0" i="1" smtClean="0">
                              <a:latin typeface="Cambria Math"/>
                            </a:rPr>
                          </m:ctrlPr>
                        </m:radPr>
                        <m:deg/>
                        <m:e>
                          <m:f>
                            <m:fPr>
                              <m:ctrlPr>
                                <a:rPr lang="en-US" sz="2400" b="0" i="1" smtClean="0">
                                  <a:latin typeface="Cambria Math"/>
                                </a:rPr>
                              </m:ctrlPr>
                            </m:fPr>
                            <m:num>
                              <m:r>
                                <a:rPr lang="en-US" sz="2400" b="0" i="1" smtClean="0">
                                  <a:latin typeface="Cambria Math"/>
                                </a:rPr>
                                <m:t>1+</m:t>
                              </m:r>
                              <m:r>
                                <a:rPr lang="en-US" sz="2400" b="0" i="1" smtClean="0">
                                  <a:latin typeface="Cambria Math"/>
                                </a:rPr>
                                <m:t>𝑐</m:t>
                              </m:r>
                              <m:r>
                                <a:rPr lang="en-US" sz="2400" b="0" i="1" smtClean="0">
                                  <a:latin typeface="Cambria Math"/>
                                  <a:ea typeface="Cambria Math"/>
                                </a:rPr>
                                <m:t>𝜃</m:t>
                              </m:r>
                            </m:num>
                            <m:den>
                              <m:r>
                                <a:rPr lang="en-US" sz="2400" b="0" i="1" smtClean="0">
                                  <a:latin typeface="Cambria Math"/>
                                </a:rPr>
                                <m:t>2</m:t>
                              </m:r>
                            </m:den>
                          </m:f>
                        </m:e>
                      </m:rad>
                      <m:r>
                        <a:rPr lang="en-US" sz="2400" b="0" i="1" smtClean="0">
                          <a:latin typeface="Cambria Math"/>
                        </a:rPr>
                        <m:t>,     </m:t>
                      </m:r>
                      <m:r>
                        <a:rPr lang="en-US" sz="2400" b="0" i="1" smtClean="0">
                          <a:latin typeface="Cambria Math"/>
                        </a:rPr>
                        <m:t>𝑠</m:t>
                      </m:r>
                      <m:f>
                        <m:fPr>
                          <m:ctrlPr>
                            <a:rPr lang="en-US" sz="2400" b="0" i="1" smtClean="0">
                              <a:latin typeface="Cambria Math"/>
                            </a:rPr>
                          </m:ctrlPr>
                        </m:fPr>
                        <m:num>
                          <m:r>
                            <a:rPr lang="en-US" sz="2400" b="0" i="1" smtClean="0">
                              <a:latin typeface="Cambria Math"/>
                              <a:ea typeface="Cambria Math"/>
                            </a:rPr>
                            <m:t>𝜃</m:t>
                          </m:r>
                        </m:num>
                        <m:den>
                          <m:r>
                            <a:rPr lang="en-US" sz="2400" b="0" i="1" smtClean="0">
                              <a:latin typeface="Cambria Math"/>
                            </a:rPr>
                            <m:t>2</m:t>
                          </m:r>
                        </m:den>
                      </m:f>
                      <m:r>
                        <a:rPr lang="en-US" sz="2400" b="0" i="1" smtClean="0">
                          <a:latin typeface="Cambria Math"/>
                        </a:rPr>
                        <m:t>=</m:t>
                      </m:r>
                      <m:f>
                        <m:fPr>
                          <m:ctrlPr>
                            <a:rPr lang="en-US" sz="2400" b="0" i="1" smtClean="0">
                              <a:latin typeface="Cambria Math"/>
                            </a:rPr>
                          </m:ctrlPr>
                        </m:fPr>
                        <m:num>
                          <m:r>
                            <a:rPr lang="en-US" sz="2400" b="0" i="1" smtClean="0">
                              <a:latin typeface="Cambria Math"/>
                            </a:rPr>
                            <m:t>𝑠</m:t>
                          </m:r>
                          <m:r>
                            <a:rPr lang="en-US" sz="2400" b="0" i="1" smtClean="0">
                              <a:latin typeface="Cambria Math"/>
                              <a:ea typeface="Cambria Math"/>
                            </a:rPr>
                            <m:t>𝜃</m:t>
                          </m:r>
                        </m:num>
                        <m:den>
                          <m:r>
                            <a:rPr lang="en-US" sz="2400" b="0" i="1" smtClean="0">
                              <a:latin typeface="Cambria Math"/>
                            </a:rPr>
                            <m:t>2</m:t>
                          </m:r>
                          <m:r>
                            <a:rPr lang="en-US" sz="2400" b="0" i="1" smtClean="0">
                              <a:latin typeface="Cambria Math"/>
                            </a:rPr>
                            <m:t>𝑐</m:t>
                          </m:r>
                          <m:f>
                            <m:fPr>
                              <m:ctrlPr>
                                <a:rPr lang="en-US" sz="2400" b="0" i="1" smtClean="0">
                                  <a:latin typeface="Cambria Math"/>
                                </a:rPr>
                              </m:ctrlPr>
                            </m:fPr>
                            <m:num>
                              <m:r>
                                <a:rPr lang="en-US" sz="2400" b="0" i="1" smtClean="0">
                                  <a:latin typeface="Cambria Math"/>
                                  <a:ea typeface="Cambria Math"/>
                                </a:rPr>
                                <m:t>𝜃</m:t>
                              </m:r>
                            </m:num>
                            <m:den>
                              <m:r>
                                <a:rPr lang="en-US" sz="2400" b="0" i="1" smtClean="0">
                                  <a:latin typeface="Cambria Math"/>
                                </a:rPr>
                                <m:t>2</m:t>
                              </m:r>
                            </m:den>
                          </m:f>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003464" y="3572658"/>
                <a:ext cx="4540730" cy="134306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03464" y="4720054"/>
                <a:ext cx="4578497" cy="1318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𝑐</m:t>
                      </m:r>
                      <m:f>
                        <m:fPr>
                          <m:ctrlPr>
                            <a:rPr lang="en-US" sz="2400" b="0" i="1" smtClean="0">
                              <a:latin typeface="Cambria Math"/>
                            </a:rPr>
                          </m:ctrlPr>
                        </m:fPr>
                        <m:num>
                          <m:r>
                            <a:rPr lang="en-US" sz="2400" b="0" i="1" smtClean="0">
                              <a:latin typeface="Cambria Math"/>
                              <a:ea typeface="Cambria Math"/>
                            </a:rPr>
                            <m:t>𝜙</m:t>
                          </m:r>
                        </m:num>
                        <m:den>
                          <m:r>
                            <a:rPr lang="en-US" sz="2400" b="0" i="1" smtClean="0">
                              <a:latin typeface="Cambria Math"/>
                            </a:rPr>
                            <m:t>2</m:t>
                          </m:r>
                        </m:den>
                      </m:f>
                      <m:r>
                        <a:rPr lang="en-US" sz="2400" b="0" i="1" smtClean="0">
                          <a:latin typeface="Cambria Math"/>
                        </a:rPr>
                        <m:t>=</m:t>
                      </m:r>
                      <m:rad>
                        <m:radPr>
                          <m:degHide m:val="on"/>
                          <m:ctrlPr>
                            <a:rPr lang="en-US" sz="2400" b="0" i="1" smtClean="0">
                              <a:latin typeface="Cambria Math"/>
                            </a:rPr>
                          </m:ctrlPr>
                        </m:radPr>
                        <m:deg/>
                        <m:e>
                          <m:f>
                            <m:fPr>
                              <m:ctrlPr>
                                <a:rPr lang="en-US" sz="2400" b="0" i="1" smtClean="0">
                                  <a:latin typeface="Cambria Math"/>
                                </a:rPr>
                              </m:ctrlPr>
                            </m:fPr>
                            <m:num>
                              <m:r>
                                <a:rPr lang="en-US" sz="2400" b="0" i="1" smtClean="0">
                                  <a:latin typeface="Cambria Math"/>
                                </a:rPr>
                                <m:t>1+</m:t>
                              </m:r>
                              <m:r>
                                <a:rPr lang="en-US" sz="2400" b="0" i="1" smtClean="0">
                                  <a:latin typeface="Cambria Math"/>
                                </a:rPr>
                                <m:t>𝑐</m:t>
                              </m:r>
                              <m:r>
                                <a:rPr lang="en-US" sz="2400" b="0" i="1" smtClean="0">
                                  <a:latin typeface="Cambria Math"/>
                                  <a:ea typeface="Cambria Math"/>
                                </a:rPr>
                                <m:t>𝜙</m:t>
                              </m:r>
                            </m:num>
                            <m:den>
                              <m:r>
                                <a:rPr lang="en-US" sz="2400" b="0" i="1" smtClean="0">
                                  <a:latin typeface="Cambria Math"/>
                                </a:rPr>
                                <m:t>2</m:t>
                              </m:r>
                            </m:den>
                          </m:f>
                        </m:e>
                      </m:rad>
                      <m:r>
                        <a:rPr lang="en-US" sz="2400" b="0" i="1" smtClean="0">
                          <a:latin typeface="Cambria Math"/>
                        </a:rPr>
                        <m:t>,     </m:t>
                      </m:r>
                      <m:r>
                        <a:rPr lang="en-US" sz="2400" b="0" i="1" smtClean="0">
                          <a:latin typeface="Cambria Math"/>
                        </a:rPr>
                        <m:t>𝑠</m:t>
                      </m:r>
                      <m:f>
                        <m:fPr>
                          <m:ctrlPr>
                            <a:rPr lang="en-US" sz="2400" b="0" i="1" smtClean="0">
                              <a:latin typeface="Cambria Math"/>
                            </a:rPr>
                          </m:ctrlPr>
                        </m:fPr>
                        <m:num>
                          <m:r>
                            <a:rPr lang="en-US" sz="2400" b="0" i="1" smtClean="0">
                              <a:latin typeface="Cambria Math"/>
                              <a:ea typeface="Cambria Math"/>
                            </a:rPr>
                            <m:t>𝜙</m:t>
                          </m:r>
                        </m:num>
                        <m:den>
                          <m:r>
                            <a:rPr lang="en-US" sz="2400" b="0" i="1" smtClean="0">
                              <a:latin typeface="Cambria Math"/>
                            </a:rPr>
                            <m:t>2</m:t>
                          </m:r>
                        </m:den>
                      </m:f>
                      <m:r>
                        <a:rPr lang="en-US" sz="2400" b="0" i="1" smtClean="0">
                          <a:latin typeface="Cambria Math"/>
                        </a:rPr>
                        <m:t>=</m:t>
                      </m:r>
                      <m:f>
                        <m:fPr>
                          <m:ctrlPr>
                            <a:rPr lang="en-US" sz="2400" b="0" i="1" smtClean="0">
                              <a:latin typeface="Cambria Math"/>
                            </a:rPr>
                          </m:ctrlPr>
                        </m:fPr>
                        <m:num>
                          <m:r>
                            <a:rPr lang="en-US" sz="2400" b="0" i="1" smtClean="0">
                              <a:latin typeface="Cambria Math"/>
                            </a:rPr>
                            <m:t>𝑠</m:t>
                          </m:r>
                          <m:r>
                            <a:rPr lang="en-US" sz="2400" b="0" i="1" smtClean="0">
                              <a:latin typeface="Cambria Math"/>
                              <a:ea typeface="Cambria Math"/>
                            </a:rPr>
                            <m:t>𝜙</m:t>
                          </m:r>
                        </m:num>
                        <m:den>
                          <m:r>
                            <a:rPr lang="en-US" sz="2400" b="0" i="1" smtClean="0">
                              <a:latin typeface="Cambria Math"/>
                            </a:rPr>
                            <m:t>2</m:t>
                          </m:r>
                          <m:r>
                            <a:rPr lang="en-US" sz="2400" b="0" i="1" smtClean="0">
                              <a:latin typeface="Cambria Math"/>
                            </a:rPr>
                            <m:t>𝑐</m:t>
                          </m:r>
                          <m:f>
                            <m:fPr>
                              <m:ctrlPr>
                                <a:rPr lang="en-US" sz="2400" b="0" i="1" smtClean="0">
                                  <a:latin typeface="Cambria Math"/>
                                </a:rPr>
                              </m:ctrlPr>
                            </m:fPr>
                            <m:num>
                              <m:r>
                                <a:rPr lang="en-US" sz="2400" b="0" i="1" smtClean="0">
                                  <a:latin typeface="Cambria Math"/>
                                  <a:ea typeface="Cambria Math"/>
                                </a:rPr>
                                <m:t>𝜙</m:t>
                              </m:r>
                            </m:num>
                            <m:den>
                              <m:r>
                                <a:rPr lang="en-US" sz="2400" b="0" i="1" smtClean="0">
                                  <a:latin typeface="Cambria Math"/>
                                </a:rPr>
                                <m:t>2</m:t>
                              </m:r>
                            </m:den>
                          </m:f>
                        </m:den>
                      </m:f>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03464" y="4720054"/>
                <a:ext cx="4578497" cy="131850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03464" y="2914892"/>
                <a:ext cx="3307279" cy="786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𝑐</m:t>
                      </m:r>
                      <m:f>
                        <m:fPr>
                          <m:ctrlPr>
                            <a:rPr lang="en-US" sz="2400" i="1">
                              <a:latin typeface="Cambria Math"/>
                            </a:rPr>
                          </m:ctrlPr>
                        </m:fPr>
                        <m:num>
                          <m:r>
                            <a:rPr lang="en-US" sz="2400" i="1">
                              <a:latin typeface="Cambria Math"/>
                              <a:ea typeface="Cambria Math"/>
                            </a:rPr>
                            <m:t>𝜓</m:t>
                          </m:r>
                        </m:num>
                        <m:den>
                          <m:r>
                            <a:rPr lang="en-US" sz="2400" i="1">
                              <a:latin typeface="Cambria Math"/>
                            </a:rPr>
                            <m:t>2</m:t>
                          </m:r>
                        </m:den>
                      </m:f>
                      <m:r>
                        <a:rPr lang="en-US" sz="2400" i="1">
                          <a:latin typeface="Cambria Math"/>
                        </a:rPr>
                        <m:t>=1,     </m:t>
                      </m:r>
                      <m:r>
                        <a:rPr lang="en-US" sz="2400" b="0" i="1" smtClean="0">
                          <a:latin typeface="Cambria Math"/>
                        </a:rPr>
                        <m:t>  </m:t>
                      </m:r>
                      <m:r>
                        <a:rPr lang="en-US" sz="2400" i="1">
                          <a:latin typeface="Cambria Math"/>
                        </a:rPr>
                        <m:t>𝑠</m:t>
                      </m:r>
                      <m:f>
                        <m:fPr>
                          <m:ctrlPr>
                            <a:rPr lang="en-US" sz="2400" i="1">
                              <a:latin typeface="Cambria Math"/>
                            </a:rPr>
                          </m:ctrlPr>
                        </m:fPr>
                        <m:num>
                          <m:r>
                            <a:rPr lang="en-US" sz="2400" i="1">
                              <a:latin typeface="Cambria Math"/>
                              <a:ea typeface="Cambria Math"/>
                            </a:rPr>
                            <m:t>𝜓</m:t>
                          </m:r>
                        </m:num>
                        <m:den>
                          <m:r>
                            <a:rPr lang="en-US" sz="2400" i="1">
                              <a:latin typeface="Cambria Math"/>
                            </a:rPr>
                            <m:t>2</m:t>
                          </m:r>
                        </m:den>
                      </m:f>
                      <m:r>
                        <a:rPr lang="en-US" sz="2400" i="1">
                          <a:latin typeface="Cambria Math"/>
                        </a:rPr>
                        <m:t>=0</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03464" y="2914892"/>
                <a:ext cx="3307279" cy="78694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658592" y="2983273"/>
                <a:ext cx="2436180" cy="3399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𝐪</m:t>
                              </m:r>
                            </m:e>
                            <m:sub>
                              <m:r>
                                <a:rPr lang="en-US" sz="2400" b="1" i="0" smtClean="0">
                                  <a:latin typeface="Cambria Math"/>
                                </a:rPr>
                                <m:t>𝐧</m:t>
                              </m:r>
                            </m:sub>
                          </m:sSub>
                        </m:e>
                        <m:sup>
                          <m:r>
                            <a:rPr lang="en-US" sz="2400" b="1" i="0" smtClean="0">
                              <a:latin typeface="Cambria Math"/>
                            </a:rPr>
                            <m:t>𝐛</m:t>
                          </m:r>
                        </m:sup>
                      </m:sSup>
                      <m:r>
                        <a:rPr lang="en-US" sz="2400" b="1" i="0" smtClean="0">
                          <a:latin typeface="Cambria Math"/>
                        </a:rPr>
                        <m:t>=</m:t>
                      </m:r>
                      <m:d>
                        <m:dPr>
                          <m:begChr m:val="["/>
                          <m:endChr m:val="]"/>
                          <m:ctrlPr>
                            <a:rPr lang="en-US" sz="2400" b="1" i="1" smtClean="0">
                              <a:latin typeface="Cambria Math"/>
                            </a:rPr>
                          </m:ctrlPr>
                        </m:dPr>
                        <m:e>
                          <m:m>
                            <m:mPr>
                              <m:mcs>
                                <m:mc>
                                  <m:mcPr>
                                    <m:count m:val="1"/>
                                    <m:mcJc m:val="center"/>
                                  </m:mcPr>
                                </m:mc>
                              </m:mcs>
                              <m:ctrlPr>
                                <a:rPr lang="en-US" sz="2400" b="1" i="1" smtClean="0">
                                  <a:latin typeface="Cambria Math"/>
                                </a:rPr>
                              </m:ctrlPr>
                            </m:mPr>
                            <m:mr>
                              <m:e>
                                <m:m>
                                  <m:mPr>
                                    <m:mcs>
                                      <m:mc>
                                        <m:mcPr>
                                          <m:count m:val="1"/>
                                          <m:mcJc m:val="center"/>
                                        </m:mcPr>
                                      </m:mc>
                                    </m:mcs>
                                    <m:ctrlPr>
                                      <a:rPr lang="en-US" sz="2400" b="1" i="1" smtClean="0">
                                        <a:latin typeface="Cambria Math"/>
                                      </a:rPr>
                                    </m:ctrlPr>
                                  </m:mPr>
                                  <m:mr>
                                    <m:e>
                                      <m:r>
                                        <a:rPr lang="en-US" sz="2400" i="1">
                                          <a:latin typeface="Cambria Math"/>
                                        </a:rPr>
                                        <m:t>𝑐</m:t>
                                      </m:r>
                                      <m:f>
                                        <m:fPr>
                                          <m:ctrlPr>
                                            <a:rPr lang="en-US" sz="2400" i="1">
                                              <a:latin typeface="Cambria Math"/>
                                            </a:rPr>
                                          </m:ctrlPr>
                                        </m:fPr>
                                        <m:num>
                                          <m:r>
                                            <a:rPr lang="en-US" sz="2400" i="1">
                                              <a:latin typeface="Cambria Math"/>
                                              <a:ea typeface="Cambria Math"/>
                                            </a:rPr>
                                            <m:t>𝜃</m:t>
                                          </m:r>
                                        </m:num>
                                        <m:den>
                                          <m:r>
                                            <a:rPr lang="en-US" sz="2400" i="1">
                                              <a:latin typeface="Cambria Math"/>
                                            </a:rPr>
                                            <m:t>2</m:t>
                                          </m:r>
                                        </m:den>
                                      </m:f>
                                      <m:r>
                                        <a:rPr lang="en-US" sz="2400" i="1">
                                          <a:latin typeface="Cambria Math"/>
                                        </a:rPr>
                                        <m:t>𝑐</m:t>
                                      </m:r>
                                      <m:f>
                                        <m:fPr>
                                          <m:ctrlPr>
                                            <a:rPr lang="en-US" sz="2400" i="1">
                                              <a:latin typeface="Cambria Math"/>
                                            </a:rPr>
                                          </m:ctrlPr>
                                        </m:fPr>
                                        <m:num>
                                          <m:r>
                                            <a:rPr lang="en-US" sz="2400" i="1">
                                              <a:latin typeface="Cambria Math"/>
                                              <a:ea typeface="Cambria Math"/>
                                            </a:rPr>
                                            <m:t>𝜙</m:t>
                                          </m:r>
                                        </m:num>
                                        <m:den>
                                          <m:r>
                                            <a:rPr lang="en-US" sz="2400" i="1">
                                              <a:latin typeface="Cambria Math"/>
                                            </a:rPr>
                                            <m:t>2</m:t>
                                          </m:r>
                                        </m:den>
                                      </m:f>
                                    </m:e>
                                  </m:mr>
                                  <m:mr>
                                    <m:e>
                                      <m:r>
                                        <a:rPr lang="en-US" sz="2400" i="1">
                                          <a:latin typeface="Cambria Math"/>
                                        </a:rPr>
                                        <m:t>𝑐</m:t>
                                      </m:r>
                                      <m:f>
                                        <m:fPr>
                                          <m:ctrlPr>
                                            <a:rPr lang="en-US" sz="2400" i="1">
                                              <a:latin typeface="Cambria Math"/>
                                            </a:rPr>
                                          </m:ctrlPr>
                                        </m:fPr>
                                        <m:num>
                                          <m:r>
                                            <a:rPr lang="en-US" sz="2400" i="1">
                                              <a:latin typeface="Cambria Math"/>
                                              <a:ea typeface="Cambria Math"/>
                                            </a:rPr>
                                            <m:t>𝜃</m:t>
                                          </m:r>
                                        </m:num>
                                        <m:den>
                                          <m:r>
                                            <a:rPr lang="en-US" sz="2400" i="1">
                                              <a:latin typeface="Cambria Math"/>
                                            </a:rPr>
                                            <m:t>2</m:t>
                                          </m:r>
                                        </m:den>
                                      </m:f>
                                      <m:r>
                                        <a:rPr lang="en-US" sz="2400" i="1">
                                          <a:latin typeface="Cambria Math"/>
                                        </a:rPr>
                                        <m:t>𝑠</m:t>
                                      </m:r>
                                      <m:f>
                                        <m:fPr>
                                          <m:ctrlPr>
                                            <a:rPr lang="en-US" sz="2400" i="1">
                                              <a:latin typeface="Cambria Math"/>
                                            </a:rPr>
                                          </m:ctrlPr>
                                        </m:fPr>
                                        <m:num>
                                          <m:r>
                                            <a:rPr lang="en-US" sz="2400" i="1">
                                              <a:latin typeface="Cambria Math"/>
                                              <a:ea typeface="Cambria Math"/>
                                            </a:rPr>
                                            <m:t>𝜙</m:t>
                                          </m:r>
                                        </m:num>
                                        <m:den>
                                          <m:r>
                                            <a:rPr lang="en-US" sz="2400" i="1">
                                              <a:latin typeface="Cambria Math"/>
                                            </a:rPr>
                                            <m:t>2</m:t>
                                          </m:r>
                                        </m:den>
                                      </m:f>
                                    </m:e>
                                  </m:mr>
                                </m:m>
                              </m:e>
                            </m:mr>
                            <m:mr>
                              <m:e>
                                <m:m>
                                  <m:mPr>
                                    <m:mcs>
                                      <m:mc>
                                        <m:mcPr>
                                          <m:count m:val="1"/>
                                          <m:mcJc m:val="center"/>
                                        </m:mcPr>
                                      </m:mc>
                                    </m:mcs>
                                    <m:ctrlPr>
                                      <a:rPr lang="en-US" sz="2400" b="1" i="1" smtClean="0">
                                        <a:latin typeface="Cambria Math"/>
                                      </a:rPr>
                                    </m:ctrlPr>
                                  </m:mPr>
                                  <m:mr>
                                    <m:e>
                                      <m:r>
                                        <a:rPr lang="en-US" sz="2400" i="1">
                                          <a:latin typeface="Cambria Math"/>
                                        </a:rPr>
                                        <m:t>𝑠</m:t>
                                      </m:r>
                                      <m:f>
                                        <m:fPr>
                                          <m:ctrlPr>
                                            <a:rPr lang="en-US" sz="2400" i="1">
                                              <a:latin typeface="Cambria Math"/>
                                            </a:rPr>
                                          </m:ctrlPr>
                                        </m:fPr>
                                        <m:num>
                                          <m:r>
                                            <a:rPr lang="en-US" sz="2400" i="1">
                                              <a:latin typeface="Cambria Math"/>
                                              <a:ea typeface="Cambria Math"/>
                                            </a:rPr>
                                            <m:t>𝜃</m:t>
                                          </m:r>
                                        </m:num>
                                        <m:den>
                                          <m:r>
                                            <a:rPr lang="en-US" sz="2400" i="1">
                                              <a:latin typeface="Cambria Math"/>
                                            </a:rPr>
                                            <m:t>2</m:t>
                                          </m:r>
                                        </m:den>
                                      </m:f>
                                      <m:r>
                                        <a:rPr lang="en-US" sz="2400" i="1">
                                          <a:latin typeface="Cambria Math"/>
                                        </a:rPr>
                                        <m:t>𝑐</m:t>
                                      </m:r>
                                      <m:f>
                                        <m:fPr>
                                          <m:ctrlPr>
                                            <a:rPr lang="en-US" sz="2400" i="1">
                                              <a:latin typeface="Cambria Math"/>
                                            </a:rPr>
                                          </m:ctrlPr>
                                        </m:fPr>
                                        <m:num>
                                          <m:r>
                                            <a:rPr lang="en-US" sz="2400" i="1">
                                              <a:latin typeface="Cambria Math"/>
                                              <a:ea typeface="Cambria Math"/>
                                            </a:rPr>
                                            <m:t>𝜙</m:t>
                                          </m:r>
                                        </m:num>
                                        <m:den>
                                          <m:r>
                                            <a:rPr lang="en-US" sz="2400" i="1">
                                              <a:latin typeface="Cambria Math"/>
                                            </a:rPr>
                                            <m:t>2</m:t>
                                          </m:r>
                                        </m:den>
                                      </m:f>
                                    </m:e>
                                  </m:mr>
                                  <m:mr>
                                    <m:e>
                                      <m:r>
                                        <a:rPr lang="en-US" sz="2400" b="1" i="1" smtClean="0">
                                          <a:latin typeface="Cambria Math"/>
                                        </a:rPr>
                                        <m:t>−</m:t>
                                      </m:r>
                                      <m:r>
                                        <a:rPr lang="en-US" sz="2400" i="1">
                                          <a:latin typeface="Cambria Math"/>
                                        </a:rPr>
                                        <m:t>𝑠</m:t>
                                      </m:r>
                                      <m:f>
                                        <m:fPr>
                                          <m:ctrlPr>
                                            <a:rPr lang="en-US" sz="2400" i="1">
                                              <a:latin typeface="Cambria Math"/>
                                            </a:rPr>
                                          </m:ctrlPr>
                                        </m:fPr>
                                        <m:num>
                                          <m:r>
                                            <a:rPr lang="en-US" sz="2400" i="1">
                                              <a:latin typeface="Cambria Math"/>
                                              <a:ea typeface="Cambria Math"/>
                                            </a:rPr>
                                            <m:t>𝜃</m:t>
                                          </m:r>
                                        </m:num>
                                        <m:den>
                                          <m:r>
                                            <a:rPr lang="en-US" sz="2400" i="1">
                                              <a:latin typeface="Cambria Math"/>
                                            </a:rPr>
                                            <m:t>2</m:t>
                                          </m:r>
                                        </m:den>
                                      </m:f>
                                      <m:r>
                                        <a:rPr lang="en-US" sz="2400" i="1">
                                          <a:latin typeface="Cambria Math"/>
                                        </a:rPr>
                                        <m:t>𝑠</m:t>
                                      </m:r>
                                      <m:f>
                                        <m:fPr>
                                          <m:ctrlPr>
                                            <a:rPr lang="en-US" sz="2400" i="1">
                                              <a:latin typeface="Cambria Math"/>
                                            </a:rPr>
                                          </m:ctrlPr>
                                        </m:fPr>
                                        <m:num>
                                          <m:r>
                                            <a:rPr lang="en-US" sz="2400" i="1">
                                              <a:latin typeface="Cambria Math"/>
                                              <a:ea typeface="Cambria Math"/>
                                            </a:rPr>
                                            <m:t>𝜙</m:t>
                                          </m:r>
                                        </m:num>
                                        <m:den>
                                          <m:r>
                                            <a:rPr lang="en-US" sz="2400" i="1">
                                              <a:latin typeface="Cambria Math"/>
                                            </a:rPr>
                                            <m:t>2</m:t>
                                          </m:r>
                                        </m:den>
                                      </m:f>
                                    </m:e>
                                  </m:mr>
                                </m:m>
                              </m:e>
                            </m:mr>
                          </m:m>
                        </m:e>
                      </m:d>
                    </m:oMath>
                  </m:oMathPara>
                </a14:m>
                <a:endParaRPr lang="en-US" sz="2400" b="1" dirty="0" smtClean="0"/>
              </a:p>
              <a:p>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658592" y="2983273"/>
                <a:ext cx="2436180" cy="339920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03464" y="5836028"/>
                <a:ext cx="2056845" cy="5899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𝐪</m:t>
                              </m:r>
                            </m:e>
                            <m:sub>
                              <m:r>
                                <a:rPr lang="en-US" sz="2400" b="1" i="0" smtClean="0">
                                  <a:latin typeface="Cambria Math"/>
                                </a:rPr>
                                <m:t>𝐛</m:t>
                              </m:r>
                            </m:sub>
                          </m:sSub>
                        </m:e>
                        <m:sup>
                          <m:r>
                            <a:rPr lang="en-US" sz="2400" b="1" i="0" smtClean="0">
                              <a:latin typeface="Cambria Math"/>
                            </a:rPr>
                            <m:t>𝐧</m:t>
                          </m:r>
                        </m:sup>
                      </m:sSup>
                      <m:r>
                        <a:rPr lang="en-US" sz="2400" b="1" i="0" smtClean="0">
                          <a:latin typeface="Cambria Math"/>
                        </a:rPr>
                        <m:t>=</m:t>
                      </m:r>
                      <m:sSup>
                        <m:sSupPr>
                          <m:ctrlPr>
                            <a:rPr lang="en-US" sz="2400" b="1" i="1" smtClean="0">
                              <a:latin typeface="Cambria Math"/>
                            </a:rPr>
                          </m:ctrlPr>
                        </m:sSupPr>
                        <m:e>
                          <m:d>
                            <m:dPr>
                              <m:ctrlPr>
                                <a:rPr lang="en-US" sz="2400" b="1" i="1" smtClean="0">
                                  <a:latin typeface="Cambria Math"/>
                                </a:rPr>
                              </m:ctrlPr>
                            </m:dPr>
                            <m:e>
                              <m:sSup>
                                <m:sSupPr>
                                  <m:ctrlPr>
                                    <a:rPr lang="en-US" sz="2400" b="1" i="1" smtClean="0">
                                      <a:latin typeface="Cambria Math"/>
                                    </a:rPr>
                                  </m:ctrlPr>
                                </m:sSupPr>
                                <m:e>
                                  <m:sSub>
                                    <m:sSubPr>
                                      <m:ctrlPr>
                                        <a:rPr lang="en-US" sz="2400" b="1" i="1" smtClean="0">
                                          <a:latin typeface="Cambria Math"/>
                                        </a:rPr>
                                      </m:ctrlPr>
                                    </m:sSubPr>
                                    <m:e>
                                      <m:r>
                                        <a:rPr lang="en-US" sz="2400" b="1" i="0" smtClean="0">
                                          <a:latin typeface="Cambria Math"/>
                                        </a:rPr>
                                        <m:t>𝐪</m:t>
                                      </m:r>
                                    </m:e>
                                    <m:sub>
                                      <m:r>
                                        <a:rPr lang="en-US" sz="2400" b="1" i="0" smtClean="0">
                                          <a:latin typeface="Cambria Math"/>
                                        </a:rPr>
                                        <m:t>𝐧</m:t>
                                      </m:r>
                                    </m:sub>
                                  </m:sSub>
                                </m:e>
                                <m:sup>
                                  <m:r>
                                    <a:rPr lang="en-US" sz="2400" b="1" i="0" smtClean="0">
                                      <a:latin typeface="Cambria Math"/>
                                    </a:rPr>
                                    <m:t>𝐛</m:t>
                                  </m:r>
                                </m:sup>
                              </m:sSup>
                            </m:e>
                          </m:d>
                        </m:e>
                        <m:sup>
                          <m:r>
                            <a:rPr lang="en-US" sz="2400" b="1" i="0" smtClean="0">
                              <a:latin typeface="Cambria Math"/>
                            </a:rPr>
                            <m:t>#</m:t>
                          </m:r>
                        </m:sup>
                      </m:sSup>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003464" y="5836028"/>
                <a:ext cx="2056845" cy="589905"/>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3854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92500"/>
          </a:bodyPr>
          <a:lstStyle/>
          <a:p>
            <a:r>
              <a:rPr lang="en-US" dirty="0" smtClean="0"/>
              <a:t>The above procedure can only correct for platform pitch and roll.</a:t>
            </a:r>
          </a:p>
          <a:p>
            <a:r>
              <a:rPr lang="en-US" dirty="0" smtClean="0"/>
              <a:t>Why can’t it correct for azimuth error?</a:t>
            </a:r>
          </a:p>
          <a:p>
            <a:r>
              <a:rPr lang="en-US" dirty="0" smtClean="0"/>
              <a:t>What can we do to correct azimuth?</a:t>
            </a:r>
          </a:p>
          <a:p>
            <a:pPr lvl="1"/>
            <a:r>
              <a:rPr lang="en-US" dirty="0" smtClean="0"/>
              <a:t>Magnetometer (outside)</a:t>
            </a:r>
          </a:p>
          <a:p>
            <a:pPr lvl="1"/>
            <a:r>
              <a:rPr lang="en-US" dirty="0" smtClean="0"/>
              <a:t>Position Fix</a:t>
            </a:r>
          </a:p>
          <a:p>
            <a:pPr lvl="2"/>
            <a:r>
              <a:rPr lang="en-US" dirty="0" smtClean="0"/>
              <a:t>GPS (outside)</a:t>
            </a:r>
          </a:p>
          <a:p>
            <a:pPr lvl="2"/>
            <a:r>
              <a:rPr lang="en-US" dirty="0" err="1" smtClean="0"/>
              <a:t>WiFi</a:t>
            </a:r>
            <a:r>
              <a:rPr lang="en-US" dirty="0" smtClean="0"/>
              <a:t> (inside)</a:t>
            </a:r>
          </a:p>
          <a:p>
            <a:pPr lvl="2"/>
            <a:r>
              <a:rPr lang="en-US" dirty="0" smtClean="0"/>
              <a:t>Landmarks (inside or outside)</a:t>
            </a:r>
          </a:p>
        </p:txBody>
      </p:sp>
    </p:spTree>
    <p:extLst>
      <p:ext uri="{BB962C8B-B14F-4D97-AF65-F5344CB8AC3E}">
        <p14:creationId xmlns:p14="http://schemas.microsoft.com/office/powerpoint/2010/main" val="234542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Right-Handed Convention for Rotation</a:t>
            </a:r>
            <a:endParaRPr lang="en-US" dirty="0"/>
          </a:p>
        </p:txBody>
      </p:sp>
      <p:pic>
        <p:nvPicPr>
          <p:cNvPr id="2050" name="Picture 2" descr="https://upload.wikimedia.org/wikipedia/commons/thumb/3/34/Right-hand_grip_rule.svg/220px-Right-hand_grip_ru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962400" cy="396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0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Right-Handed Rules</a:t>
            </a:r>
            <a:endParaRPr lang="en-US" dirty="0"/>
          </a:p>
        </p:txBody>
      </p:sp>
      <p:pic>
        <p:nvPicPr>
          <p:cNvPr id="3074" name="Picture 2" descr="Image result for right hand rule v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379994"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6123" y="3475837"/>
            <a:ext cx="311304" cy="369332"/>
          </a:xfrm>
          <a:prstGeom prst="rect">
            <a:avLst/>
          </a:prstGeom>
          <a:noFill/>
        </p:spPr>
        <p:txBody>
          <a:bodyPr wrap="none" rtlCol="0">
            <a:spAutoFit/>
          </a:bodyPr>
          <a:lstStyle/>
          <a:p>
            <a:r>
              <a:rPr lang="en-US" b="1" dirty="0" smtClean="0"/>
              <a:t>X</a:t>
            </a:r>
            <a:endParaRPr lang="en-US" b="1" dirty="0"/>
          </a:p>
        </p:txBody>
      </p:sp>
      <p:sp>
        <p:nvSpPr>
          <p:cNvPr id="4" name="TextBox 3"/>
          <p:cNvSpPr txBox="1"/>
          <p:nvPr/>
        </p:nvSpPr>
        <p:spPr>
          <a:xfrm>
            <a:off x="1390074" y="4753652"/>
            <a:ext cx="304892" cy="369332"/>
          </a:xfrm>
          <a:prstGeom prst="rect">
            <a:avLst/>
          </a:prstGeom>
          <a:noFill/>
        </p:spPr>
        <p:txBody>
          <a:bodyPr wrap="none" rtlCol="0">
            <a:spAutoFit/>
          </a:bodyPr>
          <a:lstStyle/>
          <a:p>
            <a:r>
              <a:rPr lang="en-US" b="1" dirty="0" smtClean="0"/>
              <a:t>Y</a:t>
            </a:r>
            <a:endParaRPr lang="en-US" b="1" dirty="0"/>
          </a:p>
        </p:txBody>
      </p:sp>
      <p:sp>
        <p:nvSpPr>
          <p:cNvPr id="5" name="TextBox 4"/>
          <p:cNvSpPr txBox="1"/>
          <p:nvPr/>
        </p:nvSpPr>
        <p:spPr>
          <a:xfrm>
            <a:off x="3376246" y="1992923"/>
            <a:ext cx="295274" cy="369332"/>
          </a:xfrm>
          <a:prstGeom prst="rect">
            <a:avLst/>
          </a:prstGeom>
          <a:noFill/>
        </p:spPr>
        <p:txBody>
          <a:bodyPr wrap="none" rtlCol="0">
            <a:spAutoFit/>
          </a:bodyPr>
          <a:lstStyle/>
          <a:p>
            <a:r>
              <a:rPr lang="en-US" b="1" dirty="0" smtClean="0"/>
              <a:t>Z</a:t>
            </a:r>
            <a:endParaRPr lang="en-US" b="1" dirty="0"/>
          </a:p>
        </p:txBody>
      </p:sp>
    </p:spTree>
    <p:extLst>
      <p:ext uri="{BB962C8B-B14F-4D97-AF65-F5344CB8AC3E}">
        <p14:creationId xmlns:p14="http://schemas.microsoft.com/office/powerpoint/2010/main" val="367947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777" y="285006"/>
            <a:ext cx="7540831" cy="1143000"/>
          </a:xfrm>
        </p:spPr>
        <p:txBody>
          <a:bodyPr>
            <a:normAutofit fontScale="90000"/>
          </a:bodyPr>
          <a:lstStyle/>
          <a:p>
            <a:r>
              <a:rPr lang="en-US" dirty="0" smtClean="0"/>
              <a:t>Vector Representation in a Coordinate Frame</a:t>
            </a:r>
            <a:endParaRPr lang="en-US" dirty="0"/>
          </a:p>
        </p:txBody>
      </p:sp>
      <p:pic>
        <p:nvPicPr>
          <p:cNvPr id="3076" name="Picture 4" descr="3D V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891" y="1556879"/>
            <a:ext cx="3955184" cy="37442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TextBox 13"/>
              <p:cNvSpPr txBox="1"/>
              <p:nvPr/>
            </p:nvSpPr>
            <p:spPr>
              <a:xfrm>
                <a:off x="955964" y="3662440"/>
                <a:ext cx="2896562"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𝐚</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1" i="1" smtClean="0">
                          <a:latin typeface="Cambria Math"/>
                        </a:rPr>
                        <m:t>𝒊</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1" i="1" smtClean="0">
                          <a:latin typeface="Cambria Math"/>
                        </a:rPr>
                        <m:t>𝒋</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𝑧</m:t>
                          </m:r>
                        </m:sub>
                      </m:sSub>
                      <m:r>
                        <a:rPr lang="en-US" sz="2400" b="1" i="1" smtClean="0">
                          <a:latin typeface="Cambria Math"/>
                        </a:rPr>
                        <m:t>𝒌</m:t>
                      </m:r>
                    </m:oMath>
                  </m:oMathPara>
                </a14:m>
                <a:endParaRPr lang="en-US"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955964" y="3662440"/>
                <a:ext cx="2896562" cy="490840"/>
              </a:xfrm>
              <a:prstGeom prst="rect">
                <a:avLst/>
              </a:prstGeom>
              <a:blipFill rotWithShape="1">
                <a:blip r:embed="rId3"/>
                <a:stretch>
                  <a:fillRect b="-11250"/>
                </a:stretch>
              </a:blipFill>
            </p:spPr>
            <p:txBody>
              <a:bodyPr/>
              <a:lstStyle/>
              <a:p>
                <a:r>
                  <a:rPr lang="en-US">
                    <a:noFill/>
                  </a:rPr>
                  <a:t> </a:t>
                </a:r>
              </a:p>
            </p:txBody>
          </p:sp>
        </mc:Fallback>
      </mc:AlternateContent>
      <p:sp>
        <p:nvSpPr>
          <p:cNvPr id="15" name="TextBox 14"/>
          <p:cNvSpPr txBox="1"/>
          <p:nvPr/>
        </p:nvSpPr>
        <p:spPr>
          <a:xfrm>
            <a:off x="955964" y="1522673"/>
            <a:ext cx="5290231" cy="400110"/>
          </a:xfrm>
          <a:prstGeom prst="rect">
            <a:avLst/>
          </a:prstGeom>
          <a:noFill/>
        </p:spPr>
        <p:txBody>
          <a:bodyPr wrap="none" rtlCol="0">
            <a:spAutoFit/>
          </a:bodyPr>
          <a:lstStyle/>
          <a:p>
            <a:r>
              <a:rPr lang="en-US" sz="2000" b="1" dirty="0" smtClean="0"/>
              <a:t>Unit Vectors along Coordinate Axes</a:t>
            </a:r>
            <a:endParaRPr lang="en-US" sz="2000" b="1" dirty="0"/>
          </a:p>
        </p:txBody>
      </p:sp>
      <p:grpSp>
        <p:nvGrpSpPr>
          <p:cNvPr id="16" name="Group 15"/>
          <p:cNvGrpSpPr/>
          <p:nvPr/>
        </p:nvGrpSpPr>
        <p:grpSpPr>
          <a:xfrm>
            <a:off x="955964" y="2112818"/>
            <a:ext cx="3785639" cy="461665"/>
            <a:chOff x="955964" y="1933832"/>
            <a:chExt cx="3785639" cy="461665"/>
          </a:xfrm>
        </p:grpSpPr>
        <mc:AlternateContent xmlns:mc="http://schemas.openxmlformats.org/markup-compatibility/2006" xmlns:a14="http://schemas.microsoft.com/office/drawing/2010/main">
          <mc:Choice Requires="a14">
            <p:sp>
              <p:nvSpPr>
                <p:cNvPr id="17" name="TextBox 16"/>
                <p:cNvSpPr txBox="1"/>
                <p:nvPr/>
              </p:nvSpPr>
              <p:spPr>
                <a:xfrm>
                  <a:off x="955964" y="1933832"/>
                  <a:ext cx="9028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𝒊</m:t>
                        </m:r>
                        <m:r>
                          <a:rPr lang="en-US" sz="2400" b="1" i="1" smtClean="0">
                            <a:latin typeface="Cambria Math"/>
                          </a:rPr>
                          <m:t>, </m:t>
                        </m:r>
                        <m:r>
                          <a:rPr lang="en-US" sz="2400" b="1" i="1" smtClean="0">
                            <a:latin typeface="Cambria Math"/>
                          </a:rPr>
                          <m:t>𝒋</m:t>
                        </m:r>
                        <m:r>
                          <a:rPr lang="en-US" sz="2400" b="1" i="1" smtClean="0">
                            <a:latin typeface="Cambria Math"/>
                          </a:rPr>
                          <m:t>, </m:t>
                        </m:r>
                        <m:r>
                          <a:rPr lang="en-US" sz="2400" b="1" i="1" smtClean="0">
                            <a:latin typeface="Cambria Math"/>
                          </a:rPr>
                          <m:t>𝒌</m:t>
                        </m:r>
                      </m:oMath>
                    </m:oMathPara>
                  </a14:m>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955964" y="1933832"/>
                  <a:ext cx="902811" cy="461665"/>
                </a:xfrm>
                <a:prstGeom prst="rect">
                  <a:avLst/>
                </a:prstGeom>
                <a:blipFill rotWithShape="1">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441230" y="1933832"/>
                  <a:ext cx="2300373" cy="461665"/>
                </a:xfrm>
                <a:prstGeom prst="rect">
                  <a:avLst/>
                </a:prstGeom>
                <a:noFill/>
              </p:spPr>
              <p:txBody>
                <a:bodyPr wrap="none" rtlCol="0">
                  <a:spAutoFit/>
                </a:bodyPr>
                <a:lstStyle/>
                <a:p>
                  <a14:m>
                    <m:oMath xmlns:m="http://schemas.openxmlformats.org/officeDocument/2006/math">
                      <m:d>
                        <m:dPr>
                          <m:begChr m:val="|"/>
                          <m:endChr m:val="|"/>
                          <m:ctrlPr>
                            <a:rPr lang="en-US" sz="2400" i="1" smtClean="0">
                              <a:latin typeface="Cambria Math"/>
                            </a:rPr>
                          </m:ctrlPr>
                        </m:dPr>
                        <m:e>
                          <m:r>
                            <a:rPr lang="en-US" sz="2400" b="1" i="1" smtClean="0">
                              <a:latin typeface="Cambria Math"/>
                            </a:rPr>
                            <m:t>𝒊</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𝒋</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𝒌</m:t>
                          </m:r>
                        </m:e>
                      </m:d>
                    </m:oMath>
                  </a14:m>
                  <a:r>
                    <a:rPr lang="en-US" sz="2400" dirty="0" smtClean="0"/>
                    <a:t>=1</a:t>
                  </a:r>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441230" y="1933832"/>
                  <a:ext cx="2300373" cy="461665"/>
                </a:xfrm>
                <a:prstGeom prst="rect">
                  <a:avLst/>
                </a:prstGeom>
                <a:blipFill rotWithShape="1">
                  <a:blip r:embed="rId5"/>
                  <a:stretch>
                    <a:fillRect t="-12000" r="-8995" b="-29333"/>
                  </a:stretch>
                </a:blipFill>
              </p:spPr>
              <p:txBody>
                <a:bodyPr/>
                <a:lstStyle/>
                <a:p>
                  <a:r>
                    <a:rPr lang="en-US">
                      <a:noFill/>
                    </a:rPr>
                    <a:t> </a:t>
                  </a:r>
                </a:p>
              </p:txBody>
            </p:sp>
          </mc:Fallback>
        </mc:AlternateContent>
      </p:grpSp>
      <p:sp>
        <p:nvSpPr>
          <p:cNvPr id="19" name="TextBox 18"/>
          <p:cNvSpPr txBox="1"/>
          <p:nvPr/>
        </p:nvSpPr>
        <p:spPr>
          <a:xfrm>
            <a:off x="955964" y="2702963"/>
            <a:ext cx="4137671" cy="707886"/>
          </a:xfrm>
          <a:prstGeom prst="rect">
            <a:avLst/>
          </a:prstGeom>
          <a:noFill/>
        </p:spPr>
        <p:txBody>
          <a:bodyPr wrap="none" rtlCol="0">
            <a:spAutoFit/>
          </a:bodyPr>
          <a:lstStyle/>
          <a:p>
            <a:r>
              <a:rPr lang="en-US" sz="2000" b="1" dirty="0" smtClean="0"/>
              <a:t>Representation of Vector a </a:t>
            </a:r>
          </a:p>
          <a:p>
            <a:r>
              <a:rPr lang="en-US" sz="2000" b="1" dirty="0" smtClean="0"/>
              <a:t>in unit vectors</a:t>
            </a:r>
            <a:endParaRPr lang="en-US" sz="2000" b="1" dirty="0"/>
          </a:p>
        </p:txBody>
      </p:sp>
    </p:spTree>
    <p:extLst>
      <p:ext uri="{BB962C8B-B14F-4D97-AF65-F5344CB8AC3E}">
        <p14:creationId xmlns:p14="http://schemas.microsoft.com/office/powerpoint/2010/main" val="185702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0877" y="284671"/>
            <a:ext cx="7545491" cy="1143000"/>
          </a:xfrm>
        </p:spPr>
        <p:txBody>
          <a:bodyPr>
            <a:normAutofit fontScale="90000"/>
          </a:bodyPr>
          <a:lstStyle/>
          <a:p>
            <a:r>
              <a:rPr lang="en-US" dirty="0" smtClean="0"/>
              <a:t>Vector Representation in a Coordinate Frame</a:t>
            </a:r>
            <a:endParaRPr lang="en-US" dirty="0"/>
          </a:p>
        </p:txBody>
      </p:sp>
      <p:pic>
        <p:nvPicPr>
          <p:cNvPr id="3076" name="Picture 4" descr="3D V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891" y="1556879"/>
            <a:ext cx="3955184" cy="3744241"/>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5225921" y="2632363"/>
            <a:ext cx="2518773" cy="2199173"/>
            <a:chOff x="5225921" y="2632363"/>
            <a:chExt cx="2518773" cy="2199173"/>
          </a:xfrm>
        </p:grpSpPr>
        <p:sp>
          <p:nvSpPr>
            <p:cNvPr id="20" name="Arc 19"/>
            <p:cNvSpPr/>
            <p:nvPr/>
          </p:nvSpPr>
          <p:spPr>
            <a:xfrm rot="16200000">
              <a:off x="5481324" y="2568167"/>
              <a:ext cx="2199173" cy="2327566"/>
            </a:xfrm>
            <a:prstGeom prst="arc">
              <a:avLst>
                <a:gd name="adj1" fmla="val 15474313"/>
                <a:gd name="adj2" fmla="val 741097"/>
              </a:avLst>
            </a:prstGeom>
            <a:ln>
              <a:headEnd type="triangl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5225921" y="2780207"/>
                  <a:ext cx="382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𝛼</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25921" y="2780207"/>
                  <a:ext cx="382412" cy="369332"/>
                </a:xfrm>
                <a:prstGeom prst="rect">
                  <a:avLst/>
                </a:prstGeom>
                <a:blipFill rotWithShape="1">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p:cNvSpPr txBox="1"/>
              <p:nvPr/>
            </p:nvSpPr>
            <p:spPr>
              <a:xfrm>
                <a:off x="955964" y="3662440"/>
                <a:ext cx="2896562"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a:rPr>
                        <m:t>𝐚</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1" i="1" smtClean="0">
                          <a:latin typeface="Cambria Math"/>
                        </a:rPr>
                        <m:t>𝒊</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𝑦</m:t>
                          </m:r>
                        </m:sub>
                      </m:sSub>
                      <m:r>
                        <a:rPr lang="en-US" sz="2400" b="1" i="1" smtClean="0">
                          <a:latin typeface="Cambria Math"/>
                        </a:rPr>
                        <m:t>𝒋</m:t>
                      </m:r>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a</m:t>
                          </m:r>
                        </m:e>
                        <m:sub>
                          <m:r>
                            <a:rPr lang="en-US" sz="2400" b="0" i="1" smtClean="0">
                              <a:latin typeface="Cambria Math"/>
                            </a:rPr>
                            <m:t>𝑧</m:t>
                          </m:r>
                        </m:sub>
                      </m:sSub>
                      <m:r>
                        <a:rPr lang="en-US" sz="2400" b="1" i="1" smtClean="0">
                          <a:latin typeface="Cambria Math"/>
                        </a:rPr>
                        <m:t>𝒌</m:t>
                      </m:r>
                    </m:oMath>
                  </m:oMathPara>
                </a14:m>
                <a:endParaRPr lang="en-US" sz="24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955964" y="3662440"/>
                <a:ext cx="2896562" cy="490840"/>
              </a:xfrm>
              <a:prstGeom prst="rect">
                <a:avLst/>
              </a:prstGeom>
              <a:blipFill rotWithShape="1">
                <a:blip r:embed="rId8"/>
                <a:stretch>
                  <a:fillRect b="-11250"/>
                </a:stretch>
              </a:blipFill>
            </p:spPr>
            <p:txBody>
              <a:bodyPr/>
              <a:lstStyle/>
              <a:p>
                <a:r>
                  <a:rPr lang="en-US">
                    <a:noFill/>
                  </a:rPr>
                  <a:t> </a:t>
                </a:r>
              </a:p>
            </p:txBody>
          </p:sp>
        </mc:Fallback>
      </mc:AlternateContent>
      <p:sp>
        <p:nvSpPr>
          <p:cNvPr id="16" name="TextBox 15"/>
          <p:cNvSpPr txBox="1"/>
          <p:nvPr/>
        </p:nvSpPr>
        <p:spPr>
          <a:xfrm>
            <a:off x="955964" y="1560718"/>
            <a:ext cx="5290231" cy="400110"/>
          </a:xfrm>
          <a:prstGeom prst="rect">
            <a:avLst/>
          </a:prstGeom>
          <a:noFill/>
        </p:spPr>
        <p:txBody>
          <a:bodyPr wrap="none" rtlCol="0">
            <a:spAutoFit/>
          </a:bodyPr>
          <a:lstStyle/>
          <a:p>
            <a:r>
              <a:rPr lang="en-US" sz="2000" b="1" dirty="0" smtClean="0"/>
              <a:t>Unit Vectors along Coordinate Axes</a:t>
            </a:r>
            <a:endParaRPr lang="en-US" sz="2000" b="1" dirty="0"/>
          </a:p>
        </p:txBody>
      </p:sp>
      <p:grpSp>
        <p:nvGrpSpPr>
          <p:cNvPr id="17" name="Group 16"/>
          <p:cNvGrpSpPr/>
          <p:nvPr/>
        </p:nvGrpSpPr>
        <p:grpSpPr>
          <a:xfrm>
            <a:off x="955964" y="2112818"/>
            <a:ext cx="3785639" cy="461665"/>
            <a:chOff x="955964" y="1933832"/>
            <a:chExt cx="3785639" cy="461665"/>
          </a:xfrm>
        </p:grpSpPr>
        <mc:AlternateContent xmlns:mc="http://schemas.openxmlformats.org/markup-compatibility/2006" xmlns:a14="http://schemas.microsoft.com/office/drawing/2010/main">
          <mc:Choice Requires="a14">
            <p:sp>
              <p:nvSpPr>
                <p:cNvPr id="18" name="TextBox 17"/>
                <p:cNvSpPr txBox="1"/>
                <p:nvPr/>
              </p:nvSpPr>
              <p:spPr>
                <a:xfrm>
                  <a:off x="955964" y="1933832"/>
                  <a:ext cx="9028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𝒊</m:t>
                        </m:r>
                        <m:r>
                          <a:rPr lang="en-US" sz="2400" b="1" i="1" smtClean="0">
                            <a:latin typeface="Cambria Math"/>
                          </a:rPr>
                          <m:t>, </m:t>
                        </m:r>
                        <m:r>
                          <a:rPr lang="en-US" sz="2400" b="1" i="1" smtClean="0">
                            <a:latin typeface="Cambria Math"/>
                          </a:rPr>
                          <m:t>𝒋</m:t>
                        </m:r>
                        <m:r>
                          <a:rPr lang="en-US" sz="2400" b="1" i="1" smtClean="0">
                            <a:latin typeface="Cambria Math"/>
                          </a:rPr>
                          <m:t>, </m:t>
                        </m:r>
                        <m:r>
                          <a:rPr lang="en-US" sz="2400" b="1" i="1" smtClean="0">
                            <a:latin typeface="Cambria Math"/>
                          </a:rPr>
                          <m:t>𝒌</m:t>
                        </m:r>
                      </m:oMath>
                    </m:oMathPara>
                  </a14:m>
                  <a:endParaRPr lang="en-US" sz="2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55964" y="1933832"/>
                  <a:ext cx="902811" cy="461665"/>
                </a:xfrm>
                <a:prstGeom prst="rect">
                  <a:avLst/>
                </a:prstGeom>
                <a:blipFill rotWithShape="1">
                  <a:blip r:embed="rId9"/>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441230" y="1933832"/>
                  <a:ext cx="2300373" cy="461665"/>
                </a:xfrm>
                <a:prstGeom prst="rect">
                  <a:avLst/>
                </a:prstGeom>
                <a:noFill/>
              </p:spPr>
              <p:txBody>
                <a:bodyPr wrap="none" rtlCol="0">
                  <a:spAutoFit/>
                </a:bodyPr>
                <a:lstStyle/>
                <a:p>
                  <a14:m>
                    <m:oMath xmlns:m="http://schemas.openxmlformats.org/officeDocument/2006/math">
                      <m:d>
                        <m:dPr>
                          <m:begChr m:val="|"/>
                          <m:endChr m:val="|"/>
                          <m:ctrlPr>
                            <a:rPr lang="en-US" sz="2400" i="1" smtClean="0">
                              <a:latin typeface="Cambria Math"/>
                            </a:rPr>
                          </m:ctrlPr>
                        </m:dPr>
                        <m:e>
                          <m:r>
                            <a:rPr lang="en-US" sz="2400" b="1" i="1" smtClean="0">
                              <a:latin typeface="Cambria Math"/>
                            </a:rPr>
                            <m:t>𝒊</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𝒋</m:t>
                          </m:r>
                        </m:e>
                      </m:d>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𝒌</m:t>
                          </m:r>
                        </m:e>
                      </m:d>
                    </m:oMath>
                  </a14:m>
                  <a:r>
                    <a:rPr lang="en-US" sz="2400" dirty="0" smtClean="0"/>
                    <a:t>=1</a:t>
                  </a:r>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441230" y="1933832"/>
                  <a:ext cx="2300373" cy="461665"/>
                </a:xfrm>
                <a:prstGeom prst="rect">
                  <a:avLst/>
                </a:prstGeom>
                <a:blipFill rotWithShape="1">
                  <a:blip r:embed="rId10"/>
                  <a:stretch>
                    <a:fillRect t="-12000" r="-8995" b="-29333"/>
                  </a:stretch>
                </a:blipFill>
              </p:spPr>
              <p:txBody>
                <a:bodyPr/>
                <a:lstStyle/>
                <a:p>
                  <a:r>
                    <a:rPr lang="en-US">
                      <a:noFill/>
                    </a:rPr>
                    <a:t> </a:t>
                  </a:r>
                </a:p>
              </p:txBody>
            </p:sp>
          </mc:Fallback>
        </mc:AlternateContent>
      </p:grpSp>
      <p:sp>
        <p:nvSpPr>
          <p:cNvPr id="21" name="TextBox 20"/>
          <p:cNvSpPr txBox="1"/>
          <p:nvPr/>
        </p:nvSpPr>
        <p:spPr>
          <a:xfrm>
            <a:off x="955964" y="2702963"/>
            <a:ext cx="4137671" cy="707886"/>
          </a:xfrm>
          <a:prstGeom prst="rect">
            <a:avLst/>
          </a:prstGeom>
          <a:noFill/>
        </p:spPr>
        <p:txBody>
          <a:bodyPr wrap="none" rtlCol="0">
            <a:spAutoFit/>
          </a:bodyPr>
          <a:lstStyle/>
          <a:p>
            <a:r>
              <a:rPr lang="en-US" sz="2000" b="1" dirty="0" smtClean="0"/>
              <a:t>Representation of Vector a </a:t>
            </a:r>
          </a:p>
          <a:p>
            <a:r>
              <a:rPr lang="en-US" sz="2000" b="1" dirty="0" smtClean="0"/>
              <a:t>in unit vectors</a:t>
            </a:r>
            <a:endParaRPr lang="en-US" sz="2000" b="1" dirty="0"/>
          </a:p>
        </p:txBody>
      </p:sp>
      <mc:AlternateContent xmlns:mc="http://schemas.openxmlformats.org/markup-compatibility/2006" xmlns:a14="http://schemas.microsoft.com/office/drawing/2010/main">
        <mc:Choice Requires="a14">
          <p:sp>
            <p:nvSpPr>
              <p:cNvPr id="22" name="TextBox 21"/>
              <p:cNvSpPr txBox="1"/>
              <p:nvPr/>
            </p:nvSpPr>
            <p:spPr>
              <a:xfrm>
                <a:off x="955964" y="4281760"/>
                <a:ext cx="31787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m:rPr>
                              <m:sty m:val="p"/>
                            </m:rPr>
                            <a:rPr lang="en-US" sz="2400" b="0" i="0" smtClean="0">
                              <a:latin typeface="Cambria Math"/>
                            </a:rPr>
                            <m:t>a</m:t>
                          </m:r>
                        </m:e>
                        <m:sub>
                          <m:r>
                            <a:rPr lang="en-US" sz="2400" b="0" i="1" smtClean="0">
                              <a:latin typeface="Cambria Math"/>
                            </a:rPr>
                            <m:t>𝑥</m:t>
                          </m:r>
                        </m:sub>
                      </m:sSub>
                      <m:r>
                        <a:rPr lang="en-US" sz="2400" b="0" i="1" smtClean="0">
                          <a:latin typeface="Cambria Math"/>
                        </a:rPr>
                        <m:t>=</m:t>
                      </m:r>
                      <m:r>
                        <a:rPr lang="en-US" sz="2400" b="1" i="0" smtClean="0">
                          <a:latin typeface="Cambria Math"/>
                        </a:rPr>
                        <m:t>𝐚</m:t>
                      </m:r>
                      <m:r>
                        <a:rPr lang="en-US" sz="2400" b="1" i="1" smtClean="0">
                          <a:latin typeface="Cambria Math"/>
                        </a:rPr>
                        <m:t>∗</m:t>
                      </m:r>
                      <m:r>
                        <a:rPr lang="en-US" sz="2400" b="1" i="1" smtClean="0">
                          <a:latin typeface="Cambria Math"/>
                        </a:rPr>
                        <m:t>𝒊</m:t>
                      </m:r>
                      <m:r>
                        <a:rPr lang="en-US" sz="2400" b="1" i="0" smtClean="0">
                          <a:latin typeface="Cambria Math"/>
                        </a:rPr>
                        <m:t>=</m:t>
                      </m:r>
                      <m:d>
                        <m:dPr>
                          <m:begChr m:val="|"/>
                          <m:endChr m:val="|"/>
                          <m:ctrlPr>
                            <a:rPr lang="en-US" sz="2400" b="1" i="1" smtClean="0">
                              <a:latin typeface="Cambria Math"/>
                            </a:rPr>
                          </m:ctrlPr>
                        </m:dPr>
                        <m:e>
                          <m:r>
                            <a:rPr lang="en-US" sz="2400" b="1" i="0" smtClean="0">
                              <a:latin typeface="Cambria Math"/>
                            </a:rPr>
                            <m:t>𝐚</m:t>
                          </m:r>
                        </m:e>
                      </m:d>
                      <m:r>
                        <m:rPr>
                          <m:sty m:val="p"/>
                        </m:rPr>
                        <a:rPr lang="en-US" sz="2400" b="0" i="0" smtClean="0">
                          <a:latin typeface="Cambria Math"/>
                        </a:rPr>
                        <m:t>cos</m:t>
                      </m:r>
                      <m:d>
                        <m:dPr>
                          <m:ctrlPr>
                            <a:rPr lang="en-US" sz="2400" b="0" i="1" smtClean="0">
                              <a:latin typeface="Cambria Math"/>
                            </a:rPr>
                          </m:ctrlPr>
                        </m:dPr>
                        <m:e>
                          <m:r>
                            <a:rPr lang="en-US" sz="2400" b="0" i="1" smtClean="0">
                              <a:latin typeface="Cambria Math"/>
                              <a:ea typeface="Cambria Math"/>
                            </a:rPr>
                            <m:t>𝛼</m:t>
                          </m:r>
                        </m:e>
                      </m:d>
                    </m:oMath>
                  </m:oMathPara>
                </a14:m>
                <a:endParaRPr lang="en-US" sz="24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955964" y="4281760"/>
                <a:ext cx="3178755" cy="461665"/>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247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Eclipse</Template>
  <TotalTime>12564</TotalTime>
  <Words>3730</Words>
  <Application>Microsoft Office PowerPoint</Application>
  <PresentationFormat>On-screen Show (4:3)</PresentationFormat>
  <Paragraphs>346</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Eclipse</vt:lpstr>
      <vt:lpstr>Equation</vt:lpstr>
      <vt:lpstr>Coordinate Systems and Self Leveling</vt:lpstr>
      <vt:lpstr>Reference                                Reference</vt:lpstr>
      <vt:lpstr>Representing a vector in a Coordinate system</vt:lpstr>
      <vt:lpstr>Left-Hand and Right-Hand Coordinates</vt:lpstr>
      <vt:lpstr>Left-Hand and Right-Hand Coordinates</vt:lpstr>
      <vt:lpstr>Right-Handed Convention for Rotation</vt:lpstr>
      <vt:lpstr>Right-Handed Rules</vt:lpstr>
      <vt:lpstr>Vector Representation in a Coordinate Frame</vt:lpstr>
      <vt:lpstr>Vector Representation in a Coordinate Frame</vt:lpstr>
      <vt:lpstr>Vector Representation in a Coordinate Frame</vt:lpstr>
      <vt:lpstr>Vector Representation in a Coordinate Frame</vt:lpstr>
      <vt:lpstr>Vector Representation in a Coordinate Frame</vt:lpstr>
      <vt:lpstr>Representing a Vector Cross Product to a Matrix Operation  </vt:lpstr>
      <vt:lpstr>Aerospace Euler Angles representing a coordinate transformation</vt:lpstr>
      <vt:lpstr>Rotation Conventions</vt:lpstr>
      <vt:lpstr>Airplane Coordinates</vt:lpstr>
      <vt:lpstr>Aerospace Euler Angles ψ, θ, ϕ</vt:lpstr>
      <vt:lpstr>Aerospace Euler Angles ψ, θ, ϕ</vt:lpstr>
      <vt:lpstr>Aerospace Euler Angles ψ, θ, ϕ</vt:lpstr>
      <vt:lpstr>Direction Cosine Matrix (DCM)</vt:lpstr>
      <vt:lpstr>Direction Cosine Matrix</vt:lpstr>
      <vt:lpstr>Expressing a DCM in Terms of Euler Angles</vt:lpstr>
      <vt:lpstr>Inverse of a DCM</vt:lpstr>
      <vt:lpstr>Rotation Vector</vt:lpstr>
      <vt:lpstr>Rotation Vector of Coordinate Transformation</vt:lpstr>
      <vt:lpstr>Relating a Rotation Vector to a DCM</vt:lpstr>
      <vt:lpstr>Quaternions</vt:lpstr>
      <vt:lpstr>Quaternion Definition</vt:lpstr>
      <vt:lpstr>Quaternion Multiplication</vt:lpstr>
      <vt:lpstr>Quaternion Dot Product</vt:lpstr>
      <vt:lpstr>Representing a Rotation as a Quaternion</vt:lpstr>
      <vt:lpstr>Alternative Quaternion Rotation Representation</vt:lpstr>
      <vt:lpstr>What Does The Product of Rotational Quaternions Mean?</vt:lpstr>
      <vt:lpstr>The Conjugate of a Quaternion</vt:lpstr>
      <vt:lpstr>Advantage of Rotational Quaternion</vt:lpstr>
      <vt:lpstr>Relating a Quaternion To a Direction Cosine Matrix</vt:lpstr>
      <vt:lpstr>Aerospace Euler Angles to Quaternions (1)</vt:lpstr>
      <vt:lpstr>Aerospace Euler Angles to Quaternions (2)</vt:lpstr>
      <vt:lpstr>Rates of Change of DCM and Quaternions with rotation</vt:lpstr>
      <vt:lpstr>Differential Equation for Direction Cosine Matrix and Quaternion</vt:lpstr>
      <vt:lpstr>Implementation of Inertial Navigation Units (INU)</vt:lpstr>
      <vt:lpstr>Tangent-Plane INU Navigation</vt:lpstr>
      <vt:lpstr>Tangent-Plane INU Navigation</vt:lpstr>
      <vt:lpstr>Tangent-Plane INU Navigation</vt:lpstr>
      <vt:lpstr>Tangent-Plane INU Navigation</vt:lpstr>
      <vt:lpstr>General Inertial Calculations</vt:lpstr>
      <vt:lpstr>Self Leveling – Horizontal Alignment</vt:lpstr>
      <vt:lpstr>Constant Velocity Alignment (1)</vt:lpstr>
      <vt:lpstr>Constant Velocity Alignment (2)</vt:lpstr>
      <vt:lpstr>Constant Velocity Alignment (3)</vt:lpstr>
      <vt:lpstr>Constant Velocity Alignment (4)</vt:lpstr>
      <vt:lpstr>Limitations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Julian Center</cp:lastModifiedBy>
  <cp:revision>235</cp:revision>
  <cp:lastPrinted>2016-11-25T03:45:37Z</cp:lastPrinted>
  <dcterms:created xsi:type="dcterms:W3CDTF">2016-11-12T23:38:29Z</dcterms:created>
  <dcterms:modified xsi:type="dcterms:W3CDTF">2017-11-13T02:00:36Z</dcterms:modified>
</cp:coreProperties>
</file>