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6"/>
  </p:notesMasterIdLst>
  <p:sldIdLst>
    <p:sldId id="256" r:id="rId2"/>
    <p:sldId id="316" r:id="rId3"/>
    <p:sldId id="292" r:id="rId4"/>
    <p:sldId id="293" r:id="rId5"/>
    <p:sldId id="294" r:id="rId6"/>
    <p:sldId id="295" r:id="rId7"/>
    <p:sldId id="333" r:id="rId8"/>
    <p:sldId id="296" r:id="rId9"/>
    <p:sldId id="298" r:id="rId10"/>
    <p:sldId id="300" r:id="rId11"/>
    <p:sldId id="301" r:id="rId12"/>
    <p:sldId id="302" r:id="rId13"/>
    <p:sldId id="303" r:id="rId14"/>
    <p:sldId id="304" r:id="rId15"/>
    <p:sldId id="299" r:id="rId16"/>
    <p:sldId id="305" r:id="rId17"/>
    <p:sldId id="306" r:id="rId18"/>
    <p:sldId id="307" r:id="rId19"/>
    <p:sldId id="331" r:id="rId20"/>
    <p:sldId id="308" r:id="rId21"/>
    <p:sldId id="309" r:id="rId22"/>
    <p:sldId id="310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318" r:id="rId41"/>
    <p:sldId id="319" r:id="rId42"/>
    <p:sldId id="320" r:id="rId43"/>
    <p:sldId id="329" r:id="rId44"/>
    <p:sldId id="317" r:id="rId45"/>
    <p:sldId id="323" r:id="rId46"/>
    <p:sldId id="324" r:id="rId47"/>
    <p:sldId id="325" r:id="rId48"/>
    <p:sldId id="332" r:id="rId49"/>
    <p:sldId id="321" r:id="rId50"/>
    <p:sldId id="326" r:id="rId51"/>
    <p:sldId id="322" r:id="rId52"/>
    <p:sldId id="327" r:id="rId53"/>
    <p:sldId id="328" r:id="rId54"/>
    <p:sldId id="330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41" d="100"/>
          <a:sy n="41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9C40EE-4F9A-480E-AB1D-4C38296E8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9EB3C-B8DE-43AF-9286-F5BDF174F2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606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D8374-67A3-4C64-9F27-FCFE4DFD1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70CA-29E3-46B1-A532-C79BF830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6C7CB-A76F-4DCE-8072-C7F784E2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FF34-D880-47D7-88DD-3915C63E0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1AE-5D55-4546-90C0-860A91691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FCB7-CDE6-4244-838A-D6A237BE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0102-86CD-4156-B6AC-2C779159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89DF-75B8-4738-8EBC-2F91DC7BB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E4CE-51D7-4AEA-94A2-8B8056997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FDFE-9F72-4422-B981-6F97A3120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2404-29AD-4BB7-B7B4-6F010BEF9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CA0CF0-5E95-49C2-B5C6-3251CAB0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26" Type="http://schemas.openxmlformats.org/officeDocument/2006/relationships/image" Target="../media/image43.png"/><Relationship Id="rId3" Type="http://schemas.openxmlformats.org/officeDocument/2006/relationships/image" Target="../media/image320.png"/><Relationship Id="rId21" Type="http://schemas.openxmlformats.org/officeDocument/2006/relationships/image" Target="../media/image1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5" Type="http://schemas.openxmlformats.org/officeDocument/2006/relationships/image" Target="../media/image42.png"/><Relationship Id="rId2" Type="http://schemas.openxmlformats.org/officeDocument/2006/relationships/image" Target="../media/image2.wmf"/><Relationship Id="rId20" Type="http://schemas.openxmlformats.org/officeDocument/2006/relationships/image" Target="../media/image130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18.png"/><Relationship Id="rId5" Type="http://schemas.openxmlformats.org/officeDocument/2006/relationships/image" Target="../media/image340.png"/><Relationship Id="rId23" Type="http://schemas.openxmlformats.org/officeDocument/2006/relationships/image" Target="../media/image16.png"/><Relationship Id="rId28" Type="http://schemas.openxmlformats.org/officeDocument/2006/relationships/image" Target="../media/image45.png"/><Relationship Id="rId10" Type="http://schemas.openxmlformats.org/officeDocument/2006/relationships/image" Target="../media/image39.png"/><Relationship Id="rId19" Type="http://schemas.openxmlformats.org/officeDocument/2006/relationships/image" Target="../media/image12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22" Type="http://schemas.openxmlformats.org/officeDocument/2006/relationships/image" Target="../media/image150.png"/><Relationship Id="rId27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image" Target="../media/image210.png"/><Relationship Id="rId7" Type="http://schemas.openxmlformats.org/officeDocument/2006/relationships/image" Target="../media/image41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openxmlformats.org/officeDocument/2006/relationships/image" Target="../media/image2.wmf"/><Relationship Id="rId9" Type="http://schemas.openxmlformats.org/officeDocument/2006/relationships/image" Target="../media/image60.png"/><Relationship Id="rId14" Type="http://schemas.openxmlformats.org/officeDocument/2006/relationships/image" Target="../media/image22.pn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Perception in the Presence of Uncertainty </a:t>
            </a:r>
            <a:r>
              <a:rPr lang="en-US" sz="3600" dirty="0" smtClean="0"/>
              <a:t>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</a:t>
            </a:r>
            <a:r>
              <a:rPr lang="en-US" smtClean="0"/>
              <a:t>09-01</a:t>
            </a:r>
            <a:endParaRPr lang="en-US" dirty="0" smtClean="0"/>
          </a:p>
          <a:p>
            <a:pPr eaLnBrk="1" hangingPunct="1"/>
            <a:r>
              <a:rPr lang="en-US" dirty="0" smtClean="0"/>
              <a:t>RBE500-F17-191</a:t>
            </a:r>
          </a:p>
          <a:p>
            <a:pPr eaLnBrk="1" hangingPunct="1"/>
            <a:r>
              <a:rPr lang="en-US" dirty="0" smtClean="0"/>
              <a:t>Adj. Prof. Julian Center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76CCF-B078-468A-A386-23CC3CE2A6B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and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Generally there will also be error in the assumed location and 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4102100" cy="360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Reconciling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7212"/>
                <a:ext cx="8001000" cy="4802187"/>
              </a:xfrm>
            </p:spPr>
            <p:txBody>
              <a:bodyPr/>
              <a:lstStyle/>
              <a:p>
                <a:r>
                  <a:rPr lang="en-US" dirty="0" smtClean="0"/>
                  <a:t>A given sensor measurement is, essentially a conditional probability that is related to both the pose and the map.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</a:t>
                </a:r>
                <a:r>
                  <a:rPr lang="en-US" u="sng" dirty="0" smtClean="0"/>
                  <a:t>assumed</a:t>
                </a:r>
                <a:r>
                  <a:rPr lang="en-US" dirty="0" smtClean="0"/>
                  <a:t> pose, and a map, the range between the robot and an object in the map can be calculated.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7212"/>
                <a:ext cx="8001000" cy="4802187"/>
              </a:xfrm>
              <a:blipFill rotWithShape="1">
                <a:blip r:embed="rId2"/>
                <a:stretch>
                  <a:fillRect l="-609" t="-1271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7212"/>
            <a:ext cx="7616825" cy="4344987"/>
          </a:xfrm>
        </p:spPr>
        <p:txBody>
          <a:bodyPr/>
          <a:lstStyle/>
          <a:p>
            <a:r>
              <a:rPr lang="en-US" dirty="0" smtClean="0"/>
              <a:t>The technique for determining this range is known as “ray tracing” or “ray casting.”</a:t>
            </a:r>
          </a:p>
          <a:p>
            <a:r>
              <a:rPr lang="en-US" dirty="0" smtClean="0"/>
              <a:t>The idea is to mathematically extend a line from the </a:t>
            </a:r>
            <a:r>
              <a:rPr lang="en-US" i="1" dirty="0" smtClean="0"/>
              <a:t>sensor location</a:t>
            </a:r>
            <a:r>
              <a:rPr lang="en-US" dirty="0" smtClean="0"/>
              <a:t> to an object.</a:t>
            </a:r>
          </a:p>
          <a:p>
            <a:r>
              <a:rPr lang="en-US" dirty="0" smtClean="0"/>
              <a:t>That forms a predicted range based on the assumed pose and the map (which is assumed available).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the assumptions about the pose are good, and the map is accurate, then this ray length is a good prediction of the range measurement.</a:t>
            </a:r>
          </a:p>
          <a:p>
            <a:r>
              <a:rPr lang="en-US" sz="2400" dirty="0" smtClean="0"/>
              <a:t>We compare the sensor measurement to the ray traced prediction.</a:t>
            </a:r>
          </a:p>
          <a:p>
            <a:pPr lvl="1"/>
            <a:r>
              <a:rPr lang="en-US" sz="2000" dirty="0" smtClean="0"/>
              <a:t>If the assumptions are good, they should be close</a:t>
            </a:r>
            <a:r>
              <a:rPr lang="en-US" sz="2000" dirty="0"/>
              <a:t>. Otherwise </a:t>
            </a:r>
            <a:r>
              <a:rPr lang="en-US" sz="2000" dirty="0" smtClean="0"/>
              <a:t>they </a:t>
            </a:r>
            <a:r>
              <a:rPr lang="en-US" sz="2000" dirty="0"/>
              <a:t>may be far </a:t>
            </a:r>
            <a:r>
              <a:rPr lang="en-US" sz="2000" dirty="0" smtClean="0"/>
              <a:t>apart.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600200"/>
                <a:ext cx="7848600" cy="4876800"/>
              </a:xfrm>
            </p:spPr>
            <p:txBody>
              <a:bodyPr/>
              <a:lstStyle/>
              <a:p>
                <a:r>
                  <a:rPr lang="en-US" dirty="0" smtClean="0"/>
                  <a:t>You now have effectively two random variables:</a:t>
                </a:r>
              </a:p>
              <a:p>
                <a:pPr lvl="1"/>
                <a:r>
                  <a:rPr lang="en-US" dirty="0" smtClean="0"/>
                  <a:t>One is the sensor measurement</a:t>
                </a:r>
              </a:p>
              <a:p>
                <a:pPr lvl="1"/>
                <a:r>
                  <a:rPr lang="en-US" dirty="0" smtClean="0"/>
                  <a:t>One is the robot pose (which results in the range data from ray tracing).</a:t>
                </a:r>
              </a:p>
              <a:p>
                <a:r>
                  <a:rPr lang="en-US" dirty="0" smtClean="0"/>
                  <a:t>Both are measurements of the same quantity.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-- measurement k at time t.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-- </a:t>
                </a:r>
                <a:r>
                  <a:rPr lang="en-US" dirty="0" smtClean="0"/>
                  <a:t>ray trace k </a:t>
                </a:r>
                <a:r>
                  <a:rPr lang="en-US" dirty="0"/>
                  <a:t>at time t.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600200"/>
                <a:ext cx="7848600" cy="4876800"/>
              </a:xfrm>
              <a:blipFill rotWithShape="1">
                <a:blip r:embed="rId2"/>
                <a:stretch>
                  <a:fillRect l="-621" t="-1250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of Real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7213"/>
            <a:ext cx="8001000" cy="1830387"/>
          </a:xfrm>
        </p:spPr>
        <p:txBody>
          <a:bodyPr/>
          <a:lstStyle/>
          <a:p>
            <a:r>
              <a:rPr lang="en-US" dirty="0" smtClean="0"/>
              <a:t>Assuming good sensors, maps, and reasonable pose assumptions, the expected relationship between world and sensor 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67" y="3581399"/>
            <a:ext cx="3553233" cy="320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2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“bad data” in the sensor measurements.</a:t>
            </a:r>
          </a:p>
          <a:p>
            <a:pPr lvl="1"/>
            <a:r>
              <a:rPr lang="en-US" dirty="0" smtClean="0"/>
              <a:t>“outliers” that mess up the distribution and/or statistics.</a:t>
            </a:r>
          </a:p>
          <a:p>
            <a:r>
              <a:rPr lang="en-US" dirty="0" smtClean="0"/>
              <a:t>That data, however, is real:</a:t>
            </a:r>
          </a:p>
          <a:p>
            <a:pPr lvl="1"/>
            <a:r>
              <a:rPr lang="en-US" dirty="0" smtClean="0"/>
              <a:t>People walk in front of sensors</a:t>
            </a:r>
          </a:p>
          <a:p>
            <a:pPr lvl="1"/>
            <a:r>
              <a:rPr lang="en-US" dirty="0" smtClean="0"/>
              <a:t>The sensor may or may not catch the edge of an object sometimes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Thus, with some probability, the measured range will fall short of the ray traced range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886200" cy="34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1253" y="3836212"/>
                <a:ext cx="15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53" y="3836212"/>
                <a:ext cx="15933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4648200"/>
                <a:ext cx="3200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Don’t let this decay to quickly by choosing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too large.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8200"/>
                <a:ext cx="3200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524" t="-3311" r="-38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0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Range, Range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3612" cy="1449387"/>
          </a:xfrm>
        </p:spPr>
        <p:txBody>
          <a:bodyPr/>
          <a:lstStyle/>
          <a:p>
            <a:r>
              <a:rPr lang="en-US" sz="2400" dirty="0" smtClean="0"/>
              <a:t>The sensor also only measures out to a finite range. Therefore, there is some probability that we will get a “max range” measurement.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74274"/>
            <a:ext cx="4114800" cy="352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0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“Near Field”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sum sensors, the target cannot be too close to the sensor. For lack of a better term, we will call this a “near field” error. This error is often due to parallax.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3505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52578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46482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DAR-Lite v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09" b="35497"/>
          <a:stretch/>
        </p:blipFill>
        <p:spPr bwMode="auto">
          <a:xfrm>
            <a:off x="5486400" y="3525328"/>
            <a:ext cx="2915728" cy="26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within a known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of course, there’s noise…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Depending on the sensor, there may also be a random noise process that underlies the data: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4038600" cy="354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Sum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So, a real sensor, in a real environment, will typically contain a mixture of these random distributions.</a:t>
            </a:r>
          </a:p>
          <a:p>
            <a:r>
              <a:rPr lang="en-US" sz="2600" dirty="0" smtClean="0"/>
              <a:t>By quantifying each process that contributes to the overall probability density, it is possible to develop a model for sensor statistics that is a weighted sum of the individual distributions.</a:t>
            </a:r>
          </a:p>
          <a:p>
            <a:r>
              <a:rPr lang="en-US" sz="2600" dirty="0" smtClean="0"/>
              <a:t>The weights add to 1.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848600" cy="1449387"/>
          </a:xfrm>
        </p:spPr>
        <p:txBody>
          <a:bodyPr/>
          <a:lstStyle/>
          <a:p>
            <a:r>
              <a:rPr lang="en-US" dirty="0" smtClean="0"/>
              <a:t>For example, the synthesized distribution for a range sensor might look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17817"/>
            <a:ext cx="5410200" cy="343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181600"/>
            <a:ext cx="7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Sensors to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sensor errors are not the only error sources.</a:t>
            </a:r>
          </a:p>
          <a:p>
            <a:r>
              <a:rPr lang="en-US" dirty="0" smtClean="0"/>
              <a:t>There are errors that may be introduced by:</a:t>
            </a:r>
          </a:p>
          <a:p>
            <a:pPr lvl="1"/>
            <a:r>
              <a:rPr lang="en-US" dirty="0" smtClean="0"/>
              <a:t>The platform – </a:t>
            </a:r>
            <a:r>
              <a:rPr lang="en-US" dirty="0" err="1" smtClean="0"/>
              <a:t>odometry</a:t>
            </a:r>
            <a:r>
              <a:rPr lang="en-US" dirty="0" smtClean="0"/>
              <a:t>-based errors, mechanical errors, control system errors.</a:t>
            </a:r>
          </a:p>
          <a:p>
            <a:pPr lvl="1"/>
            <a:r>
              <a:rPr lang="en-US" dirty="0" smtClean="0"/>
              <a:t>The environment – motion in the environment, map errors, multipath/absorption.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Sonar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2287587"/>
          </a:xfrm>
        </p:spPr>
        <p:txBody>
          <a:bodyPr/>
          <a:lstStyle/>
          <a:p>
            <a:r>
              <a:rPr lang="en-US" dirty="0" smtClean="0"/>
              <a:t>Sonar sensors rely on sufficient reflected signal to reliably resolve distance.</a:t>
            </a:r>
          </a:p>
          <a:p>
            <a:pPr lvl="1"/>
            <a:r>
              <a:rPr lang="en-US" dirty="0" smtClean="0"/>
              <a:t>If the angle of incidence is too large, sonar becomes unreliable.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5410201" cy="259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5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Uncertainties in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313612" cy="4421187"/>
          </a:xfrm>
        </p:spPr>
        <p:txBody>
          <a:bodyPr/>
          <a:lstStyle/>
          <a:p>
            <a:r>
              <a:rPr lang="en-US" dirty="0" smtClean="0"/>
              <a:t>In order to incorporate knowledge about the uncertainties in sensor data, platform motion and so on:</a:t>
            </a:r>
          </a:p>
          <a:p>
            <a:pPr lvl="1"/>
            <a:r>
              <a:rPr lang="en-US" dirty="0" smtClean="0"/>
              <a:t>These uncertainties must be modeled.</a:t>
            </a:r>
          </a:p>
          <a:p>
            <a:pPr lvl="1"/>
            <a:r>
              <a:rPr lang="en-US" dirty="0" smtClean="0"/>
              <a:t>They must be accounted for at the system level</a:t>
            </a:r>
          </a:p>
          <a:p>
            <a:pPr lvl="1"/>
            <a:r>
              <a:rPr lang="en-US" dirty="0" smtClean="0"/>
              <a:t>You only need to go far enough to meet specifications.</a:t>
            </a:r>
          </a:p>
          <a:p>
            <a:pPr lvl="2"/>
            <a:r>
              <a:rPr lang="en-US" dirty="0" smtClean="0"/>
              <a:t>This implies you </a:t>
            </a:r>
            <a:r>
              <a:rPr lang="en-US" u="sng" dirty="0" smtClean="0"/>
              <a:t>know</a:t>
            </a:r>
            <a:r>
              <a:rPr lang="en-US" dirty="0" smtClean="0"/>
              <a:t> the system specifications!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Simple Wheeled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wheeled robot that incorporates the following sensors:</a:t>
            </a:r>
          </a:p>
          <a:p>
            <a:pPr lvl="1"/>
            <a:r>
              <a:rPr lang="en-US" dirty="0" smtClean="0"/>
              <a:t>Odometry – Encoder on the robot’s wheels allow measuring the rotation of each wheel.</a:t>
            </a:r>
          </a:p>
          <a:p>
            <a:pPr lvl="1"/>
            <a:r>
              <a:rPr lang="en-US" dirty="0" smtClean="0"/>
              <a:t>Ranging – A sonar system is available to measure range from the robot to objects in the robot’s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 -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use these sensors to achieve some objective.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Making a map of the environment</a:t>
            </a:r>
          </a:p>
          <a:p>
            <a:pPr lvl="1"/>
            <a:r>
              <a:rPr lang="en-US" dirty="0" smtClean="0"/>
              <a:t>Following walls</a:t>
            </a:r>
          </a:p>
          <a:p>
            <a:pPr lvl="1"/>
            <a:r>
              <a:rPr lang="en-US" dirty="0" smtClean="0"/>
              <a:t>Avoiding obstacles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odometry and range sensors provide information about:</a:t>
            </a:r>
          </a:p>
          <a:p>
            <a:pPr lvl="1"/>
            <a:r>
              <a:rPr lang="en-US" dirty="0" smtClean="0"/>
              <a:t>Sonar can provide information about the location of objects in the environment relative to the robot platform.</a:t>
            </a:r>
          </a:p>
          <a:p>
            <a:pPr lvl="1"/>
            <a:r>
              <a:rPr lang="en-US" dirty="0" smtClean="0"/>
              <a:t>Odometry can provide an indication of the location of the robot relative to an initial reference point (dead reckoning).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3612" cy="4573587"/>
          </a:xfrm>
        </p:spPr>
        <p:txBody>
          <a:bodyPr/>
          <a:lstStyle/>
          <a:p>
            <a:r>
              <a:rPr lang="en-US" sz="2800" dirty="0" smtClean="0"/>
              <a:t>Based on these measurements:</a:t>
            </a:r>
          </a:p>
          <a:p>
            <a:pPr lvl="1"/>
            <a:r>
              <a:rPr lang="en-US" sz="2400" dirty="0" smtClean="0"/>
              <a:t>The robot estimates its location and pose in the world.</a:t>
            </a:r>
          </a:p>
          <a:p>
            <a:pPr lvl="1"/>
            <a:r>
              <a:rPr lang="en-US" sz="2400" dirty="0" smtClean="0"/>
              <a:t>The robot estimates the location of other objects in the world.</a:t>
            </a:r>
          </a:p>
          <a:p>
            <a:pPr lvl="1"/>
            <a:r>
              <a:rPr lang="en-US" sz="2400" dirty="0" smtClean="0"/>
              <a:t>The robot sends control information to the motors (and maybe the sensors).</a:t>
            </a:r>
          </a:p>
          <a:p>
            <a:pPr lvl="1"/>
            <a:r>
              <a:rPr lang="en-US" sz="2400" dirty="0" smtClean="0"/>
              <a:t>The robot moves in the environment, changing its pose.</a:t>
            </a:r>
          </a:p>
          <a:p>
            <a:pPr lvl="1"/>
            <a:r>
              <a:rPr lang="en-US" sz="2400" dirty="0" smtClean="0"/>
              <a:t>Loop until the goal is reached</a:t>
            </a:r>
          </a:p>
          <a:p>
            <a:pPr lvl="2"/>
            <a:r>
              <a:rPr lang="en-US" sz="2000" dirty="0" smtClean="0"/>
              <a:t>Or the robot crashes, or the batteries die, or…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848600" cy="4114800"/>
          </a:xfrm>
        </p:spPr>
        <p:txBody>
          <a:bodyPr/>
          <a:lstStyle/>
          <a:p>
            <a:r>
              <a:rPr lang="en-US" sz="2400" dirty="0" smtClean="0"/>
              <a:t>So far, we’ve focused on sensor and movement errors.</a:t>
            </a:r>
          </a:p>
          <a:p>
            <a:r>
              <a:rPr lang="en-US" sz="2400" dirty="0" smtClean="0"/>
              <a:t>What about the robot in its environment?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399"/>
            <a:ext cx="5172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6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Errors and uncertainties can creep in at each of these steps.</a:t>
            </a:r>
          </a:p>
          <a:p>
            <a:r>
              <a:rPr lang="en-US" sz="2800" dirty="0" smtClean="0"/>
              <a:t>By identifying (and quantifying) these sources of error, we can develop a model that accounts for these error in a probabilistic sense.</a:t>
            </a:r>
          </a:p>
          <a:p>
            <a:r>
              <a:rPr lang="en-US" sz="2800" dirty="0" smtClean="0"/>
              <a:t>Then we can develop strategies that account for the uncertainties.</a:t>
            </a:r>
          </a:p>
          <a:p>
            <a:pPr lvl="1"/>
            <a:r>
              <a:rPr lang="en-US" dirty="0" smtClean="0"/>
              <a:t>Or at least accounts for enough of them…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00200"/>
                <a:ext cx="7313612" cy="4114800"/>
              </a:xfrm>
            </p:spPr>
            <p:txBody>
              <a:bodyPr/>
              <a:lstStyle/>
              <a:p>
                <a:r>
                  <a:rPr lang="en-US" dirty="0" smtClean="0"/>
                  <a:t>Control input:</a:t>
                </a:r>
              </a:p>
              <a:p>
                <a:pPr lvl="1"/>
                <a:r>
                  <a:rPr lang="en-US" dirty="0" smtClean="0"/>
                  <a:t>To move, the robot is given some particular command to move at some velocity and angle, </a:t>
                </a:r>
              </a:p>
              <a:p>
                <a:pPr lvl="1"/>
                <a:r>
                  <a:rPr lang="en-US" dirty="0" smtClean="0"/>
                  <a:t>i.e. some (</a:t>
                </a:r>
                <a:r>
                  <a:rPr lang="en-US" dirty="0" err="1" smtClean="0"/>
                  <a:t>v,</a:t>
                </a:r>
                <a:r>
                  <a:rPr lang="en-US" dirty="0" err="1" smtClean="0">
                    <a:latin typeface="Symbol" panose="05050102010706020507" pitchFamily="18" charset="2"/>
                  </a:rPr>
                  <a:t>w</a:t>
                </a:r>
                <a:r>
                  <a:rPr lang="en-US" dirty="0" smtClean="0"/>
                  <a:t>) command to the motors.</a:t>
                </a:r>
              </a:p>
              <a:p>
                <a:r>
                  <a:rPr lang="en-US" dirty="0" smtClean="0"/>
                  <a:t>The result:</a:t>
                </a:r>
              </a:p>
              <a:p>
                <a:pPr lvl="1"/>
                <a:r>
                  <a:rPr lang="en-US" dirty="0" smtClean="0"/>
                  <a:t>Some change in 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Some evaluation of the range information obtained from the new pose.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00200"/>
                <a:ext cx="7313612" cy="4114800"/>
              </a:xfrm>
              <a:blipFill rotWithShape="1">
                <a:blip r:embed="rId2"/>
                <a:stretch>
                  <a:fillRect l="-751" t="-14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Actuation and Sensing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41" y="1676399"/>
            <a:ext cx="5539159" cy="45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6248400"/>
            <a:ext cx="3047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Tseng08 – Analysis of sensor characteristics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95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to Odometry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motors are given a command to achieve a particular set point.</a:t>
            </a:r>
          </a:p>
          <a:p>
            <a:pPr lvl="1"/>
            <a:r>
              <a:rPr lang="en-US" dirty="0" smtClean="0"/>
              <a:t>This is probably the most error-free part of the system.</a:t>
            </a:r>
          </a:p>
          <a:p>
            <a:pPr lvl="1"/>
            <a:r>
              <a:rPr lang="en-US" dirty="0" smtClean="0"/>
              <a:t>The command is what it is…</a:t>
            </a:r>
          </a:p>
          <a:p>
            <a:r>
              <a:rPr lang="en-US" dirty="0" smtClean="0"/>
              <a:t>However, underlying the command are certain assumptions about the physical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313612" cy="4114800"/>
          </a:xfrm>
        </p:spPr>
        <p:txBody>
          <a:bodyPr/>
          <a:lstStyle/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The initial pose is assumed known.</a:t>
            </a:r>
          </a:p>
          <a:p>
            <a:pPr lvl="1"/>
            <a:r>
              <a:rPr lang="en-US" dirty="0" smtClean="0"/>
              <a:t>The wheels are assumed to have the same circumference.</a:t>
            </a:r>
          </a:p>
          <a:p>
            <a:pPr lvl="1"/>
            <a:r>
              <a:rPr lang="en-US" dirty="0" smtClean="0"/>
              <a:t>Known (and stable) wheelbase.</a:t>
            </a:r>
          </a:p>
          <a:p>
            <a:pPr lvl="1"/>
            <a:r>
              <a:rPr lang="en-US" dirty="0" smtClean="0"/>
              <a:t>Single point of wheel contact.</a:t>
            </a:r>
          </a:p>
          <a:p>
            <a:pPr lvl="1"/>
            <a:r>
              <a:rPr lang="en-US" dirty="0" smtClean="0"/>
              <a:t>No slip/stall.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Assumptions are not quite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Most, if not all, of these assumptions are only approximate.</a:t>
            </a:r>
          </a:p>
          <a:p>
            <a:r>
              <a:rPr lang="en-US" dirty="0" smtClean="0"/>
              <a:t>Since the robot controller assumes they are correct:</a:t>
            </a:r>
          </a:p>
          <a:p>
            <a:pPr lvl="1"/>
            <a:r>
              <a:rPr lang="en-US" dirty="0" smtClean="0"/>
              <a:t>The internal world model of the robot is updated assuming perfection.</a:t>
            </a:r>
          </a:p>
          <a:p>
            <a:r>
              <a:rPr lang="en-US" dirty="0" smtClean="0"/>
              <a:t>In fact, the true response of the robot, will not follow (exactly) the assumed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to Odometry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924800" cy="1447800"/>
          </a:xfrm>
        </p:spPr>
        <p:txBody>
          <a:bodyPr/>
          <a:lstStyle/>
          <a:p>
            <a:r>
              <a:rPr lang="en-US" dirty="0" smtClean="0"/>
              <a:t>Simple things like slight differences in wheel circumference can lead to accumulating position errors over time: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06" y="3048000"/>
            <a:ext cx="522474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4804913" y="3174521"/>
            <a:ext cx="138023" cy="3381554"/>
          </a:xfrm>
          <a:custGeom>
            <a:avLst/>
            <a:gdLst>
              <a:gd name="connsiteX0" fmla="*/ 0 w 138023"/>
              <a:gd name="connsiteY0" fmla="*/ 3381554 h 3381554"/>
              <a:gd name="connsiteX1" fmla="*/ 8627 w 138023"/>
              <a:gd name="connsiteY1" fmla="*/ 2337758 h 3381554"/>
              <a:gd name="connsiteX2" fmla="*/ 34506 w 138023"/>
              <a:gd name="connsiteY2" fmla="*/ 1656271 h 3381554"/>
              <a:gd name="connsiteX3" fmla="*/ 51759 w 138023"/>
              <a:gd name="connsiteY3" fmla="*/ 1095554 h 3381554"/>
              <a:gd name="connsiteX4" fmla="*/ 77638 w 138023"/>
              <a:gd name="connsiteY4" fmla="*/ 793630 h 3381554"/>
              <a:gd name="connsiteX5" fmla="*/ 103517 w 138023"/>
              <a:gd name="connsiteY5" fmla="*/ 431321 h 3381554"/>
              <a:gd name="connsiteX6" fmla="*/ 120770 w 138023"/>
              <a:gd name="connsiteY6" fmla="*/ 129396 h 3381554"/>
              <a:gd name="connsiteX7" fmla="*/ 138023 w 138023"/>
              <a:gd name="connsiteY7" fmla="*/ 0 h 3381554"/>
              <a:gd name="connsiteX8" fmla="*/ 138023 w 138023"/>
              <a:gd name="connsiteY8" fmla="*/ 0 h 338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023" h="3381554">
                <a:moveTo>
                  <a:pt x="0" y="3381554"/>
                </a:moveTo>
                <a:cubicBezTo>
                  <a:pt x="1438" y="3003429"/>
                  <a:pt x="2876" y="2625305"/>
                  <a:pt x="8627" y="2337758"/>
                </a:cubicBezTo>
                <a:cubicBezTo>
                  <a:pt x="14378" y="2050211"/>
                  <a:pt x="27317" y="1863305"/>
                  <a:pt x="34506" y="1656271"/>
                </a:cubicBezTo>
                <a:cubicBezTo>
                  <a:pt x="41695" y="1449237"/>
                  <a:pt x="44570" y="1239327"/>
                  <a:pt x="51759" y="1095554"/>
                </a:cubicBezTo>
                <a:cubicBezTo>
                  <a:pt x="58948" y="951781"/>
                  <a:pt x="69012" y="904335"/>
                  <a:pt x="77638" y="793630"/>
                </a:cubicBezTo>
                <a:cubicBezTo>
                  <a:pt x="86264" y="682924"/>
                  <a:pt x="96328" y="542027"/>
                  <a:pt x="103517" y="431321"/>
                </a:cubicBezTo>
                <a:cubicBezTo>
                  <a:pt x="110706" y="320615"/>
                  <a:pt x="115019" y="201283"/>
                  <a:pt x="120770" y="129396"/>
                </a:cubicBezTo>
                <a:cubicBezTo>
                  <a:pt x="126521" y="57509"/>
                  <a:pt x="138023" y="0"/>
                  <a:pt x="138023" y="0"/>
                </a:cubicBezTo>
                <a:lnTo>
                  <a:pt x="138023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88102" y="388573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esired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3875832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22029" y="4060498"/>
            <a:ext cx="452096" cy="989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942936" y="4060498"/>
            <a:ext cx="467264" cy="98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Odometry Can’t Fix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13612" cy="4114800"/>
          </a:xfrm>
        </p:spPr>
        <p:txBody>
          <a:bodyPr/>
          <a:lstStyle/>
          <a:p>
            <a:r>
              <a:rPr lang="en-US" dirty="0" smtClean="0"/>
              <a:t>Note that without some additional information, the robot cannot resolve this discrepancy.</a:t>
            </a:r>
          </a:p>
          <a:p>
            <a:r>
              <a:rPr lang="en-US" dirty="0" smtClean="0"/>
              <a:t>It simply doesn’t know it’s drifting!</a:t>
            </a:r>
          </a:p>
          <a:p>
            <a:r>
              <a:rPr lang="en-US" dirty="0" smtClean="0"/>
              <a:t>Adding an environmental sensor is necessary to detect the problem:</a:t>
            </a:r>
          </a:p>
          <a:p>
            <a:pPr lvl="1"/>
            <a:r>
              <a:rPr lang="en-US" dirty="0" smtClean="0"/>
              <a:t>External tracking of the robot by another system.</a:t>
            </a:r>
          </a:p>
          <a:p>
            <a:pPr lvl="1"/>
            <a:r>
              <a:rPr lang="en-US" dirty="0" smtClean="0"/>
              <a:t>Using discrepancies between range data and map data to correct odometry.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25909"/>
            <a:ext cx="7313612" cy="1220787"/>
          </a:xfrm>
        </p:spPr>
        <p:txBody>
          <a:bodyPr/>
          <a:lstStyle/>
          <a:p>
            <a:r>
              <a:rPr lang="en-US" dirty="0" smtClean="0"/>
              <a:t>The goal is to model and estimate errors to control this accumulation.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624020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idea is to use available measurements to assess and correct updates to the robot’s state: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5257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629834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Elimination</a:t>
            </a:r>
          </a:p>
          <a:p>
            <a:r>
              <a:rPr lang="en-US" dirty="0" smtClean="0"/>
              <a:t>Block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Error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497387"/>
          </a:xfrm>
        </p:spPr>
        <p:txBody>
          <a:bodyPr/>
          <a:lstStyle/>
          <a:p>
            <a:r>
              <a:rPr lang="en-US" dirty="0" smtClean="0"/>
              <a:t>There are many sources of error:</a:t>
            </a:r>
          </a:p>
          <a:p>
            <a:pPr lvl="1"/>
            <a:r>
              <a:rPr lang="en-US" dirty="0" smtClean="0"/>
              <a:t>Sensors</a:t>
            </a:r>
          </a:p>
          <a:p>
            <a:r>
              <a:rPr lang="en-US" dirty="0" smtClean="0"/>
              <a:t>Robot Pose</a:t>
            </a:r>
          </a:p>
          <a:p>
            <a:pPr lvl="1"/>
            <a:r>
              <a:rPr lang="en-US" dirty="0" smtClean="0"/>
              <a:t>Initial Pose Uncertainty.</a:t>
            </a:r>
          </a:p>
          <a:p>
            <a:pPr lvl="1"/>
            <a:r>
              <a:rPr lang="en-US" dirty="0" smtClean="0"/>
              <a:t>Movement Uncertainties.</a:t>
            </a:r>
          </a:p>
          <a:p>
            <a:r>
              <a:rPr lang="en-US" dirty="0" smtClean="0"/>
              <a:t>Map Errors</a:t>
            </a:r>
          </a:p>
          <a:p>
            <a:pPr lvl="1"/>
            <a:r>
              <a:rPr lang="en-US" dirty="0" smtClean="0"/>
              <a:t>plan != as built</a:t>
            </a:r>
          </a:p>
          <a:p>
            <a:pPr lvl="1"/>
            <a:r>
              <a:rPr lang="en-US" dirty="0" smtClean="0"/>
              <a:t>People, furniture,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Localization Problems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Environental</a:t>
            </a:r>
            <a:r>
              <a:rPr lang="en-US" dirty="0" smtClean="0"/>
              <a:t> Factors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Local versus Global Localization</a:t>
            </a:r>
          </a:p>
          <a:p>
            <a:pPr lvl="1"/>
            <a:r>
              <a:rPr lang="en-US" sz="2000" dirty="0" smtClean="0"/>
              <a:t>Position Tracking with known starting pose is Local.</a:t>
            </a:r>
          </a:p>
          <a:p>
            <a:pPr lvl="1"/>
            <a:r>
              <a:rPr lang="en-US" sz="2000" dirty="0" smtClean="0"/>
              <a:t>If the initial pose is unknown, the problem is Global.</a:t>
            </a:r>
          </a:p>
          <a:p>
            <a:pPr lvl="1"/>
            <a:r>
              <a:rPr lang="en-US" sz="2000" dirty="0" smtClean="0"/>
              <a:t>“Kidnapped” robot is Global and important because it models recovery from failures.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Static Versus Dynamic </a:t>
            </a:r>
          </a:p>
          <a:p>
            <a:pPr lvl="1"/>
            <a:r>
              <a:rPr lang="en-US" sz="2000" dirty="0" smtClean="0"/>
              <a:t>People, Movable furniture, etc.</a:t>
            </a:r>
          </a:p>
          <a:p>
            <a:pPr lvl="1"/>
            <a:r>
              <a:rPr lang="en-US" sz="2000" dirty="0" smtClean="0"/>
              <a:t>Structural Changes</a:t>
            </a:r>
            <a:r>
              <a:rPr lang="en-US" sz="2400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21AE-5D55-4546-90C0-860A9169156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0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Passive versus Active</a:t>
            </a:r>
          </a:p>
          <a:p>
            <a:pPr lvl="1"/>
            <a:r>
              <a:rPr lang="en-US" sz="2000" dirty="0" smtClean="0"/>
              <a:t>Passive: Location module only observes.</a:t>
            </a:r>
          </a:p>
          <a:p>
            <a:pPr lvl="1"/>
            <a:r>
              <a:rPr lang="en-US" sz="2000" dirty="0" smtClean="0"/>
              <a:t>Active: Location module drives the robot and may balance acquiring information with going for the goal.</a:t>
            </a:r>
          </a:p>
          <a:p>
            <a:r>
              <a:rPr lang="en-US" sz="2400" dirty="0" smtClean="0"/>
              <a:t>Single Robot Versus Multi-Robot</a:t>
            </a:r>
          </a:p>
          <a:p>
            <a:pPr lvl="1"/>
            <a:r>
              <a:rPr lang="en-US" sz="2000" dirty="0" smtClean="0"/>
              <a:t>Multiple robots may be able to communicate information with each other.</a:t>
            </a:r>
          </a:p>
          <a:p>
            <a:pPr lvl="1"/>
            <a:r>
              <a:rPr lang="en-US" sz="2000" dirty="0" smtClean="0"/>
              <a:t>They may be able to navigate relative to each other.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7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Focus on in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</a:t>
            </a:r>
            <a:r>
              <a:rPr lang="en-US" u="sng" dirty="0" smtClean="0"/>
              <a:t>passively</a:t>
            </a:r>
            <a:r>
              <a:rPr lang="en-US" dirty="0" smtClean="0"/>
              <a:t> </a:t>
            </a:r>
            <a:r>
              <a:rPr lang="en-US" u="sng" dirty="0" smtClean="0"/>
              <a:t>tracking</a:t>
            </a:r>
            <a:r>
              <a:rPr lang="en-US" dirty="0" smtClean="0"/>
              <a:t> a </a:t>
            </a:r>
            <a:r>
              <a:rPr lang="en-US" u="sng" dirty="0" smtClean="0"/>
              <a:t>single</a:t>
            </a:r>
            <a:r>
              <a:rPr lang="en-US" dirty="0" smtClean="0"/>
              <a:t> robot in a </a:t>
            </a:r>
            <a:r>
              <a:rPr lang="en-US" u="sng" dirty="0" smtClean="0"/>
              <a:t>static</a:t>
            </a:r>
            <a:r>
              <a:rPr lang="en-US" dirty="0" smtClean="0"/>
              <a:t> environment using;</a:t>
            </a:r>
          </a:p>
          <a:p>
            <a:pPr lvl="1"/>
            <a:r>
              <a:rPr lang="en-US" dirty="0" smtClean="0"/>
              <a:t>A beam </a:t>
            </a:r>
            <a:r>
              <a:rPr lang="en-US" u="sng" dirty="0" smtClean="0"/>
              <a:t>range</a:t>
            </a:r>
            <a:r>
              <a:rPr lang="en-US" dirty="0" smtClean="0"/>
              <a:t> sensor locating </a:t>
            </a:r>
            <a:r>
              <a:rPr lang="en-US" u="sng" dirty="0" smtClean="0"/>
              <a:t>landmarks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imaging system determining </a:t>
            </a:r>
            <a:r>
              <a:rPr lang="en-US" u="sng" dirty="0" smtClean="0"/>
              <a:t>bearing angles</a:t>
            </a:r>
            <a:r>
              <a:rPr lang="en-US" dirty="0" smtClean="0"/>
              <a:t> to </a:t>
            </a:r>
            <a:r>
              <a:rPr lang="en-US" u="sng" dirty="0" smtClean="0"/>
              <a:t>multiple landmarks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6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in a known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4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Localization in a Known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 have an accurate map of the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21AE-5D55-4546-90C0-860A9169156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54" y="2895600"/>
            <a:ext cx="5172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386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Landmark Maps</a:t>
            </a:r>
          </a:p>
          <a:p>
            <a:pPr lvl="1"/>
            <a:r>
              <a:rPr lang="en-US" dirty="0" smtClean="0"/>
              <a:t>A list of landmarks, their locations, and their distinguishing characteristics.</a:t>
            </a:r>
          </a:p>
          <a:p>
            <a:r>
              <a:rPr lang="en-US" dirty="0" smtClean="0"/>
              <a:t>Occupancy Grid Maps</a:t>
            </a:r>
          </a:p>
          <a:p>
            <a:pPr lvl="1"/>
            <a:r>
              <a:rPr lang="en-US" dirty="0" smtClean="0"/>
              <a:t>Environment represented by a grid with cells either open or occupied.</a:t>
            </a:r>
          </a:p>
          <a:p>
            <a:r>
              <a:rPr lang="en-US" dirty="0" smtClean="0"/>
              <a:t>Mixed</a:t>
            </a:r>
          </a:p>
          <a:p>
            <a:pPr lvl="1"/>
            <a:r>
              <a:rPr lang="en-US" dirty="0" smtClean="0"/>
              <a:t>It is possible to mix the two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6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Map Can Used to Predict Ranges to Landmarks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For range sensors, such as Sonar and Lidar, ray tracing from an assumed robot pose to an object is used to predict the expected range measurement.</a:t>
            </a:r>
          </a:p>
          <a:p>
            <a:r>
              <a:rPr lang="en-US" sz="2600" dirty="0" smtClean="0"/>
              <a:t>This prediction is subtracted from the range measurement to produce the “innovation”.</a:t>
            </a:r>
          </a:p>
          <a:p>
            <a:r>
              <a:rPr lang="en-US" sz="2600" dirty="0" smtClean="0"/>
              <a:t>Nonlinearities inherent in ray tracing must be modeled.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8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Map Can Be Used to Predict Bearing Angles to Image Landmarks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imaging systems (</a:t>
            </a:r>
            <a:r>
              <a:rPr lang="en-US" dirty="0"/>
              <a:t>c</a:t>
            </a:r>
            <a:r>
              <a:rPr lang="en-US" dirty="0" smtClean="0"/>
              <a:t>alibrated cameras), the map can be used to predict bearing angles to image landmarks give the estimated pose (position and heading) of the robot.</a:t>
            </a:r>
          </a:p>
          <a:p>
            <a:r>
              <a:rPr lang="en-US" dirty="0" smtClean="0"/>
              <a:t>Landmark features are extracted by the imaging system.</a:t>
            </a:r>
          </a:p>
          <a:p>
            <a:r>
              <a:rPr lang="en-US" dirty="0" smtClean="0"/>
              <a:t>Differences serve as innovations.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0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Graph for Revised Kalman Filter with Map Input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92" y="2511620"/>
            <a:ext cx="5486400" cy="261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720299" y="2269249"/>
                <a:ext cx="6096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99" y="2269249"/>
                <a:ext cx="609600" cy="609600"/>
              </a:xfrm>
              <a:prstGeom prst="ellipse">
                <a:avLst/>
              </a:prstGeom>
              <a:blipFill rotWithShape="1">
                <a:blip r:embed="rId3"/>
                <a:stretch>
                  <a:fillRect l="-21154" r="-96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7242" y="2285722"/>
                <a:ext cx="735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2" y="2285722"/>
                <a:ext cx="7357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43123" y="2269249"/>
                <a:ext cx="6096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23" y="2269249"/>
                <a:ext cx="609600" cy="609600"/>
              </a:xfrm>
              <a:prstGeom prst="ellipse">
                <a:avLst/>
              </a:prstGeom>
              <a:blipFill rotWithShape="1">
                <a:blip r:embed="rId5"/>
                <a:stretch>
                  <a:fillRect l="-21154" r="-96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3483" y="2285722"/>
                <a:ext cx="8479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483" y="2285722"/>
                <a:ext cx="84792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5343745" y="2269249"/>
                <a:ext cx="6096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45" y="2269249"/>
                <a:ext cx="609600" cy="609600"/>
              </a:xfrm>
              <a:prstGeom prst="ellipse">
                <a:avLst/>
              </a:prstGeom>
              <a:blipFill rotWithShape="1">
                <a:blip r:embed="rId7"/>
                <a:stretch>
                  <a:fillRect l="-21154" r="-96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91584" y="2285722"/>
                <a:ext cx="490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584" y="2285722"/>
                <a:ext cx="490454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5" idx="5"/>
          </p:cNvCxnSpPr>
          <p:nvPr/>
        </p:nvCxnSpPr>
        <p:spPr>
          <a:xfrm>
            <a:off x="2240625" y="2789575"/>
            <a:ext cx="420996" cy="175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082730" y="2761157"/>
            <a:ext cx="420996" cy="175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6403" y="2771351"/>
            <a:ext cx="420996" cy="1651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91416" y="3510421"/>
            <a:ext cx="683775" cy="737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637301" y="3611017"/>
                <a:ext cx="7755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01" y="3611017"/>
                <a:ext cx="775598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3474839" y="3522573"/>
            <a:ext cx="683774" cy="737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422727" y="3623169"/>
                <a:ext cx="7755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27" y="3623169"/>
                <a:ext cx="77559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5269571" y="3522573"/>
            <a:ext cx="683774" cy="737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23286" y="3626998"/>
                <a:ext cx="527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86" y="3626998"/>
                <a:ext cx="527132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4384461" y="5900666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61" y="5900666"/>
                <a:ext cx="609600" cy="609600"/>
              </a:xfrm>
              <a:prstGeom prst="ellipse">
                <a:avLst/>
              </a:prstGeom>
              <a:blipFill rotWithShape="1">
                <a:blip r:embed="rId12"/>
                <a:stretch>
                  <a:fillRect l="-21154" r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 flipV="1">
            <a:off x="3020572" y="4890237"/>
            <a:ext cx="1363889" cy="1315229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0"/>
          </p:cNvCxnSpPr>
          <p:nvPr/>
        </p:nvCxnSpPr>
        <p:spPr>
          <a:xfrm flipV="1">
            <a:off x="4689261" y="4969238"/>
            <a:ext cx="0" cy="93142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</p:cNvCxnSpPr>
          <p:nvPr/>
        </p:nvCxnSpPr>
        <p:spPr>
          <a:xfrm flipV="1">
            <a:off x="4994061" y="4898909"/>
            <a:ext cx="1455511" cy="1306557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84718" y="602079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45508" y="4756348"/>
            <a:ext cx="4618865" cy="660850"/>
            <a:chOff x="1660236" y="4167383"/>
            <a:chExt cx="4618865" cy="660850"/>
          </a:xfrm>
        </p:grpSpPr>
        <p:grpSp>
          <p:nvGrpSpPr>
            <p:cNvPr id="43" name="Group 42"/>
            <p:cNvGrpSpPr/>
            <p:nvPr/>
          </p:nvGrpSpPr>
          <p:grpSpPr>
            <a:xfrm>
              <a:off x="1660236" y="4218633"/>
              <a:ext cx="766172" cy="609600"/>
              <a:chOff x="1660236" y="4218633"/>
              <a:chExt cx="766172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1723293" y="4218633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3293" y="4218633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19"/>
                    <a:stretch>
                      <a:fillRect l="-21154" r="-96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660236" y="4301272"/>
                    <a:ext cx="766172" cy="4001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0236" y="4301272"/>
                    <a:ext cx="766172" cy="400110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1493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3516509" y="4218633"/>
              <a:ext cx="613546" cy="609600"/>
              <a:chOff x="3516509" y="4218633"/>
              <a:chExt cx="61354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/>
                  <p:cNvSpPr/>
                  <p:nvPr/>
                </p:nvSpPr>
                <p:spPr>
                  <a:xfrm>
                    <a:off x="3520455" y="4218633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455" y="4218633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21"/>
                    <a:stretch>
                      <a:fillRect l="-22115" r="-865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16509" y="4301272"/>
                    <a:ext cx="52091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509" y="4301272"/>
                    <a:ext cx="520912" cy="40011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/>
            <p:cNvGrpSpPr/>
            <p:nvPr/>
          </p:nvGrpSpPr>
          <p:grpSpPr>
            <a:xfrm>
              <a:off x="5251413" y="4218633"/>
              <a:ext cx="766172" cy="609600"/>
              <a:chOff x="5251413" y="4218633"/>
              <a:chExt cx="766172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50"/>
                  <p:cNvSpPr/>
                  <p:nvPr/>
                </p:nvSpPr>
                <p:spPr>
                  <a:xfrm>
                    <a:off x="5346739" y="4218633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Oval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6739" y="4218633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23"/>
                    <a:stretch>
                      <a:fillRect l="-21154" r="-96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251413" y="4309944"/>
                    <a:ext cx="76617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1413" y="4309944"/>
                    <a:ext cx="766172" cy="40011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2301365" y="4218633"/>
              <a:ext cx="397970" cy="323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6335" y="4222651"/>
              <a:ext cx="397970" cy="323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956339" y="4167383"/>
              <a:ext cx="322762" cy="2169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4336535" y="1870928"/>
                <a:ext cx="6096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35" y="1870928"/>
                <a:ext cx="609600" cy="609600"/>
              </a:xfrm>
              <a:prstGeom prst="ellipse">
                <a:avLst/>
              </a:prstGeom>
              <a:blipFill rotWithShape="1">
                <a:blip r:embed="rId25"/>
                <a:stretch>
                  <a:fillRect l="-21154" r="-96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6144772" y="1870928"/>
                <a:ext cx="6096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72" y="1870928"/>
                <a:ext cx="609600" cy="609600"/>
              </a:xfrm>
              <a:prstGeom prst="ellipse">
                <a:avLst/>
              </a:prstGeom>
              <a:blipFill rotWithShape="1">
                <a:blip r:embed="rId26"/>
                <a:stretch>
                  <a:fillRect l="-21154" r="-96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2590800" y="1870928"/>
                <a:ext cx="609600" cy="609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870928"/>
                <a:ext cx="609600" cy="609600"/>
              </a:xfrm>
              <a:prstGeom prst="ellipse">
                <a:avLst/>
              </a:prstGeom>
              <a:blipFill rotWithShape="1">
                <a:blip r:embed="rId26"/>
                <a:stretch>
                  <a:fillRect l="-21154" r="-96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86103" y="1998049"/>
                <a:ext cx="73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103" y="1998049"/>
                <a:ext cx="73571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87066" y="1998049"/>
                <a:ext cx="516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66" y="1998049"/>
                <a:ext cx="516103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539041" y="1991062"/>
                <a:ext cx="73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41" y="1991062"/>
                <a:ext cx="735714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680431" y="2480528"/>
            <a:ext cx="11298" cy="309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452346" y="2524241"/>
            <a:ext cx="11298" cy="309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95600" y="2480528"/>
            <a:ext cx="11298" cy="309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3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Robot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497387"/>
          </a:xfrm>
        </p:spPr>
        <p:txBody>
          <a:bodyPr/>
          <a:lstStyle/>
          <a:p>
            <a:r>
              <a:rPr lang="en-US" dirty="0" smtClean="0"/>
              <a:t>First, we must acknowledge that we are working in multiple coordinate systems.</a:t>
            </a:r>
          </a:p>
          <a:p>
            <a:pPr lvl="1"/>
            <a:r>
              <a:rPr lang="en-US" dirty="0" smtClean="0"/>
              <a:t>The true map (if available) of our environment provides “world coordinates.”</a:t>
            </a:r>
          </a:p>
          <a:p>
            <a:pPr lvl="1"/>
            <a:r>
              <a:rPr lang="en-US" dirty="0" smtClean="0"/>
              <a:t>The robot platform itself provides “platform coordinates.”</a:t>
            </a:r>
          </a:p>
          <a:p>
            <a:pPr lvl="1"/>
            <a:r>
              <a:rPr lang="en-US" dirty="0" smtClean="0"/>
              <a:t>Making sense of platform data requires a transformation between coordinates.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Correspondence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If landmarks are easily distinguished, we can use either an EKF or UKF employing the motion and sensor models we have discussed previously.</a:t>
            </a:r>
          </a:p>
          <a:p>
            <a:r>
              <a:rPr lang="en-US" sz="2600" dirty="0" smtClean="0"/>
              <a:t>If landmarks are hard to distinguish, we must use some method to identify which landmark is in the sensor beam or image. This is the correspondence problem.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5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Correspondence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assign correspondence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each landmark. </a:t>
                </a:r>
              </a:p>
              <a:p>
                <a:r>
                  <a:rPr lang="en-US" dirty="0" smtClean="0"/>
                  <a:t>We choose the weight according how well the measurement matches the prediction.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1" t="-1481" r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889DF-75B8-4738-8EBC-2F91DC7BBF4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4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Multi-Hypothesis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it is difficult to resolve the correspondence problem, it may be possible to use multi-hypothesis tracking.</a:t>
            </a:r>
          </a:p>
          <a:p>
            <a:r>
              <a:rPr lang="en-US" sz="2800" dirty="0" smtClean="0"/>
              <a:t>The downside is that multiple EKFs must be implemented, which may not be possible with limited computer resources.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4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Considerations(1)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EKF and UKF require relatively tight prior probability distributions for robot pose at each stage. Angular errors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∓20°</m:t>
                    </m:r>
                  </m:oMath>
                </a14:m>
                <a:r>
                  <a:rPr lang="en-US" sz="2400" dirty="0" smtClean="0"/>
                  <a:t>generally result in failure.</a:t>
                </a:r>
              </a:p>
              <a:p>
                <a:r>
                  <a:rPr lang="en-US" sz="2400" dirty="0" smtClean="0"/>
                  <a:t>Efficient landmark search uses knowledge of robot pose.</a:t>
                </a:r>
              </a:p>
              <a:p>
                <a:r>
                  <a:rPr lang="en-US" sz="2400" dirty="0" smtClean="0"/>
                  <a:t>We must impose </a:t>
                </a:r>
                <a:r>
                  <a:rPr lang="en-US" sz="2400" b="1" dirty="0" smtClean="0"/>
                  <a:t>Mutual Exclusion</a:t>
                </a:r>
                <a:r>
                  <a:rPr lang="en-US" sz="2400" dirty="0" smtClean="0"/>
                  <a:t>, i.e., no two landmarks can be associated with the same labels.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7" t="-1185" r="-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8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Considerations(2)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We must reject outliers. </a:t>
            </a:r>
          </a:p>
          <a:p>
            <a:r>
              <a:rPr lang="en-US" sz="2600" dirty="0" smtClean="0"/>
              <a:t> EKFs or UKFs do not handle hard constraints, such as, not being inside a wall.</a:t>
            </a:r>
          </a:p>
          <a:p>
            <a:r>
              <a:rPr lang="en-US" sz="2600" dirty="0" smtClean="0"/>
              <a:t>Neither EKFs nor UKFs can handle negative information, i.e., not see a landmark that is expected to be there.</a:t>
            </a:r>
          </a:p>
          <a:p>
            <a:r>
              <a:rPr lang="en-US" sz="2600" dirty="0" smtClean="0"/>
              <a:t>Therefore, we will study grid and Monte Carlo methods in </a:t>
            </a:r>
            <a:r>
              <a:rPr lang="en-US" sz="2600" smtClean="0"/>
              <a:t>later lectures.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Chasing Our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73587"/>
          </a:xfrm>
        </p:spPr>
        <p:txBody>
          <a:bodyPr/>
          <a:lstStyle/>
          <a:p>
            <a:r>
              <a:rPr lang="en-US" dirty="0" smtClean="0"/>
              <a:t>The location of the robot in the world coordinate system:</a:t>
            </a:r>
          </a:p>
          <a:p>
            <a:pPr lvl="1"/>
            <a:r>
              <a:rPr lang="en-US" dirty="0" smtClean="0"/>
              <a:t>Is generally approximate</a:t>
            </a:r>
          </a:p>
          <a:p>
            <a:pPr lvl="1"/>
            <a:r>
              <a:rPr lang="en-US" dirty="0" smtClean="0"/>
              <a:t>In 2-d, might be expressed as (x, y, </a:t>
            </a:r>
            <a:r>
              <a:rPr lang="en-US" dirty="0" smtClean="0">
                <a:sym typeface="Symbol"/>
              </a:rPr>
              <a:t>)</a:t>
            </a:r>
          </a:p>
          <a:p>
            <a:pPr lvl="1"/>
            <a:r>
              <a:rPr lang="en-US" dirty="0" smtClean="0">
                <a:sym typeface="Symbol"/>
              </a:rPr>
              <a:t>An assumed position, of the robot, 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i="1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may be referenced to some map, </a:t>
            </a:r>
            <a:r>
              <a:rPr lang="en-US" i="1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 smtClean="0">
                <a:sym typeface="Symbol"/>
              </a:rPr>
              <a:t>Sensor measurements, </a:t>
            </a:r>
            <a:r>
              <a:rPr lang="en-US" i="1" dirty="0" err="1" smtClean="0">
                <a:sym typeface="Symbol"/>
              </a:rPr>
              <a:t>z</a:t>
            </a:r>
            <a:r>
              <a:rPr lang="en-US" i="1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are an approximation of truth.</a:t>
            </a:r>
          </a:p>
          <a:p>
            <a:pPr lvl="1"/>
            <a:r>
              <a:rPr lang="en-US" dirty="0" smtClean="0">
                <a:sym typeface="Symbol"/>
              </a:rPr>
              <a:t>Errors in </a:t>
            </a:r>
            <a:r>
              <a:rPr lang="en-US" dirty="0">
                <a:sym typeface="Symbol"/>
              </a:rPr>
              <a:t> </a:t>
            </a:r>
            <a:r>
              <a:rPr lang="en-US" i="1" dirty="0" err="1">
                <a:sym typeface="Symbol"/>
              </a:rPr>
              <a:t>z</a:t>
            </a:r>
            <a:r>
              <a:rPr lang="en-US" i="1" baseline="-25000" dirty="0" err="1">
                <a:sym typeface="Symbol"/>
              </a:rPr>
              <a:t>t</a:t>
            </a:r>
            <a:r>
              <a:rPr lang="en-US" dirty="0" smtClean="0">
                <a:sym typeface="Symbol"/>
              </a:rPr>
              <a:t>,</a:t>
            </a:r>
            <a:r>
              <a:rPr lang="en-US" dirty="0">
                <a:sym typeface="Symbol"/>
              </a:rPr>
              <a:t> 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</a:t>
            </a:r>
            <a:r>
              <a:rPr lang="en-US" dirty="0" smtClean="0">
                <a:sym typeface="Symbol"/>
              </a:rPr>
              <a:t> and m must be optimally reconciled.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Graph for Revised </a:t>
            </a:r>
            <a:r>
              <a:rPr lang="en-US" dirty="0" err="1"/>
              <a:t>Kalman</a:t>
            </a:r>
            <a:r>
              <a:rPr lang="en-US" dirty="0"/>
              <a:t> Filter with Map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889DF-75B8-4738-8EBC-2F91DC7BBF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44665" y="1635409"/>
            <a:ext cx="5486400" cy="3615174"/>
            <a:chOff x="1572120" y="1213059"/>
            <a:chExt cx="5486400" cy="3615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4467289" y="1213059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/>
                          <m:sub/>
                        </m:s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𝜖𝜖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289" y="1213059"/>
                  <a:ext cx="609600" cy="609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l="-21154" r="-9615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404232" y="1299657"/>
                  <a:ext cx="798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32" y="1299657"/>
                  <a:ext cx="79823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120" y="1922655"/>
              <a:ext cx="5486400" cy="2619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97879" y="1680284"/>
              <a:ext cx="860428" cy="609600"/>
              <a:chOff x="1692822" y="2086892"/>
              <a:chExt cx="860428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l="-21154" r="-9615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692822" y="2144597"/>
                    <a:ext cx="8604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−2∆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822" y="2144597"/>
                    <a:ext cx="8604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361639" y="1680284"/>
              <a:ext cx="865237" cy="609600"/>
              <a:chOff x="1633758" y="2086892"/>
              <a:chExt cx="86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43"/>
                  <p:cNvSpPr/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 l="-21154" r="-9615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633758" y="2144597"/>
                    <a:ext cx="8652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758" y="2144597"/>
                    <a:ext cx="865237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5358473" y="1680284"/>
              <a:ext cx="609600" cy="609600"/>
              <a:chOff x="1829970" y="2086892"/>
              <a:chExt cx="6096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 l="-21154" r="-9615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66882" y="2219662"/>
                    <a:ext cx="4616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882" y="2219662"/>
                    <a:ext cx="46160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Arrow Connector 10"/>
            <p:cNvCxnSpPr>
              <a:stCxn id="46" idx="5"/>
            </p:cNvCxnSpPr>
            <p:nvPr/>
          </p:nvCxnSpPr>
          <p:spPr>
            <a:xfrm>
              <a:off x="2255353" y="2200610"/>
              <a:ext cx="420996" cy="1752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97458" y="2172192"/>
              <a:ext cx="420996" cy="1752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81131" y="2182386"/>
              <a:ext cx="420996" cy="165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644703" y="4167383"/>
              <a:ext cx="4634398" cy="660850"/>
              <a:chOff x="1644703" y="4167383"/>
              <a:chExt cx="4634398" cy="66085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644703" y="4218633"/>
                <a:ext cx="789896" cy="609600"/>
                <a:chOff x="1644703" y="4218633"/>
                <a:chExt cx="789896" cy="6096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723293" y="4218633"/>
                      <a:ext cx="609600" cy="6096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/>
                              <m:sub/>
                            </m:s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𝜖𝜖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3293" y="4218633"/>
                      <a:ext cx="609600" cy="609600"/>
                    </a:xfrm>
                    <a:prstGeom prst="ellipse">
                      <a:avLst/>
                    </a:prstGeom>
                    <a:blipFill rotWithShape="1">
                      <a:blip r:embed="rId11"/>
                      <a:stretch>
                        <a:fillRect l="-44231" r="-2403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44703" y="4301272"/>
                      <a:ext cx="78989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4703" y="4301272"/>
                      <a:ext cx="789896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61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3516509" y="4218633"/>
                <a:ext cx="613546" cy="609600"/>
                <a:chOff x="3516509" y="4218633"/>
                <a:chExt cx="613546" cy="6096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3520455" y="4218633"/>
                      <a:ext cx="609600" cy="6096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/>
                              <m:sub/>
                            </m:s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𝜖𝜖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Oval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0455" y="4218633"/>
                      <a:ext cx="609600" cy="609600"/>
                    </a:xfrm>
                    <a:prstGeom prst="ellipse">
                      <a:avLst/>
                    </a:prstGeom>
                    <a:blipFill rotWithShape="1">
                      <a:blip r:embed="rId13"/>
                      <a:stretch>
                        <a:fillRect l="-44231" r="-2403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516509" y="4301272"/>
                      <a:ext cx="4888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509" y="4301272"/>
                      <a:ext cx="48885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5251413" y="4218633"/>
                <a:ext cx="789896" cy="609600"/>
                <a:chOff x="5251413" y="4218633"/>
                <a:chExt cx="789896" cy="6096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5346739" y="4218633"/>
                      <a:ext cx="609600" cy="6096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/>
                              <m:sub/>
                            </m:s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𝜖𝜖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Oval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6739" y="4218633"/>
                      <a:ext cx="609600" cy="609600"/>
                    </a:xfrm>
                    <a:prstGeom prst="ellipse">
                      <a:avLst/>
                    </a:prstGeom>
                    <a:blipFill rotWithShape="1">
                      <a:blip r:embed="rId15"/>
                      <a:stretch>
                        <a:fillRect l="-44231" r="-25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251413" y="4309944"/>
                      <a:ext cx="789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1413" y="4309944"/>
                      <a:ext cx="78989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301365" y="4218633"/>
                <a:ext cx="397970" cy="3232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4116335" y="4222651"/>
                <a:ext cx="397970" cy="3232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956339" y="4167383"/>
                <a:ext cx="322762" cy="2169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1706144" y="2921456"/>
              <a:ext cx="683775" cy="7370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626608" y="3067966"/>
                  <a:ext cx="886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08" y="3067966"/>
                  <a:ext cx="88671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3489567" y="2933608"/>
              <a:ext cx="683774" cy="7370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466209" y="3062387"/>
                  <a:ext cx="7857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−∆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209" y="3062387"/>
                  <a:ext cx="78572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5284299" y="2933608"/>
              <a:ext cx="683774" cy="7370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38014" y="3132859"/>
                  <a:ext cx="4592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014" y="3132859"/>
                  <a:ext cx="459293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2563407" y="1246595"/>
              <a:ext cx="798232" cy="609600"/>
              <a:chOff x="1766913" y="2086892"/>
              <a:chExt cx="798232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l="-21154" r="-9615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766913" y="2173490"/>
                    <a:ext cx="798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6913" y="2173490"/>
                    <a:ext cx="798232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/>
            <p:cNvCxnSpPr>
              <a:stCxn id="28" idx="4"/>
            </p:cNvCxnSpPr>
            <p:nvPr/>
          </p:nvCxnSpPr>
          <p:spPr bwMode="auto">
            <a:xfrm>
              <a:off x="2931264" y="1856195"/>
              <a:ext cx="0" cy="344415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203244" y="1230016"/>
              <a:ext cx="609600" cy="609600"/>
              <a:chOff x="1829970" y="2086892"/>
              <a:chExt cx="6096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/>
                  <p:cNvSpPr/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𝜖𝜖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970" y="2086892"/>
                    <a:ext cx="609600" cy="6096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l="-21154" r="-9615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9970" y="2173490"/>
                    <a:ext cx="5529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970" y="2173490"/>
                    <a:ext cx="552972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b="-180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>
              <a:stCxn id="5" idx="4"/>
            </p:cNvCxnSpPr>
            <p:nvPr/>
          </p:nvCxnSpPr>
          <p:spPr bwMode="auto">
            <a:xfrm>
              <a:off x="4772089" y="1822659"/>
              <a:ext cx="0" cy="377951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6" idx="4"/>
            </p:cNvCxnSpPr>
            <p:nvPr/>
          </p:nvCxnSpPr>
          <p:spPr bwMode="auto">
            <a:xfrm>
              <a:off x="6508044" y="1839616"/>
              <a:ext cx="0" cy="360994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402830" y="5938000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𝜖𝜖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30" y="5938000"/>
                <a:ext cx="609600" cy="609600"/>
              </a:xfrm>
              <a:prstGeom prst="ellipse">
                <a:avLst/>
              </a:prstGeom>
              <a:blipFill rotWithShape="1">
                <a:blip r:embed="rId22"/>
                <a:stretch>
                  <a:fillRect l="-21154" r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8" idx="2"/>
          </p:cNvCxnSpPr>
          <p:nvPr/>
        </p:nvCxnSpPr>
        <p:spPr>
          <a:xfrm flipH="1" flipV="1">
            <a:off x="3076890" y="4723623"/>
            <a:ext cx="1325940" cy="15191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0"/>
          </p:cNvCxnSpPr>
          <p:nvPr/>
        </p:nvCxnSpPr>
        <p:spPr>
          <a:xfrm flipV="1">
            <a:off x="4707630" y="4732294"/>
            <a:ext cx="59117" cy="1205706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6"/>
          </p:cNvCxnSpPr>
          <p:nvPr/>
        </p:nvCxnSpPr>
        <p:spPr>
          <a:xfrm flipV="1">
            <a:off x="5012430" y="4710447"/>
            <a:ext cx="1644856" cy="153235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93702" y="608644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761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and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Let’s consider a simple case where the robot makes a range measurement to the wall: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93597"/>
            <a:ext cx="3200400" cy="329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4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and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In the best of circumstances there will at least be sensor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28632"/>
            <a:ext cx="3733800" cy="36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13468</TotalTime>
  <Words>2415</Words>
  <Application>Microsoft Office PowerPoint</Application>
  <PresentationFormat>On-screen Show (4:3)</PresentationFormat>
  <Paragraphs>322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Eclipse</vt:lpstr>
      <vt:lpstr> Perception in the Presence of Uncertainty I</vt:lpstr>
      <vt:lpstr>Localization within a known Environment</vt:lpstr>
      <vt:lpstr>Errors and Perception</vt:lpstr>
      <vt:lpstr>Fundamental Error Sources</vt:lpstr>
      <vt:lpstr>Consider Robot Pose</vt:lpstr>
      <vt:lpstr>Chasing Our Tail</vt:lpstr>
      <vt:lpstr>Bayesian Graph for Revised Kalman Filter with Map Input</vt:lpstr>
      <vt:lpstr>Robot and World</vt:lpstr>
      <vt:lpstr>Robot and World</vt:lpstr>
      <vt:lpstr>Robot and World</vt:lpstr>
      <vt:lpstr>Reconciling Errors</vt:lpstr>
      <vt:lpstr>Ray Tracing</vt:lpstr>
      <vt:lpstr>Enter Sensor Data</vt:lpstr>
      <vt:lpstr>What to do?</vt:lpstr>
      <vt:lpstr>Probabilities of Real Sensors</vt:lpstr>
      <vt:lpstr>Real Environments</vt:lpstr>
      <vt:lpstr>Short Ranges</vt:lpstr>
      <vt:lpstr>Out of Range, Range Measurements</vt:lpstr>
      <vt:lpstr>“Near Field” Errors</vt:lpstr>
      <vt:lpstr>And, of course, there’s noise…</vt:lpstr>
      <vt:lpstr>Weighted Sum of Distributions</vt:lpstr>
      <vt:lpstr>A Combined Distribution</vt:lpstr>
      <vt:lpstr>Going From Sensors to Robots</vt:lpstr>
      <vt:lpstr>Example – Sonar Sensor</vt:lpstr>
      <vt:lpstr>Addressing Uncertainties in System Architecture</vt:lpstr>
      <vt:lpstr>Consider a Simple Wheeled Robot</vt:lpstr>
      <vt:lpstr>The Objective - Localization</vt:lpstr>
      <vt:lpstr>The General Process</vt:lpstr>
      <vt:lpstr>The General Process</vt:lpstr>
      <vt:lpstr>Creating a System Model</vt:lpstr>
      <vt:lpstr>System Behavior</vt:lpstr>
      <vt:lpstr>Actuation and Sensing Model</vt:lpstr>
      <vt:lpstr>Motor to Odometry</vt:lpstr>
      <vt:lpstr>Platform Assumptions</vt:lpstr>
      <vt:lpstr>The Assumptions are not quite True</vt:lpstr>
      <vt:lpstr>Motor to Odometry Errors</vt:lpstr>
      <vt:lpstr>The Odometry Can’t Fix This…</vt:lpstr>
      <vt:lpstr>Example System Architecture</vt:lpstr>
      <vt:lpstr>Closing the Loop</vt:lpstr>
      <vt:lpstr>Taxonomy of Localization Problems</vt:lpstr>
      <vt:lpstr>Environental Factors</vt:lpstr>
      <vt:lpstr>Robot Behavior</vt:lpstr>
      <vt:lpstr>What We Will Focus on in This Lecture</vt:lpstr>
      <vt:lpstr>Tracking in a known environment</vt:lpstr>
      <vt:lpstr> Localization in a Known Environment</vt:lpstr>
      <vt:lpstr>Types of Maps</vt:lpstr>
      <vt:lpstr>The Map Can Used to Predict Ranges to Landmarks</vt:lpstr>
      <vt:lpstr>The Map Can Be Used to Predict Bearing Angles to Image Landmarks</vt:lpstr>
      <vt:lpstr>Bayesian Graph for Revised Kalman Filter with Map Input</vt:lpstr>
      <vt:lpstr>The Correspondence Problem</vt:lpstr>
      <vt:lpstr>Solving the Correspondence Problem</vt:lpstr>
      <vt:lpstr>Multi-Hypothesis Tracking</vt:lpstr>
      <vt:lpstr>Practical Considerations(1)</vt:lpstr>
      <vt:lpstr>Practical Considerations(2)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Output Sensors and Digital Communications (SPI, IIC, etc.)</dc:title>
  <dc:creator>ECE</dc:creator>
  <cp:lastModifiedBy>Julian Center</cp:lastModifiedBy>
  <cp:revision>402</cp:revision>
  <cp:lastPrinted>2015-09-30T17:43:31Z</cp:lastPrinted>
  <dcterms:created xsi:type="dcterms:W3CDTF">2009-01-29T01:18:55Z</dcterms:created>
  <dcterms:modified xsi:type="dcterms:W3CDTF">2017-10-30T20:53:32Z</dcterms:modified>
</cp:coreProperties>
</file>