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8"/>
  </p:notesMasterIdLst>
  <p:sldIdLst>
    <p:sldId id="256" r:id="rId2"/>
    <p:sldId id="405" r:id="rId3"/>
    <p:sldId id="352" r:id="rId4"/>
    <p:sldId id="354" r:id="rId5"/>
    <p:sldId id="355" r:id="rId6"/>
    <p:sldId id="379" r:id="rId7"/>
    <p:sldId id="356" r:id="rId8"/>
    <p:sldId id="357" r:id="rId9"/>
    <p:sldId id="358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80" r:id="rId23"/>
    <p:sldId id="381" r:id="rId24"/>
    <p:sldId id="423" r:id="rId25"/>
    <p:sldId id="425" r:id="rId26"/>
    <p:sldId id="42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9C40EE-4F9A-480E-AB1D-4C38296E8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9EB3C-B8DE-43AF-9286-F5BDF174F2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537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76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D8374-67A3-4C64-9F27-FCFE4DFD1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70CA-29E3-46B1-A532-C79BF830D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6C7CB-A76F-4DCE-8072-C7F784E2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FF34-D880-47D7-88DD-3915C63E0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921AE-5D55-4546-90C0-860A91691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FCB7-CDE6-4244-838A-D6A237BE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0102-86CD-4156-B6AC-2C779159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889DF-75B8-4738-8EBC-2F91DC7BB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CE4CE-51D7-4AEA-94A2-8B8056997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FDFE-9F72-4422-B981-6F97A3120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2404-29AD-4BB7-B7B4-6F010BEF9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2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CA0CF0-5E95-49C2-B5C6-3251CAB02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Mobile Platform </a:t>
            </a:r>
            <a:r>
              <a:rPr lang="en-US" sz="3600" dirty="0" smtClean="0"/>
              <a:t>Localization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09-03</a:t>
            </a:r>
            <a:endParaRPr lang="en-US" dirty="0" smtClean="0"/>
          </a:p>
          <a:p>
            <a:pPr eaLnBrk="1" hangingPunct="1"/>
            <a:r>
              <a:rPr lang="en-US" dirty="0" smtClean="0"/>
              <a:t>RBE500</a:t>
            </a:r>
          </a:p>
          <a:p>
            <a:pPr eaLnBrk="1" hangingPunct="1"/>
            <a:r>
              <a:rPr lang="en-US" dirty="0" smtClean="0"/>
              <a:t>Adj. Prof. J Center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76CCF-B078-468A-A386-23CC3CE2A6B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approaches:</a:t>
            </a:r>
          </a:p>
          <a:p>
            <a:pPr lvl="1"/>
            <a:r>
              <a:rPr lang="en-US" sz="2400" dirty="0" smtClean="0"/>
              <a:t>Iconic : use raw sensor data directly.  Match current sensor readings with what is expected (from maps, or past observations).</a:t>
            </a:r>
          </a:p>
          <a:p>
            <a:pPr lvl="1"/>
            <a:r>
              <a:rPr lang="en-US" sz="2400" dirty="0" smtClean="0"/>
              <a:t>Feature-based : extract features of the environment, such as corners and doorways.  Match current observations.</a:t>
            </a:r>
          </a:p>
          <a:p>
            <a:r>
              <a:rPr lang="en-US" dirty="0" smtClean="0"/>
              <a:t>Typically, a combination of the two techniques will be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Grid-Based Localization and Mapping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2588"/>
              </p:ext>
            </p:extLst>
          </p:nvPr>
        </p:nvGraphicFramePr>
        <p:xfrm>
          <a:off x="1356360" y="3935352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81200" y="1828800"/>
            <a:ext cx="48006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196582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0"/>
          </p:cNvCxnSpPr>
          <p:nvPr/>
        </p:nvCxnSpPr>
        <p:spPr>
          <a:xfrm>
            <a:off x="1981200" y="1828800"/>
            <a:ext cx="0" cy="2106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9782" y="4659868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Map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6487"/>
              </p:ext>
            </p:extLst>
          </p:nvPr>
        </p:nvGraphicFramePr>
        <p:xfrm>
          <a:off x="4267200" y="4364537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09372" y="5040868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3"/>
          </p:cNvCxnSpPr>
          <p:nvPr/>
        </p:nvCxnSpPr>
        <p:spPr>
          <a:xfrm>
            <a:off x="2590800" y="4844534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Grid-Based Localization and Mapping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1828800"/>
            <a:ext cx="48006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196582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2261424" y="1761796"/>
            <a:ext cx="228600" cy="6366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</p:cNvCxnSpPr>
          <p:nvPr/>
        </p:nvCxnSpPr>
        <p:spPr>
          <a:xfrm>
            <a:off x="2375724" y="2194420"/>
            <a:ext cx="0" cy="502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85177"/>
              </p:ext>
            </p:extLst>
          </p:nvPr>
        </p:nvGraphicFramePr>
        <p:xfrm>
          <a:off x="1722120" y="2743200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62200" y="220980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Sensor Data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65804" y="3440668"/>
            <a:ext cx="11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Map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68716"/>
              </p:ext>
            </p:extLst>
          </p:nvPr>
        </p:nvGraphicFramePr>
        <p:xfrm>
          <a:off x="4267200" y="4364537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09372" y="5040868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8203" y="5638800"/>
            <a:ext cx="1282197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4800" y="5638800"/>
            <a:ext cx="161294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5" name="Straight Arrow Connector 4"/>
          <p:cNvCxnSpPr>
            <a:stCxn id="20" idx="2"/>
          </p:cNvCxnSpPr>
          <p:nvPr/>
        </p:nvCxnSpPr>
        <p:spPr>
          <a:xfrm>
            <a:off x="2330702" y="38100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2590800" y="4724400"/>
            <a:ext cx="1676400" cy="914400"/>
          </a:xfrm>
          <a:prstGeom prst="bentConnector3">
            <a:avLst>
              <a:gd name="adj1" fmla="val 10004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13" idx="1"/>
          </p:cNvCxnSpPr>
          <p:nvPr/>
        </p:nvCxnSpPr>
        <p:spPr>
          <a:xfrm>
            <a:off x="3200400" y="5905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20510" y="59055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22" idx="3"/>
          </p:cNvCxnSpPr>
          <p:nvPr/>
        </p:nvCxnSpPr>
        <p:spPr>
          <a:xfrm flipH="1" flipV="1">
            <a:off x="5516880" y="4715057"/>
            <a:ext cx="210862" cy="1190443"/>
          </a:xfrm>
          <a:prstGeom prst="bentConnector3">
            <a:avLst>
              <a:gd name="adj1" fmla="val -10841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10400" y="5587425"/>
                <a:ext cx="228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 smtClean="0"/>
                  <a:t> offsets to correct </a:t>
                </a:r>
                <a:r>
                  <a:rPr lang="en-US" sz="1600" dirty="0" err="1" smtClean="0"/>
                  <a:t>odometry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587425"/>
                <a:ext cx="2286000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Grid-Based Localization and Mapping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1828800"/>
            <a:ext cx="4800600" cy="0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196582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2261424" y="1761796"/>
            <a:ext cx="228600" cy="6366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</p:cNvCxnSpPr>
          <p:nvPr/>
        </p:nvCxnSpPr>
        <p:spPr>
          <a:xfrm>
            <a:off x="2375724" y="2194420"/>
            <a:ext cx="0" cy="502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8305"/>
              </p:ext>
            </p:extLst>
          </p:nvPr>
        </p:nvGraphicFramePr>
        <p:xfrm>
          <a:off x="1722120" y="2743200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04004" y="3456747"/>
            <a:ext cx="11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Map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93062"/>
              </p:ext>
            </p:extLst>
          </p:nvPr>
        </p:nvGraphicFramePr>
        <p:xfrm>
          <a:off x="4267200" y="4364537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09372" y="5040868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5638800"/>
            <a:ext cx="122038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4800" y="5638800"/>
            <a:ext cx="1612942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0800000" flipV="1">
            <a:off x="2590800" y="4724400"/>
            <a:ext cx="1676400" cy="914400"/>
          </a:xfrm>
          <a:prstGeom prst="bentConnector3">
            <a:avLst>
              <a:gd name="adj1" fmla="val 10004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13" idx="1"/>
          </p:cNvCxnSpPr>
          <p:nvPr/>
        </p:nvCxnSpPr>
        <p:spPr>
          <a:xfrm>
            <a:off x="3125382" y="5905500"/>
            <a:ext cx="9894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20510" y="59055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22" idx="3"/>
          </p:cNvCxnSpPr>
          <p:nvPr/>
        </p:nvCxnSpPr>
        <p:spPr>
          <a:xfrm flipH="1" flipV="1">
            <a:off x="5516880" y="4715057"/>
            <a:ext cx="210862" cy="1190443"/>
          </a:xfrm>
          <a:prstGeom prst="bentConnector3">
            <a:avLst>
              <a:gd name="adj1" fmla="val -10841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10400" y="5587425"/>
                <a:ext cx="2286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dirty="0" smtClean="0"/>
                  <a:t> offsets to correct </a:t>
                </a:r>
                <a:r>
                  <a:rPr lang="en-US" sz="1600" dirty="0" err="1" smtClean="0"/>
                  <a:t>odometry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587425"/>
                <a:ext cx="2286000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33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011082" y="1761796"/>
            <a:ext cx="228600" cy="6366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7040" y="2217489"/>
            <a:ext cx="1676400" cy="1239257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86744"/>
              </p:ext>
            </p:extLst>
          </p:nvPr>
        </p:nvGraphicFramePr>
        <p:xfrm>
          <a:off x="2514600" y="2727960"/>
          <a:ext cx="124968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1" idx="1"/>
            <a:endCxn id="30" idx="0"/>
          </p:cNvCxnSpPr>
          <p:nvPr/>
        </p:nvCxnSpPr>
        <p:spPr>
          <a:xfrm>
            <a:off x="3125382" y="2194420"/>
            <a:ext cx="14058" cy="533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2"/>
          </p:cNvCxnSpPr>
          <p:nvPr/>
        </p:nvCxnSpPr>
        <p:spPr>
          <a:xfrm rot="5400000">
            <a:off x="1821091" y="4290988"/>
            <a:ext cx="1812721" cy="882902"/>
          </a:xfrm>
          <a:prstGeom prst="bentConnector3">
            <a:avLst>
              <a:gd name="adj1" fmla="val 3383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15598"/>
              </p:ext>
            </p:extLst>
          </p:nvPr>
        </p:nvGraphicFramePr>
        <p:xfrm>
          <a:off x="1371685" y="1640467"/>
          <a:ext cx="209005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5113" y="18690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512014"/>
              </p:ext>
            </p:extLst>
          </p:nvPr>
        </p:nvGraphicFramePr>
        <p:xfrm>
          <a:off x="4800600" y="1600200"/>
          <a:ext cx="243840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76172" y="3124200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2004" y="2795135"/>
            <a:ext cx="11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810000" y="2053733"/>
            <a:ext cx="609600" cy="308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" name="TextBox 4095"/>
          <p:cNvSpPr txBox="1"/>
          <p:nvPr/>
        </p:nvSpPr>
        <p:spPr>
          <a:xfrm>
            <a:off x="149033" y="2949632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probabilities</a:t>
            </a:r>
            <a:endParaRPr lang="en-US" dirty="0"/>
          </a:p>
        </p:txBody>
      </p:sp>
      <p:cxnSp>
        <p:nvCxnSpPr>
          <p:cNvPr id="4099" name="Straight Arrow Connector 4098"/>
          <p:cNvCxnSpPr>
            <a:stCxn id="4096" idx="0"/>
          </p:cNvCxnSpPr>
          <p:nvPr/>
        </p:nvCxnSpPr>
        <p:spPr>
          <a:xfrm flipV="1">
            <a:off x="809952" y="2408231"/>
            <a:ext cx="561648" cy="541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7600" y="2438400"/>
            <a:ext cx="91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am I?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54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Matching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770105"/>
              </p:ext>
            </p:extLst>
          </p:nvPr>
        </p:nvGraphicFramePr>
        <p:xfrm>
          <a:off x="1371685" y="1640467"/>
          <a:ext cx="209005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5113" y="18690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®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282605"/>
              </p:ext>
            </p:extLst>
          </p:nvPr>
        </p:nvGraphicFramePr>
        <p:xfrm>
          <a:off x="5333999" y="1600200"/>
          <a:ext cx="243840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49790"/>
              </p:ext>
            </p:extLst>
          </p:nvPr>
        </p:nvGraphicFramePr>
        <p:xfrm>
          <a:off x="1524000" y="4419600"/>
          <a:ext cx="243840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47428" y="4964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®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4028" y="46598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®</a:t>
            </a: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306364"/>
              </p:ext>
            </p:extLst>
          </p:nvPr>
        </p:nvGraphicFramePr>
        <p:xfrm>
          <a:off x="4800599" y="4419600"/>
          <a:ext cx="243840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43"/>
                <a:gridCol w="348343"/>
                <a:gridCol w="348343"/>
                <a:gridCol w="348343"/>
                <a:gridCol w="348343"/>
                <a:gridCol w="348343"/>
                <a:gridCol w="348343"/>
              </a:tblGrid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F2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09571" y="3124200"/>
            <a:ext cx="125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Map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2004" y="2795135"/>
            <a:ext cx="112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Map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810000" y="2053733"/>
            <a:ext cx="1066800" cy="3084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96200" y="5029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48877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49733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24028" y="3581400"/>
            <a:ext cx="119572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86669" y="3581400"/>
            <a:ext cx="1556931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19400" y="3581400"/>
            <a:ext cx="3124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96" name="TextBox 4095"/>
          <p:cNvSpPr txBox="1"/>
          <p:nvPr/>
        </p:nvSpPr>
        <p:spPr>
          <a:xfrm>
            <a:off x="149033" y="294963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obstacle</a:t>
            </a:r>
            <a:endParaRPr lang="en-US" dirty="0"/>
          </a:p>
        </p:txBody>
      </p:sp>
      <p:cxnSp>
        <p:nvCxnSpPr>
          <p:cNvPr id="4099" name="Straight Arrow Connector 4098"/>
          <p:cNvCxnSpPr>
            <a:stCxn id="4096" idx="0"/>
          </p:cNvCxnSpPr>
          <p:nvPr/>
        </p:nvCxnSpPr>
        <p:spPr>
          <a:xfrm flipV="1">
            <a:off x="625286" y="2408232"/>
            <a:ext cx="746314" cy="54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2438400"/>
            <a:ext cx="15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Where am I on the global map?</a:t>
            </a: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604" y="4699233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79826" y="497305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95600" y="4998923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79826" y="470902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65582" y="502920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29804" y="530302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45578" y="532889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29804" y="503898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15604" y="529135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531378" y="531722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66586" y="467336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568160" y="4687565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13026" y="557426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28800" y="560013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98826" y="556260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514600" y="558846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96604" y="556260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544004" y="5311413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582" y="468283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24000" y="49646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524000" y="464820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24000" y="55742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247654" y="52694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524254" y="46598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00600" y="464820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52654" y="49646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800600" y="525780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219454" y="464820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38454" y="44312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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489626" y="526946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105400" y="529533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175426" y="528296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573204" y="528296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841534" y="499822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824756" y="526946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201604" y="441960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184826" y="469084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506404" y="441960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489626" y="469084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172200" y="500731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569978" y="500731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180589" y="440540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578367" y="440540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506404" y="497816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820604" y="498655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800600" y="4402123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 2"/>
              </a:rPr>
              <a:t>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947312"/>
            <a:ext cx="417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 different possible robot positions.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and Registration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Collect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/>
                  <a:t> sensor readings and create a local map</a:t>
                </a:r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and 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5175" y="1676400"/>
                <a:ext cx="7997825" cy="49529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Collect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sensor readings and create a local map</a:t>
                </a:r>
              </a:p>
              <a:p>
                <a:r>
                  <a:rPr lang="en-US" sz="34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3400" dirty="0" smtClean="0"/>
                  <a:t> poses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(</m:t>
                    </m:r>
                    <m:r>
                      <a:rPr lang="en-US" sz="3400" b="0" i="1" smtClean="0">
                        <a:latin typeface="Cambria Math"/>
                      </a:rPr>
                      <m:t>𝑥</m:t>
                    </m:r>
                    <m:r>
                      <a:rPr lang="en-US" sz="3400" b="0" i="1" smtClean="0">
                        <a:latin typeface="Cambria Math"/>
                      </a:rPr>
                      <m:t>,</m:t>
                    </m:r>
                    <m:r>
                      <a:rPr lang="en-US" sz="3400" b="0" i="1" smtClean="0">
                        <a:latin typeface="Cambria Math"/>
                      </a:rPr>
                      <m:t>𝑦</m:t>
                    </m:r>
                    <m:r>
                      <a:rPr lang="en-US" sz="3400" b="0" i="1" smtClean="0">
                        <a:latin typeface="Cambria Math"/>
                      </a:rPr>
                      <m:t>,</m:t>
                    </m:r>
                    <m:r>
                      <a:rPr lang="en-US" sz="3400" b="0" i="1" smtClean="0">
                        <a:latin typeface="Cambria Math"/>
                      </a:rPr>
                      <m:t>𝜃</m:t>
                    </m:r>
                    <m:r>
                      <a:rPr lang="en-US" sz="3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400" dirty="0" smtClean="0"/>
                  <a:t> that the robot is likely to be in given the distance traveled from the last map update</a:t>
                </a:r>
              </a:p>
              <a:p>
                <a:pPr lvl="1"/>
                <a:r>
                  <a:rPr lang="en-US" sz="3100" dirty="0" smtClean="0"/>
                  <a:t>In theory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3100" dirty="0" smtClean="0"/>
                  <a:t> is infinite</a:t>
                </a:r>
              </a:p>
              <a:p>
                <a:pPr lvl="1"/>
                <a:r>
                  <a:rPr lang="en-US" sz="3100" dirty="0" smtClean="0"/>
                  <a:t>In practice, the space of possible positions is discretized (e.g.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b="0" i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n-US" sz="3100" dirty="0" smtClean="0"/>
                  <a:t> errors in increments of 5</a:t>
                </a:r>
                <a:r>
                  <a:rPr lang="en-US" sz="3100" baseline="30000" dirty="0" smtClean="0"/>
                  <a:t>o</a:t>
                </a:r>
                <a:r>
                  <a:rPr lang="en-US" sz="3100" dirty="0" smtClean="0"/>
                  <a:t>)</a:t>
                </a:r>
              </a:p>
              <a:p>
                <a:pPr lvl="1"/>
                <a:r>
                  <a:rPr lang="en-US" sz="3100" dirty="0" smtClean="0"/>
                  <a:t>Try to model the likely behavior of your robot.  If the robot tends to drift to one side, possible errors to consider may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b="0" i="0" smtClean="0">
                        <a:latin typeface="Cambria Math"/>
                      </a:rPr>
                      <m:t>θ</m:t>
                    </m:r>
                    <m:r>
                      <a:rPr lang="en-US" sz="3100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100" b="0" i="0" smtClean="0">
                            <a:latin typeface="Cambria Math"/>
                          </a:rPr>
                          <m:t>−5, 0, 5,10</m:t>
                        </m:r>
                      </m:e>
                    </m:d>
                  </m:oMath>
                </a14:m>
                <a:r>
                  <a:rPr lang="en-US" sz="3100" b="0" dirty="0" smtClean="0"/>
                  <a:t>.  Same for x and y.</a:t>
                </a:r>
              </a:p>
              <a:p>
                <a:pPr lvl="1"/>
                <a:r>
                  <a:rPr lang="en-US" sz="3100" dirty="0" smtClean="0"/>
                  <a:t>Consider creating a look-up table for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100" b="0" dirty="0" smtClean="0"/>
                  <a:t> common movement commands.</a:t>
                </a:r>
              </a:p>
              <a:p>
                <a:pPr lvl="1"/>
                <a:r>
                  <a:rPr lang="en-US" sz="3100" dirty="0" smtClean="0"/>
                  <a:t>Higher sampling rates mean fewer possibilities for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3100" b="0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175" y="1676400"/>
                <a:ext cx="7997825" cy="4952999"/>
              </a:xfrm>
              <a:blipFill rotWithShape="1">
                <a:blip r:embed="rId2"/>
                <a:stretch>
                  <a:fillRect l="-381" t="-2586" r="-1982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and 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Collect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sensor readings and create a local map</a:t>
                </a:r>
              </a:p>
              <a:p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poses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that the robot is likely to be in given the distance travelled from the last map update</a:t>
                </a:r>
              </a:p>
              <a:p>
                <a:r>
                  <a:rPr lang="en-US" sz="2600" dirty="0" smtClean="0"/>
                  <a:t>For each pose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i="1" dirty="0" smtClean="0"/>
                  <a:t>, </a:t>
                </a:r>
                <a:r>
                  <a:rPr lang="en-US" sz="2600" dirty="0" smtClean="0"/>
                  <a:t>score how well the local map matches the global map at this position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𝑠𝑐𝑜𝑟𝑒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𝑔𝑙𝑜𝑏𝑎𝑙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𝑙𝑜𝑐𝑎𝑙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|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7" t="-2222" r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0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and 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Collect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sensor readings and create a local map</a:t>
                </a:r>
              </a:p>
              <a:p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poses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  <m:r>
                      <a:rPr lang="en-US" sz="2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that the robot is likely to be in given the distance travelled from the last map update</a:t>
                </a:r>
              </a:p>
              <a:p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each pose</a:t>
                </a:r>
                <a:r>
                  <a:rPr lang="en-US" sz="2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2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score how well the local map matches the global map at this position</a:t>
                </a:r>
              </a:p>
              <a:p>
                <a:r>
                  <a:rPr lang="en-US" sz="2600" dirty="0" smtClean="0"/>
                  <a:t>Choose the pose with the best score.  Update the position of the robot to the corresponding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(</m:t>
                    </m:r>
                    <m:r>
                      <a:rPr lang="en-US" sz="2600" i="1"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,</m:t>
                    </m:r>
                    <m:r>
                      <a:rPr lang="en-US" sz="2600" i="1">
                        <a:latin typeface="Cambria Math"/>
                      </a:rPr>
                      <m:t>𝑦</m:t>
                    </m:r>
                    <m:r>
                      <a:rPr lang="en-US" sz="2600" i="1">
                        <a:latin typeface="Cambria Math"/>
                      </a:rPr>
                      <m:t>,</m:t>
                    </m:r>
                    <m:r>
                      <a:rPr lang="en-US" sz="2600" i="1">
                        <a:latin typeface="Cambria Math"/>
                      </a:rPr>
                      <m:t>𝜃</m:t>
                    </m:r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/>
                  <a:t> location.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17" t="-2222" r="-1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Localization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and 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00200"/>
                <a:ext cx="7924800" cy="51054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Collect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sensor readings and create a local map</a:t>
                </a:r>
              </a:p>
              <a:p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poses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that the robot is likely to be in based on the distance travelled from the last map update</a:t>
                </a:r>
              </a:p>
              <a:p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each pose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score how well the local map matches the global map at this position</a:t>
                </a:r>
              </a:p>
              <a:p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Choose the pose with the best score.  Update the position of the robot to the corresponding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𝜃</m:t>
                    </m:r>
                    <m:r>
                      <a:rPr lang="en-US" sz="24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location.</a:t>
                </a:r>
              </a:p>
              <a:p>
                <a:r>
                  <a:rPr lang="en-US" sz="2400" dirty="0" smtClean="0"/>
                  <a:t>Registration: </a:t>
                </a:r>
                <a:r>
                  <a:rPr lang="en-US" sz="2400" dirty="0"/>
                  <a:t>u</a:t>
                </a:r>
                <a:r>
                  <a:rPr lang="en-US" sz="2400" dirty="0" smtClean="0"/>
                  <a:t>pdate the global map.  One possible way: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𝑔𝑙𝑜𝑏𝑎𝑙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𝑔𝑙𝑜𝑏𝑎𝑙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𝑙𝑜𝑐𝑎𝑙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00200"/>
                <a:ext cx="7924800" cy="5105400"/>
              </a:xfrm>
              <a:blipFill rotWithShape="1">
                <a:blip r:embed="rId2"/>
                <a:stretch>
                  <a:fillRect l="-385" t="-1075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Localization and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048000"/>
            <a:ext cx="1676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local map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114800"/>
            <a:ext cx="1676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ose estimation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2286000"/>
            <a:ext cx="1447800" cy="25883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and score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02528" y="2209800"/>
            <a:ext cx="1524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map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962400" y="34290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3962400" y="44958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1600200" y="3429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1"/>
          </p:cNvCxnSpPr>
          <p:nvPr/>
        </p:nvCxnSpPr>
        <p:spPr>
          <a:xfrm>
            <a:off x="1600200" y="449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7" idx="0"/>
          </p:cNvCxnSpPr>
          <p:nvPr/>
        </p:nvCxnSpPr>
        <p:spPr>
          <a:xfrm rot="10800000">
            <a:off x="3864528" y="2209800"/>
            <a:ext cx="3526872" cy="1207532"/>
          </a:xfrm>
          <a:prstGeom prst="bentConnector4">
            <a:avLst>
              <a:gd name="adj1" fmla="val -8375"/>
              <a:gd name="adj2" fmla="val 11893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4626528" y="2514600"/>
            <a:ext cx="1317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046" y="3048000"/>
            <a:ext cx="9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ensor 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114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encoder 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386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map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126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possible poses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2400" y="31636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“best” pose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160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8" name="Elbow Connector 7"/>
          <p:cNvCxnSpPr>
            <a:stCxn id="6" idx="3"/>
            <a:endCxn id="26" idx="1"/>
          </p:cNvCxnSpPr>
          <p:nvPr/>
        </p:nvCxnSpPr>
        <p:spPr>
          <a:xfrm flipH="1">
            <a:off x="609600" y="3580177"/>
            <a:ext cx="6781800" cy="857789"/>
          </a:xfrm>
          <a:prstGeom prst="bentConnector5">
            <a:avLst>
              <a:gd name="adj1" fmla="val -4235"/>
              <a:gd name="adj2" fmla="val 256789"/>
              <a:gd name="adj3" fmla="val 10337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3428" y="5421868"/>
            <a:ext cx="28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Encoder compensation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01000" cy="5105400"/>
          </a:xfrm>
        </p:spPr>
        <p:txBody>
          <a:bodyPr/>
          <a:lstStyle/>
          <a:p>
            <a:r>
              <a:rPr lang="en-US" dirty="0" smtClean="0"/>
              <a:t>So we now have a practical example showing:</a:t>
            </a:r>
          </a:p>
          <a:p>
            <a:pPr lvl="1"/>
            <a:r>
              <a:rPr lang="en-US" dirty="0" smtClean="0"/>
              <a:t>Applying a heuristic “goodness of fit” test to evaluate the likelihood that a proposed solution is correct.</a:t>
            </a:r>
          </a:p>
          <a:p>
            <a:pPr lvl="1"/>
            <a:r>
              <a:rPr lang="en-US" dirty="0" smtClean="0"/>
              <a:t>Using the results of that test to:</a:t>
            </a:r>
          </a:p>
          <a:p>
            <a:pPr lvl="2"/>
            <a:r>
              <a:rPr lang="en-US" dirty="0" smtClean="0"/>
              <a:t>Infer likely robot location and orientation</a:t>
            </a:r>
          </a:p>
          <a:p>
            <a:pPr lvl="2"/>
            <a:r>
              <a:rPr lang="en-US" dirty="0" smtClean="0"/>
              <a:t>Potential corrections to sensor data to reconcile measured observations with expected observations.</a:t>
            </a:r>
          </a:p>
          <a:p>
            <a:r>
              <a:rPr lang="en-US" dirty="0" smtClean="0"/>
              <a:t>This basic approach has multiple applications.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649787"/>
          </a:xfrm>
        </p:spPr>
        <p:txBody>
          <a:bodyPr/>
          <a:lstStyle/>
          <a:p>
            <a:r>
              <a:rPr lang="en-US" dirty="0" smtClean="0"/>
              <a:t>Computational complexity of this technique is related to grid size.</a:t>
            </a:r>
          </a:p>
          <a:p>
            <a:pPr lvl="1"/>
            <a:r>
              <a:rPr lang="en-US" dirty="0" smtClean="0"/>
              <a:t>Quadratic growth in search space as grid size is reduced.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Additional growth as angular resolution in increased.</a:t>
            </a:r>
          </a:p>
          <a:p>
            <a:pPr lvl="1"/>
            <a:r>
              <a:rPr lang="en-US" dirty="0" smtClean="0"/>
              <a:t>Even worse in 3D!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38100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8100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8100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>
          <a:xfrm>
            <a:off x="4267200" y="4267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6" idx="3"/>
          </p:cNvCxnSpPr>
          <p:nvPr/>
        </p:nvCxnSpPr>
        <p:spPr>
          <a:xfrm>
            <a:off x="4267200" y="42672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19800" y="42672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67200" y="42672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40386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19800" y="44958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8100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77000" y="38100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5600" y="38100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48400" y="3810000"/>
            <a:ext cx="0" cy="914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57016" y="42672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34000" y="4267200"/>
            <a:ext cx="45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Image </a:t>
            </a:r>
            <a:r>
              <a:rPr lang="en-US" dirty="0"/>
              <a:t>Feature Extraction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Image Feature Extraction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Harris Corner Detection</a:t>
            </a:r>
          </a:p>
          <a:p>
            <a:r>
              <a:rPr lang="en-US" dirty="0" smtClean="0"/>
              <a:t>SIFT – Scale Invariant Feature </a:t>
            </a:r>
            <a:r>
              <a:rPr lang="en-US" dirty="0" smtClean="0"/>
              <a:t>Transformation</a:t>
            </a:r>
          </a:p>
          <a:p>
            <a:r>
              <a:rPr lang="en-US" dirty="0" smtClean="0"/>
              <a:t>SURF – Speeded-Up Robust Features</a:t>
            </a:r>
          </a:p>
          <a:p>
            <a:r>
              <a:rPr lang="en-US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21AE-5D55-4546-90C0-860A9169156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21AE-5D55-4546-90C0-860A9169156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51054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://www.youtube.com/watch?v=NPcMS49V5hg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3993213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cs.haifa.ac.il/</a:t>
            </a:r>
            <a:r>
              <a:rPr lang="en-US" i="1" dirty="0" err="1" smtClean="0"/>
              <a:t>hagit</a:t>
            </a:r>
            <a:r>
              <a:rPr lang="en-US" i="1" dirty="0" smtClean="0"/>
              <a:t>/courses/seminars/</a:t>
            </a:r>
            <a:r>
              <a:rPr lang="en-US" i="1" dirty="0" err="1" smtClean="0"/>
              <a:t>visionTopics</a:t>
            </a:r>
            <a:r>
              <a:rPr lang="en-US" i="1" dirty="0" smtClean="0"/>
              <a:t>/Presentations/Lecture01_</a:t>
            </a:r>
            <a:r>
              <a:rPr lang="en-US" b="1" i="1" dirty="0" smtClean="0"/>
              <a:t>SIFT.ppt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971" y="3152057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://www.cse.unr.edu/~bebis/CS491Y/Papers/Lowe04.pdf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948934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https://courses.cs.washington.edu/.../</a:t>
            </a:r>
            <a:r>
              <a:rPr lang="en-US" b="1" i="1" dirty="0"/>
              <a:t>HarrisDetector.ppt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237632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SIFT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2782725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Original Paper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1583622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Harris Corner Detection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36273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Presentation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473606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Video Lecture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8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/>
          <a:stretch/>
        </p:blipFill>
        <p:spPr bwMode="auto">
          <a:xfrm>
            <a:off x="624712" y="1600200"/>
            <a:ext cx="838059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– Where am 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28022"/>
            <a:ext cx="4814888" cy="31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</a:t>
            </a:r>
            <a:r>
              <a:rPr lang="en-US" dirty="0"/>
              <a:t>between A and 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0622"/>
            <a:ext cx="78486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components to this task:</a:t>
            </a:r>
          </a:p>
          <a:p>
            <a:pPr lvl="1"/>
            <a:r>
              <a:rPr lang="en-US" sz="2400" dirty="0" smtClean="0"/>
              <a:t>Navigation </a:t>
            </a:r>
            <a:r>
              <a:rPr lang="en-US" sz="2400" dirty="0"/>
              <a:t>without hitting obstacles</a:t>
            </a:r>
          </a:p>
          <a:p>
            <a:pPr lvl="1"/>
            <a:r>
              <a:rPr lang="en-US" sz="2400" dirty="0" smtClean="0"/>
              <a:t>Detection </a:t>
            </a:r>
            <a:r>
              <a:rPr lang="en-US" sz="2400" dirty="0"/>
              <a:t>of goal location</a:t>
            </a:r>
          </a:p>
          <a:p>
            <a:r>
              <a:rPr lang="en-US" sz="2400" dirty="0" smtClean="0"/>
              <a:t>Possible </a:t>
            </a:r>
            <a:r>
              <a:rPr lang="en-US" sz="2400" dirty="0"/>
              <a:t>by </a:t>
            </a:r>
            <a:r>
              <a:rPr lang="en-US" sz="2400" dirty="0" smtClean="0"/>
              <a:t>just following the </a:t>
            </a:r>
            <a:r>
              <a:rPr lang="en-US" sz="2400" dirty="0"/>
              <a:t>left wall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/>
              <a:t>detect that the goal is </a:t>
            </a:r>
            <a:r>
              <a:rPr lang="en-US" sz="2400" dirty="0" smtClean="0"/>
              <a:t>reached?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7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728022"/>
            <a:ext cx="4814888" cy="312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navigate between A and 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0622"/>
            <a:ext cx="8001000" cy="4114800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Map </a:t>
            </a:r>
            <a:r>
              <a:rPr lang="en-US" sz="2400" u="sng" dirty="0"/>
              <a:t>based navigation</a:t>
            </a:r>
            <a:r>
              <a:rPr lang="en-US" sz="2400" dirty="0"/>
              <a:t> relies on a map</a:t>
            </a:r>
          </a:p>
          <a:p>
            <a:pPr lvl="1"/>
            <a:r>
              <a:rPr lang="en-US" sz="2200" dirty="0" smtClean="0"/>
              <a:t>Assuming </a:t>
            </a:r>
            <a:r>
              <a:rPr lang="en-US" sz="2200" dirty="0"/>
              <a:t>that the map is known, at every time step the robot has to localize itself in </a:t>
            </a:r>
            <a:r>
              <a:rPr lang="en-US" sz="2200" dirty="0" smtClean="0"/>
              <a:t>the </a:t>
            </a:r>
            <a:r>
              <a:rPr lang="en-US" sz="2400" dirty="0" smtClean="0"/>
              <a:t>map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How</a:t>
            </a:r>
            <a:r>
              <a:rPr lang="en-US" sz="2400" dirty="0"/>
              <a:t>?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dirty="0"/>
              <a:t>we know the start position, we can use wheel </a:t>
            </a:r>
            <a:r>
              <a:rPr lang="en-US" sz="2200" dirty="0" err="1"/>
              <a:t>odometry</a:t>
            </a:r>
            <a:r>
              <a:rPr lang="en-US" sz="2200" dirty="0"/>
              <a:t> or dead reckoning.</a:t>
            </a:r>
          </a:p>
        </p:txBody>
      </p:sp>
    </p:spTree>
    <p:extLst>
      <p:ext uri="{BB962C8B-B14F-4D97-AF65-F5344CB8AC3E}">
        <p14:creationId xmlns:p14="http://schemas.microsoft.com/office/powerpoint/2010/main" val="40068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Reckoning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/>
          <a:p>
            <a:r>
              <a:rPr lang="en-US" dirty="0" smtClean="0"/>
              <a:t>Used to calculate a vehicle's estimated current </a:t>
            </a:r>
            <a:r>
              <a:rPr lang="en-US" dirty="0"/>
              <a:t>position </a:t>
            </a:r>
            <a:r>
              <a:rPr lang="en-US" dirty="0" smtClean="0"/>
              <a:t>based on </a:t>
            </a:r>
            <a:r>
              <a:rPr lang="en-US" dirty="0"/>
              <a:t>a previously determined position and estimated speeds over the elapsed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Errors accumulate over time</a:t>
            </a:r>
          </a:p>
          <a:p>
            <a:pPr lvl="1"/>
            <a:r>
              <a:rPr lang="en-US" dirty="0" smtClean="0"/>
              <a:t>Unbounded growth in error</a:t>
            </a:r>
          </a:p>
          <a:p>
            <a:r>
              <a:rPr lang="en-US" dirty="0" smtClean="0"/>
              <a:t>Often used to project location over short time periods.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4FF34-D880-47D7-88DD-3915C63E05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reckoning – Error Growth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1"/>
            <a:ext cx="4051083" cy="36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27" y="2133600"/>
            <a:ext cx="4390243" cy="410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Odometry and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we assume that our odometry is perfect, we could get something like this:</a:t>
            </a:r>
            <a:endParaRPr lang="en-US" sz="2400" dirty="0"/>
          </a:p>
        </p:txBody>
      </p:sp>
      <p:sp>
        <p:nvSpPr>
          <p:cNvPr id="2053" name="Rectangle 2052"/>
          <p:cNvSpPr/>
          <p:nvPr/>
        </p:nvSpPr>
        <p:spPr>
          <a:xfrm>
            <a:off x="1828800" y="3124200"/>
            <a:ext cx="54864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2053"/>
          <p:cNvSpPr/>
          <p:nvPr/>
        </p:nvSpPr>
        <p:spPr>
          <a:xfrm>
            <a:off x="2133600" y="3505200"/>
            <a:ext cx="48006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6" name="Straight Connector 2055"/>
          <p:cNvCxnSpPr/>
          <p:nvPr/>
        </p:nvCxnSpPr>
        <p:spPr>
          <a:xfrm flipH="1" flipV="1">
            <a:off x="7043057" y="3352800"/>
            <a:ext cx="76200" cy="182880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9" name="Freeform 2068"/>
          <p:cNvSpPr/>
          <p:nvPr/>
        </p:nvSpPr>
        <p:spPr>
          <a:xfrm>
            <a:off x="1835106" y="3361178"/>
            <a:ext cx="5204323" cy="107736"/>
          </a:xfrm>
          <a:custGeom>
            <a:avLst/>
            <a:gdLst>
              <a:gd name="connsiteX0" fmla="*/ 5204323 w 5204323"/>
              <a:gd name="connsiteY0" fmla="*/ 20651 h 107736"/>
              <a:gd name="connsiteX1" fmla="*/ 2606265 w 5204323"/>
              <a:gd name="connsiteY1" fmla="*/ 20651 h 107736"/>
              <a:gd name="connsiteX2" fmla="*/ 167865 w 5204323"/>
              <a:gd name="connsiteY2" fmla="*/ 78708 h 107736"/>
              <a:gd name="connsiteX3" fmla="*/ 80780 w 5204323"/>
              <a:gd name="connsiteY3" fmla="*/ 107736 h 10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323" h="107736">
                <a:moveTo>
                  <a:pt x="5204323" y="20651"/>
                </a:moveTo>
                <a:lnTo>
                  <a:pt x="2606265" y="20651"/>
                </a:lnTo>
                <a:cubicBezTo>
                  <a:pt x="1766855" y="30327"/>
                  <a:pt x="588779" y="64194"/>
                  <a:pt x="167865" y="78708"/>
                </a:cubicBezTo>
                <a:cubicBezTo>
                  <a:pt x="-253049" y="93222"/>
                  <a:pt x="274304" y="-124492"/>
                  <a:pt x="80780" y="107736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 2069"/>
          <p:cNvSpPr/>
          <p:nvPr/>
        </p:nvSpPr>
        <p:spPr>
          <a:xfrm>
            <a:off x="1735311" y="3396343"/>
            <a:ext cx="151546" cy="2351347"/>
          </a:xfrm>
          <a:custGeom>
            <a:avLst/>
            <a:gdLst>
              <a:gd name="connsiteX0" fmla="*/ 151546 w 151546"/>
              <a:gd name="connsiteY0" fmla="*/ 0 h 2351347"/>
              <a:gd name="connsiteX1" fmla="*/ 6403 w 151546"/>
              <a:gd name="connsiteY1" fmla="*/ 2191657 h 2351347"/>
              <a:gd name="connsiteX2" fmla="*/ 20918 w 151546"/>
              <a:gd name="connsiteY2" fmla="*/ 2191657 h 235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6" h="2351347">
                <a:moveTo>
                  <a:pt x="151546" y="0"/>
                </a:moveTo>
                <a:cubicBezTo>
                  <a:pt x="89860" y="913190"/>
                  <a:pt x="28174" y="1826381"/>
                  <a:pt x="6403" y="2191657"/>
                </a:cubicBezTo>
                <a:cubicBezTo>
                  <a:pt x="-15368" y="2556933"/>
                  <a:pt x="25756" y="2179562"/>
                  <a:pt x="20918" y="2191657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reeform 2070"/>
          <p:cNvSpPr/>
          <p:nvPr/>
        </p:nvSpPr>
        <p:spPr>
          <a:xfrm>
            <a:off x="1727200" y="5791200"/>
            <a:ext cx="5355771" cy="261257"/>
          </a:xfrm>
          <a:custGeom>
            <a:avLst/>
            <a:gdLst>
              <a:gd name="connsiteX0" fmla="*/ 0 w 5355771"/>
              <a:gd name="connsiteY0" fmla="*/ 0 h 261257"/>
              <a:gd name="connsiteX1" fmla="*/ 5355771 w 5355771"/>
              <a:gd name="connsiteY1" fmla="*/ 261257 h 261257"/>
              <a:gd name="connsiteX2" fmla="*/ 5355771 w 5355771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771" h="261257">
                <a:moveTo>
                  <a:pt x="0" y="0"/>
                </a:moveTo>
                <a:lnTo>
                  <a:pt x="5355771" y="261257"/>
                </a:lnTo>
                <a:lnTo>
                  <a:pt x="5355771" y="261257"/>
                </a:ln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981371" y="5889171"/>
            <a:ext cx="275771" cy="32657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6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error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2685288"/>
            <a:ext cx="8229600" cy="413613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dirty="0"/>
              <a:t>errors can be eliminated by </a:t>
            </a:r>
            <a:r>
              <a:rPr lang="en-US" dirty="0" smtClean="0"/>
              <a:t>calibrating the </a:t>
            </a:r>
            <a:r>
              <a:rPr lang="en-US" dirty="0"/>
              <a:t>system.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b="1" dirty="0" smtClean="0"/>
              <a:t>Non-Deterministic</a:t>
            </a:r>
            <a:r>
              <a:rPr lang="en-US" dirty="0" smtClean="0"/>
              <a:t> </a:t>
            </a:r>
            <a:r>
              <a:rPr lang="en-US" dirty="0"/>
              <a:t>errors are random errors. They have to be described by error models and will always lead to uncertain position estimate.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Major </a:t>
            </a:r>
            <a:r>
              <a:rPr lang="en-US" dirty="0"/>
              <a:t>Error Sources in </a:t>
            </a:r>
            <a:r>
              <a:rPr lang="en-US" dirty="0" err="1"/>
              <a:t>Odometry</a:t>
            </a:r>
            <a:r>
              <a:rPr lang="en-US" dirty="0"/>
              <a:t>: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Limited </a:t>
            </a:r>
            <a:r>
              <a:rPr lang="en-US" dirty="0"/>
              <a:t>resolution during integration (time increments, measurement resolution</a:t>
            </a:r>
            <a:r>
              <a:rPr lang="en-US" dirty="0" smtClean="0"/>
              <a:t>) (non-deterministic) 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Misalignment </a:t>
            </a:r>
            <a:r>
              <a:rPr lang="en-US" dirty="0"/>
              <a:t>of the wheels (deterministic)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Unequal </a:t>
            </a:r>
            <a:r>
              <a:rPr lang="en-US" dirty="0"/>
              <a:t>wheel diameter (deterministic)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Variation </a:t>
            </a:r>
            <a:r>
              <a:rPr lang="en-US" dirty="0"/>
              <a:t>in the contact point of the wheel (non deterministic)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Unequal </a:t>
            </a:r>
            <a:r>
              <a:rPr lang="en-US" dirty="0"/>
              <a:t>floor contact (slippage, non planar …) (non deterministic)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40" y="1676400"/>
            <a:ext cx="546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2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18193</TotalTime>
  <Words>1078</Words>
  <Application>Microsoft Office PowerPoint</Application>
  <PresentationFormat>On-screen Show (4:3)</PresentationFormat>
  <Paragraphs>201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Eclipse</vt:lpstr>
      <vt:lpstr> Mobile Platform Localization</vt:lpstr>
      <vt:lpstr>Overview of Localization</vt:lpstr>
      <vt:lpstr>Localization – Where am I?</vt:lpstr>
      <vt:lpstr>Navigating between A and B?</vt:lpstr>
      <vt:lpstr>How to navigate between A and B?</vt:lpstr>
      <vt:lpstr>Dead Reckoning</vt:lpstr>
      <vt:lpstr>Dead reckoning – Error Growth</vt:lpstr>
      <vt:lpstr>Odometry and Mapping</vt:lpstr>
      <vt:lpstr>Odometry error sources</vt:lpstr>
      <vt:lpstr>Localization</vt:lpstr>
      <vt:lpstr>Grid-Based Localization and Mapping</vt:lpstr>
      <vt:lpstr>Grid-Based Localization and Mapping</vt:lpstr>
      <vt:lpstr>Grid-Based Localization and Mapping</vt:lpstr>
      <vt:lpstr>Map Matching</vt:lpstr>
      <vt:lpstr>Map Matching</vt:lpstr>
      <vt:lpstr>Matching and Registration</vt:lpstr>
      <vt:lpstr>Matching and Registration</vt:lpstr>
      <vt:lpstr>Matching and Registration</vt:lpstr>
      <vt:lpstr>Matching and Registration</vt:lpstr>
      <vt:lpstr>Matching and Registration</vt:lpstr>
      <vt:lpstr>Continuous Localization and Mapping</vt:lpstr>
      <vt:lpstr>A Brief Recap…</vt:lpstr>
      <vt:lpstr>Some Comments</vt:lpstr>
      <vt:lpstr>Introduction to Image Feature Extraction </vt:lpstr>
      <vt:lpstr>Introduction to Image Feature Extraction</vt:lpstr>
      <vt:lpstr>References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Output Sensors and Digital Communications (SPI, IIC, etc.)</dc:title>
  <dc:creator>ECE</dc:creator>
  <cp:lastModifiedBy>Julian Center</cp:lastModifiedBy>
  <cp:revision>524</cp:revision>
  <dcterms:created xsi:type="dcterms:W3CDTF">2009-01-29T01:18:55Z</dcterms:created>
  <dcterms:modified xsi:type="dcterms:W3CDTF">2017-11-01T21:26:49Z</dcterms:modified>
</cp:coreProperties>
</file>