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772400" cy="19202400"/>
  <p:notesSz cx="7772400" cy="1920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2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5952744"/>
            <a:ext cx="6606540" cy="4032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10753344"/>
            <a:ext cx="5440679" cy="480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4416552"/>
            <a:ext cx="3380994" cy="1267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4416552"/>
            <a:ext cx="3380994" cy="1267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768095"/>
            <a:ext cx="6995159" cy="3072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4416552"/>
            <a:ext cx="6995159" cy="1267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17858232"/>
            <a:ext cx="2487167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17858232"/>
            <a:ext cx="1787652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17858232"/>
            <a:ext cx="1787652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361" y="3945880"/>
            <a:ext cx="4975225" cy="239395"/>
          </a:xfrm>
          <a:custGeom>
            <a:avLst/>
            <a:gdLst/>
            <a:ahLst/>
            <a:cxnLst/>
            <a:rect l="l" t="t" r="r" b="b"/>
            <a:pathLst>
              <a:path w="4975225" h="239395">
                <a:moveTo>
                  <a:pt x="0" y="239267"/>
                </a:moveTo>
                <a:lnTo>
                  <a:pt x="4975219" y="239267"/>
                </a:lnTo>
                <a:lnTo>
                  <a:pt x="4975219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786" y="4179052"/>
            <a:ext cx="5492115" cy="239395"/>
          </a:xfrm>
          <a:custGeom>
            <a:avLst/>
            <a:gdLst/>
            <a:ahLst/>
            <a:cxnLst/>
            <a:rect l="l" t="t" r="r" b="b"/>
            <a:pathLst>
              <a:path w="5492115" h="239395">
                <a:moveTo>
                  <a:pt x="0" y="239267"/>
                </a:moveTo>
                <a:lnTo>
                  <a:pt x="5491855" y="239267"/>
                </a:lnTo>
                <a:lnTo>
                  <a:pt x="5491855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1786" y="4646920"/>
            <a:ext cx="5492115" cy="239395"/>
          </a:xfrm>
          <a:custGeom>
            <a:avLst/>
            <a:gdLst/>
            <a:ahLst/>
            <a:cxnLst/>
            <a:rect l="l" t="t" r="r" b="b"/>
            <a:pathLst>
              <a:path w="5492115" h="239395">
                <a:moveTo>
                  <a:pt x="0" y="239267"/>
                </a:moveTo>
                <a:lnTo>
                  <a:pt x="5491855" y="239267"/>
                </a:lnTo>
                <a:lnTo>
                  <a:pt x="5491855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1786" y="4880092"/>
            <a:ext cx="5492115" cy="239395"/>
          </a:xfrm>
          <a:custGeom>
            <a:avLst/>
            <a:gdLst/>
            <a:ahLst/>
            <a:cxnLst/>
            <a:rect l="l" t="t" r="r" b="b"/>
            <a:pathLst>
              <a:path w="5492115" h="239395">
                <a:moveTo>
                  <a:pt x="0" y="239267"/>
                </a:moveTo>
                <a:lnTo>
                  <a:pt x="5491855" y="239267"/>
                </a:lnTo>
                <a:lnTo>
                  <a:pt x="5491855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1786" y="5348356"/>
            <a:ext cx="1188720" cy="239395"/>
          </a:xfrm>
          <a:custGeom>
            <a:avLst/>
            <a:gdLst/>
            <a:ahLst/>
            <a:cxnLst/>
            <a:rect l="l" t="t" r="r" b="b"/>
            <a:pathLst>
              <a:path w="1188720" h="239395">
                <a:moveTo>
                  <a:pt x="0" y="239267"/>
                </a:moveTo>
                <a:lnTo>
                  <a:pt x="1188719" y="239267"/>
                </a:lnTo>
                <a:lnTo>
                  <a:pt x="1188719" y="0"/>
                </a:lnTo>
                <a:lnTo>
                  <a:pt x="0" y="0"/>
                </a:lnTo>
                <a:lnTo>
                  <a:pt x="0" y="239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9086" y="932439"/>
            <a:ext cx="5518150" cy="9107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95900"/>
              </a:lnSpc>
            </a:pPr>
            <a:r>
              <a:rPr sz="1600" spc="-10" dirty="0">
                <a:latin typeface="Times New Roman"/>
                <a:cs typeface="Times New Roman"/>
              </a:rPr>
              <a:t>Lea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ned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about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he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Pest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Anal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sis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PEST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ds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Political Eco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cal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Soci</a:t>
            </a:r>
            <a:r>
              <a:rPr sz="1600" spc="-5" dirty="0">
                <a:latin typeface="Times New Roman"/>
                <a:cs typeface="Times New Roman"/>
              </a:rPr>
              <a:t>al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Tech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ical.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Also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got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ili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insilico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dicine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which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rtificial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intelligenc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driven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pha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- technology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ission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accel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drug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very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develop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leveragi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our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rapi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evolving,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rieta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y plat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ross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biolog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ist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nd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clinical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devel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ent.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This Pha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.AI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plat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has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potential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rapi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ly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bring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vel breakt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gh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icines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patients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reasing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costs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 incre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sing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probabilities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success.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u="sng" spc="-10" dirty="0">
                <a:latin typeface="Times New Roman"/>
                <a:cs typeface="Times New Roman"/>
              </a:rPr>
              <a:t>ML Lan</a:t>
            </a:r>
            <a:r>
              <a:rPr sz="1600" u="sng" spc="-5" dirty="0">
                <a:latin typeface="Times New Roman"/>
                <a:cs typeface="Times New Roman"/>
              </a:rPr>
              <a:t>d</a:t>
            </a:r>
            <a:r>
              <a:rPr sz="1600" u="sng" spc="-10" dirty="0">
                <a:latin typeface="Times New Roman"/>
                <a:cs typeface="Times New Roman"/>
              </a:rPr>
              <a:t>sca</a:t>
            </a:r>
            <a:r>
              <a:rPr sz="1600" u="sng" spc="-5" dirty="0">
                <a:latin typeface="Times New Roman"/>
                <a:cs typeface="Times New Roman"/>
              </a:rPr>
              <a:t>p</a:t>
            </a:r>
            <a:r>
              <a:rPr sz="1600" u="sng" spc="-10" dirty="0">
                <a:latin typeface="Times New Roman"/>
                <a:cs typeface="Times New Roman"/>
              </a:rPr>
              <a:t>e for</a:t>
            </a:r>
            <a:r>
              <a:rPr sz="1600" u="sng" spc="-15" dirty="0">
                <a:latin typeface="Times New Roman"/>
                <a:cs typeface="Times New Roman"/>
              </a:rPr>
              <a:t> </a:t>
            </a:r>
            <a:r>
              <a:rPr sz="1600" u="sng" spc="-10" dirty="0">
                <a:latin typeface="Times New Roman"/>
                <a:cs typeface="Times New Roman"/>
              </a:rPr>
              <a:t>Pha</a:t>
            </a:r>
            <a:r>
              <a:rPr sz="1600" u="sng" spc="-5" dirty="0">
                <a:latin typeface="Times New Roman"/>
                <a:cs typeface="Times New Roman"/>
              </a:rPr>
              <a:t>r</a:t>
            </a:r>
            <a:r>
              <a:rPr sz="1600" u="sng" spc="-35" dirty="0">
                <a:latin typeface="Times New Roman"/>
                <a:cs typeface="Times New Roman"/>
              </a:rPr>
              <a:t>m</a:t>
            </a:r>
            <a:r>
              <a:rPr sz="1600" u="sng" spc="-5" dirty="0">
                <a:latin typeface="Times New Roman"/>
                <a:cs typeface="Times New Roman"/>
              </a:rPr>
              <a:t>ac</a:t>
            </a:r>
            <a:r>
              <a:rPr sz="1600" u="sng" spc="-1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600" spc="-10" dirty="0">
                <a:latin typeface="Times New Roman"/>
                <a:cs typeface="Times New Roman"/>
              </a:rPr>
              <a:t>There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universit</a:t>
            </a:r>
            <a:r>
              <a:rPr sz="1600" spc="-5" dirty="0">
                <a:latin typeface="Times New Roman"/>
                <a:cs typeface="Times New Roman"/>
              </a:rPr>
              <a:t>y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labs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worki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across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 globe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dy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theoretical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ects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ach</a:t>
            </a:r>
            <a:r>
              <a:rPr sz="1600" spc="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learni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 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vario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ns.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a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explore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understand artificial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intelligence,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including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ac</a:t>
            </a:r>
            <a:r>
              <a:rPr sz="1600" spc="-10" dirty="0">
                <a:latin typeface="Times New Roman"/>
                <a:cs typeface="Times New Roman"/>
              </a:rPr>
              <a:t>hine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learni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deep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learni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g, n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rical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iz</a:t>
            </a:r>
            <a:r>
              <a:rPr sz="1600" spc="-10" dirty="0">
                <a:latin typeface="Times New Roman"/>
                <a:cs typeface="Times New Roman"/>
              </a:rPr>
              <a:t>ation,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natural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language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processing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 perf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arch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their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applicability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ns.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top 3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universit</a:t>
            </a:r>
            <a:r>
              <a:rPr sz="1600" spc="-15" dirty="0">
                <a:latin typeface="Times New Roman"/>
                <a:cs typeface="Times New Roman"/>
              </a:rPr>
              <a:t>y-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ML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labs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Sta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ord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Universit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University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 Mi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higan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Massac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h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usetts</a:t>
            </a:r>
            <a:r>
              <a:rPr sz="1600" spc="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Institute</a:t>
            </a:r>
            <a:r>
              <a:rPr sz="1600" spc="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f</a:t>
            </a:r>
            <a:r>
              <a:rPr sz="1600" spc="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Tech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ol</a:t>
            </a:r>
            <a:r>
              <a:rPr sz="1600" spc="-20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gy</a:t>
            </a:r>
            <a:r>
              <a:rPr sz="1600" spc="5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(</a:t>
            </a:r>
            <a:r>
              <a:rPr sz="1600" spc="-15" dirty="0">
                <a:solidFill>
                  <a:srgbClr val="1A1A1A"/>
                </a:solidFill>
                <a:latin typeface="Times New Roman"/>
                <a:cs typeface="Times New Roman"/>
              </a:rPr>
              <a:t>M</a:t>
            </a:r>
            <a:r>
              <a:rPr sz="1600" spc="-20" dirty="0">
                <a:solidFill>
                  <a:srgbClr val="1A1A1A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T).</a:t>
            </a:r>
            <a:r>
              <a:rPr sz="1600" spc="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There are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lot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f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corp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rate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ML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labs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l</a:t>
            </a:r>
            <a:r>
              <a:rPr sz="1600" spc="0" dirty="0">
                <a:solidFill>
                  <a:srgbClr val="1A1A1A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ke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1A1A1A"/>
                </a:solidFill>
                <a:latin typeface="Times New Roman"/>
                <a:cs typeface="Times New Roman"/>
              </a:rPr>
              <a:t>Dat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L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abs,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di</a:t>
            </a:r>
            <a:r>
              <a:rPr sz="1600" spc="0" dirty="0">
                <a:solidFill>
                  <a:srgbClr val="1A1A1A"/>
                </a:solidFill>
                <a:latin typeface="Times New Roman"/>
                <a:cs typeface="Times New Roman"/>
              </a:rPr>
              <a:t>u</a:t>
            </a:r>
            <a:r>
              <a:rPr sz="1600" spc="-15" dirty="0">
                <a:solidFill>
                  <a:srgbClr val="1A1A1A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 So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tware, </a:t>
            </a:r>
            <a:r>
              <a:rPr sz="1600" spc="0" dirty="0">
                <a:solidFill>
                  <a:srgbClr val="1A1A1A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Tech</a:t>
            </a:r>
            <a:r>
              <a:rPr sz="16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1A1A1A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1A1A1A"/>
                </a:solidFill>
                <a:latin typeface="Times New Roman"/>
                <a:cs typeface="Times New Roman"/>
              </a:rPr>
              <a:t>rt.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indent="553085" algn="just">
              <a:lnSpc>
                <a:spcPct val="95800"/>
              </a:lnSpc>
            </a:pP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wa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don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nual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fittin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ode</a:t>
            </a:r>
            <a:r>
              <a:rPr sz="1600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f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ework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Pha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co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pid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ology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project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 Linear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ressi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Godelisati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</a:t>
            </a:r>
            <a:r>
              <a:rPr sz="1600" spc="-2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covered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Kurt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Godel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has been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convert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giving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0" dirty="0">
                <a:latin typeface="Times New Roman"/>
                <a:cs typeface="Times New Roman"/>
              </a:rPr>
              <a:t>u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bers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alphabeti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al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variables 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collected.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codi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rom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crat</a:t>
            </a:r>
            <a:r>
              <a:rPr sz="1600" spc="-1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was</a:t>
            </a:r>
            <a:r>
              <a:rPr sz="1600" spc="-10" dirty="0">
                <a:latin typeface="Times New Roman"/>
                <a:cs typeface="Times New Roman"/>
              </a:rPr>
              <a:t> di</a:t>
            </a:r>
            <a:r>
              <a:rPr sz="1600" spc="-5" dirty="0">
                <a:latin typeface="Times New Roman"/>
                <a:cs typeface="Times New Roman"/>
              </a:rPr>
              <a:t>ffi</a:t>
            </a:r>
            <a:r>
              <a:rPr sz="1600" spc="-2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ult.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Scikit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ework.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Linear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ressi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 between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late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actors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wa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done.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neural networks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bio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1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tic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networks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iking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neu</a:t>
            </a:r>
            <a:r>
              <a:rPr sz="1600" spc="-3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networks, cor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elating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input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ou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put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variable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does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give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ability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wit</a:t>
            </a:r>
            <a:r>
              <a:rPr sz="1600" spc="-10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collected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ts val="1880"/>
              </a:lnSpc>
            </a:pPr>
            <a:r>
              <a:rPr sz="1600" u="sng" spc="-10" dirty="0">
                <a:latin typeface="Times New Roman"/>
                <a:cs typeface="Times New Roman"/>
              </a:rPr>
              <a:t>ML ALGORITH</a:t>
            </a:r>
            <a:r>
              <a:rPr sz="1600" u="sng" spc="-15" dirty="0">
                <a:latin typeface="Times New Roman"/>
                <a:cs typeface="Times New Roman"/>
              </a:rPr>
              <a:t>MS</a:t>
            </a:r>
            <a:r>
              <a:rPr sz="1600" u="sng" spc="-10" dirty="0">
                <a:latin typeface="Times New Roman"/>
                <a:cs typeface="Times New Roman"/>
              </a:rPr>
              <a:t> USED</a:t>
            </a:r>
            <a:r>
              <a:rPr sz="1600" u="sng" dirty="0">
                <a:latin typeface="Times New Roman"/>
                <a:cs typeface="Times New Roman"/>
              </a:rPr>
              <a:t> </a:t>
            </a:r>
            <a:r>
              <a:rPr sz="1600" u="sng" spc="-20" dirty="0">
                <a:latin typeface="Times New Roman"/>
                <a:cs typeface="Times New Roman"/>
              </a:rPr>
              <a:t>I</a:t>
            </a:r>
            <a:r>
              <a:rPr sz="1600" u="sng" spc="-15" dirty="0">
                <a:latin typeface="Times New Roman"/>
                <a:cs typeface="Times New Roman"/>
              </a:rPr>
              <a:t>N</a:t>
            </a:r>
            <a:r>
              <a:rPr sz="1600" u="sng" dirty="0">
                <a:latin typeface="Times New Roman"/>
                <a:cs typeface="Times New Roman"/>
              </a:rPr>
              <a:t> </a:t>
            </a:r>
            <a:r>
              <a:rPr sz="1600" u="sng" spc="-15" dirty="0">
                <a:latin typeface="Times New Roman"/>
                <a:cs typeface="Times New Roman"/>
              </a:rPr>
              <a:t>HEAL</a:t>
            </a:r>
            <a:r>
              <a:rPr sz="1600" u="sng" spc="-20" dirty="0">
                <a:latin typeface="Times New Roman"/>
                <a:cs typeface="Times New Roman"/>
              </a:rPr>
              <a:t>T</a:t>
            </a:r>
            <a:r>
              <a:rPr sz="1600" u="sng" spc="-15" dirty="0">
                <a:latin typeface="Times New Roman"/>
                <a:cs typeface="Times New Roman"/>
              </a:rPr>
              <a:t>H</a:t>
            </a:r>
            <a:r>
              <a:rPr sz="1600" u="sng" dirty="0">
                <a:latin typeface="Times New Roman"/>
                <a:cs typeface="Times New Roman"/>
              </a:rPr>
              <a:t> </a:t>
            </a:r>
            <a:r>
              <a:rPr sz="1600" u="sng" spc="-15" dirty="0">
                <a:latin typeface="Times New Roman"/>
                <a:cs typeface="Times New Roman"/>
              </a:rPr>
              <a:t>CARE</a:t>
            </a:r>
            <a:endParaRPr sz="1600">
              <a:latin typeface="Times New Roman"/>
              <a:cs typeface="Times New Roman"/>
            </a:endParaRPr>
          </a:p>
          <a:p>
            <a:pPr marL="12700" marR="12065" algn="just">
              <a:lnSpc>
                <a:spcPts val="1839"/>
              </a:lnSpc>
              <a:spcBef>
                <a:spcPts val="85"/>
              </a:spcBef>
            </a:pPr>
            <a:r>
              <a:rPr sz="1600" spc="-10" dirty="0">
                <a:latin typeface="Times New Roman"/>
                <a:cs typeface="Times New Roman"/>
              </a:rPr>
              <a:t>AI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wide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usa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gi</a:t>
            </a:r>
            <a:r>
              <a:rPr sz="1600" spc="-20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appro</a:t>
            </a:r>
            <a:r>
              <a:rPr sz="1600" spc="-5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riate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ised drug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better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ou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pat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ent.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086" y="932439"/>
            <a:ext cx="5514975" cy="303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95800"/>
              </a:lnSpc>
            </a:pPr>
            <a:r>
              <a:rPr sz="1600" spc="-10" dirty="0">
                <a:latin typeface="Times New Roman"/>
                <a:cs typeface="Times New Roman"/>
              </a:rPr>
              <a:t>like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case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disease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diagnosis,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personalised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</a:t>
            </a:r>
            <a:r>
              <a:rPr sz="1600" spc="2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nt,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drug disc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very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epid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ic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outbreak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diction.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has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potential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ical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pha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-5" dirty="0">
                <a:latin typeface="Times New Roman"/>
                <a:cs typeface="Times New Roman"/>
              </a:rPr>
              <a:t>ar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red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cing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2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p</a:t>
            </a:r>
            <a:r>
              <a:rPr sz="1600" spc="-10" dirty="0">
                <a:latin typeface="Times New Roman"/>
                <a:cs typeface="Times New Roman"/>
              </a:rPr>
              <a:t>ro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in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erve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tions.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also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helping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he pha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   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essionals</a:t>
            </a:r>
            <a:r>
              <a:rPr sz="1600" dirty="0">
                <a:latin typeface="Times New Roman"/>
                <a:cs typeface="Times New Roman"/>
              </a:rPr>
              <a:t>    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  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3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oper</a:t>
            </a:r>
            <a:r>
              <a:rPr sz="1600" dirty="0">
                <a:latin typeface="Times New Roman"/>
                <a:cs typeface="Times New Roman"/>
              </a:rPr>
              <a:t>    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Medicati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   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Therapy Mana</a:t>
            </a:r>
            <a:r>
              <a:rPr sz="1600" spc="-5" dirty="0">
                <a:latin typeface="Times New Roman"/>
                <a:cs typeface="Times New Roman"/>
              </a:rPr>
              <a:t>ge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Pha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cokineti</a:t>
            </a:r>
            <a:r>
              <a:rPr sz="1600" spc="5" dirty="0">
                <a:latin typeface="Times New Roman"/>
                <a:cs typeface="Times New Roman"/>
              </a:rPr>
              <a:t>c</a:t>
            </a:r>
            <a:r>
              <a:rPr sz="1600" spc="-15" dirty="0">
                <a:latin typeface="Times New Roman"/>
                <a:cs typeface="Times New Roman"/>
              </a:rPr>
              <a:t>-</a:t>
            </a:r>
            <a:r>
              <a:rPr sz="1600" spc="-10" dirty="0">
                <a:latin typeface="Times New Roman"/>
                <a:cs typeface="Times New Roman"/>
              </a:rPr>
              <a:t>guided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dosing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eventually decisi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spc="-2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age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odels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like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linear regressi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 clinical</a:t>
            </a:r>
            <a:r>
              <a:rPr sz="1600" spc="-5" dirty="0">
                <a:latin typeface="Times New Roman"/>
                <a:cs typeface="Times New Roman"/>
              </a:rPr>
              <a:t> t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als.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ML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odels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by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Pha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15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pan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es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includes Re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ressi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Classi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ication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st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ring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thod.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th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pervised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supervised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ning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by Pha</a:t>
            </a:r>
            <a:r>
              <a:rPr sz="1600" spc="0" dirty="0">
                <a:latin typeface="Times New Roman"/>
                <a:cs typeface="Times New Roman"/>
              </a:rPr>
              <a:t>r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panies.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086" y="5372486"/>
            <a:ext cx="5518150" cy="4667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600" u="sng" spc="-10" dirty="0">
                <a:latin typeface="Times New Roman"/>
                <a:cs typeface="Times New Roman"/>
              </a:rPr>
              <a:t>SCIK</a:t>
            </a:r>
            <a:r>
              <a:rPr sz="1600" u="sng" spc="-5" dirty="0">
                <a:latin typeface="Times New Roman"/>
                <a:cs typeface="Times New Roman"/>
              </a:rPr>
              <a:t>I</a:t>
            </a:r>
            <a:r>
              <a:rPr sz="1600" u="sng" spc="-10" dirty="0">
                <a:latin typeface="Times New Roman"/>
                <a:cs typeface="Times New Roman"/>
              </a:rPr>
              <a:t>T</a:t>
            </a:r>
            <a:r>
              <a:rPr sz="1600" u="sng" spc="-15" dirty="0">
                <a:latin typeface="Times New Roman"/>
                <a:cs typeface="Times New Roman"/>
              </a:rPr>
              <a:t> </a:t>
            </a:r>
            <a:r>
              <a:rPr sz="1600" u="sng" spc="-5" dirty="0">
                <a:latin typeface="Times New Roman"/>
                <a:cs typeface="Times New Roman"/>
              </a:rPr>
              <a:t>L</a:t>
            </a:r>
            <a:r>
              <a:rPr sz="1600" u="sng" spc="-15" dirty="0">
                <a:latin typeface="Times New Roman"/>
                <a:cs typeface="Times New Roman"/>
              </a:rPr>
              <a:t>EARN</a:t>
            </a:r>
            <a:r>
              <a:rPr sz="1600" u="sng" spc="0" dirty="0">
                <a:latin typeface="Times New Roman"/>
                <a:cs typeface="Times New Roman"/>
              </a:rPr>
              <a:t> </a:t>
            </a:r>
            <a:r>
              <a:rPr sz="1600" u="sng" spc="-10" dirty="0">
                <a:latin typeface="Times New Roman"/>
                <a:cs typeface="Times New Roman"/>
              </a:rPr>
              <a:t>-</a:t>
            </a:r>
            <a:r>
              <a:rPr sz="1600" u="sng" spc="5" dirty="0">
                <a:latin typeface="Times New Roman"/>
                <a:cs typeface="Times New Roman"/>
              </a:rPr>
              <a:t> </a:t>
            </a:r>
            <a:r>
              <a:rPr sz="1600" u="sng" spc="-15" dirty="0">
                <a:latin typeface="Times New Roman"/>
                <a:cs typeface="Times New Roman"/>
              </a:rPr>
              <a:t>FRAM</a:t>
            </a:r>
            <a:r>
              <a:rPr sz="1600" u="sng" spc="-5" dirty="0">
                <a:latin typeface="Times New Roman"/>
                <a:cs typeface="Times New Roman"/>
              </a:rPr>
              <a:t>E</a:t>
            </a:r>
            <a:r>
              <a:rPr sz="1600" u="sng" spc="-15" dirty="0">
                <a:latin typeface="Times New Roman"/>
                <a:cs typeface="Times New Roman"/>
              </a:rPr>
              <a:t>WORK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600" spc="-10" dirty="0">
                <a:latin typeface="Times New Roman"/>
                <a:cs typeface="Times New Roman"/>
              </a:rPr>
              <a:t>The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ework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cikit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ser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4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rien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dl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,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4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wel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l-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doc</a:t>
            </a:r>
            <a:r>
              <a:rPr sz="1600" spc="0" dirty="0">
                <a:solidFill>
                  <a:srgbClr val="545454"/>
                </a:solidFill>
                <a:latin typeface="Times New Roman"/>
                <a:cs typeface="Times New Roman"/>
              </a:rPr>
              <a:t>u</a:t>
            </a:r>
            <a:r>
              <a:rPr sz="1600" spc="-50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ented and</a:t>
            </a:r>
            <a:r>
              <a:rPr sz="1600" spc="5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ro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ust</a:t>
            </a:r>
            <a:r>
              <a:rPr sz="1600" spc="5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545454"/>
                </a:solidFill>
                <a:latin typeface="Times New Roman"/>
                <a:cs typeface="Times New Roman"/>
              </a:rPr>
              <a:t>ML</a:t>
            </a:r>
            <a:r>
              <a:rPr sz="1600" spc="4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li</a:t>
            </a:r>
            <a:r>
              <a:rPr sz="1600" spc="0" dirty="0">
                <a:solidFill>
                  <a:srgbClr val="545454"/>
                </a:solidFill>
                <a:latin typeface="Times New Roman"/>
                <a:cs typeface="Times New Roman"/>
              </a:rPr>
              <a:t>b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rary.</a:t>
            </a:r>
            <a:r>
              <a:rPr sz="1600" spc="6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It</a:t>
            </a:r>
            <a:r>
              <a:rPr sz="1600" spc="5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contains</a:t>
            </a:r>
            <a:r>
              <a:rPr sz="1600" spc="5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</a:t>
            </a:r>
            <a:r>
              <a:rPr sz="1600" spc="6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set</a:t>
            </a:r>
            <a:r>
              <a:rPr sz="1600" spc="5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of</a:t>
            </a:r>
            <a:r>
              <a:rPr sz="1600" spc="6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use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ul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algor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1600" spc="0" dirty="0">
                <a:solidFill>
                  <a:srgbClr val="545454"/>
                </a:solidFill>
                <a:latin typeface="Times New Roman"/>
                <a:cs typeface="Times New Roman"/>
              </a:rPr>
              <a:t>h</a:t>
            </a:r>
            <a:r>
              <a:rPr sz="1600" spc="-50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s</a:t>
            </a:r>
            <a:r>
              <a:rPr sz="1600" spc="6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which can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be</a:t>
            </a:r>
            <a:r>
              <a:rPr sz="1600" spc="1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used</a:t>
            </a:r>
            <a:r>
              <a:rPr sz="1600" spc="1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or</a:t>
            </a:r>
            <a:r>
              <a:rPr sz="1600" spc="1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th</a:t>
            </a:r>
            <a:r>
              <a:rPr sz="1600" spc="-25" dirty="0">
                <a:solidFill>
                  <a:srgbClr val="545454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1600" spc="1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can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easily</a:t>
            </a:r>
            <a:r>
              <a:rPr sz="1600" spc="1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be</a:t>
            </a:r>
            <a:r>
              <a:rPr sz="1600" spc="1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545454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0" dirty="0">
                <a:solidFill>
                  <a:srgbClr val="545454"/>
                </a:solidFill>
                <a:latin typeface="Times New Roman"/>
                <a:cs typeface="Times New Roman"/>
              </a:rPr>
              <a:t>p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le</a:t>
            </a:r>
            <a:r>
              <a:rPr sz="1600" spc="-35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ented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and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twe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ked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or</a:t>
            </a:r>
            <a:r>
              <a:rPr sz="1600" spc="1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the purp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o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ses</a:t>
            </a:r>
            <a:r>
              <a:rPr sz="1600" spc="114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of</a:t>
            </a:r>
            <a:r>
              <a:rPr sz="1600" spc="1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classification</a:t>
            </a:r>
            <a:r>
              <a:rPr sz="1600" spc="1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and</a:t>
            </a:r>
            <a:r>
              <a:rPr sz="1600" spc="1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other</a:t>
            </a:r>
            <a:r>
              <a:rPr sz="1600" spc="11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chine</a:t>
            </a:r>
            <a:r>
              <a:rPr sz="1600" spc="1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learni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g</a:t>
            </a:r>
            <a:r>
              <a:rPr sz="1600" spc="1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tas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k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s.</a:t>
            </a:r>
            <a:r>
              <a:rPr sz="1600" spc="17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There are</a:t>
            </a:r>
            <a:r>
              <a:rPr sz="1600" spc="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inputs</a:t>
            </a:r>
            <a:r>
              <a:rPr sz="1600" spc="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and</a:t>
            </a:r>
            <a:r>
              <a:rPr sz="1600" spc="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ou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puts</a:t>
            </a:r>
            <a:r>
              <a:rPr sz="1600" spc="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in</a:t>
            </a:r>
            <a:r>
              <a:rPr sz="1600" spc="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Machi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</a:t>
            </a:r>
            <a:r>
              <a:rPr sz="1600" spc="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Lea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ning</a:t>
            </a:r>
            <a:r>
              <a:rPr sz="1600" spc="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in</a:t>
            </a:r>
            <a:r>
              <a:rPr sz="1600" spc="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which</a:t>
            </a:r>
            <a:r>
              <a:rPr sz="1600" spc="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he</a:t>
            </a:r>
            <a:r>
              <a:rPr sz="1600" spc="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inputs</a:t>
            </a:r>
            <a:r>
              <a:rPr sz="1600" spc="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are referred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to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features</a:t>
            </a:r>
            <a:r>
              <a:rPr sz="1600" spc="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where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as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outputs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are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er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ed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to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as</a:t>
            </a:r>
            <a:r>
              <a:rPr sz="1600" spc="1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la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bels.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Classi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ication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 </a:t>
            </a:r>
            <a:r>
              <a:rPr sz="1600" spc="-9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is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 </a:t>
            </a:r>
            <a:r>
              <a:rPr sz="1600" spc="-11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 </a:t>
            </a:r>
            <a:r>
              <a:rPr sz="1600" spc="-10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y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pe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 </a:t>
            </a:r>
            <a:r>
              <a:rPr sz="1600" spc="-10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of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 </a:t>
            </a:r>
            <a:r>
              <a:rPr sz="1600" spc="-9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Supervised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 </a:t>
            </a:r>
            <a:r>
              <a:rPr sz="1600" spc="-9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Lea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ning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 </a:t>
            </a:r>
            <a:r>
              <a:rPr sz="1600" spc="-9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in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  </a:t>
            </a:r>
            <a:r>
              <a:rPr sz="1600" spc="-9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Machi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n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 Lea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ning</a:t>
            </a:r>
            <a:r>
              <a:rPr sz="1600" spc="1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in</a:t>
            </a:r>
            <a:r>
              <a:rPr sz="1600" spc="1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which</a:t>
            </a:r>
            <a:r>
              <a:rPr sz="1600" spc="1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the</a:t>
            </a:r>
            <a:r>
              <a:rPr sz="1600" spc="1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s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a</a:t>
            </a:r>
            <a:r>
              <a:rPr sz="1600" spc="-35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ple</a:t>
            </a:r>
            <a:r>
              <a:rPr sz="1600" spc="1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belongs</a:t>
            </a:r>
            <a:r>
              <a:rPr sz="1600" spc="1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to</a:t>
            </a:r>
            <a:r>
              <a:rPr sz="1600" spc="1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two</a:t>
            </a:r>
            <a:r>
              <a:rPr sz="1600" spc="1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or</a:t>
            </a:r>
            <a:r>
              <a:rPr sz="1600" spc="1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</a:t>
            </a:r>
            <a:r>
              <a:rPr sz="1600" spc="1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clas</a:t>
            </a:r>
            <a:r>
              <a:rPr sz="1600" spc="30" dirty="0">
                <a:solidFill>
                  <a:srgbClr val="545454"/>
                </a:solidFill>
                <a:latin typeface="Times New Roman"/>
                <a:cs typeface="Times New Roman"/>
              </a:rPr>
              <a:t>s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es</a:t>
            </a:r>
            <a:r>
              <a:rPr sz="1600" spc="12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and we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want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to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learn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o</a:t>
            </a:r>
            <a:r>
              <a:rPr sz="1600" spc="-15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7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al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eady</a:t>
            </a:r>
            <a:r>
              <a:rPr sz="1600" spc="8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la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belled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data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how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to</a:t>
            </a:r>
            <a:r>
              <a:rPr sz="1600" spc="8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predict</a:t>
            </a:r>
            <a:r>
              <a:rPr sz="1600" spc="9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the class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of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nlabeled</a:t>
            </a:r>
            <a:r>
              <a:rPr sz="1600" spc="1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data.</a:t>
            </a:r>
            <a:r>
              <a:rPr sz="1600" spc="3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Uns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u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pervised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Lea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ning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is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where</a:t>
            </a:r>
            <a:r>
              <a:rPr sz="1600" spc="1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data</a:t>
            </a:r>
            <a:r>
              <a:rPr sz="1600" spc="1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is</a:t>
            </a:r>
            <a:r>
              <a:rPr sz="1600" spc="2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ed to</a:t>
            </a:r>
            <a:r>
              <a:rPr sz="1600" spc="15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the</a:t>
            </a:r>
            <a:r>
              <a:rPr sz="1600" spc="14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network</a:t>
            </a:r>
            <a:r>
              <a:rPr sz="1600" spc="15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in</a:t>
            </a:r>
            <a:r>
              <a:rPr sz="1600" spc="14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unlabeled</a:t>
            </a:r>
            <a:r>
              <a:rPr sz="1600" spc="15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and</a:t>
            </a:r>
            <a:r>
              <a:rPr sz="1600" spc="15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the</a:t>
            </a:r>
            <a:r>
              <a:rPr sz="1600" spc="13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network</a:t>
            </a:r>
            <a:r>
              <a:rPr sz="1600" spc="16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ust</a:t>
            </a:r>
            <a:r>
              <a:rPr sz="1600" spc="15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ry</a:t>
            </a:r>
            <a:r>
              <a:rPr sz="1600" spc="14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</a:t>
            </a:r>
            <a:r>
              <a:rPr sz="1600" spc="15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learn</a:t>
            </a:r>
            <a:r>
              <a:rPr sz="1600" spc="15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or itself</a:t>
            </a:r>
            <a:r>
              <a:rPr sz="1600" spc="16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what</a:t>
            </a:r>
            <a:r>
              <a:rPr sz="1600" spc="15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eatures</a:t>
            </a:r>
            <a:r>
              <a:rPr sz="1600" spc="14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are</a:t>
            </a:r>
            <a:r>
              <a:rPr sz="1600" spc="14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545454"/>
                </a:solidFill>
                <a:latin typeface="Times New Roman"/>
                <a:cs typeface="Times New Roman"/>
              </a:rPr>
              <a:t>i</a:t>
            </a:r>
            <a:r>
              <a:rPr sz="1600" spc="-50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por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ant.</a:t>
            </a:r>
            <a:r>
              <a:rPr sz="1600" spc="17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C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lassi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icat</a:t>
            </a:r>
            <a:r>
              <a:rPr sz="1600" dirty="0">
                <a:solidFill>
                  <a:srgbClr val="545454"/>
                </a:solidFill>
                <a:latin typeface="Times New Roman"/>
                <a:cs typeface="Times New Roman"/>
              </a:rPr>
              <a:t>i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on</a:t>
            </a:r>
            <a:r>
              <a:rPr sz="1600" spc="15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is</a:t>
            </a:r>
            <a:r>
              <a:rPr sz="1600" spc="150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us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d</a:t>
            </a:r>
            <a:r>
              <a:rPr sz="1600" spc="15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or</a:t>
            </a:r>
            <a:r>
              <a:rPr sz="1600" spc="14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Sp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 detection, </a:t>
            </a:r>
            <a:r>
              <a:rPr sz="1600" spc="0" dirty="0">
                <a:solidFill>
                  <a:srgbClr val="545454"/>
                </a:solidFill>
                <a:latin typeface="Times New Roman"/>
                <a:cs typeface="Times New Roman"/>
              </a:rPr>
              <a:t>i</a:t>
            </a:r>
            <a:r>
              <a:rPr sz="1600" spc="-35" dirty="0">
                <a:solidFill>
                  <a:srgbClr val="545454"/>
                </a:solidFill>
                <a:latin typeface="Times New Roman"/>
                <a:cs typeface="Times New Roman"/>
              </a:rPr>
              <a:t>m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age</a:t>
            </a:r>
            <a:r>
              <a:rPr sz="1600" spc="5" dirty="0">
                <a:solidFill>
                  <a:srgbClr val="545454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545454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e</a:t>
            </a:r>
            <a:r>
              <a:rPr sz="1600" spc="-10" dirty="0">
                <a:solidFill>
                  <a:srgbClr val="545454"/>
                </a:solidFill>
                <a:latin typeface="Times New Roman"/>
                <a:cs typeface="Times New Roman"/>
              </a:rPr>
              <a:t>cognitio</a:t>
            </a:r>
            <a:r>
              <a:rPr sz="1600" spc="15" dirty="0">
                <a:solidFill>
                  <a:srgbClr val="545454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545454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8890" algn="just">
              <a:lnSpc>
                <a:spcPts val="1839"/>
              </a:lnSpc>
            </a:pPr>
            <a:r>
              <a:rPr sz="1600" spc="-10" dirty="0">
                <a:latin typeface="Times New Roman"/>
                <a:cs typeface="Times New Roman"/>
              </a:rPr>
              <a:t>Cl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stering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ther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work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which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 divided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into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spc="-20" dirty="0">
                <a:latin typeface="Times New Roman"/>
                <a:cs typeface="Times New Roman"/>
              </a:rPr>
              <a:t>u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er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ps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that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points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086" y="932439"/>
            <a:ext cx="5511800" cy="139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839"/>
              </a:lnSpc>
            </a:pPr>
            <a:r>
              <a:rPr sz="1600" spc="-10" dirty="0">
                <a:latin typeface="Times New Roman"/>
                <a:cs typeface="Times New Roman"/>
              </a:rPr>
              <a:t>gro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ps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ore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</a:t>
            </a:r>
            <a:r>
              <a:rPr sz="1600" spc="-30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lar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other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points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gro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 also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diss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l</a:t>
            </a:r>
            <a:r>
              <a:rPr sz="1600" spc="-10" dirty="0">
                <a:latin typeface="Times New Roman"/>
                <a:cs typeface="Times New Roman"/>
              </a:rPr>
              <a:t>ar 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ints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ot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er gro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ps.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600" spc="-10" dirty="0">
                <a:latin typeface="Times New Roman"/>
                <a:cs typeface="Times New Roman"/>
              </a:rPr>
              <a:t>Re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ressi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another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technique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invest</a:t>
            </a:r>
            <a:r>
              <a:rPr sz="1600" spc="-1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gating</a:t>
            </a:r>
            <a:r>
              <a:rPr sz="1600" dirty="0">
                <a:latin typeface="Times New Roman"/>
                <a:cs typeface="Times New Roman"/>
              </a:rPr>
              <a:t>  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 relatio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ip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between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independ</a:t>
            </a:r>
            <a:r>
              <a:rPr sz="1600" spc="-25" dirty="0">
                <a:latin typeface="Times New Roman"/>
                <a:cs typeface="Times New Roman"/>
              </a:rPr>
              <a:t>e</a:t>
            </a:r>
            <a:r>
              <a:rPr sz="1600" spc="-10" dirty="0">
                <a:latin typeface="Times New Roman"/>
                <a:cs typeface="Times New Roman"/>
              </a:rPr>
              <a:t>nt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dependent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variable.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 is </a:t>
            </a:r>
            <a:r>
              <a:rPr sz="1600" spc="-10" dirty="0">
                <a:latin typeface="Times New Roman"/>
                <a:cs typeface="Times New Roman"/>
              </a:rPr>
              <a:t>also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 predicti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odelling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achine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rni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086" y="3259532"/>
            <a:ext cx="5514975" cy="187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600" u="sng" spc="-10" dirty="0">
                <a:latin typeface="Times New Roman"/>
                <a:cs typeface="Times New Roman"/>
              </a:rPr>
              <a:t>Linear Reg</a:t>
            </a:r>
            <a:r>
              <a:rPr sz="1600" u="sng" dirty="0">
                <a:latin typeface="Times New Roman"/>
                <a:cs typeface="Times New Roman"/>
              </a:rPr>
              <a:t>r</a:t>
            </a:r>
            <a:r>
              <a:rPr sz="1600" u="sng" spc="-10" dirty="0">
                <a:latin typeface="Times New Roman"/>
                <a:cs typeface="Times New Roman"/>
              </a:rPr>
              <a:t>ession</a:t>
            </a:r>
            <a:r>
              <a:rPr sz="1600" u="sng" dirty="0">
                <a:latin typeface="Times New Roman"/>
                <a:cs typeface="Times New Roman"/>
              </a:rPr>
              <a:t> </a:t>
            </a:r>
            <a:r>
              <a:rPr sz="1600" u="sng" spc="-10" dirty="0">
                <a:latin typeface="Times New Roman"/>
                <a:cs typeface="Times New Roman"/>
              </a:rPr>
              <a:t>–</a:t>
            </a:r>
            <a:r>
              <a:rPr sz="1600" u="sng" spc="-5" dirty="0">
                <a:latin typeface="Times New Roman"/>
                <a:cs typeface="Times New Roman"/>
              </a:rPr>
              <a:t> </a:t>
            </a:r>
            <a:r>
              <a:rPr sz="1600" u="sng" spc="-15" dirty="0">
                <a:latin typeface="Times New Roman"/>
                <a:cs typeface="Times New Roman"/>
              </a:rPr>
              <a:t>Mo</a:t>
            </a:r>
            <a:r>
              <a:rPr sz="1600" u="sng" spc="-5" dirty="0">
                <a:latin typeface="Times New Roman"/>
                <a:cs typeface="Times New Roman"/>
              </a:rPr>
              <a:t>d</a:t>
            </a:r>
            <a:r>
              <a:rPr sz="1600" u="sng" spc="-10" dirty="0">
                <a:latin typeface="Times New Roman"/>
                <a:cs typeface="Times New Roman"/>
              </a:rPr>
              <a:t>el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800"/>
              </a:lnSpc>
            </a:pPr>
            <a:r>
              <a:rPr sz="1600" spc="-10" dirty="0">
                <a:latin typeface="Times New Roman"/>
                <a:cs typeface="Times New Roman"/>
              </a:rPr>
              <a:t>Linear 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regressi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odel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nvesti</a:t>
            </a:r>
            <a:r>
              <a:rPr sz="1600" spc="-5" dirty="0">
                <a:latin typeface="Times New Roman"/>
                <a:cs typeface="Times New Roman"/>
              </a:rPr>
              <a:t>g</a:t>
            </a:r>
            <a:r>
              <a:rPr sz="1600" spc="-10" dirty="0">
                <a:latin typeface="Times New Roman"/>
                <a:cs typeface="Times New Roman"/>
              </a:rPr>
              <a:t>ating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elations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ip between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indepen</a:t>
            </a:r>
            <a:r>
              <a:rPr sz="1600" spc="-20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dependent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variable.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 c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odels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pervised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achi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learni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g. C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spc="-20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elating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dependent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variable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dependent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variable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fittin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nto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linear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scal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odel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 developi</a:t>
            </a:r>
            <a:r>
              <a:rPr sz="1600" spc="-2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U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I CDSS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which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predicti</a:t>
            </a:r>
            <a:r>
              <a:rPr sz="1600" spc="-5" dirty="0">
                <a:latin typeface="Times New Roman"/>
                <a:cs typeface="Times New Roman"/>
              </a:rPr>
              <a:t>v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odel.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086" y="9287910"/>
            <a:ext cx="9213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sng" spc="-10" dirty="0">
                <a:latin typeface="Times New Roman"/>
                <a:cs typeface="Times New Roman"/>
              </a:rPr>
              <a:t>UTI</a:t>
            </a:r>
            <a:r>
              <a:rPr sz="1600" u="sng" spc="-15" dirty="0">
                <a:latin typeface="Times New Roman"/>
                <a:cs typeface="Times New Roman"/>
              </a:rPr>
              <a:t> </a:t>
            </a:r>
            <a:r>
              <a:rPr sz="1600" u="sng" spc="-5" dirty="0">
                <a:latin typeface="Times New Roman"/>
                <a:cs typeface="Times New Roman"/>
              </a:rPr>
              <a:t>C</a:t>
            </a:r>
            <a:r>
              <a:rPr sz="1600" u="sng" spc="-10" dirty="0">
                <a:latin typeface="Times New Roman"/>
                <a:cs typeface="Times New Roman"/>
              </a:rPr>
              <a:t>DSS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1094" y="5120640"/>
            <a:ext cx="5585459" cy="3441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086" y="932439"/>
            <a:ext cx="5514975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5900"/>
              </a:lnSpc>
            </a:pP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repeated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orga</a:t>
            </a:r>
            <a:r>
              <a:rPr sz="1600" spc="-5" dirty="0">
                <a:latin typeface="Times New Roman"/>
                <a:cs typeface="Times New Roman"/>
              </a:rPr>
              <a:t>ni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Ecoli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 skewed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 we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excluded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recu</a:t>
            </a:r>
            <a:r>
              <a:rPr sz="1600" spc="5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ring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UTI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cau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org</a:t>
            </a:r>
            <a:r>
              <a:rPr sz="1600" spc="-2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ni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 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data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developed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UTI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DSS.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UTI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DSS developed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predicti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potent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possible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orga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-20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cau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ing UTI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patient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spc="0" dirty="0">
                <a:latin typeface="Times New Roman"/>
                <a:cs typeface="Times New Roman"/>
              </a:rPr>
              <a:t>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0" dirty="0">
                <a:latin typeface="Times New Roman"/>
                <a:cs typeface="Times New Roman"/>
              </a:rPr>
              <a:t>y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0" dirty="0">
                <a:latin typeface="Times New Roman"/>
                <a:cs typeface="Times New Roman"/>
              </a:rPr>
              <a:t>pto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UTI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was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based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our par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m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ers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</a:t>
            </a:r>
            <a:r>
              <a:rPr sz="1600" spc="-5" dirty="0">
                <a:latin typeface="Times New Roman"/>
                <a:cs typeface="Times New Roman"/>
              </a:rPr>
              <a:t>u</a:t>
            </a:r>
            <a:r>
              <a:rPr sz="1600" spc="-10" dirty="0">
                <a:latin typeface="Times New Roman"/>
                <a:cs typeface="Times New Roman"/>
              </a:rPr>
              <a:t>ch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20" dirty="0">
                <a:latin typeface="Times New Roman"/>
                <a:cs typeface="Times New Roman"/>
              </a:rPr>
              <a:t>y</a:t>
            </a:r>
            <a:r>
              <a:rPr sz="1600" spc="-10" dirty="0">
                <a:latin typeface="Times New Roman"/>
                <a:cs typeface="Times New Roman"/>
              </a:rPr>
              <a:t>pe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loca</a:t>
            </a:r>
            <a:r>
              <a:rPr sz="1600" spc="5" dirty="0">
                <a:latin typeface="Times New Roman"/>
                <a:cs typeface="Times New Roman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-1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gender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and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spc="-20" dirty="0">
                <a:latin typeface="Times New Roman"/>
                <a:cs typeface="Times New Roman"/>
              </a:rPr>
              <a:t>h</a:t>
            </a:r>
            <a:r>
              <a:rPr sz="1600" spc="-10" dirty="0">
                <a:latin typeface="Times New Roman"/>
                <a:cs typeface="Times New Roman"/>
              </a:rPr>
              <a:t>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age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of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 patient.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Benutzerdefiniert</PresentationFormat>
  <Paragraphs>32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2022-05-29T20:36:53Z</dcterms:created>
  <dcterms:modified xsi:type="dcterms:W3CDTF">2022-05-29T18:36:57Z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2022-05-29T00:00:00Z</vt:filetime>
  </property>
  <property fmtid="{D5CDD505-2E9C-101B-9397-08002B2CF9AE}" pid="3" name="LastSaved">
    <vt:filetime>2022-05-29T00:00:00Z</vt:filetime>
  </property>
</Properties>
</file>